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2" r:id="rId2"/>
  </p:sldMasterIdLst>
  <p:notesMasterIdLst>
    <p:notesMasterId r:id="rId25"/>
  </p:notesMasterIdLst>
  <p:sldIdLst>
    <p:sldId id="272" r:id="rId3"/>
    <p:sldId id="386" r:id="rId4"/>
    <p:sldId id="392" r:id="rId5"/>
    <p:sldId id="398" r:id="rId6"/>
    <p:sldId id="514" r:id="rId7"/>
    <p:sldId id="417" r:id="rId8"/>
    <p:sldId id="418" r:id="rId9"/>
    <p:sldId id="419" r:id="rId10"/>
    <p:sldId id="399" r:id="rId11"/>
    <p:sldId id="420" r:id="rId12"/>
    <p:sldId id="402" r:id="rId13"/>
    <p:sldId id="401" r:id="rId14"/>
    <p:sldId id="405" r:id="rId15"/>
    <p:sldId id="553" r:id="rId16"/>
    <p:sldId id="554" r:id="rId17"/>
    <p:sldId id="555" r:id="rId18"/>
    <p:sldId id="551" r:id="rId19"/>
    <p:sldId id="552" r:id="rId20"/>
    <p:sldId id="421" r:id="rId21"/>
    <p:sldId id="410" r:id="rId22"/>
    <p:sldId id="422" r:id="rId23"/>
    <p:sldId id="283" r:id="rId2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3A578175-3748-487B-80CB-10F027F48DB1}">
          <p14:sldIdLst>
            <p14:sldId id="272"/>
          </p14:sldIdLst>
        </p14:section>
        <p14:section name="LTE Air Interface Basics" id="{CF5DD594-6037-4743-952D-5BEF11CF4916}">
          <p14:sldIdLst>
            <p14:sldId id="386"/>
            <p14:sldId id="392"/>
            <p14:sldId id="398"/>
            <p14:sldId id="514"/>
            <p14:sldId id="417"/>
            <p14:sldId id="418"/>
            <p14:sldId id="419"/>
            <p14:sldId id="399"/>
            <p14:sldId id="420"/>
            <p14:sldId id="402"/>
            <p14:sldId id="401"/>
            <p14:sldId id="405"/>
            <p14:sldId id="553"/>
            <p14:sldId id="554"/>
            <p14:sldId id="555"/>
            <p14:sldId id="551"/>
            <p14:sldId id="552"/>
            <p14:sldId id="421"/>
            <p14:sldId id="410"/>
            <p14:sldId id="422"/>
          </p14:sldIdLst>
        </p14:section>
        <p14:section name="End" id="{8C154888-ACB5-43DD-93C5-4FCED1B49A83}">
          <p14:sldIdLst>
            <p14:sldId id="2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Hartin" initials="TR" lastIdx="1" clrIdx="0"/>
  <p:cmAuthor id="1" name="Arturo Montiel Saavedra" initials="AMS" lastIdx="2" clrIdx="1">
    <p:extLst>
      <p:ext uri="{19B8F6BF-5375-455C-9EA6-DF929625EA0E}">
        <p15:presenceInfo xmlns:p15="http://schemas.microsoft.com/office/powerpoint/2012/main" userId="Arturo Montiel Saaved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667889"/>
    <a:srgbClr val="8B98A5"/>
    <a:srgbClr val="CBE3F9"/>
    <a:srgbClr val="215968"/>
    <a:srgbClr val="BA0A0A"/>
    <a:srgbClr val="EF9127"/>
    <a:srgbClr val="FAD91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2" autoAdjust="0"/>
    <p:restoredTop sz="94384" autoAdjust="0"/>
  </p:normalViewPr>
  <p:slideViewPr>
    <p:cSldViewPr snapToGrid="0">
      <p:cViewPr varScale="1">
        <p:scale>
          <a:sx n="90" d="100"/>
          <a:sy n="90" d="100"/>
        </p:scale>
        <p:origin x="42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98182-47E7-4F64-95F3-38D3CA162683}" type="datetimeFigureOut">
              <a:rPr lang="es-MX" smtClean="0"/>
              <a:t>23/07/2020</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7E76E-337C-4AF3-A06D-9AC7FB8390C2}" type="slidenum">
              <a:rPr lang="es-MX" smtClean="0"/>
              <a:t>‹#›</a:t>
            </a:fld>
            <a:endParaRPr lang="es-MX"/>
          </a:p>
        </p:txBody>
      </p:sp>
    </p:spTree>
    <p:extLst>
      <p:ext uri="{BB962C8B-B14F-4D97-AF65-F5344CB8AC3E}">
        <p14:creationId xmlns:p14="http://schemas.microsoft.com/office/powerpoint/2010/main" val="344445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5492" y="533401"/>
            <a:ext cx="9424140" cy="2514601"/>
          </a:xfrm>
        </p:spPr>
        <p:txBody>
          <a:bodyPr>
            <a:normAutofit/>
          </a:bodyPr>
          <a:lstStyle>
            <a:lvl1pPr>
              <a:defRPr sz="4800">
                <a:solidFill>
                  <a:schemeClr val="accent1">
                    <a:lumMod val="50000"/>
                  </a:schemeClr>
                </a:solidFill>
              </a:defRPr>
            </a:lvl1pPr>
          </a:lstStyle>
          <a:p>
            <a:r>
              <a:rPr lang="en-US"/>
              <a:t>Click to edit Master title style</a:t>
            </a:r>
            <a:endParaRPr/>
          </a:p>
        </p:txBody>
      </p:sp>
      <p:sp>
        <p:nvSpPr>
          <p:cNvPr id="3" name="Subtitle 2"/>
          <p:cNvSpPr>
            <a:spLocks noGrp="1"/>
          </p:cNvSpPr>
          <p:nvPr>
            <p:ph type="subTitle" idx="1"/>
          </p:nvPr>
        </p:nvSpPr>
        <p:spPr>
          <a:xfrm>
            <a:off x="1065492" y="3403600"/>
            <a:ext cx="9424140"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5" name="Footer Placeholder 4"/>
          <p:cNvSpPr>
            <a:spLocks noGrp="1"/>
          </p:cNvSpPr>
          <p:nvPr>
            <p:ph type="ftr" sz="quarter" idx="11"/>
          </p:nvPr>
        </p:nvSpPr>
        <p:spPr/>
        <p:txBody>
          <a:bodyPr/>
          <a:lstStyle/>
          <a:p>
            <a:endParaRPr>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Tree>
    <p:extLst>
      <p:ext uri="{BB962C8B-B14F-4D97-AF65-F5344CB8AC3E}">
        <p14:creationId xmlns:p14="http://schemas.microsoft.com/office/powerpoint/2010/main" val="258774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695" y="533400"/>
            <a:ext cx="2362816" cy="5486400"/>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065491" y="533400"/>
            <a:ext cx="746954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5" name="Footer Placeholder 4"/>
          <p:cNvSpPr>
            <a:spLocks noGrp="1"/>
          </p:cNvSpPr>
          <p:nvPr>
            <p:ph type="ftr" sz="quarter" idx="11"/>
          </p:nvPr>
        </p:nvSpPr>
        <p:spPr/>
        <p:txBody>
          <a:bodyPr/>
          <a:lstStyle/>
          <a:p>
            <a:endParaRPr>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Tree>
    <p:extLst>
      <p:ext uri="{BB962C8B-B14F-4D97-AF65-F5344CB8AC3E}">
        <p14:creationId xmlns:p14="http://schemas.microsoft.com/office/powerpoint/2010/main" val="58355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5492" y="533401"/>
            <a:ext cx="9424140" cy="2514601"/>
          </a:xfrm>
        </p:spPr>
        <p:txBody>
          <a:bodyPr>
            <a:normAutofit/>
          </a:bodyPr>
          <a:lstStyle>
            <a:lvl1pPr>
              <a:defRPr sz="4800">
                <a:solidFill>
                  <a:schemeClr val="accent1">
                    <a:lumMod val="50000"/>
                  </a:schemeClr>
                </a:solidFill>
              </a:defRPr>
            </a:lvl1pPr>
          </a:lstStyle>
          <a:p>
            <a:r>
              <a:rPr lang="en-US"/>
              <a:t>Click to edit Master title style</a:t>
            </a:r>
            <a:endParaRPr/>
          </a:p>
        </p:txBody>
      </p:sp>
      <p:sp>
        <p:nvSpPr>
          <p:cNvPr id="3" name="Subtitle 2"/>
          <p:cNvSpPr>
            <a:spLocks noGrp="1"/>
          </p:cNvSpPr>
          <p:nvPr>
            <p:ph type="subTitle" idx="1"/>
          </p:nvPr>
        </p:nvSpPr>
        <p:spPr>
          <a:xfrm>
            <a:off x="1065492" y="3403600"/>
            <a:ext cx="9424140"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5" name="Footer Placeholder 4"/>
          <p:cNvSpPr>
            <a:spLocks noGrp="1"/>
          </p:cNvSpPr>
          <p:nvPr>
            <p:ph type="ftr" sz="quarter" idx="11"/>
          </p:nvPr>
        </p:nvSpPr>
        <p:spPr/>
        <p:txBody>
          <a:bodyPr/>
          <a:lstStyle/>
          <a:p>
            <a:endParaRPr>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Tree>
    <p:extLst>
      <p:ext uri="{BB962C8B-B14F-4D97-AF65-F5344CB8AC3E}">
        <p14:creationId xmlns:p14="http://schemas.microsoft.com/office/powerpoint/2010/main" val="276159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5" name="Footer Placeholder 4"/>
          <p:cNvSpPr>
            <a:spLocks noGrp="1"/>
          </p:cNvSpPr>
          <p:nvPr>
            <p:ph type="ftr" sz="quarter" idx="11"/>
          </p:nvPr>
        </p:nvSpPr>
        <p:spPr/>
        <p:txBody>
          <a:bodyPr/>
          <a:lstStyle/>
          <a:p>
            <a:endParaRPr>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
        <p:nvSpPr>
          <p:cNvPr id="7" name="Title Placeholder 1">
            <a:extLst>
              <a:ext uri="{FF2B5EF4-FFF2-40B4-BE49-F238E27FC236}">
                <a16:creationId xmlns:a16="http://schemas.microsoft.com/office/drawing/2014/main" id="{10AF573F-B6A7-4E43-9743-E23E2FDD28C9}"/>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288736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489"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6021"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6" name="Footer Placeholder 5"/>
          <p:cNvSpPr>
            <a:spLocks noGrp="1"/>
          </p:cNvSpPr>
          <p:nvPr>
            <p:ph type="ftr" sz="quarter" idx="11"/>
          </p:nvPr>
        </p:nvSpPr>
        <p:spPr/>
        <p:txBody>
          <a:bodyPr/>
          <a:lstStyle/>
          <a:p>
            <a:endParaRPr>
              <a:solidFill>
                <a:srgbClr val="000000">
                  <a:lumMod val="65000"/>
                  <a:lumOff val="35000"/>
                </a:srgbClr>
              </a:solidFill>
            </a:endParaRPr>
          </a:p>
        </p:txBody>
      </p:sp>
      <p:sp>
        <p:nvSpPr>
          <p:cNvPr id="7" name="Slide Number Placeholder 6"/>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
        <p:nvSpPr>
          <p:cNvPr id="8" name="Title Placeholder 1">
            <a:extLst>
              <a:ext uri="{FF2B5EF4-FFF2-40B4-BE49-F238E27FC236}">
                <a16:creationId xmlns:a16="http://schemas.microsoft.com/office/drawing/2014/main" id="{54540AFF-F6F4-4BA4-9477-671E24C9FB2D}"/>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140818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5490"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490"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1485"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1485"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8" name="Footer Placeholder 7"/>
          <p:cNvSpPr>
            <a:spLocks noGrp="1"/>
          </p:cNvSpPr>
          <p:nvPr>
            <p:ph type="ftr" sz="quarter" idx="11"/>
          </p:nvPr>
        </p:nvSpPr>
        <p:spPr/>
        <p:txBody>
          <a:bodyPr/>
          <a:lstStyle/>
          <a:p>
            <a:endParaRPr>
              <a:solidFill>
                <a:srgbClr val="000000">
                  <a:lumMod val="65000"/>
                  <a:lumOff val="35000"/>
                </a:srgbClr>
              </a:solidFill>
            </a:endParaRPr>
          </a:p>
        </p:txBody>
      </p:sp>
      <p:sp>
        <p:nvSpPr>
          <p:cNvPr id="9" name="Slide Number Placeholder 8"/>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
        <p:nvSpPr>
          <p:cNvPr id="10" name="Title Placeholder 1">
            <a:extLst>
              <a:ext uri="{FF2B5EF4-FFF2-40B4-BE49-F238E27FC236}">
                <a16:creationId xmlns:a16="http://schemas.microsoft.com/office/drawing/2014/main" id="{83730BE5-A22D-44BF-A1B1-9BE8B2646953}"/>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15956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4" name="Footer Placeholder 3"/>
          <p:cNvSpPr>
            <a:spLocks noGrp="1"/>
          </p:cNvSpPr>
          <p:nvPr>
            <p:ph type="ftr" sz="quarter" idx="11"/>
          </p:nvPr>
        </p:nvSpPr>
        <p:spPr/>
        <p:txBody>
          <a:bodyPr/>
          <a:lstStyle/>
          <a:p>
            <a:endParaRPr>
              <a:solidFill>
                <a:srgbClr val="000000">
                  <a:lumMod val="65000"/>
                  <a:lumOff val="35000"/>
                </a:srgbClr>
              </a:solidFill>
            </a:endParaRPr>
          </a:p>
        </p:txBody>
      </p:sp>
      <p:sp>
        <p:nvSpPr>
          <p:cNvPr id="5" name="Slide Number Placeholder 4"/>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
        <p:nvSpPr>
          <p:cNvPr id="6" name="Title Placeholder 1">
            <a:extLst>
              <a:ext uri="{FF2B5EF4-FFF2-40B4-BE49-F238E27FC236}">
                <a16:creationId xmlns:a16="http://schemas.microsoft.com/office/drawing/2014/main" id="{B1B4C3B5-5464-473A-AC97-3C3976EB3325}"/>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227133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3" name="Footer Placeholder 2"/>
          <p:cNvSpPr>
            <a:spLocks noGrp="1"/>
          </p:cNvSpPr>
          <p:nvPr>
            <p:ph type="ftr" sz="quarter" idx="11"/>
          </p:nvPr>
        </p:nvSpPr>
        <p:spPr/>
        <p:txBody>
          <a:bodyPr/>
          <a:lstStyle/>
          <a:p>
            <a:endParaRPr>
              <a:solidFill>
                <a:srgbClr val="000000">
                  <a:lumMod val="65000"/>
                  <a:lumOff val="35000"/>
                </a:srgbClr>
              </a:solidFill>
            </a:endParaRPr>
          </a:p>
        </p:txBody>
      </p:sp>
      <p:sp>
        <p:nvSpPr>
          <p:cNvPr id="4" name="Slide Number Placeholder 3"/>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Tree>
    <p:extLst>
      <p:ext uri="{BB962C8B-B14F-4D97-AF65-F5344CB8AC3E}">
        <p14:creationId xmlns:p14="http://schemas.microsoft.com/office/powerpoint/2010/main" val="397753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rmAutofit/>
          </a:bodyPr>
          <a:lstStyle>
            <a:lvl1pPr algn="l">
              <a:defRPr sz="36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5867341" y="533400"/>
            <a:ext cx="5868928"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6" name="Footer Placeholder 5"/>
          <p:cNvSpPr>
            <a:spLocks noGrp="1"/>
          </p:cNvSpPr>
          <p:nvPr>
            <p:ph type="ftr" sz="quarter" idx="11"/>
          </p:nvPr>
        </p:nvSpPr>
        <p:spPr/>
        <p:txBody>
          <a:bodyPr/>
          <a:lstStyle/>
          <a:p>
            <a:endParaRPr>
              <a:solidFill>
                <a:srgbClr val="000000">
                  <a:lumMod val="65000"/>
                  <a:lumOff val="35000"/>
                </a:srgbClr>
              </a:solidFill>
            </a:endParaRPr>
          </a:p>
        </p:txBody>
      </p:sp>
      <p:sp>
        <p:nvSpPr>
          <p:cNvPr id="7" name="Slide Number Placeholder 6"/>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Tree>
    <p:extLst>
      <p:ext uri="{BB962C8B-B14F-4D97-AF65-F5344CB8AC3E}">
        <p14:creationId xmlns:p14="http://schemas.microsoft.com/office/powerpoint/2010/main" val="198439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Autofit/>
          </a:bodyPr>
          <a:lstStyle>
            <a:lvl1pPr algn="l">
              <a:defRPr sz="3600" b="0">
                <a:solidFill>
                  <a:schemeClr val="accent1">
                    <a:lumMod val="50000"/>
                  </a:schemeClr>
                </a:solidFill>
              </a:defRPr>
            </a:lvl1pPr>
          </a:lstStyle>
          <a:p>
            <a:r>
              <a:rPr lang="en-US"/>
              <a:t>Click to edit Master title style</a:t>
            </a:r>
            <a:endParaRPr/>
          </a:p>
        </p:txBody>
      </p:sp>
      <p:sp>
        <p:nvSpPr>
          <p:cNvPr id="3" name="Picture Placeholder 2"/>
          <p:cNvSpPr>
            <a:spLocks noGrp="1"/>
          </p:cNvSpPr>
          <p:nvPr>
            <p:ph type="pic" idx="1"/>
          </p:nvPr>
        </p:nvSpPr>
        <p:spPr>
          <a:xfrm>
            <a:off x="5867340" y="533400"/>
            <a:ext cx="5781679" cy="5486400"/>
          </a:xfrm>
          <a:ln w="12700">
            <a:solidFill>
              <a:schemeClr val="accent1">
                <a:lumMod val="50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78852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5" name="Footer Placeholder 4"/>
          <p:cNvSpPr>
            <a:spLocks noGrp="1"/>
          </p:cNvSpPr>
          <p:nvPr>
            <p:ph type="ftr" sz="quarter" idx="11"/>
          </p:nvPr>
        </p:nvSpPr>
        <p:spPr/>
        <p:txBody>
          <a:bodyPr/>
          <a:lstStyle/>
          <a:p>
            <a:endParaRPr>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
        <p:nvSpPr>
          <p:cNvPr id="7" name="Title Placeholder 1">
            <a:extLst>
              <a:ext uri="{FF2B5EF4-FFF2-40B4-BE49-F238E27FC236}">
                <a16:creationId xmlns:a16="http://schemas.microsoft.com/office/drawing/2014/main" id="{93E078C1-39F7-4988-A4A8-4EA71224D71B}"/>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389411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5" name="Footer Placeholder 4"/>
          <p:cNvSpPr>
            <a:spLocks noGrp="1"/>
          </p:cNvSpPr>
          <p:nvPr>
            <p:ph type="ftr" sz="quarter" idx="11"/>
          </p:nvPr>
        </p:nvSpPr>
        <p:spPr/>
        <p:txBody>
          <a:bodyPr/>
          <a:lstStyle/>
          <a:p>
            <a:endParaRPr>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
        <p:nvSpPr>
          <p:cNvPr id="7" name="Title Placeholder 1">
            <a:extLst>
              <a:ext uri="{FF2B5EF4-FFF2-40B4-BE49-F238E27FC236}">
                <a16:creationId xmlns:a16="http://schemas.microsoft.com/office/drawing/2014/main" id="{10AF573F-B6A7-4E43-9743-E23E2FDD28C9}"/>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425276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695" y="533400"/>
            <a:ext cx="2362816" cy="5486400"/>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065491" y="533400"/>
            <a:ext cx="746954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5" name="Footer Placeholder 4"/>
          <p:cNvSpPr>
            <a:spLocks noGrp="1"/>
          </p:cNvSpPr>
          <p:nvPr>
            <p:ph type="ftr" sz="quarter" idx="11"/>
          </p:nvPr>
        </p:nvSpPr>
        <p:spPr/>
        <p:txBody>
          <a:bodyPr/>
          <a:lstStyle/>
          <a:p>
            <a:endParaRPr>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Tree>
    <p:extLst>
      <p:ext uri="{BB962C8B-B14F-4D97-AF65-F5344CB8AC3E}">
        <p14:creationId xmlns:p14="http://schemas.microsoft.com/office/powerpoint/2010/main" val="127795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489"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6021"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6" name="Footer Placeholder 5"/>
          <p:cNvSpPr>
            <a:spLocks noGrp="1"/>
          </p:cNvSpPr>
          <p:nvPr>
            <p:ph type="ftr" sz="quarter" idx="11"/>
          </p:nvPr>
        </p:nvSpPr>
        <p:spPr/>
        <p:txBody>
          <a:bodyPr/>
          <a:lstStyle/>
          <a:p>
            <a:endParaRPr>
              <a:solidFill>
                <a:srgbClr val="000000">
                  <a:lumMod val="65000"/>
                  <a:lumOff val="35000"/>
                </a:srgbClr>
              </a:solidFill>
            </a:endParaRPr>
          </a:p>
        </p:txBody>
      </p:sp>
      <p:sp>
        <p:nvSpPr>
          <p:cNvPr id="7" name="Slide Number Placeholder 6"/>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
        <p:nvSpPr>
          <p:cNvPr id="8" name="Title Placeholder 1">
            <a:extLst>
              <a:ext uri="{FF2B5EF4-FFF2-40B4-BE49-F238E27FC236}">
                <a16:creationId xmlns:a16="http://schemas.microsoft.com/office/drawing/2014/main" id="{54540AFF-F6F4-4BA4-9477-671E24C9FB2D}"/>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189266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5490"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490"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1485"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1485"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8" name="Footer Placeholder 7"/>
          <p:cNvSpPr>
            <a:spLocks noGrp="1"/>
          </p:cNvSpPr>
          <p:nvPr>
            <p:ph type="ftr" sz="quarter" idx="11"/>
          </p:nvPr>
        </p:nvSpPr>
        <p:spPr/>
        <p:txBody>
          <a:bodyPr/>
          <a:lstStyle/>
          <a:p>
            <a:endParaRPr>
              <a:solidFill>
                <a:srgbClr val="000000">
                  <a:lumMod val="65000"/>
                  <a:lumOff val="35000"/>
                </a:srgbClr>
              </a:solidFill>
            </a:endParaRPr>
          </a:p>
        </p:txBody>
      </p:sp>
      <p:sp>
        <p:nvSpPr>
          <p:cNvPr id="9" name="Slide Number Placeholder 8"/>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
        <p:nvSpPr>
          <p:cNvPr id="10" name="Title Placeholder 1">
            <a:extLst>
              <a:ext uri="{FF2B5EF4-FFF2-40B4-BE49-F238E27FC236}">
                <a16:creationId xmlns:a16="http://schemas.microsoft.com/office/drawing/2014/main" id="{83730BE5-A22D-44BF-A1B1-9BE8B2646953}"/>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54294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4" name="Footer Placeholder 3"/>
          <p:cNvSpPr>
            <a:spLocks noGrp="1"/>
          </p:cNvSpPr>
          <p:nvPr>
            <p:ph type="ftr" sz="quarter" idx="11"/>
          </p:nvPr>
        </p:nvSpPr>
        <p:spPr/>
        <p:txBody>
          <a:bodyPr/>
          <a:lstStyle/>
          <a:p>
            <a:endParaRPr>
              <a:solidFill>
                <a:srgbClr val="000000">
                  <a:lumMod val="65000"/>
                  <a:lumOff val="35000"/>
                </a:srgbClr>
              </a:solidFill>
            </a:endParaRPr>
          </a:p>
        </p:txBody>
      </p:sp>
      <p:sp>
        <p:nvSpPr>
          <p:cNvPr id="5" name="Slide Number Placeholder 4"/>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
        <p:nvSpPr>
          <p:cNvPr id="6" name="Title Placeholder 1">
            <a:extLst>
              <a:ext uri="{FF2B5EF4-FFF2-40B4-BE49-F238E27FC236}">
                <a16:creationId xmlns:a16="http://schemas.microsoft.com/office/drawing/2014/main" id="{B1B4C3B5-5464-473A-AC97-3C3976EB3325}"/>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13444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3" name="Footer Placeholder 2"/>
          <p:cNvSpPr>
            <a:spLocks noGrp="1"/>
          </p:cNvSpPr>
          <p:nvPr>
            <p:ph type="ftr" sz="quarter" idx="11"/>
          </p:nvPr>
        </p:nvSpPr>
        <p:spPr/>
        <p:txBody>
          <a:bodyPr/>
          <a:lstStyle/>
          <a:p>
            <a:endParaRPr>
              <a:solidFill>
                <a:srgbClr val="000000">
                  <a:lumMod val="65000"/>
                  <a:lumOff val="35000"/>
                </a:srgbClr>
              </a:solidFill>
            </a:endParaRPr>
          </a:p>
        </p:txBody>
      </p:sp>
      <p:sp>
        <p:nvSpPr>
          <p:cNvPr id="4" name="Slide Number Placeholder 3"/>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Tree>
    <p:extLst>
      <p:ext uri="{BB962C8B-B14F-4D97-AF65-F5344CB8AC3E}">
        <p14:creationId xmlns:p14="http://schemas.microsoft.com/office/powerpoint/2010/main" val="378024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rmAutofit/>
          </a:bodyPr>
          <a:lstStyle>
            <a:lvl1pPr algn="l">
              <a:defRPr sz="36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5867341" y="533400"/>
            <a:ext cx="5868928"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6" name="Footer Placeholder 5"/>
          <p:cNvSpPr>
            <a:spLocks noGrp="1"/>
          </p:cNvSpPr>
          <p:nvPr>
            <p:ph type="ftr" sz="quarter" idx="11"/>
          </p:nvPr>
        </p:nvSpPr>
        <p:spPr/>
        <p:txBody>
          <a:bodyPr/>
          <a:lstStyle/>
          <a:p>
            <a:endParaRPr>
              <a:solidFill>
                <a:srgbClr val="000000">
                  <a:lumMod val="65000"/>
                  <a:lumOff val="35000"/>
                </a:srgbClr>
              </a:solidFill>
            </a:endParaRPr>
          </a:p>
        </p:txBody>
      </p:sp>
      <p:sp>
        <p:nvSpPr>
          <p:cNvPr id="7" name="Slide Number Placeholder 6"/>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Tree>
    <p:extLst>
      <p:ext uri="{BB962C8B-B14F-4D97-AF65-F5344CB8AC3E}">
        <p14:creationId xmlns:p14="http://schemas.microsoft.com/office/powerpoint/2010/main" val="389694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Autofit/>
          </a:bodyPr>
          <a:lstStyle>
            <a:lvl1pPr algn="l">
              <a:defRPr sz="3600" b="0">
                <a:solidFill>
                  <a:schemeClr val="accent1">
                    <a:lumMod val="50000"/>
                  </a:schemeClr>
                </a:solidFill>
              </a:defRPr>
            </a:lvl1pPr>
          </a:lstStyle>
          <a:p>
            <a:r>
              <a:rPr lang="en-US"/>
              <a:t>Click to edit Master title style</a:t>
            </a:r>
            <a:endParaRPr/>
          </a:p>
        </p:txBody>
      </p:sp>
      <p:sp>
        <p:nvSpPr>
          <p:cNvPr id="3" name="Picture Placeholder 2"/>
          <p:cNvSpPr>
            <a:spLocks noGrp="1"/>
          </p:cNvSpPr>
          <p:nvPr>
            <p:ph type="pic" idx="1"/>
          </p:nvPr>
        </p:nvSpPr>
        <p:spPr>
          <a:xfrm>
            <a:off x="5867340" y="533400"/>
            <a:ext cx="5781679" cy="5486400"/>
          </a:xfrm>
          <a:ln w="12700">
            <a:solidFill>
              <a:schemeClr val="accent1">
                <a:lumMod val="50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7276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5" name="Footer Placeholder 4"/>
          <p:cNvSpPr>
            <a:spLocks noGrp="1"/>
          </p:cNvSpPr>
          <p:nvPr>
            <p:ph type="ftr" sz="quarter" idx="11"/>
          </p:nvPr>
        </p:nvSpPr>
        <p:spPr/>
        <p:txBody>
          <a:bodyPr/>
          <a:lstStyle/>
          <a:p>
            <a:endParaRPr>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sp>
        <p:nvSpPr>
          <p:cNvPr id="7" name="Title Placeholder 1">
            <a:extLst>
              <a:ext uri="{FF2B5EF4-FFF2-40B4-BE49-F238E27FC236}">
                <a16:creationId xmlns:a16="http://schemas.microsoft.com/office/drawing/2014/main" id="{93E078C1-39F7-4988-A4A8-4EA71224D71B}"/>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98037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982100" y="1462977"/>
            <a:ext cx="10083746" cy="455831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242772" y="6453337"/>
            <a:ext cx="1371957"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5" name="Footer Placeholder 4"/>
          <p:cNvSpPr>
            <a:spLocks noGrp="1"/>
          </p:cNvSpPr>
          <p:nvPr>
            <p:ph type="ftr" sz="quarter" idx="3"/>
          </p:nvPr>
        </p:nvSpPr>
        <p:spPr>
          <a:xfrm>
            <a:off x="1051460" y="6453337"/>
            <a:ext cx="6973744"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solidFill>
                <a:srgbClr val="000000">
                  <a:lumMod val="65000"/>
                  <a:lumOff val="35000"/>
                </a:srgbClr>
              </a:solidFill>
            </a:endParaRPr>
          </a:p>
        </p:txBody>
      </p:sp>
      <p:sp>
        <p:nvSpPr>
          <p:cNvPr id="6" name="Slide Number Placeholder 5"/>
          <p:cNvSpPr>
            <a:spLocks noGrp="1"/>
          </p:cNvSpPr>
          <p:nvPr>
            <p:ph type="sldNum" sz="quarter" idx="4"/>
          </p:nvPr>
        </p:nvSpPr>
        <p:spPr>
          <a:xfrm>
            <a:off x="9832297" y="6453337"/>
            <a:ext cx="1219519"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pic>
        <p:nvPicPr>
          <p:cNvPr id="7" name="Picture 4"/>
          <p:cNvPicPr>
            <a:picLocks noChangeAspect="1" noChangeArrowheads="1"/>
          </p:cNvPicPr>
          <p:nvPr userDrawn="1"/>
        </p:nvPicPr>
        <p:blipFill>
          <a:blip r:embed="rId12" cstate="email">
            <a:clrChange>
              <a:clrFrom>
                <a:srgbClr val="FFFFFF"/>
              </a:clrFrom>
              <a:clrTo>
                <a:srgbClr val="FFFFFF">
                  <a:alpha val="0"/>
                </a:srgbClr>
              </a:clrTo>
            </a:clrChange>
            <a:lum contrast="18000"/>
            <a:extLst>
              <a:ext uri="{28A0092B-C50C-407E-A947-70E740481C1C}">
                <a14:useLocalDpi xmlns:a14="http://schemas.microsoft.com/office/drawing/2010/main"/>
              </a:ext>
            </a:extLst>
          </a:blip>
          <a:srcRect/>
          <a:stretch>
            <a:fillRect/>
          </a:stretch>
        </p:blipFill>
        <p:spPr bwMode="auto">
          <a:xfrm>
            <a:off x="-32516" y="104982"/>
            <a:ext cx="1711468" cy="381867"/>
          </a:xfrm>
          <a:prstGeom prst="rect">
            <a:avLst/>
          </a:prstGeom>
          <a:noFill/>
          <a:ln w="9525">
            <a:noFill/>
            <a:miter lim="800000"/>
            <a:headEnd/>
            <a:tailEnd/>
          </a:ln>
        </p:spPr>
      </p:pic>
      <p:cxnSp>
        <p:nvCxnSpPr>
          <p:cNvPr id="9" name="Straight Connector 8"/>
          <p:cNvCxnSpPr>
            <a:cxnSpLocks/>
          </p:cNvCxnSpPr>
          <p:nvPr userDrawn="1"/>
        </p:nvCxnSpPr>
        <p:spPr>
          <a:xfrm>
            <a:off x="1678953" y="295914"/>
            <a:ext cx="10179188" cy="0"/>
          </a:xfrm>
          <a:prstGeom prst="line">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cxnSp>
      <p:cxnSp>
        <p:nvCxnSpPr>
          <p:cNvPr id="12" name="Straight Connector 11"/>
          <p:cNvCxnSpPr>
            <a:cxnSpLocks/>
          </p:cNvCxnSpPr>
          <p:nvPr userDrawn="1"/>
        </p:nvCxnSpPr>
        <p:spPr>
          <a:xfrm>
            <a:off x="117779" y="6289049"/>
            <a:ext cx="11740361" cy="0"/>
          </a:xfrm>
          <a:prstGeom prst="line">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75806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80000"/>
        </a:lnSpc>
        <a:spcBef>
          <a:spcPct val="0"/>
        </a:spcBef>
        <a:buNone/>
        <a:defRPr sz="3200" b="0" kern="1200" spc="300">
          <a:solidFill>
            <a:schemeClr val="accent1">
              <a:lumMod val="50000"/>
            </a:schemeClr>
          </a:solidFill>
          <a:latin typeface="+mn-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982100" y="1462977"/>
            <a:ext cx="10083746" cy="455831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242772" y="6453337"/>
            <a:ext cx="1371957"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solidFill>
                  <a:srgbClr val="000000">
                    <a:lumMod val="65000"/>
                    <a:lumOff val="35000"/>
                  </a:srgbClr>
                </a:solidFill>
              </a:rPr>
              <a:pPr/>
              <a:t>7/23/2020</a:t>
            </a:fld>
            <a:endParaRPr>
              <a:solidFill>
                <a:srgbClr val="000000">
                  <a:lumMod val="65000"/>
                  <a:lumOff val="35000"/>
                </a:srgbClr>
              </a:solidFill>
            </a:endParaRPr>
          </a:p>
        </p:txBody>
      </p:sp>
      <p:sp>
        <p:nvSpPr>
          <p:cNvPr id="5" name="Footer Placeholder 4"/>
          <p:cNvSpPr>
            <a:spLocks noGrp="1"/>
          </p:cNvSpPr>
          <p:nvPr>
            <p:ph type="ftr" sz="quarter" idx="3"/>
          </p:nvPr>
        </p:nvSpPr>
        <p:spPr>
          <a:xfrm>
            <a:off x="1051460" y="6453337"/>
            <a:ext cx="6973744"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solidFill>
                <a:srgbClr val="000000">
                  <a:lumMod val="65000"/>
                  <a:lumOff val="35000"/>
                </a:srgbClr>
              </a:solidFill>
            </a:endParaRPr>
          </a:p>
        </p:txBody>
      </p:sp>
      <p:sp>
        <p:nvSpPr>
          <p:cNvPr id="6" name="Slide Number Placeholder 5"/>
          <p:cNvSpPr>
            <a:spLocks noGrp="1"/>
          </p:cNvSpPr>
          <p:nvPr>
            <p:ph type="sldNum" sz="quarter" idx="4"/>
          </p:nvPr>
        </p:nvSpPr>
        <p:spPr>
          <a:xfrm>
            <a:off x="9832297" y="6453337"/>
            <a:ext cx="1219519"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solidFill>
                  <a:srgbClr val="000000">
                    <a:lumMod val="65000"/>
                    <a:lumOff val="35000"/>
                  </a:srgbClr>
                </a:solidFill>
              </a:rPr>
              <a:pPr/>
              <a:t>‹#›</a:t>
            </a:fld>
            <a:endParaRPr>
              <a:solidFill>
                <a:srgbClr val="000000">
                  <a:lumMod val="65000"/>
                  <a:lumOff val="35000"/>
                </a:srgbClr>
              </a:solidFill>
            </a:endParaRPr>
          </a:p>
        </p:txBody>
      </p:sp>
      <p:pic>
        <p:nvPicPr>
          <p:cNvPr id="7" name="Picture 4"/>
          <p:cNvPicPr>
            <a:picLocks noChangeAspect="1" noChangeArrowheads="1"/>
          </p:cNvPicPr>
          <p:nvPr userDrawn="1"/>
        </p:nvPicPr>
        <p:blipFill>
          <a:blip r:embed="rId12" cstate="email">
            <a:clrChange>
              <a:clrFrom>
                <a:srgbClr val="FFFFFF"/>
              </a:clrFrom>
              <a:clrTo>
                <a:srgbClr val="FFFFFF">
                  <a:alpha val="0"/>
                </a:srgbClr>
              </a:clrTo>
            </a:clrChange>
            <a:lum contrast="18000"/>
            <a:extLst>
              <a:ext uri="{28A0092B-C50C-407E-A947-70E740481C1C}">
                <a14:useLocalDpi xmlns:a14="http://schemas.microsoft.com/office/drawing/2010/main"/>
              </a:ext>
            </a:extLst>
          </a:blip>
          <a:srcRect/>
          <a:stretch>
            <a:fillRect/>
          </a:stretch>
        </p:blipFill>
        <p:spPr bwMode="auto">
          <a:xfrm>
            <a:off x="-32516" y="104982"/>
            <a:ext cx="1711468" cy="381867"/>
          </a:xfrm>
          <a:prstGeom prst="rect">
            <a:avLst/>
          </a:prstGeom>
          <a:noFill/>
          <a:ln w="9525">
            <a:noFill/>
            <a:miter lim="800000"/>
            <a:headEnd/>
            <a:tailEnd/>
          </a:ln>
        </p:spPr>
      </p:pic>
      <p:cxnSp>
        <p:nvCxnSpPr>
          <p:cNvPr id="9" name="Straight Connector 8"/>
          <p:cNvCxnSpPr>
            <a:cxnSpLocks/>
          </p:cNvCxnSpPr>
          <p:nvPr userDrawn="1"/>
        </p:nvCxnSpPr>
        <p:spPr>
          <a:xfrm>
            <a:off x="1678953" y="295914"/>
            <a:ext cx="10179188" cy="0"/>
          </a:xfrm>
          <a:prstGeom prst="line">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cxnSp>
      <p:cxnSp>
        <p:nvCxnSpPr>
          <p:cNvPr id="12" name="Straight Connector 11"/>
          <p:cNvCxnSpPr>
            <a:cxnSpLocks/>
          </p:cNvCxnSpPr>
          <p:nvPr userDrawn="1"/>
        </p:nvCxnSpPr>
        <p:spPr>
          <a:xfrm>
            <a:off x="117779" y="6289049"/>
            <a:ext cx="11740361" cy="0"/>
          </a:xfrm>
          <a:prstGeom prst="line">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09564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80000"/>
        </a:lnSpc>
        <a:spcBef>
          <a:spcPct val="0"/>
        </a:spcBef>
        <a:buNone/>
        <a:defRPr sz="3200" b="0" kern="1200" spc="300">
          <a:solidFill>
            <a:schemeClr val="accent1">
              <a:lumMod val="50000"/>
            </a:schemeClr>
          </a:solidFill>
          <a:latin typeface="+mn-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71.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810.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392" y="889000"/>
            <a:ext cx="11089232" cy="2514601"/>
          </a:xfrm>
        </p:spPr>
        <p:txBody>
          <a:bodyPr>
            <a:normAutofit/>
          </a:bodyPr>
          <a:lstStyle/>
          <a:p>
            <a:pPr algn="l"/>
            <a:r>
              <a:rPr lang="en-US" sz="4000" dirty="0"/>
              <a:t>LTE Air Interface Basics Primer</a:t>
            </a:r>
            <a:br>
              <a:rPr lang="en-US" sz="4000" dirty="0"/>
            </a:br>
            <a:r>
              <a:rPr lang="en-US" sz="2400" dirty="0">
                <a:solidFill>
                  <a:schemeClr val="bg1"/>
                </a:solidFill>
              </a:rPr>
              <a:t>d</a:t>
            </a:r>
            <a:endParaRPr lang="en-US" sz="4000" b="1" dirty="0">
              <a:solidFill>
                <a:schemeClr val="tx2">
                  <a:lumMod val="50000"/>
                  <a:lumOff val="50000"/>
                </a:schemeClr>
              </a:solidFill>
            </a:endParaRPr>
          </a:p>
        </p:txBody>
      </p:sp>
    </p:spTree>
    <p:extLst>
      <p:ext uri="{BB962C8B-B14F-4D97-AF65-F5344CB8AC3E}">
        <p14:creationId xmlns:p14="http://schemas.microsoft.com/office/powerpoint/2010/main" val="16158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LTE Radio Interface: OFDMA vs SC-FDMA</a:t>
            </a:r>
          </a:p>
        </p:txBody>
      </p:sp>
      <p:pic>
        <p:nvPicPr>
          <p:cNvPr id="4" name="Imagen 3"/>
          <p:cNvPicPr>
            <a:picLocks noChangeAspect="1"/>
          </p:cNvPicPr>
          <p:nvPr/>
        </p:nvPicPr>
        <p:blipFill>
          <a:blip r:embed="rId2"/>
          <a:stretch>
            <a:fillRect/>
          </a:stretch>
        </p:blipFill>
        <p:spPr>
          <a:xfrm>
            <a:off x="993311" y="879579"/>
            <a:ext cx="10205378" cy="5286807"/>
          </a:xfrm>
          <a:prstGeom prst="rect">
            <a:avLst/>
          </a:prstGeom>
        </p:spPr>
      </p:pic>
    </p:spTree>
    <p:extLst>
      <p:ext uri="{BB962C8B-B14F-4D97-AF65-F5344CB8AC3E}">
        <p14:creationId xmlns:p14="http://schemas.microsoft.com/office/powerpoint/2010/main" val="320733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73487" y="1313645"/>
            <a:ext cx="3930472" cy="4707644"/>
          </a:xfrm>
        </p:spPr>
        <p:txBody>
          <a:bodyPr>
            <a:normAutofit lnSpcReduction="10000"/>
          </a:bodyPr>
          <a:lstStyle/>
          <a:p>
            <a:pPr algn="just"/>
            <a:r>
              <a:rPr lang="en-US" sz="1400" dirty="0"/>
              <a:t>One element shared by the LTE DL and UL is the generic frame structure</a:t>
            </a:r>
          </a:p>
          <a:p>
            <a:pPr algn="just"/>
            <a:r>
              <a:rPr lang="en-US" sz="1400" dirty="0"/>
              <a:t>LTE transmissions are segmented into frames, which are 10 msec in duration</a:t>
            </a:r>
          </a:p>
          <a:p>
            <a:pPr algn="just"/>
            <a:r>
              <a:rPr lang="en-US" sz="1400" dirty="0"/>
              <a:t>Frames consist of 20 slot periods of 0.5 msec</a:t>
            </a:r>
          </a:p>
          <a:p>
            <a:pPr algn="just"/>
            <a:r>
              <a:rPr lang="en-US" sz="1400" dirty="0"/>
              <a:t>Sub-frames contain two slot periods and are 1.0 msec in duration</a:t>
            </a:r>
          </a:p>
          <a:p>
            <a:pPr algn="just"/>
            <a:r>
              <a:rPr lang="en-US" sz="1400" dirty="0"/>
              <a:t>Each Slot transmits 7 OFDM symbols</a:t>
            </a:r>
          </a:p>
          <a:p>
            <a:pPr lvl="1" algn="just">
              <a:spcBef>
                <a:spcPts val="1800"/>
              </a:spcBef>
            </a:pPr>
            <a:r>
              <a:rPr lang="en-US" sz="1400" dirty="0"/>
              <a:t>Normally in very large cells, a structure of 6 symbols per slot is implemented, in order to compensate for multipath propagation</a:t>
            </a:r>
          </a:p>
          <a:p>
            <a:pPr algn="just"/>
            <a:r>
              <a:rPr lang="en-US" sz="1400" dirty="0"/>
              <a:t>Each frame is divided into ten equally sized subframes of 1 ms in length</a:t>
            </a:r>
          </a:p>
          <a:p>
            <a:pPr algn="just"/>
            <a:r>
              <a:rPr lang="en-US" sz="1400" dirty="0"/>
              <a:t>Scheduling is done on a subframe basis for both the downlink and uplink</a:t>
            </a:r>
          </a:p>
        </p:txBody>
      </p:sp>
      <p:sp>
        <p:nvSpPr>
          <p:cNvPr id="3" name="Título 2"/>
          <p:cNvSpPr>
            <a:spLocks noGrp="1"/>
          </p:cNvSpPr>
          <p:nvPr>
            <p:ph type="title"/>
          </p:nvPr>
        </p:nvSpPr>
        <p:spPr/>
        <p:txBody>
          <a:bodyPr/>
          <a:lstStyle/>
          <a:p>
            <a:r>
              <a:rPr lang="en-US" dirty="0"/>
              <a:t>LTE Radio Interface: LTE Frame Structure</a:t>
            </a:r>
          </a:p>
        </p:txBody>
      </p:sp>
      <p:pic>
        <p:nvPicPr>
          <p:cNvPr id="4" name="Imagen 3"/>
          <p:cNvPicPr>
            <a:picLocks noChangeAspect="1"/>
          </p:cNvPicPr>
          <p:nvPr/>
        </p:nvPicPr>
        <p:blipFill>
          <a:blip r:embed="rId2"/>
          <a:stretch>
            <a:fillRect/>
          </a:stretch>
        </p:blipFill>
        <p:spPr>
          <a:xfrm>
            <a:off x="4406989" y="2011318"/>
            <a:ext cx="7590281" cy="3256142"/>
          </a:xfrm>
          <a:prstGeom prst="rect">
            <a:avLst/>
          </a:prstGeom>
        </p:spPr>
      </p:pic>
      <p:sp>
        <p:nvSpPr>
          <p:cNvPr id="5" name="Rectángulo 4"/>
          <p:cNvSpPr/>
          <p:nvPr/>
        </p:nvSpPr>
        <p:spPr>
          <a:xfrm>
            <a:off x="7096250" y="5267460"/>
            <a:ext cx="2561214" cy="276999"/>
          </a:xfrm>
          <a:prstGeom prst="rect">
            <a:avLst/>
          </a:prstGeom>
        </p:spPr>
        <p:txBody>
          <a:bodyPr wrap="none">
            <a:spAutoFit/>
          </a:bodyPr>
          <a:lstStyle/>
          <a:p>
            <a:r>
              <a:rPr lang="en-US" sz="1200" b="1" dirty="0"/>
              <a:t>LTE FDD Generic Frame Structure</a:t>
            </a:r>
          </a:p>
        </p:txBody>
      </p:sp>
    </p:spTree>
    <p:extLst>
      <p:ext uri="{BB962C8B-B14F-4D97-AF65-F5344CB8AC3E}">
        <p14:creationId xmlns:p14="http://schemas.microsoft.com/office/powerpoint/2010/main" val="171319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595734" y="1862223"/>
                <a:ext cx="5637641" cy="3302206"/>
              </a:xfrm>
            </p:spPr>
            <p:txBody>
              <a:bodyPr>
                <a:normAutofit/>
              </a:bodyPr>
              <a:lstStyle/>
              <a:p>
                <a:pPr algn="just"/>
                <a:r>
                  <a:rPr lang="en-US" sz="1600" dirty="0"/>
                  <a:t>In the frequency domain, the number of sub-carriers N ranges from 128 to 2048, depending on channel bandwidth</a:t>
                </a:r>
              </a:p>
              <a:p>
                <a:pPr algn="just"/>
                <a:r>
                  <a:rPr lang="en-US" sz="1600" dirty="0"/>
                  <a:t>The sub-carrier spacing is </a:t>
                </a:r>
                <a14:m>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𝑓</m:t>
                    </m:r>
                    <m:r>
                      <a:rPr lang="en-US" sz="1600" i="1" smtClean="0">
                        <a:latin typeface="Cambria Math" panose="02040503050406030204" pitchFamily="18" charset="0"/>
                      </a:rPr>
                      <m:t> =15 </m:t>
                    </m:r>
                    <m:r>
                      <a:rPr lang="en-US" sz="1600" i="1">
                        <a:latin typeface="Cambria Math" panose="02040503050406030204" pitchFamily="18" charset="0"/>
                      </a:rPr>
                      <m:t>𝑘𝐻𝑧</m:t>
                    </m:r>
                  </m:oMath>
                </a14:m>
                <a:endParaRPr lang="en-US" sz="1600" dirty="0"/>
              </a:p>
              <a:p>
                <a:pPr algn="just"/>
                <a:r>
                  <a:rPr lang="en-US" sz="1600" dirty="0"/>
                  <a:t>The transmission is scheduled by </a:t>
                </a:r>
                <a:r>
                  <a:rPr lang="en-US" sz="1600" b="1" dirty="0"/>
                  <a:t>Resource Blocks (RB) </a:t>
                </a:r>
                <a:r>
                  <a:rPr lang="en-US" sz="1600" dirty="0"/>
                  <a:t>each of which consists of 12 consecutive sub-carriers, or 180 kHz, for the duration of one slot (0.5 ms)</a:t>
                </a:r>
              </a:p>
              <a:p>
                <a:pPr algn="just"/>
                <a:r>
                  <a:rPr lang="en-US" sz="1600" dirty="0"/>
                  <a:t>Each RB transmit 6 or 7 symbols depending on the CP.</a:t>
                </a:r>
              </a:p>
              <a:p>
                <a:pPr algn="just"/>
                <a:r>
                  <a:rPr lang="en-US" sz="1600" dirty="0"/>
                  <a:t>A RB is the minimum element of data that can be assigned by the eNB to a UE.</a:t>
                </a:r>
              </a:p>
              <a:p>
                <a:pPr algn="just"/>
                <a:endParaRPr lang="en-US" sz="1600" dirty="0"/>
              </a:p>
              <a:p>
                <a:pPr algn="just"/>
                <a:endParaRPr lang="en-US" sz="16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595734" y="1862223"/>
                <a:ext cx="5637641" cy="3302206"/>
              </a:xfrm>
              <a:blipFill rotWithShape="0">
                <a:blip r:embed="rId2"/>
                <a:stretch>
                  <a:fillRect t="-1476" r="-541"/>
                </a:stretch>
              </a:blipFill>
            </p:spPr>
            <p:txBody>
              <a:bodyPr/>
              <a:lstStyle/>
              <a:p>
                <a:r>
                  <a:rPr lang="en-US">
                    <a:noFill/>
                  </a:rPr>
                  <a:t> </a:t>
                </a:r>
              </a:p>
            </p:txBody>
          </p:sp>
        </mc:Fallback>
      </mc:AlternateContent>
      <p:sp>
        <p:nvSpPr>
          <p:cNvPr id="3" name="Título 2"/>
          <p:cNvSpPr>
            <a:spLocks noGrp="1"/>
          </p:cNvSpPr>
          <p:nvPr>
            <p:ph type="title"/>
          </p:nvPr>
        </p:nvSpPr>
        <p:spPr/>
        <p:txBody>
          <a:bodyPr/>
          <a:lstStyle/>
          <a:p>
            <a:r>
              <a:rPr lang="en-US" dirty="0"/>
              <a:t>LTE Radio Interface: RB Concept</a:t>
            </a:r>
          </a:p>
        </p:txBody>
      </p:sp>
      <p:pic>
        <p:nvPicPr>
          <p:cNvPr id="4" name="Imagen 3"/>
          <p:cNvPicPr>
            <a:picLocks noChangeAspect="1"/>
          </p:cNvPicPr>
          <p:nvPr/>
        </p:nvPicPr>
        <p:blipFill>
          <a:blip r:embed="rId3"/>
          <a:stretch>
            <a:fillRect/>
          </a:stretch>
        </p:blipFill>
        <p:spPr>
          <a:xfrm>
            <a:off x="6956878" y="1257741"/>
            <a:ext cx="3609912" cy="2387806"/>
          </a:xfrm>
          <a:prstGeom prst="rect">
            <a:avLst/>
          </a:prstGeom>
        </p:spPr>
      </p:pic>
      <p:pic>
        <p:nvPicPr>
          <p:cNvPr id="5" name="Imagen 4"/>
          <p:cNvPicPr>
            <a:picLocks noChangeAspect="1"/>
          </p:cNvPicPr>
          <p:nvPr/>
        </p:nvPicPr>
        <p:blipFill>
          <a:blip r:embed="rId4"/>
          <a:stretch>
            <a:fillRect/>
          </a:stretch>
        </p:blipFill>
        <p:spPr>
          <a:xfrm>
            <a:off x="7131944" y="3747283"/>
            <a:ext cx="4470395" cy="2834291"/>
          </a:xfrm>
          <a:prstGeom prst="rect">
            <a:avLst/>
          </a:prstGeom>
        </p:spPr>
      </p:pic>
    </p:spTree>
    <p:extLst>
      <p:ext uri="{BB962C8B-B14F-4D97-AF65-F5344CB8AC3E}">
        <p14:creationId xmlns:p14="http://schemas.microsoft.com/office/powerpoint/2010/main" val="223896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LTE Radio Interface: Physical Layer Parameters</a:t>
            </a:r>
          </a:p>
        </p:txBody>
      </p:sp>
      <p:pic>
        <p:nvPicPr>
          <p:cNvPr id="5" name="Imagen 4"/>
          <p:cNvPicPr>
            <a:picLocks noChangeAspect="1"/>
          </p:cNvPicPr>
          <p:nvPr/>
        </p:nvPicPr>
        <p:blipFill>
          <a:blip r:embed="rId2"/>
          <a:stretch>
            <a:fillRect/>
          </a:stretch>
        </p:blipFill>
        <p:spPr>
          <a:xfrm>
            <a:off x="3925373" y="1681632"/>
            <a:ext cx="7634502" cy="3598706"/>
          </a:xfrm>
          <a:prstGeom prst="rect">
            <a:avLst/>
          </a:prstGeom>
        </p:spPr>
      </p:pic>
      <p:graphicFrame>
        <p:nvGraphicFramePr>
          <p:cNvPr id="6" name="Content Placeholder 7">
            <a:extLst>
              <a:ext uri="{FF2B5EF4-FFF2-40B4-BE49-F238E27FC236}">
                <a16:creationId xmlns:a16="http://schemas.microsoft.com/office/drawing/2014/main" id="{BBC123C4-CA6B-468D-A6EC-78BD9677EA10}"/>
              </a:ext>
            </a:extLst>
          </p:cNvPr>
          <p:cNvGraphicFramePr>
            <a:graphicFrameLocks noGrp="1"/>
          </p:cNvGraphicFramePr>
          <p:nvPr>
            <p:ph idx="1"/>
            <p:extLst>
              <p:ext uri="{D42A27DB-BD31-4B8C-83A1-F6EECF244321}">
                <p14:modId xmlns:p14="http://schemas.microsoft.com/office/powerpoint/2010/main" val="1285181932"/>
              </p:ext>
            </p:extLst>
          </p:nvPr>
        </p:nvGraphicFramePr>
        <p:xfrm>
          <a:off x="482066" y="1032983"/>
          <a:ext cx="2832100" cy="4896004"/>
        </p:xfrm>
        <a:graphic>
          <a:graphicData uri="http://schemas.openxmlformats.org/drawingml/2006/table">
            <a:tbl>
              <a:tblPr/>
              <a:tblGrid>
                <a:gridCol w="1416050">
                  <a:extLst>
                    <a:ext uri="{9D8B030D-6E8A-4147-A177-3AD203B41FA5}">
                      <a16:colId xmlns:a16="http://schemas.microsoft.com/office/drawing/2014/main" val="436660410"/>
                    </a:ext>
                  </a:extLst>
                </a:gridCol>
                <a:gridCol w="1416050">
                  <a:extLst>
                    <a:ext uri="{9D8B030D-6E8A-4147-A177-3AD203B41FA5}">
                      <a16:colId xmlns:a16="http://schemas.microsoft.com/office/drawing/2014/main" val="3724365814"/>
                    </a:ext>
                  </a:extLst>
                </a:gridCol>
              </a:tblGrid>
              <a:tr h="209412">
                <a:tc>
                  <a:txBody>
                    <a:bodyPr/>
                    <a:lstStyle/>
                    <a:p>
                      <a:pPr algn="ctr" fontAlgn="b"/>
                      <a:r>
                        <a:rPr lang="en-US" sz="1100" b="1" i="0" u="none" strike="noStrike" dirty="0">
                          <a:solidFill>
                            <a:srgbClr val="000000"/>
                          </a:solidFill>
                          <a:effectLst/>
                          <a:latin typeface="+mn-lt"/>
                        </a:rPr>
                        <a:t>Parameter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100" b="1" i="0" u="none" strike="noStrike" dirty="0">
                          <a:solidFill>
                            <a:srgbClr val="000000"/>
                          </a:solidFill>
                          <a:effectLst/>
                          <a:latin typeface="+mn-lt"/>
                        </a:rPr>
                        <a:t>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222429132"/>
                  </a:ext>
                </a:extLst>
              </a:tr>
              <a:tr h="209412">
                <a:tc>
                  <a:txBody>
                    <a:bodyPr/>
                    <a:lstStyle/>
                    <a:p>
                      <a:pPr algn="l" fontAlgn="b"/>
                      <a:r>
                        <a:rPr lang="en-US" sz="1100" b="0" i="0" u="none" strike="noStrike">
                          <a:solidFill>
                            <a:srgbClr val="000000"/>
                          </a:solidFill>
                          <a:effectLst/>
                          <a:latin typeface="+mn-lt"/>
                        </a:rPr>
                        <a:t>Frequency Bands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mn-lt"/>
                        </a:rPr>
                        <a:t>700 MHz to 2.5 GHz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84458"/>
                  </a:ext>
                </a:extLst>
              </a:tr>
              <a:tr h="209412">
                <a:tc>
                  <a:txBody>
                    <a:bodyPr/>
                    <a:lstStyle/>
                    <a:p>
                      <a:pPr algn="l" fontAlgn="b"/>
                      <a:r>
                        <a:rPr lang="en-US" sz="1100" b="0" i="0" u="none" strike="noStrike">
                          <a:solidFill>
                            <a:srgbClr val="000000"/>
                          </a:solidFill>
                          <a:effectLst/>
                          <a:latin typeface="+mn-lt"/>
                        </a:rPr>
                        <a:t>Duplexing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mn-lt"/>
                        </a:rPr>
                        <a:t>FDD, TDD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582694"/>
                  </a:ext>
                </a:extLst>
              </a:tr>
              <a:tr h="209412">
                <a:tc>
                  <a:txBody>
                    <a:bodyPr/>
                    <a:lstStyle/>
                    <a:p>
                      <a:pPr algn="l" fontAlgn="b"/>
                      <a:r>
                        <a:rPr lang="en-US" sz="1100" b="0" i="0" u="none" strike="noStrike">
                          <a:solidFill>
                            <a:srgbClr val="000000"/>
                          </a:solidFill>
                          <a:effectLst/>
                          <a:latin typeface="+mn-lt"/>
                        </a:rPr>
                        <a:t>Channel BW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1.4 to 20 MHz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815076"/>
                  </a:ext>
                </a:extLst>
              </a:tr>
              <a:tr h="379032">
                <a:tc>
                  <a:txBody>
                    <a:bodyPr/>
                    <a:lstStyle/>
                    <a:p>
                      <a:pPr algn="l" fontAlgn="b"/>
                      <a:r>
                        <a:rPr lang="en-US" sz="1100" b="0" i="0" u="none" strike="noStrike">
                          <a:solidFill>
                            <a:srgbClr val="000000"/>
                          </a:solidFill>
                          <a:effectLst/>
                          <a:latin typeface="+mn-lt"/>
                        </a:rPr>
                        <a:t>Modulation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QPSK, 16QAM, 64QAM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1874881"/>
                  </a:ext>
                </a:extLst>
              </a:tr>
              <a:tr h="209412">
                <a:tc>
                  <a:txBody>
                    <a:bodyPr/>
                    <a:lstStyle/>
                    <a:p>
                      <a:pPr algn="l" fontAlgn="b"/>
                      <a:r>
                        <a:rPr lang="en-US" sz="1100" b="0" i="0" u="none" strike="noStrike">
                          <a:solidFill>
                            <a:srgbClr val="000000"/>
                          </a:solidFill>
                          <a:effectLst/>
                          <a:latin typeface="+mn-lt"/>
                        </a:rPr>
                        <a:t>Channel Coding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mn-lt"/>
                        </a:rPr>
                        <a:t>Turbo coding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667365"/>
                  </a:ext>
                </a:extLst>
              </a:tr>
              <a:tr h="209412">
                <a:tc>
                  <a:txBody>
                    <a:bodyPr/>
                    <a:lstStyle/>
                    <a:p>
                      <a:pPr algn="l" fontAlgn="b"/>
                      <a:r>
                        <a:rPr lang="en-US" sz="1100" b="0" i="0" u="none" strike="noStrike">
                          <a:solidFill>
                            <a:srgbClr val="000000"/>
                          </a:solidFill>
                          <a:effectLst/>
                          <a:latin typeface="+mn-lt"/>
                        </a:rPr>
                        <a:t>Mobility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mn-lt"/>
                        </a:rPr>
                        <a:t>350 km/h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130319"/>
                  </a:ext>
                </a:extLst>
              </a:tr>
              <a:tr h="418814">
                <a:tc>
                  <a:txBody>
                    <a:bodyPr/>
                    <a:lstStyle/>
                    <a:p>
                      <a:pPr algn="l" fontAlgn="b"/>
                      <a:r>
                        <a:rPr lang="en-US" sz="1100" b="0" i="0" u="none" strike="noStrike" dirty="0">
                          <a:solidFill>
                            <a:srgbClr val="000000"/>
                          </a:solidFill>
                          <a:effectLst/>
                          <a:latin typeface="+mn-lt"/>
                        </a:rPr>
                        <a:t>Multiple Access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mn-lt"/>
                        </a:rPr>
                        <a:t>Downlink: OFDMA</a:t>
                      </a:r>
                      <a:br>
                        <a:rPr lang="en-US" sz="1100" b="0" i="0" u="none" strike="noStrike" dirty="0">
                          <a:solidFill>
                            <a:srgbClr val="000000"/>
                          </a:solidFill>
                          <a:effectLst/>
                          <a:latin typeface="+mn-lt"/>
                        </a:rPr>
                      </a:br>
                      <a:r>
                        <a:rPr lang="en-US" sz="1100" b="0" i="0" u="none" strike="noStrike" dirty="0">
                          <a:solidFill>
                            <a:srgbClr val="000000"/>
                          </a:solidFill>
                          <a:effectLst/>
                          <a:latin typeface="+mn-lt"/>
                        </a:rPr>
                        <a:t>Uplink: SC-FDMA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684677"/>
                  </a:ext>
                </a:extLst>
              </a:tr>
              <a:tr h="209412">
                <a:tc>
                  <a:txBody>
                    <a:bodyPr/>
                    <a:lstStyle/>
                    <a:p>
                      <a:pPr algn="l" fontAlgn="b"/>
                      <a:r>
                        <a:rPr lang="en-US" sz="1100" b="0" i="0" u="none" strike="noStrike">
                          <a:solidFill>
                            <a:srgbClr val="000000"/>
                          </a:solidFill>
                          <a:effectLst/>
                          <a:latin typeface="+mn-lt"/>
                        </a:rPr>
                        <a:t>Subcarrier Spacing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15 kHz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169285"/>
                  </a:ext>
                </a:extLst>
              </a:tr>
              <a:tr h="209412">
                <a:tc>
                  <a:txBody>
                    <a:bodyPr/>
                    <a:lstStyle/>
                    <a:p>
                      <a:pPr algn="l" fontAlgn="b"/>
                      <a:r>
                        <a:rPr lang="en-US" sz="1100" b="0" i="0" u="none" strike="noStrike">
                          <a:solidFill>
                            <a:srgbClr val="000000"/>
                          </a:solidFill>
                          <a:effectLst/>
                          <a:latin typeface="+mn-lt"/>
                        </a:rPr>
                        <a:t>Symbol Duration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66.67 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239942"/>
                  </a:ext>
                </a:extLst>
              </a:tr>
              <a:tr h="747586">
                <a:tc rowSpan="2">
                  <a:txBody>
                    <a:bodyPr/>
                    <a:lstStyle/>
                    <a:p>
                      <a:pPr algn="l" fontAlgn="ctr"/>
                      <a:r>
                        <a:rPr lang="en-US" sz="1100" b="0" i="0" u="none" strike="noStrike">
                          <a:solidFill>
                            <a:srgbClr val="000000"/>
                          </a:solidFill>
                          <a:effectLst/>
                          <a:latin typeface="+mn-lt"/>
                        </a:rPr>
                        <a:t>CP duration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Normal: 5.2 us first symbol in each slot.</a:t>
                      </a:r>
                      <a:br>
                        <a:rPr lang="en-US" sz="1100" b="0" i="0" u="none" strike="noStrike">
                          <a:solidFill>
                            <a:srgbClr val="000000"/>
                          </a:solidFill>
                          <a:effectLst/>
                          <a:latin typeface="+mn-lt"/>
                        </a:rPr>
                      </a:br>
                      <a:r>
                        <a:rPr lang="en-US" sz="1100" b="0" i="0" u="none" strike="noStrike">
                          <a:solidFill>
                            <a:srgbClr val="000000"/>
                          </a:solidFill>
                          <a:effectLst/>
                          <a:latin typeface="+mn-lt"/>
                        </a:rPr>
                        <a:t>4.69 us all other symbols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516288"/>
                  </a:ext>
                </a:extLst>
              </a:tr>
              <a:tr h="209412">
                <a:tc vMerge="1">
                  <a:txBody>
                    <a:bodyPr/>
                    <a:lstStyle/>
                    <a:p>
                      <a:endParaRPr lang="en-US"/>
                    </a:p>
                  </a:txBody>
                  <a:tcPr/>
                </a:tc>
                <a:tc>
                  <a:txBody>
                    <a:bodyPr/>
                    <a:lstStyle/>
                    <a:p>
                      <a:pPr algn="l" fontAlgn="b"/>
                      <a:r>
                        <a:rPr lang="en-US" sz="1100" b="0" i="0" u="none" strike="noStrike">
                          <a:solidFill>
                            <a:srgbClr val="000000"/>
                          </a:solidFill>
                          <a:effectLst/>
                          <a:latin typeface="+mn-lt"/>
                        </a:rPr>
                        <a:t>Extended: 16.67 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1512621"/>
                  </a:ext>
                </a:extLst>
              </a:tr>
              <a:tr h="209412">
                <a:tc>
                  <a:txBody>
                    <a:bodyPr/>
                    <a:lstStyle/>
                    <a:p>
                      <a:pPr algn="l" fontAlgn="b"/>
                      <a:r>
                        <a:rPr lang="en-US" sz="1100" b="0" i="0" u="none" strike="noStrike">
                          <a:solidFill>
                            <a:srgbClr val="000000"/>
                          </a:solidFill>
                          <a:effectLst/>
                          <a:latin typeface="+mn-lt"/>
                        </a:rPr>
                        <a:t>Slot Duration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mn-lt"/>
                        </a:rPr>
                        <a:t>0.5 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090786"/>
                  </a:ext>
                </a:extLst>
              </a:tr>
              <a:tr h="418814">
                <a:tc>
                  <a:txBody>
                    <a:bodyPr/>
                    <a:lstStyle/>
                    <a:p>
                      <a:pPr algn="l" fontAlgn="b"/>
                      <a:r>
                        <a:rPr lang="en-US" sz="1100" b="0" i="0" u="none" strike="noStrike">
                          <a:solidFill>
                            <a:srgbClr val="000000"/>
                          </a:solidFill>
                          <a:effectLst/>
                          <a:latin typeface="+mn-lt"/>
                        </a:rPr>
                        <a:t>Symbols per slot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mn-lt"/>
                        </a:rPr>
                        <a:t>Normal CP: 7</a:t>
                      </a:r>
                      <a:br>
                        <a:rPr lang="en-US" sz="1100" b="0" i="0" u="none" strike="noStrike" dirty="0">
                          <a:solidFill>
                            <a:srgbClr val="000000"/>
                          </a:solidFill>
                          <a:effectLst/>
                          <a:latin typeface="+mn-lt"/>
                        </a:rPr>
                      </a:br>
                      <a:r>
                        <a:rPr lang="en-US" sz="1100" b="0" i="0" u="none" strike="noStrike" dirty="0">
                          <a:solidFill>
                            <a:srgbClr val="000000"/>
                          </a:solidFill>
                          <a:effectLst/>
                          <a:latin typeface="+mn-lt"/>
                        </a:rPr>
                        <a:t>Extended CP: 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9360443"/>
                  </a:ext>
                </a:extLst>
              </a:tr>
              <a:tr h="209412">
                <a:tc>
                  <a:txBody>
                    <a:bodyPr/>
                    <a:lstStyle/>
                    <a:p>
                      <a:pPr algn="l" fontAlgn="b"/>
                      <a:r>
                        <a:rPr lang="en-US" sz="1100" b="0" i="0" u="none" strike="noStrike" dirty="0">
                          <a:solidFill>
                            <a:srgbClr val="000000"/>
                          </a:solidFill>
                          <a:effectLst/>
                          <a:latin typeface="+mn-lt"/>
                        </a:rPr>
                        <a:t>Subframe Duration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mn-lt"/>
                        </a:rPr>
                        <a:t>1 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2421264"/>
                  </a:ext>
                </a:extLst>
              </a:tr>
              <a:tr h="418814">
                <a:tc>
                  <a:txBody>
                    <a:bodyPr/>
                    <a:lstStyle/>
                    <a:p>
                      <a:pPr algn="l" fontAlgn="b"/>
                      <a:r>
                        <a:rPr lang="en-US" sz="1100" b="0" i="0" u="none" strike="noStrike">
                          <a:solidFill>
                            <a:srgbClr val="000000"/>
                          </a:solidFill>
                          <a:effectLst/>
                          <a:latin typeface="+mn-lt"/>
                        </a:rPr>
                        <a:t>PRB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12 subcarriers (180 kHz) during one slot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7058023"/>
                  </a:ext>
                </a:extLst>
              </a:tr>
              <a:tr h="209412">
                <a:tc>
                  <a:txBody>
                    <a:bodyPr/>
                    <a:lstStyle/>
                    <a:p>
                      <a:pPr algn="l" fontAlgn="b"/>
                      <a:r>
                        <a:rPr lang="en-US" sz="1100" b="0" i="0" u="none" strike="noStrike">
                          <a:solidFill>
                            <a:srgbClr val="000000"/>
                          </a:solidFill>
                          <a:effectLst/>
                          <a:latin typeface="+mn-lt"/>
                        </a:rPr>
                        <a:t>Frame Duration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mn-lt"/>
                        </a:rPr>
                        <a:t>10 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124351"/>
                  </a:ext>
                </a:extLst>
              </a:tr>
            </a:tbl>
          </a:graphicData>
        </a:graphic>
      </p:graphicFrame>
      <p:sp>
        <p:nvSpPr>
          <p:cNvPr id="7" name="Rectángulo 6"/>
          <p:cNvSpPr/>
          <p:nvPr/>
        </p:nvSpPr>
        <p:spPr>
          <a:xfrm>
            <a:off x="6244393" y="5330730"/>
            <a:ext cx="3366691" cy="276999"/>
          </a:xfrm>
          <a:prstGeom prst="rect">
            <a:avLst/>
          </a:prstGeom>
        </p:spPr>
        <p:txBody>
          <a:bodyPr wrap="none">
            <a:spAutoFit/>
          </a:bodyPr>
          <a:lstStyle/>
          <a:p>
            <a:r>
              <a:rPr lang="en-US" sz="1200" b="1" dirty="0"/>
              <a:t>LTE FDD downlink physical layer parameters</a:t>
            </a:r>
          </a:p>
        </p:txBody>
      </p:sp>
    </p:spTree>
    <p:extLst>
      <p:ext uri="{BB962C8B-B14F-4D97-AF65-F5344CB8AC3E}">
        <p14:creationId xmlns:p14="http://schemas.microsoft.com/office/powerpoint/2010/main" val="397127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553792" y="1184856"/>
            <a:ext cx="11037194" cy="3284114"/>
          </a:xfrm>
        </p:spPr>
        <p:txBody>
          <a:bodyPr>
            <a:normAutofit/>
          </a:bodyPr>
          <a:lstStyle/>
          <a:p>
            <a:pPr algn="just"/>
            <a:r>
              <a:rPr lang="en-US" sz="1500" b="1" dirty="0"/>
              <a:t>Throughput</a:t>
            </a:r>
            <a:r>
              <a:rPr lang="en-US" sz="1500" dirty="0"/>
              <a:t> over a radio link is the number of data bits that can be successfully transmitted per modulation symbol</a:t>
            </a:r>
          </a:p>
          <a:p>
            <a:pPr algn="just"/>
            <a:r>
              <a:rPr lang="en-US" sz="1500" b="1" dirty="0"/>
              <a:t>Coding</a:t>
            </a:r>
            <a:r>
              <a:rPr lang="en-US" sz="1500" dirty="0"/>
              <a:t> (more specifically, forward error correction) adds redundant bits to the data bits, which can correct errors in the received bits</a:t>
            </a:r>
          </a:p>
          <a:p>
            <a:pPr lvl="1" algn="just">
              <a:spcBef>
                <a:spcPts val="1800"/>
              </a:spcBef>
            </a:pPr>
            <a:r>
              <a:rPr lang="en-US" sz="1500" dirty="0"/>
              <a:t>The degree of coding is determined by its rate, the proportion of data bits to coded bits (typically varies from 1/8th to 4/5th)</a:t>
            </a:r>
          </a:p>
          <a:p>
            <a:pPr lvl="1" algn="just">
              <a:spcBef>
                <a:spcPts val="1800"/>
              </a:spcBef>
            </a:pPr>
            <a:r>
              <a:rPr lang="en-US" sz="1500" dirty="0"/>
              <a:t>Coded bits are then converted into modulation symbols</a:t>
            </a:r>
          </a:p>
          <a:p>
            <a:pPr algn="just"/>
            <a:r>
              <a:rPr lang="en-US" sz="1500" dirty="0"/>
              <a:t>The order of the </a:t>
            </a:r>
            <a:r>
              <a:rPr lang="en-US" sz="1500" b="1" dirty="0"/>
              <a:t>Modulation</a:t>
            </a:r>
            <a:r>
              <a:rPr lang="en-US" sz="1500" dirty="0"/>
              <a:t> determines the number of coded bits that can be transmitted per modulation symbol</a:t>
            </a:r>
          </a:p>
          <a:p>
            <a:pPr lvl="1" algn="just">
              <a:spcBef>
                <a:spcPts val="1800"/>
              </a:spcBef>
            </a:pPr>
            <a:r>
              <a:rPr lang="en-US" sz="1500" dirty="0"/>
              <a:t>Typical examples are QPSK, 16QAM, and 64QAM which have 2, 4, 8 bits per modulation symbol, respectively</a:t>
            </a:r>
          </a:p>
        </p:txBody>
      </p:sp>
      <p:sp>
        <p:nvSpPr>
          <p:cNvPr id="3" name="Título 2"/>
          <p:cNvSpPr>
            <a:spLocks noGrp="1"/>
          </p:cNvSpPr>
          <p:nvPr>
            <p:ph type="title"/>
          </p:nvPr>
        </p:nvSpPr>
        <p:spPr/>
        <p:txBody>
          <a:bodyPr>
            <a:noAutofit/>
          </a:bodyPr>
          <a:lstStyle/>
          <a:p>
            <a:r>
              <a:rPr lang="en-US" sz="2000" dirty="0"/>
              <a:t>LTE Radio Interface: Modulation and Coding Scheme and Link Adaptation</a:t>
            </a:r>
          </a:p>
        </p:txBody>
      </p:sp>
      <p:pic>
        <p:nvPicPr>
          <p:cNvPr id="4" name="Imagen 3"/>
          <p:cNvPicPr>
            <a:picLocks noChangeAspect="1"/>
          </p:cNvPicPr>
          <p:nvPr/>
        </p:nvPicPr>
        <p:blipFill>
          <a:blip r:embed="rId2"/>
          <a:stretch>
            <a:fillRect/>
          </a:stretch>
        </p:blipFill>
        <p:spPr>
          <a:xfrm>
            <a:off x="2905146" y="4301545"/>
            <a:ext cx="6381708" cy="1364977"/>
          </a:xfrm>
          <a:prstGeom prst="rect">
            <a:avLst/>
          </a:prstGeom>
          <a:ln>
            <a:noFill/>
          </a:ln>
        </p:spPr>
      </p:pic>
      <p:sp>
        <p:nvSpPr>
          <p:cNvPr id="5" name="Rectángulo 4"/>
          <p:cNvSpPr/>
          <p:nvPr/>
        </p:nvSpPr>
        <p:spPr>
          <a:xfrm>
            <a:off x="3048000" y="5769553"/>
            <a:ext cx="6096000" cy="276999"/>
          </a:xfrm>
          <a:prstGeom prst="rect">
            <a:avLst/>
          </a:prstGeom>
        </p:spPr>
        <p:txBody>
          <a:bodyPr>
            <a:spAutoFit/>
          </a:bodyPr>
          <a:lstStyle/>
          <a:p>
            <a:pPr algn="ctr"/>
            <a:r>
              <a:rPr lang="en-US" sz="1200" b="1" dirty="0">
                <a:solidFill>
                  <a:srgbClr val="231F20"/>
                </a:solidFill>
                <a:latin typeface="TimesLTStd-Roman"/>
              </a:rPr>
              <a:t>Coding and modulation for transmission of data over a radio link</a:t>
            </a:r>
            <a:endParaRPr lang="en-US" sz="1200" b="1" dirty="0"/>
          </a:p>
        </p:txBody>
      </p:sp>
    </p:spTree>
    <p:extLst>
      <p:ext uri="{BB962C8B-B14F-4D97-AF65-F5344CB8AC3E}">
        <p14:creationId xmlns:p14="http://schemas.microsoft.com/office/powerpoint/2010/main" val="329552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4067" y="1184856"/>
            <a:ext cx="5792187" cy="4919730"/>
          </a:xfrm>
        </p:spPr>
        <p:txBody>
          <a:bodyPr>
            <a:normAutofit/>
          </a:bodyPr>
          <a:lstStyle/>
          <a:p>
            <a:pPr algn="just">
              <a:spcBef>
                <a:spcPts val="1500"/>
              </a:spcBef>
            </a:pPr>
            <a:r>
              <a:rPr lang="en-US" sz="1500" dirty="0"/>
              <a:t>A given </a:t>
            </a:r>
            <a:r>
              <a:rPr lang="en-US" sz="1500" b="1" dirty="0"/>
              <a:t>Modulation and Coding Scheme (MCS)</a:t>
            </a:r>
            <a:r>
              <a:rPr lang="en-US" sz="1500" dirty="0"/>
              <a:t> requires a certain SNIR (measured at the receiver antenna) to operate with an acceptably low BER in the output data</a:t>
            </a:r>
          </a:p>
          <a:p>
            <a:pPr lvl="1" algn="just">
              <a:spcBef>
                <a:spcPts val="1500"/>
              </a:spcBef>
            </a:pPr>
            <a:r>
              <a:rPr lang="en-US" sz="1500" dirty="0"/>
              <a:t>An MCS with a higher throughput needs a higher SNIR to operate</a:t>
            </a:r>
          </a:p>
          <a:p>
            <a:pPr algn="just">
              <a:spcBef>
                <a:spcPts val="1500"/>
              </a:spcBef>
            </a:pPr>
            <a:r>
              <a:rPr lang="en-US" sz="1500" dirty="0"/>
              <a:t>The efficiency of a given MCS is the product of the rate and the number of bits per modulation symbol</a:t>
            </a:r>
          </a:p>
          <a:p>
            <a:pPr lvl="1" algn="just">
              <a:spcBef>
                <a:spcPts val="1500"/>
              </a:spcBef>
            </a:pPr>
            <a:r>
              <a:rPr lang="en-US" sz="1500" dirty="0"/>
              <a:t>Throughput is commonly normalized to a channel of unity bandwidth, which carries one symbol per second.</a:t>
            </a:r>
          </a:p>
          <a:p>
            <a:pPr lvl="1" algn="just">
              <a:spcBef>
                <a:spcPts val="1500"/>
              </a:spcBef>
            </a:pPr>
            <a:r>
              <a:rPr lang="en-US" sz="1500" dirty="0"/>
              <a:t>So, the units of efficiency then become bps/Hz</a:t>
            </a:r>
          </a:p>
          <a:p>
            <a:pPr algn="just">
              <a:spcBef>
                <a:spcPts val="1500"/>
              </a:spcBef>
            </a:pPr>
            <a:r>
              <a:rPr lang="en-US" sz="1500" b="1" dirty="0"/>
              <a:t>Adaptive Modulation and Coding (AMC)</a:t>
            </a:r>
            <a:r>
              <a:rPr lang="en-US" sz="1500" dirty="0"/>
              <a:t> works by measuring and feeding back the channel SNIR to the transmitter, which then chooses a suitable MCS from a “codeset” to maximize throughput at that SNIR and to maintain a target BER.</a:t>
            </a:r>
          </a:p>
          <a:p>
            <a:pPr lvl="1" algn="just">
              <a:spcBef>
                <a:spcPts val="1500"/>
              </a:spcBef>
            </a:pPr>
            <a:r>
              <a:rPr lang="en-US" sz="1500" dirty="0"/>
              <a:t>A codeset contains many MCSs and is designed to cover a range of SNRs.</a:t>
            </a:r>
          </a:p>
          <a:p>
            <a:pPr lvl="1" algn="just">
              <a:spcBef>
                <a:spcPts val="1500"/>
              </a:spcBef>
            </a:pPr>
            <a:endParaRPr lang="en-US" sz="1500" dirty="0"/>
          </a:p>
          <a:p>
            <a:pPr lvl="1" algn="just">
              <a:spcBef>
                <a:spcPts val="1500"/>
              </a:spcBef>
            </a:pPr>
            <a:endParaRPr lang="en-US" sz="1500" dirty="0"/>
          </a:p>
          <a:p>
            <a:pPr algn="just">
              <a:spcBef>
                <a:spcPts val="1500"/>
              </a:spcBef>
            </a:pPr>
            <a:endParaRPr lang="en-US" sz="1500" dirty="0"/>
          </a:p>
        </p:txBody>
      </p:sp>
      <p:sp>
        <p:nvSpPr>
          <p:cNvPr id="3" name="Título 2"/>
          <p:cNvSpPr>
            <a:spLocks noGrp="1"/>
          </p:cNvSpPr>
          <p:nvPr>
            <p:ph type="title"/>
          </p:nvPr>
        </p:nvSpPr>
        <p:spPr/>
        <p:txBody>
          <a:bodyPr>
            <a:normAutofit fontScale="90000"/>
          </a:bodyPr>
          <a:lstStyle/>
          <a:p>
            <a:r>
              <a:rPr lang="en-US" sz="2400" dirty="0"/>
              <a:t>LTE Radio Interface: </a:t>
            </a:r>
            <a:r>
              <a:rPr lang="en-US" sz="2300" dirty="0"/>
              <a:t>Modulation and Coding Scheme and Link Adaptation</a:t>
            </a:r>
          </a:p>
        </p:txBody>
      </p:sp>
      <p:pic>
        <p:nvPicPr>
          <p:cNvPr id="4" name="Imagen 3"/>
          <p:cNvPicPr>
            <a:picLocks noChangeAspect="1"/>
          </p:cNvPicPr>
          <p:nvPr/>
        </p:nvPicPr>
        <p:blipFill>
          <a:blip r:embed="rId2"/>
          <a:stretch>
            <a:fillRect/>
          </a:stretch>
        </p:blipFill>
        <p:spPr>
          <a:xfrm>
            <a:off x="6620144" y="2135409"/>
            <a:ext cx="4946065" cy="2681288"/>
          </a:xfrm>
          <a:prstGeom prst="rect">
            <a:avLst/>
          </a:prstGeom>
        </p:spPr>
      </p:pic>
      <p:sp>
        <p:nvSpPr>
          <p:cNvPr id="5" name="Rectángulo 4"/>
          <p:cNvSpPr/>
          <p:nvPr/>
        </p:nvSpPr>
        <p:spPr>
          <a:xfrm>
            <a:off x="7125200" y="1673744"/>
            <a:ext cx="4053662" cy="461665"/>
          </a:xfrm>
          <a:prstGeom prst="rect">
            <a:avLst/>
          </a:prstGeom>
        </p:spPr>
        <p:txBody>
          <a:bodyPr wrap="square">
            <a:spAutoFit/>
          </a:bodyPr>
          <a:lstStyle/>
          <a:p>
            <a:pPr algn="ctr"/>
            <a:r>
              <a:rPr lang="en-US" sz="1200" b="1" dirty="0">
                <a:solidFill>
                  <a:srgbClr val="231F20"/>
                </a:solidFill>
                <a:latin typeface="TimesLTStd-Roman"/>
              </a:rPr>
              <a:t>Throughput of a set of coding and modulation combinations (“codeset”), AWGN channels assumed</a:t>
            </a:r>
          </a:p>
        </p:txBody>
      </p:sp>
      <p:sp>
        <p:nvSpPr>
          <p:cNvPr id="6" name="Rectángulo 5"/>
          <p:cNvSpPr/>
          <p:nvPr/>
        </p:nvSpPr>
        <p:spPr>
          <a:xfrm>
            <a:off x="7263685" y="4816697"/>
            <a:ext cx="4056845" cy="646331"/>
          </a:xfrm>
          <a:prstGeom prst="rect">
            <a:avLst/>
          </a:prstGeom>
        </p:spPr>
        <p:txBody>
          <a:bodyPr wrap="square">
            <a:spAutoFit/>
          </a:bodyPr>
          <a:lstStyle/>
          <a:p>
            <a:pPr algn="ctr"/>
            <a:r>
              <a:rPr lang="en-US" sz="1200" dirty="0">
                <a:solidFill>
                  <a:srgbClr val="231F20"/>
                </a:solidFill>
                <a:latin typeface="TimesLTStd-Roman"/>
              </a:rPr>
              <a:t>The Shannon bound represents the maximum theoretical throughput that can be achieved over an AWGN channel for a given SINR</a:t>
            </a:r>
            <a:endParaRPr lang="en-US" sz="1200" b="1" dirty="0"/>
          </a:p>
        </p:txBody>
      </p:sp>
    </p:spTree>
    <p:extLst>
      <p:ext uri="{BB962C8B-B14F-4D97-AF65-F5344CB8AC3E}">
        <p14:creationId xmlns:p14="http://schemas.microsoft.com/office/powerpoint/2010/main" val="293607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3640" y="1159098"/>
            <a:ext cx="6748530" cy="4958367"/>
          </a:xfrm>
        </p:spPr>
        <p:txBody>
          <a:bodyPr>
            <a:normAutofit/>
          </a:bodyPr>
          <a:lstStyle/>
          <a:p>
            <a:pPr algn="just">
              <a:spcBef>
                <a:spcPts val="1200"/>
              </a:spcBef>
            </a:pPr>
            <a:r>
              <a:rPr lang="en-US" sz="1300" dirty="0"/>
              <a:t>The </a:t>
            </a:r>
            <a:r>
              <a:rPr lang="en-US" sz="1300" b="1" dirty="0"/>
              <a:t>Link Adaptation</a:t>
            </a:r>
            <a:r>
              <a:rPr lang="en-US" sz="1300" dirty="0"/>
              <a:t> is mandatory to:</a:t>
            </a:r>
          </a:p>
          <a:p>
            <a:pPr lvl="1" algn="just">
              <a:spcBef>
                <a:spcPts val="1200"/>
              </a:spcBef>
            </a:pPr>
            <a:r>
              <a:rPr lang="en-US" sz="1300" dirty="0"/>
              <a:t>Select the optimum MCS according to the channel conditions and UE capability</a:t>
            </a:r>
          </a:p>
          <a:p>
            <a:pPr lvl="1" algn="just">
              <a:spcBef>
                <a:spcPts val="1200"/>
              </a:spcBef>
            </a:pPr>
            <a:r>
              <a:rPr lang="en-US" sz="1300" dirty="0"/>
              <a:t>Guarantee performance metrics such as data rate, packet error rate, and latency</a:t>
            </a:r>
          </a:p>
          <a:p>
            <a:pPr algn="just">
              <a:spcBef>
                <a:spcPts val="1200"/>
              </a:spcBef>
            </a:pPr>
            <a:r>
              <a:rPr lang="en-US" sz="1300" dirty="0"/>
              <a:t>The AMC is the most famous link adaption technique where various MCSs can be adopted, based on the channel conditions</a:t>
            </a:r>
          </a:p>
          <a:p>
            <a:pPr lvl="1" algn="just">
              <a:spcBef>
                <a:spcPts val="1200"/>
              </a:spcBef>
            </a:pPr>
            <a:r>
              <a:rPr lang="en-US" sz="1300" dirty="0"/>
              <a:t>The users near to the eNB with high SINR values will be assigned a higher MCS and the assigned MCS will be decreased as the user moves away from the eNB as the SINR is degraded and the interference is increased</a:t>
            </a:r>
          </a:p>
          <a:p>
            <a:pPr lvl="1" algn="just">
              <a:spcBef>
                <a:spcPts val="1200"/>
              </a:spcBef>
            </a:pPr>
            <a:r>
              <a:rPr lang="en-US" sz="1300" dirty="0"/>
              <a:t>The same MCS should be applied to all groups of RBs scheduled to one user within one TTI by a single antenna stream</a:t>
            </a:r>
          </a:p>
          <a:p>
            <a:pPr lvl="1" algn="just">
              <a:spcBef>
                <a:spcPts val="1200"/>
              </a:spcBef>
            </a:pPr>
            <a:r>
              <a:rPr lang="en-US" sz="1300" dirty="0"/>
              <a:t>Based on the reported CQI, the eNB scheduler selects the MCS assigned to the user</a:t>
            </a:r>
          </a:p>
          <a:p>
            <a:pPr algn="just">
              <a:spcBef>
                <a:spcPts val="1200"/>
              </a:spcBef>
            </a:pPr>
            <a:r>
              <a:rPr lang="en-US" sz="1300" dirty="0"/>
              <a:t>The 3GPP standard allows MCS indices of 0–31</a:t>
            </a:r>
          </a:p>
          <a:p>
            <a:pPr lvl="1" algn="just">
              <a:spcBef>
                <a:spcPts val="1200"/>
              </a:spcBef>
            </a:pPr>
            <a:r>
              <a:rPr lang="en-US" sz="1300" dirty="0"/>
              <a:t>The MCS range 0–9 allows QPSK modulation</a:t>
            </a:r>
          </a:p>
          <a:p>
            <a:pPr lvl="1" algn="just">
              <a:spcBef>
                <a:spcPts val="1200"/>
              </a:spcBef>
            </a:pPr>
            <a:r>
              <a:rPr lang="en-US" sz="1300" dirty="0"/>
              <a:t>The MCS range 10–16 allows 16QAM modulation</a:t>
            </a:r>
          </a:p>
          <a:p>
            <a:pPr lvl="1" algn="just">
              <a:spcBef>
                <a:spcPts val="1200"/>
              </a:spcBef>
            </a:pPr>
            <a:r>
              <a:rPr lang="en-US" sz="1300" dirty="0"/>
              <a:t>The MCS range 17–28 allows 64QAM modulation</a:t>
            </a:r>
          </a:p>
          <a:p>
            <a:pPr lvl="1" algn="just">
              <a:spcBef>
                <a:spcPts val="1200"/>
              </a:spcBef>
            </a:pPr>
            <a:r>
              <a:rPr lang="en-US" sz="1300" dirty="0"/>
              <a:t>The MCS range 29–31 allows special operation during retransmissions</a:t>
            </a:r>
          </a:p>
        </p:txBody>
      </p:sp>
      <p:sp>
        <p:nvSpPr>
          <p:cNvPr id="3" name="Título 2"/>
          <p:cNvSpPr>
            <a:spLocks noGrp="1"/>
          </p:cNvSpPr>
          <p:nvPr>
            <p:ph type="title"/>
          </p:nvPr>
        </p:nvSpPr>
        <p:spPr/>
        <p:txBody>
          <a:bodyPr>
            <a:normAutofit fontScale="90000"/>
          </a:bodyPr>
          <a:lstStyle/>
          <a:p>
            <a:r>
              <a:rPr lang="en-US" sz="2400" dirty="0"/>
              <a:t>LTE Radio Interface: </a:t>
            </a:r>
            <a:r>
              <a:rPr lang="en-US" sz="2300" dirty="0"/>
              <a:t>Modulation and Coding Scheme and Link Adaptation</a:t>
            </a:r>
          </a:p>
        </p:txBody>
      </p:sp>
      <p:grpSp>
        <p:nvGrpSpPr>
          <p:cNvPr id="6" name="Grupo 5"/>
          <p:cNvGrpSpPr/>
          <p:nvPr/>
        </p:nvGrpSpPr>
        <p:grpSpPr>
          <a:xfrm>
            <a:off x="7402669" y="1159098"/>
            <a:ext cx="4325481" cy="4564975"/>
            <a:chOff x="7402669" y="1159098"/>
            <a:chExt cx="4325481" cy="4564975"/>
          </a:xfrm>
        </p:grpSpPr>
        <p:pic>
          <p:nvPicPr>
            <p:cNvPr id="4" name="Imagen 3"/>
            <p:cNvPicPr>
              <a:picLocks noChangeAspect="1"/>
            </p:cNvPicPr>
            <p:nvPr/>
          </p:nvPicPr>
          <p:blipFill>
            <a:blip r:embed="rId2"/>
            <a:stretch>
              <a:fillRect/>
            </a:stretch>
          </p:blipFill>
          <p:spPr>
            <a:xfrm>
              <a:off x="7402669" y="1159098"/>
              <a:ext cx="4325480" cy="2855019"/>
            </a:xfrm>
            <a:prstGeom prst="rect">
              <a:avLst/>
            </a:prstGeom>
          </p:spPr>
        </p:pic>
        <p:pic>
          <p:nvPicPr>
            <p:cNvPr id="5" name="Imagen 4"/>
            <p:cNvPicPr>
              <a:picLocks noChangeAspect="1"/>
            </p:cNvPicPr>
            <p:nvPr/>
          </p:nvPicPr>
          <p:blipFill>
            <a:blip r:embed="rId3"/>
            <a:stretch>
              <a:fillRect/>
            </a:stretch>
          </p:blipFill>
          <p:spPr>
            <a:xfrm>
              <a:off x="7402670" y="4014117"/>
              <a:ext cx="4325480" cy="1709956"/>
            </a:xfrm>
            <a:prstGeom prst="rect">
              <a:avLst/>
            </a:prstGeom>
          </p:spPr>
        </p:pic>
      </p:grpSp>
      <p:sp>
        <p:nvSpPr>
          <p:cNvPr id="7" name="Rectángulo 6"/>
          <p:cNvSpPr/>
          <p:nvPr/>
        </p:nvSpPr>
        <p:spPr>
          <a:xfrm>
            <a:off x="7748789" y="5724073"/>
            <a:ext cx="3842197" cy="461665"/>
          </a:xfrm>
          <a:prstGeom prst="rect">
            <a:avLst/>
          </a:prstGeom>
        </p:spPr>
        <p:txBody>
          <a:bodyPr wrap="square">
            <a:spAutoFit/>
          </a:bodyPr>
          <a:lstStyle/>
          <a:p>
            <a:pPr algn="ctr"/>
            <a:r>
              <a:rPr lang="en-US" sz="1200" b="1" dirty="0">
                <a:solidFill>
                  <a:srgbClr val="231F20"/>
                </a:solidFill>
                <a:latin typeface="Segoe UI" panose="020B0502040204020203" pitchFamily="34" charset="0"/>
                <a:cs typeface="Segoe UI" panose="020B0502040204020203" pitchFamily="34" charset="0"/>
              </a:rPr>
              <a:t>PDF and CDF of MCS DL and corresponding modulation and TBS for PDSCH</a:t>
            </a:r>
            <a:endParaRPr lang="en-US" sz="1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955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41300" y="996589"/>
            <a:ext cx="11404600" cy="2265418"/>
          </a:xfrm>
        </p:spPr>
        <p:txBody>
          <a:bodyPr>
            <a:normAutofit lnSpcReduction="10000"/>
          </a:bodyPr>
          <a:lstStyle/>
          <a:p>
            <a:pPr algn="just">
              <a:spcBef>
                <a:spcPts val="1000"/>
              </a:spcBef>
            </a:pPr>
            <a:r>
              <a:rPr lang="en-US" sz="1400" dirty="0"/>
              <a:t>The Channel Quality Indicator (CQI) index indicates a suitable DL transmission data rate, that is, a suitable MCS value</a:t>
            </a:r>
          </a:p>
          <a:p>
            <a:pPr algn="just">
              <a:spcBef>
                <a:spcPts val="1000"/>
              </a:spcBef>
            </a:pPr>
            <a:r>
              <a:rPr lang="en-US" sz="1400" dirty="0"/>
              <a:t>The CQI is a 4-bit integer and is based on the observed DL SINR at the UE.</a:t>
            </a:r>
          </a:p>
          <a:p>
            <a:pPr algn="just">
              <a:spcBef>
                <a:spcPts val="1000"/>
              </a:spcBef>
            </a:pPr>
            <a:r>
              <a:rPr lang="en-US" sz="1400" dirty="0"/>
              <a:t>The CQI estimation considers the UE capability in terms of number and type of receiver used for detection in order for the eNB to select an optimum MCS level for the transmission</a:t>
            </a:r>
          </a:p>
          <a:p>
            <a:pPr algn="just">
              <a:spcBef>
                <a:spcPts val="1000"/>
              </a:spcBef>
            </a:pPr>
            <a:r>
              <a:rPr lang="en-US" sz="1400" dirty="0"/>
              <a:t>The reported CQI indices are used by the eNB for DL scheduling and link adaptation</a:t>
            </a:r>
          </a:p>
          <a:p>
            <a:pPr algn="just">
              <a:spcBef>
                <a:spcPts val="1000"/>
              </a:spcBef>
            </a:pPr>
            <a:r>
              <a:rPr lang="en-US" sz="1400" dirty="0"/>
              <a:t>CQI is carried by PUCCH or PUSCH depending on the situation as follows:</a:t>
            </a:r>
          </a:p>
          <a:p>
            <a:pPr lvl="1" algn="just"/>
            <a:r>
              <a:rPr lang="en-US" sz="1200" dirty="0"/>
              <a:t>Carried by PUCCH : When there is no UL data to be transmitted</a:t>
            </a:r>
          </a:p>
          <a:p>
            <a:pPr lvl="1" algn="just"/>
            <a:r>
              <a:rPr lang="en-US" sz="1200" dirty="0"/>
              <a:t>Carried by PUSCH : When there is UL data to be transmitted.</a:t>
            </a:r>
          </a:p>
        </p:txBody>
      </p:sp>
      <p:sp>
        <p:nvSpPr>
          <p:cNvPr id="3" name="Título 2"/>
          <p:cNvSpPr>
            <a:spLocks noGrp="1"/>
          </p:cNvSpPr>
          <p:nvPr>
            <p:ph type="title"/>
          </p:nvPr>
        </p:nvSpPr>
        <p:spPr/>
        <p:txBody>
          <a:bodyPr/>
          <a:lstStyle/>
          <a:p>
            <a:r>
              <a:rPr lang="en-US" dirty="0"/>
              <a:t>LTE Radio Interface: Channel Quality Indicator</a:t>
            </a:r>
          </a:p>
        </p:txBody>
      </p:sp>
      <p:pic>
        <p:nvPicPr>
          <p:cNvPr id="5" name="Imagen 4"/>
          <p:cNvPicPr>
            <a:picLocks noChangeAspect="1"/>
          </p:cNvPicPr>
          <p:nvPr/>
        </p:nvPicPr>
        <p:blipFill>
          <a:blip r:embed="rId2"/>
          <a:stretch>
            <a:fillRect/>
          </a:stretch>
        </p:blipFill>
        <p:spPr>
          <a:xfrm>
            <a:off x="1000623" y="3262008"/>
            <a:ext cx="4717735" cy="2737390"/>
          </a:xfrm>
          <a:prstGeom prst="rect">
            <a:avLst/>
          </a:prstGeom>
        </p:spPr>
      </p:pic>
      <p:sp>
        <p:nvSpPr>
          <p:cNvPr id="7" name="Rectángulo 6"/>
          <p:cNvSpPr/>
          <p:nvPr/>
        </p:nvSpPr>
        <p:spPr>
          <a:xfrm>
            <a:off x="8114112" y="5999397"/>
            <a:ext cx="1138710" cy="276999"/>
          </a:xfrm>
          <a:prstGeom prst="rect">
            <a:avLst/>
          </a:prstGeom>
          <a:solidFill>
            <a:schemeClr val="bg1"/>
          </a:solidFill>
        </p:spPr>
        <p:txBody>
          <a:bodyPr wrap="none">
            <a:spAutoFit/>
          </a:bodyPr>
          <a:lstStyle/>
          <a:p>
            <a:r>
              <a:rPr lang="en-US" sz="1200" b="1" dirty="0">
                <a:solidFill>
                  <a:srgbClr val="231F20"/>
                </a:solidFill>
                <a:latin typeface="TimesLTStd-Roman"/>
              </a:rPr>
              <a:t>UL CQI Table</a:t>
            </a:r>
          </a:p>
        </p:txBody>
      </p:sp>
      <p:sp>
        <p:nvSpPr>
          <p:cNvPr id="8" name="Rectángulo 7"/>
          <p:cNvSpPr/>
          <p:nvPr/>
        </p:nvSpPr>
        <p:spPr>
          <a:xfrm>
            <a:off x="2806069" y="5999398"/>
            <a:ext cx="1138710" cy="276999"/>
          </a:xfrm>
          <a:prstGeom prst="rect">
            <a:avLst/>
          </a:prstGeom>
          <a:solidFill>
            <a:schemeClr val="bg1"/>
          </a:solidFill>
        </p:spPr>
        <p:txBody>
          <a:bodyPr wrap="none">
            <a:spAutoFit/>
          </a:bodyPr>
          <a:lstStyle/>
          <a:p>
            <a:r>
              <a:rPr lang="en-US" sz="1200" b="1" dirty="0">
                <a:solidFill>
                  <a:srgbClr val="231F20"/>
                </a:solidFill>
                <a:latin typeface="TimesLTStd-Roman"/>
              </a:rPr>
              <a:t>DL CQI Table</a:t>
            </a:r>
            <a:endParaRPr lang="en-US" sz="1200" b="1" dirty="0"/>
          </a:p>
        </p:txBody>
      </p:sp>
      <p:grpSp>
        <p:nvGrpSpPr>
          <p:cNvPr id="4" name="Grupo 3"/>
          <p:cNvGrpSpPr/>
          <p:nvPr/>
        </p:nvGrpSpPr>
        <p:grpSpPr>
          <a:xfrm>
            <a:off x="6324600" y="3262008"/>
            <a:ext cx="4717735" cy="2737390"/>
            <a:chOff x="6096000" y="3071508"/>
            <a:chExt cx="4717735" cy="2737390"/>
          </a:xfrm>
        </p:grpSpPr>
        <p:pic>
          <p:nvPicPr>
            <p:cNvPr id="11" name="Imagen 10"/>
            <p:cNvPicPr>
              <a:picLocks noChangeAspect="1"/>
            </p:cNvPicPr>
            <p:nvPr/>
          </p:nvPicPr>
          <p:blipFill>
            <a:blip r:embed="rId2"/>
            <a:stretch>
              <a:fillRect/>
            </a:stretch>
          </p:blipFill>
          <p:spPr>
            <a:xfrm>
              <a:off x="6096000" y="3071508"/>
              <a:ext cx="4717735" cy="2737390"/>
            </a:xfrm>
            <a:prstGeom prst="rect">
              <a:avLst/>
            </a:prstGeom>
          </p:spPr>
        </p:pic>
        <p:pic>
          <p:nvPicPr>
            <p:cNvPr id="6" name="Imagen 5"/>
            <p:cNvPicPr>
              <a:picLocks noChangeAspect="1"/>
            </p:cNvPicPr>
            <p:nvPr/>
          </p:nvPicPr>
          <p:blipFill rotWithShape="1">
            <a:blip r:embed="rId3"/>
            <a:srcRect l="76547" t="12117" r="12464" b="2256"/>
            <a:stretch/>
          </p:blipFill>
          <p:spPr>
            <a:xfrm>
              <a:off x="10253269" y="3573098"/>
              <a:ext cx="380785" cy="2144720"/>
            </a:xfrm>
            <a:prstGeom prst="rect">
              <a:avLst/>
            </a:prstGeom>
          </p:spPr>
        </p:pic>
        <p:pic>
          <p:nvPicPr>
            <p:cNvPr id="12" name="Imagen 11"/>
            <p:cNvPicPr>
              <a:picLocks noChangeAspect="1"/>
            </p:cNvPicPr>
            <p:nvPr/>
          </p:nvPicPr>
          <p:blipFill rotWithShape="1">
            <a:blip r:embed="rId3"/>
            <a:srcRect l="76072" t="3570" r="19148" b="92516"/>
            <a:stretch/>
          </p:blipFill>
          <p:spPr>
            <a:xfrm>
              <a:off x="9175193" y="3169444"/>
              <a:ext cx="180975" cy="107156"/>
            </a:xfrm>
            <a:prstGeom prst="rect">
              <a:avLst/>
            </a:prstGeom>
          </p:spPr>
        </p:pic>
        <p:pic>
          <p:nvPicPr>
            <p:cNvPr id="13" name="Imagen 12"/>
            <p:cNvPicPr>
              <a:picLocks noChangeAspect="1"/>
            </p:cNvPicPr>
            <p:nvPr/>
          </p:nvPicPr>
          <p:blipFill rotWithShape="1">
            <a:blip r:embed="rId3"/>
            <a:srcRect l="36525" t="12117" r="45120" b="2256"/>
            <a:stretch/>
          </p:blipFill>
          <p:spPr>
            <a:xfrm>
              <a:off x="9201387" y="3573098"/>
              <a:ext cx="636033" cy="2144720"/>
            </a:xfrm>
            <a:prstGeom prst="rect">
              <a:avLst/>
            </a:prstGeom>
          </p:spPr>
        </p:pic>
        <p:pic>
          <p:nvPicPr>
            <p:cNvPr id="14" name="Imagen 13"/>
            <p:cNvPicPr>
              <a:picLocks noChangeAspect="1"/>
            </p:cNvPicPr>
            <p:nvPr/>
          </p:nvPicPr>
          <p:blipFill rotWithShape="1">
            <a:blip r:embed="rId3"/>
            <a:srcRect l="76072" t="3570" r="19148" b="92516"/>
            <a:stretch/>
          </p:blipFill>
          <p:spPr>
            <a:xfrm>
              <a:off x="10543566" y="3169444"/>
              <a:ext cx="180975" cy="107156"/>
            </a:xfrm>
            <a:prstGeom prst="rect">
              <a:avLst/>
            </a:prstGeom>
          </p:spPr>
        </p:pic>
      </p:grpSp>
      <p:sp>
        <p:nvSpPr>
          <p:cNvPr id="15" name="Rectángulo 14"/>
          <p:cNvSpPr/>
          <p:nvPr/>
        </p:nvSpPr>
        <p:spPr>
          <a:xfrm>
            <a:off x="7559118" y="2175143"/>
            <a:ext cx="4051300" cy="830997"/>
          </a:xfrm>
          <a:prstGeom prst="rect">
            <a:avLst/>
          </a:prstGeom>
          <a:ln w="15875">
            <a:solidFill>
              <a:schemeClr val="tx1"/>
            </a:solidFill>
            <a:prstDash val="dash"/>
          </a:ln>
        </p:spPr>
        <p:txBody>
          <a:bodyPr wrap="square">
            <a:spAutoFit/>
          </a:bodyPr>
          <a:lstStyle/>
          <a:p>
            <a:pPr algn="ctr"/>
            <a:r>
              <a:rPr lang="en-US" sz="1200" dirty="0">
                <a:solidFill>
                  <a:schemeClr val="tx1">
                    <a:lumMod val="65000"/>
                    <a:lumOff val="35000"/>
                  </a:schemeClr>
                </a:solidFill>
              </a:rPr>
              <a:t>UE computes SINR on each RB, converts it to CQI and reports it to eNB where it is used to select the most suitable MCS for user data transmission in particular RB. SINR value defines the MCS to be used for a RB</a:t>
            </a:r>
          </a:p>
        </p:txBody>
      </p:sp>
      <p:sp>
        <p:nvSpPr>
          <p:cNvPr id="16" name="Rectángulo 15"/>
          <p:cNvSpPr/>
          <p:nvPr/>
        </p:nvSpPr>
        <p:spPr>
          <a:xfrm>
            <a:off x="228599" y="6441496"/>
            <a:ext cx="8216900" cy="261610"/>
          </a:xfrm>
          <a:prstGeom prst="rect">
            <a:avLst/>
          </a:prstGeom>
        </p:spPr>
        <p:txBody>
          <a:bodyPr wrap="square">
            <a:spAutoFit/>
          </a:bodyPr>
          <a:lstStyle/>
          <a:p>
            <a:r>
              <a:rPr lang="en-US" sz="1100" b="1" dirty="0">
                <a:solidFill>
                  <a:srgbClr val="231F20"/>
                </a:solidFill>
                <a:latin typeface="Segoe UI" panose="020B0502040204020203" pitchFamily="34" charset="0"/>
                <a:cs typeface="Segoe UI" panose="020B0502040204020203" pitchFamily="34" charset="0"/>
              </a:rPr>
              <a:t>3GPP (2011) LTE Release 10 - Physical Layer Procedures. TS 36.213V 10.1.0</a:t>
            </a:r>
            <a:endParaRPr lang="en-US" sz="11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7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592429" y="1068946"/>
            <a:ext cx="11037194" cy="1970467"/>
          </a:xfrm>
        </p:spPr>
        <p:txBody>
          <a:bodyPr>
            <a:noAutofit/>
          </a:bodyPr>
          <a:lstStyle/>
          <a:p>
            <a:pPr marL="45720" indent="0" algn="just">
              <a:spcBef>
                <a:spcPts val="1200"/>
              </a:spcBef>
              <a:buNone/>
            </a:pPr>
            <a:r>
              <a:rPr lang="en-US" sz="1450" dirty="0"/>
              <a:t>The spectral efficiencies and throughput per RB in kbps for DL and UL versus the estimated SINR is shown in Figure A and Figure B</a:t>
            </a:r>
          </a:p>
          <a:p>
            <a:pPr lvl="1" algn="just">
              <a:spcBef>
                <a:spcPts val="1200"/>
              </a:spcBef>
            </a:pPr>
            <a:r>
              <a:rPr lang="en-US" sz="1450" dirty="0"/>
              <a:t>The graphs represent the minimum performance of PDSCH and PUSCH channels</a:t>
            </a:r>
          </a:p>
          <a:p>
            <a:pPr lvl="1" algn="just">
              <a:spcBef>
                <a:spcPts val="1200"/>
              </a:spcBef>
            </a:pPr>
            <a:r>
              <a:rPr lang="en-US" sz="1450" dirty="0"/>
              <a:t>It is recommended to use the vendor-specific curves during link budget estimation</a:t>
            </a:r>
          </a:p>
          <a:p>
            <a:pPr lvl="2" algn="just">
              <a:spcBef>
                <a:spcPts val="1200"/>
              </a:spcBef>
            </a:pPr>
            <a:r>
              <a:rPr lang="en-US" sz="1450" dirty="0"/>
              <a:t>Obtaining these curves from field measurement will allow the operator to evaluate the vendor performance versus 3GPP minimum performance</a:t>
            </a:r>
          </a:p>
          <a:p>
            <a:pPr lvl="1" algn="just">
              <a:spcBef>
                <a:spcPts val="1200"/>
              </a:spcBef>
            </a:pPr>
            <a:r>
              <a:rPr lang="en-US" sz="1450" dirty="0"/>
              <a:t>These curves are key criteria to benchmark the network vendor’s performance</a:t>
            </a:r>
          </a:p>
          <a:p>
            <a:pPr algn="just">
              <a:spcBef>
                <a:spcPts val="1200"/>
              </a:spcBef>
            </a:pPr>
            <a:endParaRPr lang="en-US" sz="1450" dirty="0"/>
          </a:p>
        </p:txBody>
      </p:sp>
      <p:sp>
        <p:nvSpPr>
          <p:cNvPr id="3" name="Título 2"/>
          <p:cNvSpPr>
            <a:spLocks noGrp="1"/>
          </p:cNvSpPr>
          <p:nvPr>
            <p:ph type="title"/>
          </p:nvPr>
        </p:nvSpPr>
        <p:spPr/>
        <p:txBody>
          <a:bodyPr/>
          <a:lstStyle/>
          <a:p>
            <a:r>
              <a:rPr lang="en-US" dirty="0"/>
              <a:t>LTE Radio Interface: Channel Quality Indicator</a:t>
            </a:r>
          </a:p>
        </p:txBody>
      </p:sp>
      <p:pic>
        <p:nvPicPr>
          <p:cNvPr id="4" name="Imagen 3"/>
          <p:cNvPicPr>
            <a:picLocks noChangeAspect="1"/>
          </p:cNvPicPr>
          <p:nvPr/>
        </p:nvPicPr>
        <p:blipFill>
          <a:blip r:embed="rId2"/>
          <a:stretch>
            <a:fillRect/>
          </a:stretch>
        </p:blipFill>
        <p:spPr>
          <a:xfrm>
            <a:off x="1381345" y="3111931"/>
            <a:ext cx="4088000" cy="2628000"/>
          </a:xfrm>
          <a:prstGeom prst="rect">
            <a:avLst/>
          </a:prstGeom>
        </p:spPr>
      </p:pic>
      <p:pic>
        <p:nvPicPr>
          <p:cNvPr id="5" name="Imagen 4"/>
          <p:cNvPicPr>
            <a:picLocks noChangeAspect="1"/>
          </p:cNvPicPr>
          <p:nvPr/>
        </p:nvPicPr>
        <p:blipFill>
          <a:blip r:embed="rId3"/>
          <a:stretch>
            <a:fillRect/>
          </a:stretch>
        </p:blipFill>
        <p:spPr>
          <a:xfrm>
            <a:off x="6590356" y="3111931"/>
            <a:ext cx="4115460" cy="2628000"/>
          </a:xfrm>
          <a:prstGeom prst="rect">
            <a:avLst/>
          </a:prstGeom>
        </p:spPr>
      </p:pic>
      <p:sp>
        <p:nvSpPr>
          <p:cNvPr id="6" name="Rectángulo 5"/>
          <p:cNvSpPr/>
          <p:nvPr/>
        </p:nvSpPr>
        <p:spPr>
          <a:xfrm>
            <a:off x="6948367" y="5739931"/>
            <a:ext cx="3757449" cy="461665"/>
          </a:xfrm>
          <a:prstGeom prst="rect">
            <a:avLst/>
          </a:prstGeom>
        </p:spPr>
        <p:txBody>
          <a:bodyPr wrap="square">
            <a:spAutoFit/>
          </a:bodyPr>
          <a:lstStyle/>
          <a:p>
            <a:pPr algn="ctr"/>
            <a:r>
              <a:rPr lang="en-US" sz="1200" b="1" dirty="0">
                <a:solidFill>
                  <a:srgbClr val="231F20"/>
                </a:solidFill>
                <a:latin typeface="TimesLTStd-Roman"/>
              </a:rPr>
              <a:t>Fig. B. Spectral efficiency and corresponding throughput per RB versus UL SINR</a:t>
            </a:r>
            <a:endParaRPr lang="en-US" sz="1200" b="1" dirty="0"/>
          </a:p>
        </p:txBody>
      </p:sp>
      <p:sp>
        <p:nvSpPr>
          <p:cNvPr id="7" name="Rectángulo 6"/>
          <p:cNvSpPr/>
          <p:nvPr/>
        </p:nvSpPr>
        <p:spPr>
          <a:xfrm>
            <a:off x="1711896" y="5739931"/>
            <a:ext cx="3757449" cy="461665"/>
          </a:xfrm>
          <a:prstGeom prst="rect">
            <a:avLst/>
          </a:prstGeom>
        </p:spPr>
        <p:txBody>
          <a:bodyPr wrap="square">
            <a:spAutoFit/>
          </a:bodyPr>
          <a:lstStyle/>
          <a:p>
            <a:pPr algn="ctr"/>
            <a:r>
              <a:rPr lang="en-US" sz="1200" b="1" dirty="0">
                <a:solidFill>
                  <a:srgbClr val="231F20"/>
                </a:solidFill>
                <a:latin typeface="TimesLTStd-Roman"/>
              </a:rPr>
              <a:t>Fig. A. Spectral efficiency and corresponding throughput per RB versus DL SINR</a:t>
            </a:r>
            <a:endParaRPr lang="en-US" sz="1200" b="1" dirty="0"/>
          </a:p>
        </p:txBody>
      </p:sp>
    </p:spTree>
    <p:extLst>
      <p:ext uri="{BB962C8B-B14F-4D97-AF65-F5344CB8AC3E}">
        <p14:creationId xmlns:p14="http://schemas.microsoft.com/office/powerpoint/2010/main" val="339506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566669" y="1094704"/>
            <a:ext cx="11037195" cy="2841049"/>
          </a:xfrm>
        </p:spPr>
        <p:txBody>
          <a:bodyPr>
            <a:normAutofit fontScale="92500" lnSpcReduction="10000"/>
          </a:bodyPr>
          <a:lstStyle/>
          <a:p>
            <a:r>
              <a:rPr lang="en-US" sz="1600" dirty="0"/>
              <a:t>One of the important technologies used in LTE downlink is MIMO (Multiple-Input Multiple-Output)</a:t>
            </a:r>
          </a:p>
          <a:p>
            <a:r>
              <a:rPr lang="en-US" sz="1600" dirty="0"/>
              <a:t>In MIMO systems, independent parts of a data block are sent over uncorrelated antennas </a:t>
            </a:r>
          </a:p>
          <a:p>
            <a:pPr lvl="1"/>
            <a:r>
              <a:rPr lang="en-US" sz="1400" dirty="0"/>
              <a:t>With a minimum distance greater than e.g. 10λ to ensure uncorrelatedness</a:t>
            </a:r>
          </a:p>
          <a:p>
            <a:r>
              <a:rPr lang="en-US" sz="1600" dirty="0"/>
              <a:t>The number of transmit and receive antennas can vary from 1 to 4</a:t>
            </a:r>
          </a:p>
          <a:p>
            <a:pPr lvl="1"/>
            <a:r>
              <a:rPr lang="en-US" sz="1400" dirty="0"/>
              <a:t>For example a 4x4 system MIMO has four TX and four RX antennas</a:t>
            </a:r>
          </a:p>
          <a:p>
            <a:r>
              <a:rPr lang="en-US" sz="1600" dirty="0"/>
              <a:t>MIMO exploits the independency of the scattered signal components in a radio channel und makes some data rate gain possible</a:t>
            </a:r>
          </a:p>
          <a:p>
            <a:r>
              <a:rPr lang="en-US" sz="1600" dirty="0"/>
              <a:t>The greater the independencies between different paths in a channel with scattering, the higher the achieved data rate gains</a:t>
            </a:r>
          </a:p>
        </p:txBody>
      </p:sp>
      <p:sp>
        <p:nvSpPr>
          <p:cNvPr id="3" name="Título 2"/>
          <p:cNvSpPr>
            <a:spLocks noGrp="1"/>
          </p:cNvSpPr>
          <p:nvPr>
            <p:ph type="title"/>
          </p:nvPr>
        </p:nvSpPr>
        <p:spPr/>
        <p:txBody>
          <a:bodyPr/>
          <a:lstStyle/>
          <a:p>
            <a:r>
              <a:rPr lang="en-US" dirty="0"/>
              <a:t>LTE Radio Interface: MIMO</a:t>
            </a:r>
          </a:p>
        </p:txBody>
      </p:sp>
      <p:pic>
        <p:nvPicPr>
          <p:cNvPr id="4" name="Imagen 3"/>
          <p:cNvPicPr>
            <a:picLocks noChangeAspect="1"/>
          </p:cNvPicPr>
          <p:nvPr/>
        </p:nvPicPr>
        <p:blipFill>
          <a:blip r:embed="rId2"/>
          <a:stretch>
            <a:fillRect/>
          </a:stretch>
        </p:blipFill>
        <p:spPr>
          <a:xfrm>
            <a:off x="1868977" y="4025906"/>
            <a:ext cx="8432577" cy="2090309"/>
          </a:xfrm>
          <a:prstGeom prst="rect">
            <a:avLst/>
          </a:prstGeom>
        </p:spPr>
      </p:pic>
    </p:spTree>
    <p:extLst>
      <p:ext uri="{BB962C8B-B14F-4D97-AF65-F5344CB8AC3E}">
        <p14:creationId xmlns:p14="http://schemas.microsoft.com/office/powerpoint/2010/main" val="101826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57577" y="1094704"/>
            <a:ext cx="7173533" cy="4945488"/>
          </a:xfrm>
        </p:spPr>
        <p:txBody>
          <a:bodyPr>
            <a:noAutofit/>
          </a:bodyPr>
          <a:lstStyle/>
          <a:p>
            <a:pPr algn="just">
              <a:spcBef>
                <a:spcPts val="900"/>
              </a:spcBef>
            </a:pPr>
            <a:r>
              <a:rPr lang="en-US" sz="1300" dirty="0"/>
              <a:t>3GPP radio access for LTE system is designed to operate in two main modes of operation:</a:t>
            </a:r>
          </a:p>
          <a:p>
            <a:pPr lvl="1" algn="just">
              <a:spcBef>
                <a:spcPts val="900"/>
              </a:spcBef>
            </a:pPr>
            <a:r>
              <a:rPr lang="en-US" sz="1300" b="1" dirty="0"/>
              <a:t>FDD (Frequency Division Duplex)</a:t>
            </a:r>
          </a:p>
          <a:p>
            <a:pPr lvl="2" algn="just">
              <a:spcBef>
                <a:spcPts val="900"/>
              </a:spcBef>
            </a:pPr>
            <a:r>
              <a:rPr lang="en-US" sz="1300" dirty="0"/>
              <a:t>It is the common mode deployed worldwide for LTE</a:t>
            </a:r>
          </a:p>
          <a:p>
            <a:pPr lvl="2" algn="just">
              <a:spcBef>
                <a:spcPts val="900"/>
              </a:spcBef>
            </a:pPr>
            <a:r>
              <a:rPr lang="en-US" sz="1300" dirty="0"/>
              <a:t>A separate uplink and downlink channel are utilized</a:t>
            </a:r>
          </a:p>
          <a:p>
            <a:pPr lvl="2" algn="just">
              <a:spcBef>
                <a:spcPts val="900"/>
              </a:spcBef>
            </a:pPr>
            <a:r>
              <a:rPr lang="en-US" sz="1300" dirty="0"/>
              <a:t>Enabling a device to transmit and receive data at the same time.</a:t>
            </a:r>
          </a:p>
          <a:p>
            <a:pPr lvl="2" algn="just">
              <a:spcBef>
                <a:spcPts val="900"/>
              </a:spcBef>
            </a:pPr>
            <a:r>
              <a:rPr lang="en-US" sz="1300" dirty="0"/>
              <a:t>The spacing between the uplink and downlink channel is referred to as the duplex spacing</a:t>
            </a:r>
          </a:p>
          <a:p>
            <a:pPr lvl="2" algn="just">
              <a:spcBef>
                <a:spcPts val="900"/>
              </a:spcBef>
            </a:pPr>
            <a:r>
              <a:rPr lang="en-US" sz="1300" dirty="0"/>
              <a:t>The uplink channel operates on the lower frequency</a:t>
            </a:r>
          </a:p>
          <a:p>
            <a:pPr lvl="3" algn="just">
              <a:spcBef>
                <a:spcPts val="900"/>
              </a:spcBef>
            </a:pPr>
            <a:r>
              <a:rPr lang="en-US" sz="1300" dirty="0"/>
              <a:t>Because higher frequencies suffer greater attenuation than lower frequencies</a:t>
            </a:r>
          </a:p>
          <a:p>
            <a:pPr lvl="3" algn="just">
              <a:spcBef>
                <a:spcPts val="900"/>
              </a:spcBef>
            </a:pPr>
            <a:r>
              <a:rPr lang="en-US" sz="1300" dirty="0"/>
              <a:t>Therefore, it enables the mobile to utilize lower transmit levels</a:t>
            </a:r>
          </a:p>
          <a:p>
            <a:pPr lvl="1" algn="just">
              <a:spcBef>
                <a:spcPts val="900"/>
              </a:spcBef>
            </a:pPr>
            <a:r>
              <a:rPr lang="en-US" sz="1300" b="1" dirty="0"/>
              <a:t>TDD (Time Division Duplex)</a:t>
            </a:r>
          </a:p>
          <a:p>
            <a:pPr lvl="2" algn="just">
              <a:spcBef>
                <a:spcPts val="900"/>
              </a:spcBef>
            </a:pPr>
            <a:r>
              <a:rPr lang="en-US" sz="1300" dirty="0"/>
              <a:t>It enables full duplex operation using a single frequency band and time division multiplexing the uplink and downlink signals</a:t>
            </a:r>
          </a:p>
          <a:p>
            <a:pPr lvl="2" algn="just">
              <a:spcBef>
                <a:spcPts val="900"/>
              </a:spcBef>
            </a:pPr>
            <a:r>
              <a:rPr lang="en-US" sz="1300" dirty="0"/>
              <a:t>Ability to provide asymmetrical UL and DL allocations</a:t>
            </a:r>
          </a:p>
          <a:p>
            <a:pPr lvl="2" algn="just">
              <a:spcBef>
                <a:spcPts val="900"/>
              </a:spcBef>
            </a:pPr>
            <a:r>
              <a:rPr lang="en-US" sz="1300" dirty="0"/>
              <a:t>Dynamic allocation, increased spectral efficiency, and the improved usage of beamforming techniques</a:t>
            </a:r>
          </a:p>
          <a:p>
            <a:pPr lvl="3" algn="just">
              <a:spcBef>
                <a:spcPts val="900"/>
              </a:spcBef>
            </a:pPr>
            <a:r>
              <a:rPr lang="en-US" sz="1300" dirty="0"/>
              <a:t>This is due to having the same UL and DL frequency characteristics</a:t>
            </a:r>
          </a:p>
          <a:p>
            <a:pPr>
              <a:spcBef>
                <a:spcPts val="900"/>
              </a:spcBef>
            </a:pPr>
            <a:r>
              <a:rPr lang="en-US" sz="1300" dirty="0"/>
              <a:t>Spectrum allocation is also tied to the choice of FDD over TDD</a:t>
            </a:r>
          </a:p>
        </p:txBody>
      </p:sp>
      <p:sp>
        <p:nvSpPr>
          <p:cNvPr id="3" name="Título 2"/>
          <p:cNvSpPr>
            <a:spLocks noGrp="1"/>
          </p:cNvSpPr>
          <p:nvPr>
            <p:ph type="title"/>
          </p:nvPr>
        </p:nvSpPr>
        <p:spPr/>
        <p:txBody>
          <a:bodyPr/>
          <a:lstStyle/>
          <a:p>
            <a:r>
              <a:rPr lang="en-US" dirty="0"/>
              <a:t>LTE Radio Interface: Radio Access Mode</a:t>
            </a:r>
          </a:p>
        </p:txBody>
      </p:sp>
      <p:pic>
        <p:nvPicPr>
          <p:cNvPr id="3074" name="Picture 2" descr="https://ma-mimo.ellintech.se/wp-content/uploads/2018/05/TDD_FDD-228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534" y="1320084"/>
            <a:ext cx="3270205" cy="430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32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47731" y="1223492"/>
            <a:ext cx="8139446" cy="5241701"/>
          </a:xfrm>
        </p:spPr>
        <p:txBody>
          <a:bodyPr>
            <a:normAutofit/>
          </a:bodyPr>
          <a:lstStyle/>
          <a:p>
            <a:pPr marL="45720" indent="0" algn="just">
              <a:buNone/>
            </a:pPr>
            <a:r>
              <a:rPr lang="en-US" sz="1400" dirty="0"/>
              <a:t>The mobile device in LTE is termed the User Equipment (UE) and is comprised of two distinct elements:</a:t>
            </a:r>
          </a:p>
          <a:p>
            <a:pPr marL="708660" lvl="1" indent="-342900" algn="just">
              <a:buFont typeface="+mj-lt"/>
              <a:buAutoNum type="arabicPeriod"/>
            </a:pPr>
            <a:r>
              <a:rPr lang="en-US" sz="1400" b="1" dirty="0"/>
              <a:t>Universal Subscriber Identity Module (USIM)</a:t>
            </a:r>
          </a:p>
          <a:p>
            <a:pPr marL="891540" lvl="2" indent="-342900" algn="just"/>
            <a:r>
              <a:rPr lang="en-US" sz="1400" dirty="0"/>
              <a:t>Supports a number of functional entities and protocols including:</a:t>
            </a:r>
          </a:p>
          <a:p>
            <a:pPr marL="1074420" lvl="3" indent="-342900" algn="just">
              <a:buFont typeface="+mj-lt"/>
              <a:buAutoNum type="alphaLcParenR"/>
            </a:pPr>
            <a:r>
              <a:rPr lang="en-US" dirty="0"/>
              <a:t>RR (Radio Resource)</a:t>
            </a:r>
          </a:p>
          <a:p>
            <a:pPr marL="1211580" lvl="4" indent="-342900" algn="just"/>
            <a:r>
              <a:rPr lang="en-US" dirty="0"/>
              <a:t>This supports both the control and user planes</a:t>
            </a:r>
          </a:p>
          <a:p>
            <a:pPr marL="1211580" lvl="4" indent="-342900" algn="just"/>
            <a:r>
              <a:rPr lang="en-US" dirty="0"/>
              <a:t>It is responsible for all low level protocols including RRC, PDCP, RLC, MAC, and PHY layers</a:t>
            </a:r>
          </a:p>
          <a:p>
            <a:pPr marL="1211580" lvl="4" indent="-342900" algn="just"/>
            <a:r>
              <a:rPr lang="en-US" dirty="0"/>
              <a:t>The layers are similar to those in the eNB protocol layer</a:t>
            </a:r>
          </a:p>
          <a:p>
            <a:pPr marL="1074420" lvl="3" indent="-342900" algn="just">
              <a:buFont typeface="+mj-lt"/>
              <a:buAutoNum type="alphaLcParenR"/>
            </a:pPr>
            <a:r>
              <a:rPr lang="en-US" dirty="0"/>
              <a:t>EMM (EPS Mobility Management)</a:t>
            </a:r>
          </a:p>
          <a:p>
            <a:pPr marL="1211580" lvl="4" indent="-342900" algn="just"/>
            <a:r>
              <a:rPr lang="en-US" dirty="0"/>
              <a:t>Is a control plane entity which manages the mobility states of the UE: LTE idle, LTE active, and LTE detached</a:t>
            </a:r>
          </a:p>
          <a:p>
            <a:pPr marL="1348740" lvl="5" indent="-342900" algn="just"/>
            <a:r>
              <a:rPr lang="en-US" dirty="0"/>
              <a:t>Transactions within these states include procedures such as TAU (tracking area update) and handovers</a:t>
            </a:r>
          </a:p>
          <a:p>
            <a:pPr marL="1074420" lvl="3" indent="-342900" algn="just">
              <a:buFont typeface="+mj-lt"/>
              <a:buAutoNum type="alphaLcParenR"/>
            </a:pPr>
            <a:r>
              <a:rPr lang="en-US" dirty="0"/>
              <a:t>ESM (EPS Session Management)</a:t>
            </a:r>
          </a:p>
          <a:p>
            <a:pPr marL="1211580" lvl="4" indent="-342900" algn="just"/>
            <a:r>
              <a:rPr lang="en-US" dirty="0"/>
              <a:t>Is a control plane activity which manages the activation, modification, and deactivation of EPS bearer contexts (can either be default or</a:t>
            </a:r>
          </a:p>
          <a:p>
            <a:pPr marL="1211580" lvl="4" indent="-342900" algn="just"/>
            <a:r>
              <a:rPr lang="en-US" dirty="0"/>
              <a:t>dedicated EPS bearer contexts)</a:t>
            </a:r>
          </a:p>
          <a:p>
            <a:pPr marL="708660" lvl="1" indent="-342900" algn="just">
              <a:buFont typeface="+mj-lt"/>
              <a:buAutoNum type="arabicPeriod"/>
            </a:pPr>
            <a:r>
              <a:rPr lang="en-US" sz="1400" b="1" dirty="0"/>
              <a:t>The Mobile Equipment (ME)</a:t>
            </a:r>
          </a:p>
        </p:txBody>
      </p:sp>
      <p:sp>
        <p:nvSpPr>
          <p:cNvPr id="3" name="Título 2"/>
          <p:cNvSpPr>
            <a:spLocks noGrp="1"/>
          </p:cNvSpPr>
          <p:nvPr>
            <p:ph type="title"/>
          </p:nvPr>
        </p:nvSpPr>
        <p:spPr/>
        <p:txBody>
          <a:bodyPr/>
          <a:lstStyle/>
          <a:p>
            <a:r>
              <a:rPr lang="en-US" dirty="0"/>
              <a:t>LTE Radio Interface: User Equipment</a:t>
            </a: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r="72084"/>
          <a:stretch/>
        </p:blipFill>
        <p:spPr>
          <a:xfrm>
            <a:off x="8930424" y="2019701"/>
            <a:ext cx="2093891" cy="2962825"/>
          </a:xfrm>
          <a:prstGeom prst="rect">
            <a:avLst/>
          </a:prstGeom>
        </p:spPr>
      </p:pic>
    </p:spTree>
    <p:extLst>
      <p:ext uri="{BB962C8B-B14F-4D97-AF65-F5344CB8AC3E}">
        <p14:creationId xmlns:p14="http://schemas.microsoft.com/office/powerpoint/2010/main" val="44981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9094" y="1056069"/>
            <a:ext cx="4881092" cy="4926584"/>
          </a:xfrm>
        </p:spPr>
        <p:txBody>
          <a:bodyPr>
            <a:noAutofit/>
          </a:bodyPr>
          <a:lstStyle/>
          <a:p>
            <a:pPr algn="just"/>
            <a:r>
              <a:rPr lang="en-US" sz="1450" dirty="0"/>
              <a:t>The PHY layer capabilities of the UE may be defined in terms of the frequency bands and data rates supported.</a:t>
            </a:r>
          </a:p>
          <a:p>
            <a:pPr algn="just"/>
            <a:r>
              <a:rPr lang="en-US" sz="1450" dirty="0"/>
              <a:t>Devices may also be capable of supporting adaptive modulation including QPSK, 16QAM, and 64QAM</a:t>
            </a:r>
          </a:p>
          <a:p>
            <a:pPr algn="just"/>
            <a:r>
              <a:rPr lang="en-US" sz="1450" dirty="0"/>
              <a:t>The UE is able to support several scalable channels, including 1.4, 3, 5, 10, 15, and 20 MHz, while operating in FDD and/or TDD</a:t>
            </a:r>
          </a:p>
          <a:p>
            <a:pPr algn="just"/>
            <a:r>
              <a:rPr lang="en-US" sz="1450" dirty="0"/>
              <a:t>The UE may also support advanced antenna features such as MIMO with a different number of antenna configurations</a:t>
            </a:r>
          </a:p>
          <a:p>
            <a:pPr algn="just"/>
            <a:r>
              <a:rPr lang="en-US" sz="1450" dirty="0"/>
              <a:t>The PHY layer and radio capabilities of the UE are advertized to EPS at the initiation of the connection with the eNB in order to adjust the radio resources accordingly</a:t>
            </a:r>
          </a:p>
          <a:p>
            <a:pPr algn="just"/>
            <a:r>
              <a:rPr lang="en-US" sz="1450" dirty="0"/>
              <a:t>An LTE capable device advertizes one of the categories according to its software and hardware capabilities</a:t>
            </a:r>
          </a:p>
          <a:p>
            <a:pPr algn="just"/>
            <a:endParaRPr lang="en-US" sz="1450" dirty="0"/>
          </a:p>
        </p:txBody>
      </p:sp>
      <p:sp>
        <p:nvSpPr>
          <p:cNvPr id="3" name="Título 2"/>
          <p:cNvSpPr>
            <a:spLocks noGrp="1"/>
          </p:cNvSpPr>
          <p:nvPr>
            <p:ph type="title"/>
          </p:nvPr>
        </p:nvSpPr>
        <p:spPr/>
        <p:txBody>
          <a:bodyPr/>
          <a:lstStyle/>
          <a:p>
            <a:r>
              <a:rPr lang="en-US" dirty="0"/>
              <a:t>LTE Radio Interface: User Equipment</a:t>
            </a:r>
          </a:p>
        </p:txBody>
      </p:sp>
      <p:pic>
        <p:nvPicPr>
          <p:cNvPr id="4" name="Imagen 3"/>
          <p:cNvPicPr>
            <a:picLocks noChangeAspect="1"/>
          </p:cNvPicPr>
          <p:nvPr/>
        </p:nvPicPr>
        <p:blipFill>
          <a:blip r:embed="rId2"/>
          <a:stretch>
            <a:fillRect/>
          </a:stretch>
        </p:blipFill>
        <p:spPr>
          <a:xfrm>
            <a:off x="5473522" y="2343888"/>
            <a:ext cx="6041508" cy="2350946"/>
          </a:xfrm>
          <a:prstGeom prst="rect">
            <a:avLst/>
          </a:prstGeom>
        </p:spPr>
      </p:pic>
      <p:sp>
        <p:nvSpPr>
          <p:cNvPr id="5" name="Rectángulo 4"/>
          <p:cNvSpPr/>
          <p:nvPr/>
        </p:nvSpPr>
        <p:spPr>
          <a:xfrm>
            <a:off x="7663279" y="4733471"/>
            <a:ext cx="1661993" cy="307777"/>
          </a:xfrm>
          <a:prstGeom prst="rect">
            <a:avLst/>
          </a:prstGeom>
        </p:spPr>
        <p:txBody>
          <a:bodyPr wrap="none">
            <a:spAutoFit/>
          </a:bodyPr>
          <a:lstStyle/>
          <a:p>
            <a:r>
              <a:rPr lang="en-US" sz="1400" b="1" dirty="0">
                <a:solidFill>
                  <a:srgbClr val="231F20"/>
                </a:solidFill>
                <a:latin typeface="Segoe UI" panose="020B0502040204020203" pitchFamily="34" charset="0"/>
                <a:cs typeface="Segoe UI" panose="020B0502040204020203" pitchFamily="34" charset="0"/>
              </a:rPr>
              <a:t>LTE UE categories</a:t>
            </a: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2821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19736" y="1700808"/>
            <a:ext cx="4114800" cy="15240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200" b="1" kern="1200">
                <a:solidFill>
                  <a:schemeClr val="accent1">
                    <a:lumMod val="50000"/>
                  </a:schemeClr>
                </a:solidFill>
                <a:latin typeface="+mn-lt"/>
                <a:ea typeface="+mj-ea"/>
                <a:cs typeface="+mj-cs"/>
              </a:defRPr>
            </a:lvl1pPr>
          </a:lstStyle>
          <a:p>
            <a:pPr algn="ctr"/>
            <a:r>
              <a:rPr lang="en-US" b="0" dirty="0">
                <a:solidFill>
                  <a:srgbClr val="00AEEF">
                    <a:lumMod val="50000"/>
                  </a:srgbClr>
                </a:solidFill>
              </a:rPr>
              <a:t>www.teleworx.com</a:t>
            </a:r>
          </a:p>
        </p:txBody>
      </p:sp>
    </p:spTree>
    <p:extLst>
      <p:ext uri="{BB962C8B-B14F-4D97-AF65-F5344CB8AC3E}">
        <p14:creationId xmlns:p14="http://schemas.microsoft.com/office/powerpoint/2010/main" val="398633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9092" y="1128126"/>
            <a:ext cx="6323527" cy="1718105"/>
          </a:xfrm>
        </p:spPr>
        <p:txBody>
          <a:bodyPr>
            <a:normAutofit/>
          </a:bodyPr>
          <a:lstStyle/>
          <a:p>
            <a:pPr algn="just">
              <a:spcBef>
                <a:spcPts val="1200"/>
              </a:spcBef>
            </a:pPr>
            <a:r>
              <a:rPr lang="en-US" sz="1350" dirty="0"/>
              <a:t>LTE uses a variable channel bandwidth of 1.4, 3, 5, 10, 15, or 20 MHz.</a:t>
            </a:r>
          </a:p>
          <a:p>
            <a:pPr algn="just">
              <a:spcBef>
                <a:spcPts val="1200"/>
              </a:spcBef>
            </a:pPr>
            <a:r>
              <a:rPr lang="en-US" sz="1350" dirty="0"/>
              <a:t>Most common worldwide network deployments are in 5 or 10MHz</a:t>
            </a:r>
          </a:p>
          <a:p>
            <a:pPr algn="just">
              <a:spcBef>
                <a:spcPts val="1200"/>
              </a:spcBef>
            </a:pPr>
            <a:r>
              <a:rPr lang="en-US" sz="1350" dirty="0"/>
              <a:t>LTE in 20MHz is being increasingly deployed, especially in bands like 2.6 GHz as well as 1.8 GHz</a:t>
            </a:r>
          </a:p>
          <a:p>
            <a:pPr algn="just">
              <a:spcBef>
                <a:spcPts val="1200"/>
              </a:spcBef>
            </a:pPr>
            <a:r>
              <a:rPr lang="en-US" sz="1350" dirty="0"/>
              <a:t>LTE-FDD requires two center frequencies, one for the downlink and one for the uplink</a:t>
            </a:r>
          </a:p>
        </p:txBody>
      </p:sp>
      <p:sp>
        <p:nvSpPr>
          <p:cNvPr id="3" name="Título 2"/>
          <p:cNvSpPr>
            <a:spLocks noGrp="1"/>
          </p:cNvSpPr>
          <p:nvPr>
            <p:ph type="title"/>
          </p:nvPr>
        </p:nvSpPr>
        <p:spPr/>
        <p:txBody>
          <a:bodyPr/>
          <a:lstStyle/>
          <a:p>
            <a:r>
              <a:rPr lang="en-US" dirty="0"/>
              <a:t>LTE Radio Interface: Spectrum Allocation</a:t>
            </a:r>
          </a:p>
        </p:txBody>
      </p:sp>
      <p:pic>
        <p:nvPicPr>
          <p:cNvPr id="4" name="Imagen 3"/>
          <p:cNvPicPr>
            <a:picLocks noChangeAspect="1"/>
          </p:cNvPicPr>
          <p:nvPr/>
        </p:nvPicPr>
        <p:blipFill>
          <a:blip r:embed="rId2"/>
          <a:stretch>
            <a:fillRect/>
          </a:stretch>
        </p:blipFill>
        <p:spPr>
          <a:xfrm>
            <a:off x="541812" y="2978868"/>
            <a:ext cx="5384250" cy="2968312"/>
          </a:xfrm>
          <a:prstGeom prst="rect">
            <a:avLst/>
          </a:prstGeom>
        </p:spPr>
      </p:pic>
      <p:grpSp>
        <p:nvGrpSpPr>
          <p:cNvPr id="8" name="Grupo 7"/>
          <p:cNvGrpSpPr/>
          <p:nvPr/>
        </p:nvGrpSpPr>
        <p:grpSpPr>
          <a:xfrm>
            <a:off x="6873430" y="1038757"/>
            <a:ext cx="4788769" cy="5396849"/>
            <a:chOff x="6873430" y="1038757"/>
            <a:chExt cx="4788769" cy="5396849"/>
          </a:xfrm>
        </p:grpSpPr>
        <p:pic>
          <p:nvPicPr>
            <p:cNvPr id="5" name="Imagen 4"/>
            <p:cNvPicPr>
              <a:picLocks noChangeAspect="1"/>
            </p:cNvPicPr>
            <p:nvPr/>
          </p:nvPicPr>
          <p:blipFill>
            <a:blip r:embed="rId3"/>
            <a:stretch>
              <a:fillRect/>
            </a:stretch>
          </p:blipFill>
          <p:spPr>
            <a:xfrm>
              <a:off x="6873430" y="1038757"/>
              <a:ext cx="4788769" cy="2633595"/>
            </a:xfrm>
            <a:prstGeom prst="rect">
              <a:avLst/>
            </a:prstGeom>
          </p:spPr>
        </p:pic>
        <p:pic>
          <p:nvPicPr>
            <p:cNvPr id="6" name="Imagen 5"/>
            <p:cNvPicPr>
              <a:picLocks noChangeAspect="1"/>
            </p:cNvPicPr>
            <p:nvPr/>
          </p:nvPicPr>
          <p:blipFill>
            <a:blip r:embed="rId4"/>
            <a:stretch>
              <a:fillRect/>
            </a:stretch>
          </p:blipFill>
          <p:spPr>
            <a:xfrm>
              <a:off x="6874199" y="3692165"/>
              <a:ext cx="4788000" cy="2514267"/>
            </a:xfrm>
            <a:prstGeom prst="rect">
              <a:avLst/>
            </a:prstGeom>
          </p:spPr>
        </p:pic>
        <p:pic>
          <p:nvPicPr>
            <p:cNvPr id="7" name="Imagen 6"/>
            <p:cNvPicPr>
              <a:picLocks noChangeAspect="1"/>
            </p:cNvPicPr>
            <p:nvPr/>
          </p:nvPicPr>
          <p:blipFill>
            <a:blip r:embed="rId5"/>
            <a:stretch>
              <a:fillRect/>
            </a:stretch>
          </p:blipFill>
          <p:spPr>
            <a:xfrm>
              <a:off x="6874199" y="6226245"/>
              <a:ext cx="4788000" cy="209361"/>
            </a:xfrm>
            <a:prstGeom prst="rect">
              <a:avLst/>
            </a:prstGeom>
          </p:spPr>
        </p:pic>
      </p:grpSp>
      <p:sp>
        <p:nvSpPr>
          <p:cNvPr id="9" name="Rectángulo 8"/>
          <p:cNvSpPr/>
          <p:nvPr/>
        </p:nvSpPr>
        <p:spPr>
          <a:xfrm>
            <a:off x="7618731" y="6455419"/>
            <a:ext cx="3741537" cy="276999"/>
          </a:xfrm>
          <a:prstGeom prst="rect">
            <a:avLst/>
          </a:prstGeom>
        </p:spPr>
        <p:txBody>
          <a:bodyPr wrap="none">
            <a:spAutoFit/>
          </a:bodyPr>
          <a:lstStyle/>
          <a:p>
            <a:r>
              <a:rPr lang="en-US" sz="1200" b="1" dirty="0">
                <a:solidFill>
                  <a:srgbClr val="231F20"/>
                </a:solidFill>
                <a:latin typeface="NimbusRomNo9L-Regu"/>
              </a:rPr>
              <a:t>UMTS and LTE frequency bands for FDD (Rel.10)</a:t>
            </a:r>
            <a:endParaRPr lang="en-US" sz="1200" b="1" dirty="0"/>
          </a:p>
        </p:txBody>
      </p:sp>
      <p:sp>
        <p:nvSpPr>
          <p:cNvPr id="10" name="Rectángulo 9"/>
          <p:cNvSpPr/>
          <p:nvPr/>
        </p:nvSpPr>
        <p:spPr>
          <a:xfrm>
            <a:off x="1502423" y="5950235"/>
            <a:ext cx="3741537" cy="276999"/>
          </a:xfrm>
          <a:prstGeom prst="rect">
            <a:avLst/>
          </a:prstGeom>
        </p:spPr>
        <p:txBody>
          <a:bodyPr wrap="none">
            <a:spAutoFit/>
          </a:bodyPr>
          <a:lstStyle/>
          <a:p>
            <a:r>
              <a:rPr lang="en-US" sz="1200" b="1" dirty="0">
                <a:solidFill>
                  <a:srgbClr val="231F20"/>
                </a:solidFill>
                <a:latin typeface="NimbusRomNo9L-Regu"/>
              </a:rPr>
              <a:t>UMTS and LTE frequency bands for TDD (Rel.10)</a:t>
            </a:r>
            <a:endParaRPr lang="en-US" sz="1200" b="1" dirty="0"/>
          </a:p>
        </p:txBody>
      </p:sp>
    </p:spTree>
    <p:extLst>
      <p:ext uri="{BB962C8B-B14F-4D97-AF65-F5344CB8AC3E}">
        <p14:creationId xmlns:p14="http://schemas.microsoft.com/office/powerpoint/2010/main" val="300959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31066" y="1171977"/>
            <a:ext cx="6375042" cy="4849311"/>
          </a:xfrm>
        </p:spPr>
        <p:txBody>
          <a:bodyPr>
            <a:normAutofit/>
          </a:bodyPr>
          <a:lstStyle/>
          <a:p>
            <a:pPr algn="just"/>
            <a:r>
              <a:rPr lang="en-US" sz="1600" dirty="0"/>
              <a:t>OFDM (Orthogonal Frequency-Division Multiplexing) is the transmission scheme used for 3GPP LTE</a:t>
            </a:r>
          </a:p>
          <a:p>
            <a:pPr algn="just"/>
            <a:r>
              <a:rPr lang="en-US" sz="1600" dirty="0"/>
              <a:t>OFDM is a special form of multicarrier modulation (MCM) with densely spaced subcarriers with overlapping spectra, thus allowing multiple-access</a:t>
            </a:r>
          </a:p>
          <a:p>
            <a:pPr algn="just"/>
            <a:r>
              <a:rPr lang="en-US" sz="1600" dirty="0"/>
              <a:t>OFDM systems break the available bandwidth into many narrower sub-carriers and transmit the data in parallel streams</a:t>
            </a:r>
          </a:p>
          <a:p>
            <a:pPr lvl="1" algn="just"/>
            <a:r>
              <a:rPr lang="en-US" sz="1600" dirty="0"/>
              <a:t>Each subcarrier is modulated using varying levels of QAM modulation</a:t>
            </a:r>
          </a:p>
          <a:p>
            <a:pPr algn="just"/>
            <a:r>
              <a:rPr lang="en-US" sz="1600" dirty="0"/>
              <a:t>Each OFDM symbol is therefore a linear combination of the instantaneous signals on each of the sub-carriers in the channel</a:t>
            </a:r>
          </a:p>
          <a:p>
            <a:pPr algn="just"/>
            <a:r>
              <a:rPr lang="en-US" sz="1600" dirty="0"/>
              <a:t>There are two truly remarkable aspects of OFDM</a:t>
            </a:r>
          </a:p>
          <a:p>
            <a:pPr marL="708660" lvl="1" indent="-342900" algn="just">
              <a:buFont typeface="+mj-lt"/>
              <a:buAutoNum type="arabicPeriod"/>
            </a:pPr>
            <a:r>
              <a:rPr lang="en-US" sz="1400" dirty="0"/>
              <a:t>Each OFDM symbol is preceded by a cyclic prefix (CP), which is used to effectively eliminate ISI (Inter Symbol Interference)</a:t>
            </a:r>
          </a:p>
          <a:p>
            <a:pPr marL="708660" lvl="1" indent="-342900" algn="just">
              <a:buFont typeface="+mj-lt"/>
              <a:buAutoNum type="arabicPeriod"/>
            </a:pPr>
            <a:r>
              <a:rPr lang="en-US" sz="1400" dirty="0"/>
              <a:t>The sub-carriers are very tightly spaced to make efficient use of available bandwidth</a:t>
            </a:r>
          </a:p>
          <a:p>
            <a:pPr algn="just"/>
            <a:endParaRPr lang="en-US" sz="1600" dirty="0"/>
          </a:p>
        </p:txBody>
      </p:sp>
      <p:sp>
        <p:nvSpPr>
          <p:cNvPr id="3" name="Título 2"/>
          <p:cNvSpPr>
            <a:spLocks noGrp="1"/>
          </p:cNvSpPr>
          <p:nvPr>
            <p:ph type="title"/>
          </p:nvPr>
        </p:nvSpPr>
        <p:spPr/>
        <p:txBody>
          <a:bodyPr/>
          <a:lstStyle/>
          <a:p>
            <a:r>
              <a:rPr lang="en-US" dirty="0"/>
              <a:t>LTE Radio Interface: OFDM</a:t>
            </a:r>
          </a:p>
        </p:txBody>
      </p:sp>
      <p:pic>
        <p:nvPicPr>
          <p:cNvPr id="4" name="Imagen 3"/>
          <p:cNvPicPr>
            <a:picLocks noChangeAspect="1"/>
          </p:cNvPicPr>
          <p:nvPr/>
        </p:nvPicPr>
        <p:blipFill>
          <a:blip r:embed="rId2"/>
          <a:stretch>
            <a:fillRect/>
          </a:stretch>
        </p:blipFill>
        <p:spPr>
          <a:xfrm>
            <a:off x="7328080" y="2021982"/>
            <a:ext cx="4465728" cy="2151174"/>
          </a:xfrm>
          <a:prstGeom prst="rect">
            <a:avLst/>
          </a:prstGeom>
        </p:spPr>
      </p:pic>
      <p:sp>
        <p:nvSpPr>
          <p:cNvPr id="5" name="Rectángulo 4"/>
          <p:cNvSpPr/>
          <p:nvPr/>
        </p:nvSpPr>
        <p:spPr>
          <a:xfrm>
            <a:off x="8541722" y="4224672"/>
            <a:ext cx="2038443" cy="276999"/>
          </a:xfrm>
          <a:prstGeom prst="rect">
            <a:avLst/>
          </a:prstGeom>
        </p:spPr>
        <p:txBody>
          <a:bodyPr wrap="none">
            <a:spAutoFit/>
          </a:bodyPr>
          <a:lstStyle/>
          <a:p>
            <a:r>
              <a:rPr lang="en-US" sz="1200" b="1" dirty="0"/>
              <a:t>OFDM Subcarrier Spacing</a:t>
            </a:r>
          </a:p>
        </p:txBody>
      </p:sp>
    </p:spTree>
    <p:extLst>
      <p:ext uri="{BB962C8B-B14F-4D97-AF65-F5344CB8AC3E}">
        <p14:creationId xmlns:p14="http://schemas.microsoft.com/office/powerpoint/2010/main" val="7508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334850" y="1120462"/>
                <a:ext cx="5885646" cy="5138670"/>
              </a:xfrm>
            </p:spPr>
            <p:txBody>
              <a:bodyPr>
                <a:normAutofit lnSpcReduction="10000"/>
              </a:bodyPr>
              <a:lstStyle/>
              <a:p>
                <a:pPr algn="just"/>
                <a:r>
                  <a:rPr lang="en-US" sz="1400" dirty="0"/>
                  <a:t>OFDM differs from conventional FDM in the following concepts:</a:t>
                </a:r>
              </a:p>
              <a:p>
                <a:pPr lvl="1" algn="just"/>
                <a:r>
                  <a:rPr lang="en-US" sz="1400" dirty="0"/>
                  <a:t>In the bandwidth of the system, instead of existing a few carriers, there may be hundreds or even thousands of subcarriers</a:t>
                </a:r>
              </a:p>
              <a:p>
                <a:pPr lvl="1" algn="just"/>
                <a:r>
                  <a:rPr lang="en-US" sz="1400" dirty="0"/>
                  <a:t>The spectrum of each subcarrier has the form of a </a:t>
                </a:r>
                <a14:m>
                  <m:oMath xmlns:m="http://schemas.openxmlformats.org/officeDocument/2006/math">
                    <m:r>
                      <a:rPr lang="en-US" sz="1400" i="1" smtClean="0">
                        <a:latin typeface="Cambria Math" panose="02040503050406030204" pitchFamily="18" charset="0"/>
                      </a:rPr>
                      <m:t>𝑠𝑖𝑛𝑐</m:t>
                    </m:r>
                  </m:oMath>
                </a14:m>
                <a:r>
                  <a:rPr lang="en-US" sz="1400" dirty="0"/>
                  <a:t> signal</a:t>
                </a:r>
              </a:p>
              <a:p>
                <a:pPr lvl="1" algn="just"/>
                <a:r>
                  <a:rPr lang="en-US" sz="1400" dirty="0"/>
                  <a:t>The spacing between subcarriers is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𝑓</m:t>
                    </m:r>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𝑢</m:t>
                            </m:r>
                          </m:sub>
                        </m:sSub>
                      </m:den>
                    </m:f>
                  </m:oMath>
                </a14:m>
                <a:endParaRPr lang="en-US" sz="1400" dirty="0"/>
              </a:p>
              <a:p>
                <a:pPr marL="594360" lvl="2" indent="0" algn="just">
                  <a:buNone/>
                </a:pPr>
                <a:r>
                  <a:rPr lang="en-US" sz="1400" dirty="0"/>
                  <a:t>Where </a:t>
                </a:r>
                <a14:m>
                  <m:oMath xmlns:m="http://schemas.openxmlformats.org/officeDocument/2006/math">
                    <m:sSub>
                      <m:sSubPr>
                        <m:ctrlPr>
                          <a:rPr lang="en-US" sz="1400" b="0" i="1" smtClean="0">
                            <a:latin typeface="Cambria Math" panose="02040503050406030204" pitchFamily="18" charset="0"/>
                          </a:rPr>
                        </m:ctrlPr>
                      </m:sSubPr>
                      <m:e>
                        <m:r>
                          <a:rPr lang="en-US" sz="1400" i="1" smtClean="0">
                            <a:latin typeface="Cambria Math" panose="02040503050406030204" pitchFamily="18" charset="0"/>
                          </a:rPr>
                          <m:t>𝑇</m:t>
                        </m:r>
                      </m:e>
                      <m:sub>
                        <m:r>
                          <a:rPr lang="en-US" sz="1400" i="1" smtClean="0">
                            <a:latin typeface="Cambria Math" panose="02040503050406030204" pitchFamily="18" charset="0"/>
                          </a:rPr>
                          <m:t>𝑢</m:t>
                        </m:r>
                      </m:sub>
                    </m:sSub>
                  </m:oMath>
                </a14:m>
                <a:r>
                  <a:rPr lang="en-US" sz="1400" dirty="0"/>
                  <a:t> is the duration of each symbol in the modulator</a:t>
                </a:r>
              </a:p>
              <a:p>
                <a:pPr lvl="1" algn="just"/>
                <a:r>
                  <a:rPr lang="en-US" sz="1400" dirty="0"/>
                  <a:t>OFDM requires that the pulse that represents the symbols must be rectangular</a:t>
                </a:r>
              </a:p>
              <a:p>
                <a:pPr algn="just"/>
                <a:r>
                  <a:rPr lang="en-US" sz="1400" dirty="0"/>
                  <a:t>The key for subcarriers to maintain their orthogonality during a bit time is due to </a:t>
                </a:r>
                <a14:m>
                  <m:oMath xmlns:m="http://schemas.openxmlformats.org/officeDocument/2006/math">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𝑓</m:t>
                    </m:r>
                  </m:oMath>
                </a14:m>
                <a:endParaRPr lang="en-US" sz="1400" dirty="0"/>
              </a:p>
              <a:p>
                <a:pPr algn="just"/>
                <a:r>
                  <a:rPr lang="en-US" sz="1400" dirty="0"/>
                  <a:t>An OFDM modulator not based on DFT, delivers a signal with the following characteristics:</a:t>
                </a:r>
              </a:p>
              <a:p>
                <a:pPr marL="45720" indent="0" algn="just">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𝑘</m:t>
                          </m:r>
                          <m:r>
                            <a:rPr lang="en-US" sz="1400" b="0" i="1" smtClean="0">
                              <a:latin typeface="Cambria Math" panose="02040503050406030204" pitchFamily="18" charset="0"/>
                            </a:rPr>
                            <m:t>=0</m:t>
                          </m:r>
                        </m:sub>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𝑐</m:t>
                              </m:r>
                            </m:sub>
                          </m:sSub>
                          <m:r>
                            <a:rPr lang="en-US" sz="1400" b="0" i="1" smtClean="0">
                              <a:latin typeface="Cambria Math" panose="02040503050406030204" pitchFamily="18" charset="0"/>
                            </a:rPr>
                            <m:t>−1</m:t>
                          </m:r>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𝑎</m:t>
                              </m:r>
                            </m:e>
                            <m:sub>
                              <m:r>
                                <a:rPr lang="en-US" sz="1400" b="0" i="1" smtClean="0">
                                  <a:latin typeface="Cambria Math" panose="02040503050406030204" pitchFamily="18" charset="0"/>
                                </a:rPr>
                                <m:t>𝑘</m:t>
                              </m:r>
                            </m:sub>
                            <m:sup>
                              <m:r>
                                <a:rPr lang="en-US" sz="1400" b="0" i="1" smtClean="0">
                                  <a:latin typeface="Cambria Math" panose="02040503050406030204" pitchFamily="18" charset="0"/>
                                </a:rPr>
                                <m:t>𝑚</m:t>
                              </m:r>
                            </m:sup>
                          </m:sSubSup>
                        </m:e>
                      </m:nary>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𝑒</m:t>
                          </m:r>
                        </m:e>
                        <m:sup>
                          <m:r>
                            <a:rPr lang="en-US" sz="1400" b="0" i="1" smtClean="0">
                              <a:latin typeface="Cambria Math" panose="02040503050406030204" pitchFamily="18" charset="0"/>
                            </a:rPr>
                            <m:t>𝑗</m:t>
                          </m:r>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𝑘</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𝑓</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m:t>
                          </m:r>
                        </m:sup>
                      </m:sSup>
                    </m:oMath>
                  </m:oMathPara>
                </a14:m>
                <a:endParaRPr lang="en-US" sz="1400" dirty="0"/>
              </a:p>
              <a:p>
                <a:pPr marL="365760" lvl="1" indent="0" algn="just">
                  <a:buNone/>
                </a:pPr>
                <a:r>
                  <a:rPr lang="en-US" sz="1400" dirty="0"/>
                  <a:t>Where,</a:t>
                </a:r>
              </a:p>
              <a:p>
                <a:pPr lvl="1" algn="just"/>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𝑐</m:t>
                        </m:r>
                      </m:sub>
                    </m:sSub>
                    <m:r>
                      <a:rPr lang="en-US" sz="1400" b="0" i="1" smtClean="0">
                        <a:latin typeface="Cambria Math" panose="02040503050406030204" pitchFamily="18" charset="0"/>
                      </a:rPr>
                      <m:t>=</m:t>
                    </m:r>
                    <m:r>
                      <a:rPr lang="en-US" sz="1400" i="1">
                        <a:latin typeface="Cambria Math" panose="02040503050406030204" pitchFamily="18" charset="0"/>
                      </a:rPr>
                      <m:t>𝑛𝑢𝑚𝑏𝑒𝑟</m:t>
                    </m:r>
                    <m:r>
                      <a:rPr lang="en-US" sz="1400" i="1">
                        <a:latin typeface="Cambria Math" panose="02040503050406030204" pitchFamily="18" charset="0"/>
                      </a:rPr>
                      <m:t> </m:t>
                    </m:r>
                    <m:r>
                      <a:rPr lang="en-US" sz="1400" i="1">
                        <a:latin typeface="Cambria Math" panose="02040503050406030204" pitchFamily="18" charset="0"/>
                      </a:rPr>
                      <m:t>𝑜𝑓</m:t>
                    </m:r>
                    <m:r>
                      <a:rPr lang="en-US" sz="1400" i="1">
                        <a:latin typeface="Cambria Math" panose="02040503050406030204" pitchFamily="18" charset="0"/>
                      </a:rPr>
                      <m:t> </m:t>
                    </m:r>
                    <m:r>
                      <a:rPr lang="en-US" sz="1400" i="1">
                        <a:latin typeface="Cambria Math" panose="02040503050406030204" pitchFamily="18" charset="0"/>
                      </a:rPr>
                      <m:t>𝑠𝑢𝑏𝑐𝑎𝑟𝑟𝑖𝑒𝑟𝑠</m:t>
                    </m:r>
                    <m:r>
                      <a:rPr lang="en-US" sz="1400" i="1">
                        <a:latin typeface="Cambria Math" panose="02040503050406030204" pitchFamily="18" charset="0"/>
                      </a:rPr>
                      <m:t> </m:t>
                    </m:r>
                    <m:r>
                      <a:rPr lang="en-US" sz="1400" i="1">
                        <a:latin typeface="Cambria Math" panose="02040503050406030204" pitchFamily="18" charset="0"/>
                      </a:rPr>
                      <m:t>𝑖𝑛</m:t>
                    </m:r>
                    <m:r>
                      <a:rPr lang="en-US" sz="1400" i="1">
                        <a:latin typeface="Cambria Math" panose="02040503050406030204" pitchFamily="18" charset="0"/>
                      </a:rPr>
                      <m:t> </m:t>
                    </m:r>
                    <m:r>
                      <a:rPr lang="en-US" sz="1400" i="1">
                        <a:latin typeface="Cambria Math" panose="02040503050406030204" pitchFamily="18" charset="0"/>
                      </a:rPr>
                      <m:t>𝑡h𝑒</m:t>
                    </m:r>
                    <m:r>
                      <a:rPr lang="en-US" sz="1400" i="1">
                        <a:latin typeface="Cambria Math" panose="02040503050406030204" pitchFamily="18" charset="0"/>
                      </a:rPr>
                      <m:t> </m:t>
                    </m:r>
                    <m:r>
                      <a:rPr lang="en-US" sz="1400" i="1">
                        <a:latin typeface="Cambria Math" panose="02040503050406030204" pitchFamily="18" charset="0"/>
                      </a:rPr>
                      <m:t>𝑠𝑦𝑠𝑡𝑒𝑚</m:t>
                    </m:r>
                  </m:oMath>
                </a14:m>
                <a:endParaRPr lang="en-US" sz="1400" dirty="0"/>
              </a:p>
              <a:p>
                <a:pPr lvl="1" algn="just"/>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𝑎</m:t>
                        </m:r>
                      </m:e>
                      <m:sub>
                        <m:r>
                          <a:rPr lang="en-US" sz="1400" i="1">
                            <a:latin typeface="Cambria Math" panose="02040503050406030204" pitchFamily="18" charset="0"/>
                          </a:rPr>
                          <m:t>𝑘</m:t>
                        </m:r>
                      </m:sub>
                      <m:sup>
                        <m:r>
                          <a:rPr lang="en-US" sz="1400" i="1">
                            <a:latin typeface="Cambria Math" panose="02040503050406030204" pitchFamily="18" charset="0"/>
                          </a:rPr>
                          <m:t>𝑚</m:t>
                        </m:r>
                      </m:sup>
                    </m:sSubSup>
                    <m:r>
                      <a:rPr lang="en-US" sz="1400" i="1">
                        <a:latin typeface="Cambria Math" panose="02040503050406030204" pitchFamily="18" charset="0"/>
                      </a:rPr>
                      <m:t>=</m:t>
                    </m:r>
                    <m:r>
                      <a:rPr lang="en-US" sz="1400" i="1">
                        <a:latin typeface="Cambria Math" panose="02040503050406030204" pitchFamily="18" charset="0"/>
                      </a:rPr>
                      <m:t>𝑠𝑦𝑚𝑏𝑜𝑙𝑠</m:t>
                    </m:r>
                    <m:r>
                      <a:rPr lang="en-US" sz="1400" i="1">
                        <a:latin typeface="Cambria Math" panose="02040503050406030204" pitchFamily="18" charset="0"/>
                      </a:rPr>
                      <m:t> </m:t>
                    </m:r>
                    <m:r>
                      <a:rPr lang="en-US" sz="1400" i="1">
                        <a:latin typeface="Cambria Math" panose="02040503050406030204" pitchFamily="18" charset="0"/>
                      </a:rPr>
                      <m:t>𝑡h𝑎𝑡</m:t>
                    </m:r>
                    <m:r>
                      <a:rPr lang="en-US" sz="1400" i="1">
                        <a:latin typeface="Cambria Math" panose="02040503050406030204" pitchFamily="18" charset="0"/>
                      </a:rPr>
                      <m:t> </m:t>
                    </m:r>
                    <m:r>
                      <a:rPr lang="en-US" sz="1400" i="1">
                        <a:latin typeface="Cambria Math" panose="02040503050406030204" pitchFamily="18" charset="0"/>
                      </a:rPr>
                      <m:t>𝑎𝑟𝑒</m:t>
                    </m:r>
                    <m:r>
                      <a:rPr lang="en-US" sz="1400" i="1">
                        <a:latin typeface="Cambria Math" panose="02040503050406030204" pitchFamily="18" charset="0"/>
                      </a:rPr>
                      <m:t> </m:t>
                    </m:r>
                    <m:r>
                      <a:rPr lang="en-US" sz="1400" i="1">
                        <a:latin typeface="Cambria Math" panose="02040503050406030204" pitchFamily="18" charset="0"/>
                      </a:rPr>
                      <m:t>𝑡𝑟𝑎𝑛𝑠𝑚𝑖𝑡𝑡𝑒𝑑</m:t>
                    </m:r>
                  </m:oMath>
                </a14:m>
                <a:endParaRPr lang="en-US" sz="1400" dirty="0"/>
              </a:p>
              <a:p>
                <a:pPr lvl="1" algn="just"/>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𝑒</m:t>
                        </m:r>
                      </m:e>
                      <m:sup>
                        <m:r>
                          <a:rPr lang="en-US" sz="1400" i="1">
                            <a:latin typeface="Cambria Math" panose="02040503050406030204" pitchFamily="18" charset="0"/>
                          </a:rPr>
                          <m:t>𝑗</m:t>
                        </m:r>
                        <m:r>
                          <a:rPr lang="en-US" sz="1400" i="1">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𝜋</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𝑘</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𝑓</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𝑡</m:t>
                        </m:r>
                      </m:sup>
                    </m:sSup>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𝑠𝑢𝑏𝑐𝑎𝑟𝑟𝑖𝑒𝑟𝑠</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𝑚𝑢𝑡𝑢𝑎𝑙𝑙𝑦</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𝑜𝑟𝑡h𝑜𝑔𝑜𝑛𝑎𝑙</m:t>
                    </m:r>
                  </m:oMath>
                </a14:m>
                <a:endParaRPr lang="en-US" sz="1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334850" y="1120462"/>
                <a:ext cx="5885646" cy="5138670"/>
              </a:xfrm>
              <a:blipFill rotWithShape="0">
                <a:blip r:embed="rId2"/>
                <a:stretch>
                  <a:fillRect t="-1186" r="-311"/>
                </a:stretch>
              </a:blipFill>
            </p:spPr>
            <p:txBody>
              <a:bodyPr/>
              <a:lstStyle/>
              <a:p>
                <a:r>
                  <a:rPr lang="en-US">
                    <a:noFill/>
                  </a:rPr>
                  <a:t> </a:t>
                </a:r>
              </a:p>
            </p:txBody>
          </p:sp>
        </mc:Fallback>
      </mc:AlternateContent>
      <p:sp>
        <p:nvSpPr>
          <p:cNvPr id="3" name="Título 2"/>
          <p:cNvSpPr>
            <a:spLocks noGrp="1"/>
          </p:cNvSpPr>
          <p:nvPr>
            <p:ph type="title"/>
          </p:nvPr>
        </p:nvSpPr>
        <p:spPr/>
        <p:txBody>
          <a:bodyPr/>
          <a:lstStyle/>
          <a:p>
            <a:r>
              <a:rPr lang="en-US" dirty="0"/>
              <a:t>LTE Radio Interface: OFDM</a:t>
            </a:r>
          </a:p>
        </p:txBody>
      </p:sp>
      <p:pic>
        <p:nvPicPr>
          <p:cNvPr id="4" name="Imagen 3"/>
          <p:cNvPicPr>
            <a:picLocks noChangeAspect="1"/>
          </p:cNvPicPr>
          <p:nvPr/>
        </p:nvPicPr>
        <p:blipFill>
          <a:blip r:embed="rId3"/>
          <a:stretch>
            <a:fillRect/>
          </a:stretch>
        </p:blipFill>
        <p:spPr>
          <a:xfrm>
            <a:off x="6421390" y="1120462"/>
            <a:ext cx="5274224" cy="2230192"/>
          </a:xfrm>
          <a:prstGeom prst="rect">
            <a:avLst/>
          </a:prstGeom>
        </p:spPr>
      </p:pic>
      <p:pic>
        <p:nvPicPr>
          <p:cNvPr id="8" name="Imagen 7"/>
          <p:cNvPicPr>
            <a:picLocks noChangeAspect="1"/>
          </p:cNvPicPr>
          <p:nvPr/>
        </p:nvPicPr>
        <p:blipFill>
          <a:blip r:embed="rId4"/>
          <a:stretch>
            <a:fillRect/>
          </a:stretch>
        </p:blipFill>
        <p:spPr>
          <a:xfrm>
            <a:off x="6801464" y="4016541"/>
            <a:ext cx="4514075" cy="1946378"/>
          </a:xfrm>
          <a:prstGeom prst="rect">
            <a:avLst/>
          </a:prstGeom>
        </p:spPr>
      </p:pic>
    </p:spTree>
    <p:extLst>
      <p:ext uri="{BB962C8B-B14F-4D97-AF65-F5344CB8AC3E}">
        <p14:creationId xmlns:p14="http://schemas.microsoft.com/office/powerpoint/2010/main" val="29305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LTE Radio Interface: OFDM</a:t>
            </a:r>
          </a:p>
        </p:txBody>
      </p:sp>
      <p:sp>
        <p:nvSpPr>
          <p:cNvPr id="4" name="Marcador de contenido 1"/>
          <p:cNvSpPr>
            <a:spLocks noGrp="1"/>
          </p:cNvSpPr>
          <p:nvPr>
            <p:ph idx="1"/>
          </p:nvPr>
        </p:nvSpPr>
        <p:spPr>
          <a:xfrm>
            <a:off x="349876" y="1171977"/>
            <a:ext cx="5510011" cy="4849311"/>
          </a:xfrm>
        </p:spPr>
        <p:txBody>
          <a:bodyPr>
            <a:noAutofit/>
          </a:bodyPr>
          <a:lstStyle/>
          <a:p>
            <a:pPr algn="just">
              <a:spcBef>
                <a:spcPts val="1200"/>
              </a:spcBef>
            </a:pPr>
            <a:r>
              <a:rPr lang="en-US" sz="1300" dirty="0"/>
              <a:t>To understand how OFDM deals with ISI induced by multipath, consider the time domain representation of an OFDM symbol (Fig A)</a:t>
            </a:r>
          </a:p>
          <a:p>
            <a:pPr lvl="1" algn="just">
              <a:spcBef>
                <a:spcPts val="1200"/>
              </a:spcBef>
            </a:pPr>
            <a:r>
              <a:rPr lang="en-US" sz="1300" dirty="0"/>
              <a:t>The OFDM symbol consists of two major components:</a:t>
            </a:r>
          </a:p>
          <a:p>
            <a:pPr marL="937260" lvl="2" indent="-342900" algn="just">
              <a:spcBef>
                <a:spcPts val="1200"/>
              </a:spcBef>
              <a:buFont typeface="+mj-lt"/>
              <a:buAutoNum type="arabicPeriod"/>
            </a:pPr>
            <a:r>
              <a:rPr lang="en-US" sz="1300" dirty="0"/>
              <a:t>The CP</a:t>
            </a:r>
          </a:p>
          <a:p>
            <a:pPr marL="937260" lvl="2" indent="-342900" algn="just">
              <a:spcBef>
                <a:spcPts val="1200"/>
              </a:spcBef>
              <a:buFont typeface="+mj-lt"/>
              <a:buAutoNum type="arabicPeriod"/>
            </a:pPr>
            <a:r>
              <a:rPr lang="en-US" sz="1300" dirty="0"/>
              <a:t>FFT period (TFFT)</a:t>
            </a:r>
          </a:p>
          <a:p>
            <a:pPr algn="just">
              <a:spcBef>
                <a:spcPts val="1200"/>
              </a:spcBef>
            </a:pPr>
            <a:r>
              <a:rPr lang="en-US" sz="1300" dirty="0"/>
              <a:t>When transmitted signals arrive at the receiver by two paths of differing length, they are staggered in time (Fig. B)</a:t>
            </a:r>
          </a:p>
          <a:p>
            <a:pPr algn="just">
              <a:spcBef>
                <a:spcPts val="1200"/>
              </a:spcBef>
            </a:pPr>
            <a:r>
              <a:rPr lang="en-US" sz="1300" dirty="0"/>
              <a:t>The duration of the CP is determined by the highest anticipated degree of delay spread for the targeted application</a:t>
            </a:r>
          </a:p>
          <a:p>
            <a:pPr algn="just">
              <a:spcBef>
                <a:spcPts val="1200"/>
              </a:spcBef>
            </a:pPr>
            <a:r>
              <a:rPr lang="en-US" sz="1300" dirty="0"/>
              <a:t>All of the information of relevance to the receiver is contained within the FFT period</a:t>
            </a:r>
          </a:p>
          <a:p>
            <a:pPr algn="just">
              <a:spcBef>
                <a:spcPts val="1200"/>
              </a:spcBef>
            </a:pPr>
            <a:r>
              <a:rPr lang="en-US" sz="1300" dirty="0"/>
              <a:t>Once the signal is received and digitized, the receiver simply throws away the CP</a:t>
            </a:r>
          </a:p>
          <a:p>
            <a:pPr lvl="1" algn="just">
              <a:spcBef>
                <a:spcPts val="1200"/>
              </a:spcBef>
            </a:pPr>
            <a:r>
              <a:rPr lang="en-US" sz="1300" dirty="0"/>
              <a:t>The result is a rectangular pulse that, within each subcarrier, is of constant amplitude over the FFT period</a:t>
            </a:r>
          </a:p>
          <a:p>
            <a:pPr lvl="1" algn="just">
              <a:spcBef>
                <a:spcPts val="1200"/>
              </a:spcBef>
            </a:pPr>
            <a:r>
              <a:rPr lang="en-US" sz="1300" dirty="0"/>
              <a:t>The rectangular pulses resulting from decimation of the CP are central to the ability to space subcarriers very closely in frequency without creating ICI</a:t>
            </a:r>
          </a:p>
          <a:p>
            <a:pPr algn="just">
              <a:spcBef>
                <a:spcPts val="1200"/>
              </a:spcBef>
            </a:pPr>
            <a:endParaRPr lang="en-US" sz="1300" dirty="0"/>
          </a:p>
        </p:txBody>
      </p:sp>
      <p:pic>
        <p:nvPicPr>
          <p:cNvPr id="5" name="Imagen 4"/>
          <p:cNvPicPr>
            <a:picLocks noChangeAspect="1"/>
          </p:cNvPicPr>
          <p:nvPr/>
        </p:nvPicPr>
        <p:blipFill>
          <a:blip r:embed="rId2"/>
          <a:stretch>
            <a:fillRect/>
          </a:stretch>
        </p:blipFill>
        <p:spPr>
          <a:xfrm>
            <a:off x="5960617" y="1171977"/>
            <a:ext cx="6075779" cy="2211564"/>
          </a:xfrm>
          <a:prstGeom prst="rect">
            <a:avLst/>
          </a:prstGeom>
        </p:spPr>
      </p:pic>
      <p:sp>
        <p:nvSpPr>
          <p:cNvPr id="6" name="Rectángulo 5"/>
          <p:cNvSpPr/>
          <p:nvPr/>
        </p:nvSpPr>
        <p:spPr>
          <a:xfrm>
            <a:off x="6095999" y="3445106"/>
            <a:ext cx="5752563" cy="276999"/>
          </a:xfrm>
          <a:prstGeom prst="rect">
            <a:avLst/>
          </a:prstGeom>
        </p:spPr>
        <p:txBody>
          <a:bodyPr wrap="square">
            <a:spAutoFit/>
          </a:bodyPr>
          <a:lstStyle/>
          <a:p>
            <a:pPr algn="ctr"/>
            <a:r>
              <a:rPr lang="en-US" sz="1200" b="1" dirty="0"/>
              <a:t>Fig A. OFDM Eliminates ISI via Longer Symbol Periods and a Cyclic Prefix</a:t>
            </a:r>
          </a:p>
        </p:txBody>
      </p:sp>
      <p:pic>
        <p:nvPicPr>
          <p:cNvPr id="7" name="Imagen 6"/>
          <p:cNvPicPr>
            <a:picLocks noChangeAspect="1"/>
          </p:cNvPicPr>
          <p:nvPr/>
        </p:nvPicPr>
        <p:blipFill>
          <a:blip r:embed="rId3"/>
          <a:stretch>
            <a:fillRect/>
          </a:stretch>
        </p:blipFill>
        <p:spPr>
          <a:xfrm>
            <a:off x="6701774" y="3936646"/>
            <a:ext cx="4541011" cy="2571416"/>
          </a:xfrm>
          <a:prstGeom prst="rect">
            <a:avLst/>
          </a:prstGeom>
        </p:spPr>
      </p:pic>
      <p:sp>
        <p:nvSpPr>
          <p:cNvPr id="8" name="Rectángulo 7"/>
          <p:cNvSpPr/>
          <p:nvPr/>
        </p:nvSpPr>
        <p:spPr>
          <a:xfrm>
            <a:off x="7058754" y="6445604"/>
            <a:ext cx="4184031" cy="276999"/>
          </a:xfrm>
          <a:prstGeom prst="rect">
            <a:avLst/>
          </a:prstGeom>
        </p:spPr>
        <p:txBody>
          <a:bodyPr wrap="none">
            <a:spAutoFit/>
          </a:bodyPr>
          <a:lstStyle/>
          <a:p>
            <a:r>
              <a:rPr lang="en-US" sz="1200" b="1" dirty="0"/>
              <a:t>Fig B. FFT of OFDM Symbol Reveals Distinct Subcarriers</a:t>
            </a:r>
          </a:p>
        </p:txBody>
      </p:sp>
    </p:spTree>
    <p:extLst>
      <p:ext uri="{BB962C8B-B14F-4D97-AF65-F5344CB8AC3E}">
        <p14:creationId xmlns:p14="http://schemas.microsoft.com/office/powerpoint/2010/main" val="133836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LTE Radio Interface: OFDM</a:t>
            </a:r>
          </a:p>
        </p:txBody>
      </p:sp>
      <p:grpSp>
        <p:nvGrpSpPr>
          <p:cNvPr id="9" name="Grupo 8"/>
          <p:cNvGrpSpPr/>
          <p:nvPr/>
        </p:nvGrpSpPr>
        <p:grpSpPr>
          <a:xfrm>
            <a:off x="805065" y="3756008"/>
            <a:ext cx="5608894" cy="2915252"/>
            <a:chOff x="805065" y="3678733"/>
            <a:chExt cx="5608894" cy="2915252"/>
          </a:xfrm>
        </p:grpSpPr>
        <p:pic>
          <p:nvPicPr>
            <p:cNvPr id="4" name="Imagen 3"/>
            <p:cNvPicPr>
              <a:picLocks noChangeAspect="1"/>
            </p:cNvPicPr>
            <p:nvPr/>
          </p:nvPicPr>
          <p:blipFill>
            <a:blip r:embed="rId2"/>
            <a:stretch>
              <a:fillRect/>
            </a:stretch>
          </p:blipFill>
          <p:spPr>
            <a:xfrm>
              <a:off x="805065" y="3678733"/>
              <a:ext cx="5608894" cy="2863738"/>
            </a:xfrm>
            <a:prstGeom prst="rect">
              <a:avLst/>
            </a:prstGeom>
          </p:spPr>
        </p:pic>
        <p:sp>
          <p:nvSpPr>
            <p:cNvPr id="6" name="Rectángulo 5"/>
            <p:cNvSpPr/>
            <p:nvPr/>
          </p:nvSpPr>
          <p:spPr>
            <a:xfrm>
              <a:off x="2327045" y="6316986"/>
              <a:ext cx="2564933" cy="276999"/>
            </a:xfrm>
            <a:prstGeom prst="rect">
              <a:avLst/>
            </a:prstGeom>
          </p:spPr>
          <p:txBody>
            <a:bodyPr wrap="none">
              <a:spAutoFit/>
            </a:bodyPr>
            <a:lstStyle/>
            <a:p>
              <a:r>
                <a:rPr lang="en-US" sz="1200" b="1" dirty="0"/>
                <a:t>OFDM transmitter based on IDFT</a:t>
              </a:r>
            </a:p>
          </p:txBody>
        </p:sp>
      </p:grpSp>
      <p:grpSp>
        <p:nvGrpSpPr>
          <p:cNvPr id="10" name="Grupo 9"/>
          <p:cNvGrpSpPr/>
          <p:nvPr/>
        </p:nvGrpSpPr>
        <p:grpSpPr>
          <a:xfrm>
            <a:off x="7053717" y="3748543"/>
            <a:ext cx="4408479" cy="3135365"/>
            <a:chOff x="7079475" y="3040158"/>
            <a:chExt cx="4408479" cy="3135365"/>
          </a:xfrm>
        </p:grpSpPr>
        <p:pic>
          <p:nvPicPr>
            <p:cNvPr id="5" name="Imagen 4"/>
            <p:cNvPicPr>
              <a:picLocks noChangeAspect="1"/>
            </p:cNvPicPr>
            <p:nvPr/>
          </p:nvPicPr>
          <p:blipFill>
            <a:blip r:embed="rId3"/>
            <a:stretch>
              <a:fillRect/>
            </a:stretch>
          </p:blipFill>
          <p:spPr>
            <a:xfrm>
              <a:off x="7079475" y="3040158"/>
              <a:ext cx="4408479" cy="2858366"/>
            </a:xfrm>
            <a:prstGeom prst="rect">
              <a:avLst/>
            </a:prstGeom>
          </p:spPr>
        </p:pic>
        <p:sp>
          <p:nvSpPr>
            <p:cNvPr id="7" name="Rectángulo 6"/>
            <p:cNvSpPr/>
            <p:nvPr/>
          </p:nvSpPr>
          <p:spPr>
            <a:xfrm>
              <a:off x="8424412" y="5898524"/>
              <a:ext cx="2276521" cy="276999"/>
            </a:xfrm>
            <a:prstGeom prst="rect">
              <a:avLst/>
            </a:prstGeom>
          </p:spPr>
          <p:txBody>
            <a:bodyPr wrap="none">
              <a:spAutoFit/>
            </a:bodyPr>
            <a:lstStyle/>
            <a:p>
              <a:r>
                <a:rPr lang="en-US" sz="1200" b="1" dirty="0"/>
                <a:t>OFDM receiver based on DFT</a:t>
              </a:r>
            </a:p>
          </p:txBody>
        </p:sp>
      </p:grpSp>
      <p:sp>
        <p:nvSpPr>
          <p:cNvPr id="8" name="Marcador de contenido 1"/>
          <p:cNvSpPr>
            <a:spLocks noGrp="1"/>
          </p:cNvSpPr>
          <p:nvPr>
            <p:ph idx="1"/>
          </p:nvPr>
        </p:nvSpPr>
        <p:spPr>
          <a:xfrm>
            <a:off x="386366" y="1080003"/>
            <a:ext cx="6027593" cy="2506755"/>
          </a:xfrm>
        </p:spPr>
        <p:txBody>
          <a:bodyPr>
            <a:noAutofit/>
          </a:bodyPr>
          <a:lstStyle/>
          <a:p>
            <a:pPr marL="45720" indent="0" algn="just">
              <a:spcBef>
                <a:spcPts val="600"/>
              </a:spcBef>
              <a:buNone/>
            </a:pPr>
            <a:r>
              <a:rPr lang="en-US" sz="1200" b="1" dirty="0"/>
              <a:t>OFDM Transmitter based on IDFT</a:t>
            </a:r>
          </a:p>
          <a:p>
            <a:pPr marL="388620" indent="-342900" algn="just">
              <a:spcBef>
                <a:spcPts val="600"/>
              </a:spcBef>
              <a:buFont typeface="+mj-lt"/>
              <a:buAutoNum type="arabicPeriod"/>
            </a:pPr>
            <a:r>
              <a:rPr lang="en-US" sz="1200" dirty="0"/>
              <a:t>S/P Converter: Data symbols coming from earlier modules, e.g. channel encoder, are parallelized</a:t>
            </a:r>
          </a:p>
          <a:p>
            <a:pPr marL="388620" indent="-342900" algn="just">
              <a:spcBef>
                <a:spcPts val="600"/>
              </a:spcBef>
              <a:buFont typeface="+mj-lt"/>
              <a:buAutoNum type="arabicPeriod"/>
            </a:pPr>
            <a:r>
              <a:rPr lang="en-US" sz="1200" dirty="0"/>
              <a:t>Mapping: Maps the incoming symbols on complex-valued samples (QAM Modulation)</a:t>
            </a:r>
          </a:p>
          <a:p>
            <a:pPr marL="388620" indent="-342900" algn="just">
              <a:spcBef>
                <a:spcPts val="600"/>
              </a:spcBef>
              <a:buFont typeface="+mj-lt"/>
              <a:buAutoNum type="arabicPeriod"/>
            </a:pPr>
            <a:r>
              <a:rPr lang="en-US" sz="1200" dirty="0"/>
              <a:t>IDFT:  To get the time domain samples</a:t>
            </a:r>
          </a:p>
          <a:p>
            <a:pPr marL="388620" indent="-342900" algn="just">
              <a:spcBef>
                <a:spcPts val="600"/>
              </a:spcBef>
              <a:buFont typeface="+mj-lt"/>
              <a:buAutoNum type="arabicPeriod"/>
            </a:pPr>
            <a:r>
              <a:rPr lang="en-US" sz="1200" dirty="0"/>
              <a:t>P/S Converter: Data serialization</a:t>
            </a:r>
          </a:p>
          <a:p>
            <a:pPr marL="388620" indent="-342900" algn="just">
              <a:spcBef>
                <a:spcPts val="600"/>
              </a:spcBef>
              <a:buFont typeface="+mj-lt"/>
              <a:buAutoNum type="arabicPeriod"/>
            </a:pPr>
            <a:r>
              <a:rPr lang="en-US" sz="1200" dirty="0"/>
              <a:t>DAC: Converts the signal from digital to analog form</a:t>
            </a:r>
          </a:p>
          <a:p>
            <a:pPr marL="388620" indent="-342900" algn="just">
              <a:spcBef>
                <a:spcPts val="600"/>
              </a:spcBef>
              <a:buFont typeface="+mj-lt"/>
              <a:buAutoNum type="arabicPeriod"/>
            </a:pPr>
            <a:r>
              <a:rPr lang="en-US" sz="1200" dirty="0"/>
              <a:t>Spectral shaping filter:  Filter out the shoulders of the OFDM signal which produce out-of-band emissions </a:t>
            </a:r>
          </a:p>
          <a:p>
            <a:pPr marL="388620" indent="-342900" algn="just">
              <a:spcBef>
                <a:spcPts val="600"/>
              </a:spcBef>
              <a:buFont typeface="+mj-lt"/>
              <a:buAutoNum type="arabicPeriod"/>
            </a:pPr>
            <a:r>
              <a:rPr lang="en-US" sz="1200" dirty="0"/>
              <a:t>Mixer &amp; Local Oscillator: Mixes the generated signal from baseband into the RF domain</a:t>
            </a:r>
          </a:p>
        </p:txBody>
      </p:sp>
      <p:sp>
        <p:nvSpPr>
          <p:cNvPr id="11" name="Marcador de contenido 1"/>
          <p:cNvSpPr txBox="1">
            <a:spLocks/>
          </p:cNvSpPr>
          <p:nvPr/>
        </p:nvSpPr>
        <p:spPr>
          <a:xfrm>
            <a:off x="6413959" y="1080002"/>
            <a:ext cx="5498999" cy="2506755"/>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spcBef>
                <a:spcPts val="600"/>
              </a:spcBef>
              <a:buFont typeface="Arial" pitchFamily="34" charset="0"/>
              <a:buNone/>
            </a:pPr>
            <a:r>
              <a:rPr lang="en-US" sz="1200" b="1" dirty="0"/>
              <a:t>OFDM Receiver based on DFT</a:t>
            </a:r>
          </a:p>
          <a:p>
            <a:pPr marL="388620" indent="-342900" algn="just">
              <a:spcBef>
                <a:spcPts val="600"/>
              </a:spcBef>
              <a:buFont typeface="+mj-lt"/>
              <a:buAutoNum type="arabicPeriod"/>
            </a:pPr>
            <a:r>
              <a:rPr lang="en-US" sz="1200" dirty="0"/>
              <a:t>Matched Filter (MF): Matched to spectral shaping in the transmitter</a:t>
            </a:r>
          </a:p>
          <a:p>
            <a:pPr marL="388620" indent="-342900" algn="just">
              <a:spcBef>
                <a:spcPts val="600"/>
              </a:spcBef>
              <a:buFont typeface="+mj-lt"/>
              <a:buAutoNum type="arabicPeriod"/>
            </a:pPr>
            <a:r>
              <a:rPr lang="en-US" sz="1200" dirty="0"/>
              <a:t>ADC: Converts the signal from analog to digital</a:t>
            </a:r>
          </a:p>
          <a:p>
            <a:pPr marL="388620" indent="-342900" algn="just">
              <a:spcBef>
                <a:spcPts val="600"/>
              </a:spcBef>
              <a:buFont typeface="+mj-lt"/>
              <a:buAutoNum type="arabicPeriod"/>
            </a:pPr>
            <a:r>
              <a:rPr lang="en-US" sz="1200" dirty="0"/>
              <a:t>S/P Converter: Data is parallelized</a:t>
            </a:r>
          </a:p>
          <a:p>
            <a:pPr marL="388620" indent="-342900" algn="just">
              <a:spcBef>
                <a:spcPts val="600"/>
              </a:spcBef>
              <a:buFont typeface="+mj-lt"/>
              <a:buAutoNum type="arabicPeriod"/>
            </a:pPr>
            <a:r>
              <a:rPr lang="en-US" sz="1200" dirty="0"/>
              <a:t>DFT: To get the frequency domain</a:t>
            </a:r>
          </a:p>
          <a:p>
            <a:pPr marL="388620" indent="-342900" algn="just">
              <a:spcBef>
                <a:spcPts val="600"/>
              </a:spcBef>
              <a:buFont typeface="+mj-lt"/>
              <a:buAutoNum type="arabicPeriod"/>
            </a:pPr>
            <a:r>
              <a:rPr lang="en-US" sz="1200" dirty="0"/>
              <a:t>Equalization:  Assuming a frequency-selective channel the equalization in the receiver is simply done by multiplying the samples with the inverse of the corresponding channel coefficients</a:t>
            </a:r>
          </a:p>
          <a:p>
            <a:pPr marL="388620" indent="-342900" algn="just">
              <a:spcBef>
                <a:spcPts val="600"/>
              </a:spcBef>
              <a:buFont typeface="+mj-lt"/>
              <a:buAutoNum type="arabicPeriod"/>
            </a:pPr>
            <a:r>
              <a:rPr lang="en-US" sz="1200" dirty="0"/>
              <a:t>Decision Module: Hard decision slicer</a:t>
            </a:r>
          </a:p>
          <a:p>
            <a:pPr marL="388620" indent="-342900" algn="just">
              <a:spcBef>
                <a:spcPts val="600"/>
              </a:spcBef>
              <a:buFont typeface="+mj-lt"/>
              <a:buAutoNum type="arabicPeriod"/>
            </a:pPr>
            <a:r>
              <a:rPr lang="en-US" sz="1200" dirty="0"/>
              <a:t>Demapping: Recovers the bits from symbol delivered by the decision module</a:t>
            </a:r>
          </a:p>
          <a:p>
            <a:pPr marL="388620" indent="-342900" algn="just">
              <a:spcBef>
                <a:spcPts val="600"/>
              </a:spcBef>
              <a:buFont typeface="+mj-lt"/>
              <a:buAutoNum type="arabicPeriod"/>
            </a:pPr>
            <a:r>
              <a:rPr lang="en-US" sz="1200" dirty="0"/>
              <a:t>P/S Converter: The bits are finally converted from parallel to serial form</a:t>
            </a:r>
          </a:p>
          <a:p>
            <a:pPr marL="388620" indent="-342900" algn="just">
              <a:spcBef>
                <a:spcPts val="600"/>
              </a:spcBef>
              <a:buFont typeface="+mj-lt"/>
              <a:buAutoNum type="arabicPeriod"/>
            </a:pPr>
            <a:endParaRPr lang="en-US" sz="1200" dirty="0"/>
          </a:p>
        </p:txBody>
      </p:sp>
    </p:spTree>
    <p:extLst>
      <p:ext uri="{BB962C8B-B14F-4D97-AF65-F5344CB8AC3E}">
        <p14:creationId xmlns:p14="http://schemas.microsoft.com/office/powerpoint/2010/main" val="200126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LTE Radio Interface: OFDM</a:t>
            </a:r>
          </a:p>
        </p:txBody>
      </p:sp>
      <p:sp>
        <p:nvSpPr>
          <p:cNvPr id="4" name="Marcador de contenido 1"/>
          <p:cNvSpPr>
            <a:spLocks noGrp="1"/>
          </p:cNvSpPr>
          <p:nvPr>
            <p:ph idx="1"/>
          </p:nvPr>
        </p:nvSpPr>
        <p:spPr>
          <a:xfrm>
            <a:off x="362755" y="1068946"/>
            <a:ext cx="6076682" cy="5100034"/>
          </a:xfrm>
        </p:spPr>
        <p:txBody>
          <a:bodyPr>
            <a:noAutofit/>
          </a:bodyPr>
          <a:lstStyle/>
          <a:p>
            <a:pPr algn="just">
              <a:spcBef>
                <a:spcPts val="900"/>
              </a:spcBef>
            </a:pPr>
            <a:r>
              <a:rPr lang="en-US" sz="1300" dirty="0"/>
              <a:t>There are many advantages to using OFDM in a mobile access system, namely: </a:t>
            </a:r>
          </a:p>
          <a:p>
            <a:pPr lvl="1" algn="just">
              <a:spcBef>
                <a:spcPts val="900"/>
              </a:spcBef>
              <a:buFont typeface="+mj-lt"/>
              <a:buAutoNum type="arabicPeriod"/>
            </a:pPr>
            <a:r>
              <a:rPr lang="en-US" sz="1300" dirty="0"/>
              <a:t>Long symbol time and guard interval increases robustness to multipath and limits inter-symbol interference</a:t>
            </a:r>
          </a:p>
          <a:p>
            <a:pPr lvl="1" algn="just">
              <a:spcBef>
                <a:spcPts val="900"/>
              </a:spcBef>
              <a:buFont typeface="+mj-lt"/>
              <a:buAutoNum type="arabicPeriod"/>
            </a:pPr>
            <a:r>
              <a:rPr lang="en-US" sz="1300" dirty="0"/>
              <a:t>Eliminates the need for intra-cell interference cancellation</a:t>
            </a:r>
          </a:p>
          <a:p>
            <a:pPr lvl="1" algn="just">
              <a:spcBef>
                <a:spcPts val="900"/>
              </a:spcBef>
              <a:buFont typeface="+mj-lt"/>
              <a:buAutoNum type="arabicPeriod"/>
            </a:pPr>
            <a:r>
              <a:rPr lang="en-US" sz="1300" dirty="0"/>
              <a:t>Allows flexible utilization of frequency spectrum</a:t>
            </a:r>
          </a:p>
          <a:p>
            <a:pPr lvl="1" algn="just">
              <a:spcBef>
                <a:spcPts val="900"/>
              </a:spcBef>
              <a:buFont typeface="+mj-lt"/>
              <a:buAutoNum type="arabicPeriod"/>
            </a:pPr>
            <a:r>
              <a:rPr lang="en-US" sz="1300" dirty="0"/>
              <a:t>Increases spectral efficiency due to orthogonality between sub-carriers</a:t>
            </a:r>
          </a:p>
          <a:p>
            <a:pPr lvl="1" algn="just">
              <a:spcBef>
                <a:spcPts val="900"/>
              </a:spcBef>
              <a:buFont typeface="+mj-lt"/>
              <a:buAutoNum type="arabicPeriod"/>
            </a:pPr>
            <a:r>
              <a:rPr lang="en-US" sz="1300" dirty="0"/>
              <a:t>Allows optimization of data rates for all users in a cell by transmitting on the best (i.e. non-faded) subcarriers for each user</a:t>
            </a:r>
          </a:p>
          <a:p>
            <a:pPr algn="just">
              <a:spcBef>
                <a:spcPts val="900"/>
              </a:spcBef>
            </a:pPr>
            <a:r>
              <a:rPr lang="en-US" sz="1300" dirty="0"/>
              <a:t>The increased symbol duration makes an OFDM system more sensitive to the time variations of mobile radio channels. </a:t>
            </a:r>
          </a:p>
          <a:p>
            <a:pPr lvl="1" algn="just">
              <a:spcBef>
                <a:spcPts val="900"/>
              </a:spcBef>
            </a:pPr>
            <a:r>
              <a:rPr lang="en-US" sz="1300" dirty="0"/>
              <a:t>In particular, the effect of Doppler spreading destroys the orthogonality of the sub-carriers, resulting in ICI due to power leakage among subcarriers</a:t>
            </a:r>
          </a:p>
          <a:p>
            <a:pPr algn="just">
              <a:spcBef>
                <a:spcPts val="900"/>
              </a:spcBef>
            </a:pPr>
            <a:r>
              <a:rPr lang="en-US" sz="1300" dirty="0"/>
              <a:t>The occurrence of Doppler shift makes the wireless channel fast-time variant and frequency selective</a:t>
            </a:r>
          </a:p>
          <a:p>
            <a:pPr lvl="1" algn="just">
              <a:spcBef>
                <a:spcPts val="900"/>
              </a:spcBef>
            </a:pPr>
            <a:r>
              <a:rPr lang="en-US" sz="1300" dirty="0"/>
              <a:t>Affecting synchronization, channel estimation and data recovery </a:t>
            </a:r>
          </a:p>
          <a:p>
            <a:pPr algn="just">
              <a:spcBef>
                <a:spcPts val="900"/>
              </a:spcBef>
            </a:pPr>
            <a:r>
              <a:rPr lang="en-US" sz="1300" dirty="0"/>
              <a:t>The Doppler Effect is tremendously important and one of the most distinct phenomena when dealing with OFDM systems where a small amount of frequency variation can cause a significant degradation in overall performance. </a:t>
            </a:r>
          </a:p>
        </p:txBody>
      </p:sp>
      <p:pic>
        <p:nvPicPr>
          <p:cNvPr id="5" name="Imagen 4"/>
          <p:cNvPicPr>
            <a:picLocks noChangeAspect="1"/>
          </p:cNvPicPr>
          <p:nvPr/>
        </p:nvPicPr>
        <p:blipFill>
          <a:blip r:embed="rId2"/>
          <a:stretch>
            <a:fillRect/>
          </a:stretch>
        </p:blipFill>
        <p:spPr>
          <a:xfrm>
            <a:off x="6632621" y="3663273"/>
            <a:ext cx="5420259" cy="1231877"/>
          </a:xfrm>
          <a:prstGeom prst="rect">
            <a:avLst/>
          </a:prstGeom>
        </p:spPr>
      </p:pic>
      <p:sp>
        <p:nvSpPr>
          <p:cNvPr id="2" name="Rectángulo 1"/>
          <p:cNvSpPr/>
          <p:nvPr/>
        </p:nvSpPr>
        <p:spPr>
          <a:xfrm>
            <a:off x="7313891" y="2220359"/>
            <a:ext cx="4057718" cy="1128147"/>
          </a:xfrm>
          <a:prstGeom prst="rect">
            <a:avLst/>
          </a:prstGeom>
          <a:ln>
            <a:solidFill>
              <a:schemeClr val="tx1"/>
            </a:solidFill>
            <a:prstDash val="dash"/>
          </a:ln>
        </p:spPr>
        <p:txBody>
          <a:bodyPr vert="horz" lIns="91440" tIns="45720" rIns="91440" bIns="45720" rtlCol="0">
            <a:noAutofit/>
          </a:bodyPr>
          <a:lstStyle/>
          <a:p>
            <a:pPr marL="45720" algn="just">
              <a:lnSpc>
                <a:spcPct val="90000"/>
              </a:lnSpc>
              <a:spcBef>
                <a:spcPts val="1800"/>
              </a:spcBef>
              <a:buClr>
                <a:schemeClr val="tx1">
                  <a:lumMod val="65000"/>
                  <a:lumOff val="35000"/>
                </a:schemeClr>
              </a:buClr>
              <a:buSzPct val="80000"/>
            </a:pPr>
            <a:r>
              <a:rPr lang="en-US" sz="1300" dirty="0">
                <a:solidFill>
                  <a:schemeClr val="tx1">
                    <a:lumMod val="65000"/>
                    <a:lumOff val="35000"/>
                  </a:schemeClr>
                </a:solidFill>
              </a:rPr>
              <a:t>The DL physical layer of LTE is based on OFDMA</a:t>
            </a:r>
          </a:p>
          <a:p>
            <a:pPr marL="365760" lvl="1" algn="just">
              <a:lnSpc>
                <a:spcPct val="90000"/>
              </a:lnSpc>
              <a:spcBef>
                <a:spcPts val="1800"/>
              </a:spcBef>
              <a:buClr>
                <a:schemeClr val="tx1">
                  <a:lumMod val="65000"/>
                  <a:lumOff val="35000"/>
                </a:schemeClr>
              </a:buClr>
              <a:buSzPct val="80000"/>
            </a:pPr>
            <a:r>
              <a:rPr lang="en-US" sz="1300" dirty="0">
                <a:solidFill>
                  <a:schemeClr val="tx1">
                    <a:lumMod val="65000"/>
                    <a:lumOff val="35000"/>
                  </a:schemeClr>
                </a:solidFill>
              </a:rPr>
              <a:t>OFDM technology to multiplex traffic by allocating specific patterns of sub-carriers in the time-frequency space to different users</a:t>
            </a:r>
          </a:p>
        </p:txBody>
      </p:sp>
    </p:spTree>
    <p:extLst>
      <p:ext uri="{BB962C8B-B14F-4D97-AF65-F5344CB8AC3E}">
        <p14:creationId xmlns:p14="http://schemas.microsoft.com/office/powerpoint/2010/main" val="356738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89672" y="1218279"/>
            <a:ext cx="5521731" cy="4989338"/>
          </a:xfrm>
        </p:spPr>
        <p:txBody>
          <a:bodyPr>
            <a:normAutofit/>
          </a:bodyPr>
          <a:lstStyle/>
          <a:p>
            <a:pPr algn="just"/>
            <a:r>
              <a:rPr lang="en-US" sz="1400" dirty="0"/>
              <a:t>SC-FDMA is currently adopted as the uplink multiple access scheme in 3GPP LTE</a:t>
            </a:r>
          </a:p>
          <a:p>
            <a:pPr algn="just"/>
            <a:r>
              <a:rPr lang="en-US" sz="1400" dirty="0"/>
              <a:t>It has similar structure and performance to OFDMA</a:t>
            </a:r>
          </a:p>
          <a:p>
            <a:pPr algn="just"/>
            <a:r>
              <a:rPr lang="en-US" sz="1400" dirty="0"/>
              <a:t>Similar to OFDMA, SC-FDMA divides the transmission bandwidth into multiple parallel subcarriers maintaining the orthogonality of the subcarriers by the addition of the cyclic prefix (CP) as a guard interval</a:t>
            </a:r>
          </a:p>
          <a:p>
            <a:pPr algn="just"/>
            <a:r>
              <a:rPr lang="en-US" sz="1400" dirty="0"/>
              <a:t>In SC-FDMA the data symbols are not directly assigned to each subcarrier independently like in OFDMA</a:t>
            </a:r>
          </a:p>
          <a:p>
            <a:pPr lvl="1" algn="just">
              <a:spcBef>
                <a:spcPts val="1800"/>
              </a:spcBef>
            </a:pPr>
            <a:r>
              <a:rPr lang="en-US" sz="1400" dirty="0"/>
              <a:t>Instead, the signal which is assigned to each subcarrier is a linear combination of all modulated data symbols transmitted at the same time instant</a:t>
            </a:r>
          </a:p>
          <a:p>
            <a:pPr algn="just"/>
            <a:r>
              <a:rPr lang="en-US" sz="1400" dirty="0"/>
              <a:t>The difference of SC-FDMA transmission from the OFDMA transmission which is an additional DFT block before the subcarrier mapping</a:t>
            </a:r>
          </a:p>
          <a:p>
            <a:pPr algn="just"/>
            <a:r>
              <a:rPr lang="en-US" sz="1400" dirty="0"/>
              <a:t>SC-FDMA system is not a multi-carrier but a single-carrier system</a:t>
            </a:r>
          </a:p>
        </p:txBody>
      </p:sp>
      <p:sp>
        <p:nvSpPr>
          <p:cNvPr id="3" name="Título 2"/>
          <p:cNvSpPr>
            <a:spLocks noGrp="1"/>
          </p:cNvSpPr>
          <p:nvPr>
            <p:ph type="title"/>
          </p:nvPr>
        </p:nvSpPr>
        <p:spPr/>
        <p:txBody>
          <a:bodyPr/>
          <a:lstStyle/>
          <a:p>
            <a:r>
              <a:rPr lang="en-US" dirty="0"/>
              <a:t>LTE Radio Interface: SC-FDMA</a:t>
            </a:r>
          </a:p>
        </p:txBody>
      </p:sp>
      <p:pic>
        <p:nvPicPr>
          <p:cNvPr id="4" name="Imagen 3"/>
          <p:cNvPicPr>
            <a:picLocks noChangeAspect="1"/>
          </p:cNvPicPr>
          <p:nvPr/>
        </p:nvPicPr>
        <p:blipFill>
          <a:blip r:embed="rId2"/>
          <a:stretch>
            <a:fillRect/>
          </a:stretch>
        </p:blipFill>
        <p:spPr>
          <a:xfrm>
            <a:off x="6104586" y="1218278"/>
            <a:ext cx="5890730" cy="2997145"/>
          </a:xfrm>
          <a:prstGeom prst="rect">
            <a:avLst/>
          </a:prstGeom>
        </p:spPr>
      </p:pic>
      <p:pic>
        <p:nvPicPr>
          <p:cNvPr id="5" name="Imagen 4"/>
          <p:cNvPicPr>
            <a:picLocks noChangeAspect="1"/>
          </p:cNvPicPr>
          <p:nvPr/>
        </p:nvPicPr>
        <p:blipFill>
          <a:blip r:embed="rId3"/>
          <a:stretch>
            <a:fillRect/>
          </a:stretch>
        </p:blipFill>
        <p:spPr>
          <a:xfrm>
            <a:off x="6514857" y="4554122"/>
            <a:ext cx="5360370" cy="1344402"/>
          </a:xfrm>
          <a:prstGeom prst="rect">
            <a:avLst/>
          </a:prstGeom>
        </p:spPr>
      </p:pic>
    </p:spTree>
    <p:extLst>
      <p:ext uri="{BB962C8B-B14F-4D97-AF65-F5344CB8AC3E}">
        <p14:creationId xmlns:p14="http://schemas.microsoft.com/office/powerpoint/2010/main" val="90357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Custom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Custom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19725</TotalTime>
  <Words>2918</Words>
  <Application>Microsoft Office PowerPoint</Application>
  <PresentationFormat>Widescreen</PresentationFormat>
  <Paragraphs>240</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Cambria Math</vt:lpstr>
      <vt:lpstr>NimbusRomNo9L-Regu</vt:lpstr>
      <vt:lpstr>Segoe UI</vt:lpstr>
      <vt:lpstr>TimesLTStd-Roman</vt:lpstr>
      <vt:lpstr>Business Contrast 16x9</vt:lpstr>
      <vt:lpstr>1_Business Contrast 16x9</vt:lpstr>
      <vt:lpstr>LTE Air Interface Basics Primer d</vt:lpstr>
      <vt:lpstr>LTE Radio Interface: Radio Access Mode</vt:lpstr>
      <vt:lpstr>LTE Radio Interface: Spectrum Allocation</vt:lpstr>
      <vt:lpstr>LTE Radio Interface: OFDM</vt:lpstr>
      <vt:lpstr>LTE Radio Interface: OFDM</vt:lpstr>
      <vt:lpstr>LTE Radio Interface: OFDM</vt:lpstr>
      <vt:lpstr>LTE Radio Interface: OFDM</vt:lpstr>
      <vt:lpstr>LTE Radio Interface: OFDM</vt:lpstr>
      <vt:lpstr>LTE Radio Interface: SC-FDMA</vt:lpstr>
      <vt:lpstr>LTE Radio Interface: OFDMA vs SC-FDMA</vt:lpstr>
      <vt:lpstr>LTE Radio Interface: LTE Frame Structure</vt:lpstr>
      <vt:lpstr>LTE Radio Interface: RB Concept</vt:lpstr>
      <vt:lpstr>LTE Radio Interface: Physical Layer Parameters</vt:lpstr>
      <vt:lpstr>LTE Radio Interface: Modulation and Coding Scheme and Link Adaptation</vt:lpstr>
      <vt:lpstr>LTE Radio Interface: Modulation and Coding Scheme and Link Adaptation</vt:lpstr>
      <vt:lpstr>LTE Radio Interface: Modulation and Coding Scheme and Link Adaptation</vt:lpstr>
      <vt:lpstr>LTE Radio Interface: Channel Quality Indicator</vt:lpstr>
      <vt:lpstr>LTE Radio Interface: Channel Quality Indicator</vt:lpstr>
      <vt:lpstr>LTE Radio Interface: MIMO</vt:lpstr>
      <vt:lpstr>LTE Radio Interface: User Equipment</vt:lpstr>
      <vt:lpstr>LTE Radio Interface: User Equipment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Campos</dc:creator>
  <cp:lastModifiedBy>Armando Vargas</cp:lastModifiedBy>
  <cp:revision>1320</cp:revision>
  <dcterms:created xsi:type="dcterms:W3CDTF">2018-03-29T17:05:43Z</dcterms:created>
  <dcterms:modified xsi:type="dcterms:W3CDTF">2020-07-23T22:05:08Z</dcterms:modified>
</cp:coreProperties>
</file>