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7" r:id="rId9"/>
    <p:sldId id="264" r:id="rId10"/>
    <p:sldId id="266" r:id="rId11"/>
    <p:sldId id="265" r:id="rId12"/>
    <p:sldId id="268" r:id="rId13"/>
    <p:sldId id="269" r:id="rId14"/>
    <p:sldId id="270" r:id="rId15"/>
    <p:sldId id="272" r:id="rId16"/>
    <p:sldId id="274" r:id="rId17"/>
    <p:sldId id="275" r:id="rId18"/>
    <p:sldId id="281" r:id="rId19"/>
    <p:sldId id="271" r:id="rId20"/>
    <p:sldId id="277" r:id="rId21"/>
    <p:sldId id="278" r:id="rId22"/>
    <p:sldId id="276" r:id="rId23"/>
    <p:sldId id="280" r:id="rId24"/>
    <p:sldId id="282" r:id="rId25"/>
    <p:sldId id="283" r:id="rId26"/>
    <p:sldId id="284" r:id="rId27"/>
    <p:sldId id="285" r:id="rId28"/>
    <p:sldId id="286" r:id="rId29"/>
    <p:sldId id="287" r:id="rId30"/>
    <p:sldId id="292" r:id="rId31"/>
    <p:sldId id="293" r:id="rId32"/>
    <p:sldId id="295" r:id="rId33"/>
    <p:sldId id="294" r:id="rId34"/>
    <p:sldId id="296" r:id="rId35"/>
    <p:sldId id="297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7E35A6-1589-9547-9539-0C50FDBE5FEE}" v="1" dt="2025-08-04T13:21:49.0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19"/>
    <p:restoredTop sz="94781"/>
  </p:normalViewPr>
  <p:slideViewPr>
    <p:cSldViewPr snapToGrid="0">
      <p:cViewPr varScale="1">
        <p:scale>
          <a:sx n="136" d="100"/>
          <a:sy n="136" d="100"/>
        </p:scale>
        <p:origin x="224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2FFC1C-5262-4543-9BBE-0C5AA43086FB}" type="datetimeFigureOut">
              <a:rPr lang="en-US" smtClean="0"/>
              <a:t>8/4/25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69EED5-87EA-774C-9B10-AE639F696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113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Key point: Students are used to encountering algorithms in their daily lives- not exotic or incomprehensible, but in fact mundane and ordinary.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69EED5-87EA-774C-9B10-AE639F696C4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996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Introduce idea that this will be done by a child- so choice of “stopping” depends on who is executing the steps!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69EED5-87EA-774C-9B10-AE639F696C4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8606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Generalisation</a:t>
            </a:r>
            <a:r>
              <a:rPr lang="en-US" dirty="0"/>
              <a:t> allows discussion of algorithms with inputs.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69EED5-87EA-774C-9B10-AE639F696C4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03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4CA04-8A07-68C1-9A20-67C4B41C75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5A042A-A820-A3DB-1081-5C02CCB9F5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C5D48-DA3D-6DAA-5E0F-E015D1C34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B69F8-D140-384A-AC86-0BBD87A381F0}" type="datetimeFigureOut">
              <a:rPr lang="en-US" smtClean="0"/>
              <a:t>8/4/25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BE3708-9012-C32B-E6F8-646F1E661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E8699-0F42-2628-7FD5-49F8D77E3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1087F-4F9D-6B48-9AE2-5AB0B3E48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018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6A674-0A74-26E9-0021-2FDC5D253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08E2A1-43D6-19C9-3E7E-17911A75F8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26F1A-2C8A-7B1A-01C3-A70945F25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B69F8-D140-384A-AC86-0BBD87A381F0}" type="datetimeFigureOut">
              <a:rPr lang="en-US" smtClean="0"/>
              <a:t>8/4/25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019DD-DF7B-C001-B684-A19A356FA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7F804-F312-3E69-2263-3511E781D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1087F-4F9D-6B48-9AE2-5AB0B3E48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014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F2F765-19EB-8B2F-5B87-7842E89804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7F2C9F-7FB9-AF7D-A40B-A4EE5A54F6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E71F7-D53F-E692-44B6-A6C095567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B69F8-D140-384A-AC86-0BBD87A381F0}" type="datetimeFigureOut">
              <a:rPr lang="en-US" smtClean="0"/>
              <a:t>8/4/25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4A8B9-0D17-74A6-40FB-CCD269D89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3A09D-C2C8-1930-EE59-4BCD21C1A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1087F-4F9D-6B48-9AE2-5AB0B3E48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069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7ADC3-299A-C88E-E342-769CEA0A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CDBBC-96A2-981B-02EA-E38603BB4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8D2926-E443-1382-D8C4-C10E2DAD3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B69F8-D140-384A-AC86-0BBD87A381F0}" type="datetimeFigureOut">
              <a:rPr lang="en-US" smtClean="0"/>
              <a:t>8/4/25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0C7A0C-7079-A357-867D-98B87E86C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D83E51-CF78-8A02-55C5-824BF3D18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1087F-4F9D-6B48-9AE2-5AB0B3E48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104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C11AF-C562-5EF3-CF5D-470E5A534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6B2D5-5B56-A6CD-00D8-D2ED52D4A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3C05DA-3FBA-B0E6-AC41-28E6950E6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B69F8-D140-384A-AC86-0BBD87A381F0}" type="datetimeFigureOut">
              <a:rPr lang="en-US" smtClean="0"/>
              <a:t>8/4/25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F90B15-502C-5195-0273-138F4C37D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28DCA-E4E5-DC25-51A0-F68294868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1087F-4F9D-6B48-9AE2-5AB0B3E48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2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60AC7-D26B-49B2-4DBA-77484F94E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3DE06-2B72-A71B-CE74-1E52EAB9F1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90A51A-42E1-8A34-F742-ADCD0BA397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500AE9-B0AD-84A4-9AC8-CFBE5ECFD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B69F8-D140-384A-AC86-0BBD87A381F0}" type="datetimeFigureOut">
              <a:rPr lang="en-US" smtClean="0"/>
              <a:t>8/4/25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560039-5172-5B86-7171-531A62D6A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D56878-0B82-8A6E-BE29-03B41A8E9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1087F-4F9D-6B48-9AE2-5AB0B3E48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848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B09E3-4A51-454A-F333-4D043E459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627774-C715-6D71-0FDC-429C9C204D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EE760B-72D4-051F-AE26-ABA791123A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77377E-4083-441D-3A30-7B43E6EC2F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4664DC-6161-BD00-4C29-CF46675B3E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C31589-9204-A946-0EE4-764562553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B69F8-D140-384A-AC86-0BBD87A381F0}" type="datetimeFigureOut">
              <a:rPr lang="en-US" smtClean="0"/>
              <a:t>8/4/25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B8D682-CC61-B9B3-E1F4-7D5FE60E0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DC5474-EF93-E300-7B12-A8BD804A8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1087F-4F9D-6B48-9AE2-5AB0B3E48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02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18C9C-8CCC-9E34-82F2-3270A29F7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406716-00C3-AF96-7FA8-DA3F9958A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B69F8-D140-384A-AC86-0BBD87A381F0}" type="datetimeFigureOut">
              <a:rPr lang="en-US" smtClean="0"/>
              <a:t>8/4/25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27781E-E7A0-0E58-7C7F-DAE9F6899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8A0C75-028F-7D48-7E72-A13BE13BA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1087F-4F9D-6B48-9AE2-5AB0B3E48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16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104DC2-5EA2-42B9-C740-7E2FB3895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B69F8-D140-384A-AC86-0BBD87A381F0}" type="datetimeFigureOut">
              <a:rPr lang="en-US" smtClean="0"/>
              <a:t>8/4/25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CBF823-E733-91BF-0AB4-872B6844E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FB80E1-797B-0C76-2A86-13841E82F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1087F-4F9D-6B48-9AE2-5AB0B3E48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885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607BA-F266-C772-01DE-B987CB6B4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8F2CD-8386-3812-B8DA-C5A594F32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8BBD88-1F5A-5B37-D205-9F7CFE5BA6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E4FE84-064D-BEDC-DDAE-6D584723E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B69F8-D140-384A-AC86-0BBD87A381F0}" type="datetimeFigureOut">
              <a:rPr lang="en-US" smtClean="0"/>
              <a:t>8/4/25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E745B6-260E-E698-16B0-645684904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E1CE56-F7C4-7D5D-01C4-8337DF546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1087F-4F9D-6B48-9AE2-5AB0B3E48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963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2B1B-9BD7-BFC9-89FD-15B809289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0CFD42-B433-3DC4-7DF5-49E0C27421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A5E224-9E62-128E-930C-A14A2CA0C9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B18E98-725F-2789-6C3B-956A1EB05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B69F8-D140-384A-AC86-0BBD87A381F0}" type="datetimeFigureOut">
              <a:rPr lang="en-US" smtClean="0"/>
              <a:t>8/4/25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2DE45F-2A38-62F1-B0EF-CD4E0EF70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F6F716-007A-ACF5-FC5A-E0EB28189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1087F-4F9D-6B48-9AE2-5AB0B3E48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263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3C1838-499F-BCA1-ACC5-5CFE5ED68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416A8B-EE4A-C3C9-3BE5-6F01CAAE4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5BA9E-B3A2-B74F-43EF-9E78757715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CB69F8-D140-384A-AC86-0BBD87A381F0}" type="datetimeFigureOut">
              <a:rPr lang="en-US" smtClean="0"/>
              <a:t>8/4/25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ED2B01-51AF-E414-E0B4-4F112422B8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9EA0D-52B1-5494-E11A-4C679C4507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B1087F-4F9D-6B48-9AE2-5AB0B3E48A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459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7C778-9121-A92C-7B8D-1FE67555C2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Algorithms and how a computer executes them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162F11-11E1-8A8D-9682-8DEB6F1BB8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Computer programming and algorithms 25/26</a:t>
            </a:r>
          </a:p>
          <a:p>
            <a:r>
              <a:rPr lang="en-US" dirty="0"/>
              <a:t>Seminar 1</a:t>
            </a:r>
          </a:p>
        </p:txBody>
      </p:sp>
    </p:spTree>
    <p:extLst>
      <p:ext uri="{BB962C8B-B14F-4D97-AF65-F5344CB8AC3E}">
        <p14:creationId xmlns:p14="http://schemas.microsoft.com/office/powerpoint/2010/main" val="1773176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6B4285-4FF0-4EBC-B96A-B084D27C0D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F68C5-2B60-6096-7A45-63850D79D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15230-5FDD-B994-C481-48D8234BD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Let’s write an algorithm for making a ham sandwich.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could we </a:t>
            </a:r>
            <a:r>
              <a:rPr lang="en-US" i="1" dirty="0"/>
              <a:t>generalize</a:t>
            </a:r>
            <a:r>
              <a:rPr lang="en-US" dirty="0"/>
              <a:t> this algorithm to make any kind of sandwich?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423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0A3B0D-60BD-4B08-54BE-500958D253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E6A19-0D37-B23C-8B8F-DE4F8A007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B7128-9998-0676-8CCA-F61932CA2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groups, discuss (~10 minutes) and develop algorithms for one the following tasks.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Finding the roots of a quadratic equation.</a:t>
            </a:r>
          </a:p>
          <a:p>
            <a:pPr marL="514350" indent="-514350">
              <a:buAutoNum type="arabicPeriod"/>
            </a:pPr>
            <a:r>
              <a:rPr lang="en-US" dirty="0"/>
              <a:t>Finding all primes between two numbers.</a:t>
            </a:r>
          </a:p>
          <a:p>
            <a:pPr marL="514350" indent="-514350">
              <a:buAutoNum type="arabicPeriod"/>
            </a:pPr>
            <a:r>
              <a:rPr lang="en-US" dirty="0"/>
              <a:t>Sorting a list of real numbers by size.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Share a summary of your algorithm on Menti, code: XXXX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435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F77E4-E80E-811C-8DFF-9CFB59B05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 computer executes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7F599-782D-6197-1AC5-7B98DCBC1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computer consists of a number of separate electronic devices that together can perform a vast number of algorithms.</a:t>
            </a:r>
          </a:p>
        </p:txBody>
      </p:sp>
      <p:pic>
        <p:nvPicPr>
          <p:cNvPr id="3074" name="Picture 2" descr="Computer and Device Defense - How Computers Work - The Carnegie Cyber  Academy - An Online Safety site and Games for Kids">
            <a:extLst>
              <a:ext uri="{FF2B5EF4-FFF2-40B4-BE49-F238E27FC236}">
                <a16:creationId xmlns:a16="http://schemas.microsoft.com/office/drawing/2014/main" id="{0A1B1091-893D-C170-87C2-6FBF15BF6E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685" y="2767833"/>
            <a:ext cx="4762631" cy="3544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7479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0E45F6-CDE6-7CE3-F3BA-C7996BF5A3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1DEAC-12B6-0360-CA58-B972CD93E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 computer executes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32DC6-4EAA-CE9A-897F-399699908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computer consists of a number of separate electronic devices that together can perform a vast number of algorithms.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BE23D17-4A3D-C255-2EF6-B9C45B2A9595}"/>
              </a:ext>
            </a:extLst>
          </p:cNvPr>
          <p:cNvGrpSpPr/>
          <p:nvPr/>
        </p:nvGrpSpPr>
        <p:grpSpPr>
          <a:xfrm>
            <a:off x="2251794" y="3138135"/>
            <a:ext cx="7688412" cy="2869474"/>
            <a:chOff x="1766484" y="2765730"/>
            <a:chExt cx="8659032" cy="3816170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57ABB19E-6FB0-B176-286C-6ABDBEF51D49}"/>
                </a:ext>
              </a:extLst>
            </p:cNvPr>
            <p:cNvSpPr>
              <a:spLocks/>
            </p:cNvSpPr>
            <p:nvPr/>
          </p:nvSpPr>
          <p:spPr>
            <a:xfrm>
              <a:off x="5286000" y="2765730"/>
              <a:ext cx="1620000" cy="540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Memory (RAM)</a:t>
              </a: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D310242E-8A91-F8D9-FA8D-521B83AB7FFD}"/>
                </a:ext>
              </a:extLst>
            </p:cNvPr>
            <p:cNvSpPr>
              <a:spLocks/>
            </p:cNvSpPr>
            <p:nvPr/>
          </p:nvSpPr>
          <p:spPr>
            <a:xfrm>
              <a:off x="1766484" y="4353590"/>
              <a:ext cx="1620000" cy="540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Input Devices </a:t>
              </a: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F7F0F8B2-5070-4551-E406-D42B2BFEE698}"/>
                </a:ext>
              </a:extLst>
            </p:cNvPr>
            <p:cNvSpPr>
              <a:spLocks/>
            </p:cNvSpPr>
            <p:nvPr/>
          </p:nvSpPr>
          <p:spPr>
            <a:xfrm>
              <a:off x="8805516" y="4353590"/>
              <a:ext cx="1620000" cy="540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Output Devices 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8008D9AB-C0B4-9189-80E4-CA3668F66088}"/>
                </a:ext>
              </a:extLst>
            </p:cNvPr>
            <p:cNvSpPr>
              <a:spLocks/>
            </p:cNvSpPr>
            <p:nvPr/>
          </p:nvSpPr>
          <p:spPr>
            <a:xfrm>
              <a:off x="5286000" y="6041900"/>
              <a:ext cx="1620000" cy="540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Storage</a:t>
              </a:r>
            </a:p>
            <a:p>
              <a:pPr algn="ctr"/>
              <a:r>
                <a:rPr lang="en-US" sz="1200" dirty="0"/>
                <a:t>(Hard Drive)</a:t>
              </a: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8CC5328C-1724-064C-1F0E-92694BB13BB8}"/>
                </a:ext>
              </a:extLst>
            </p:cNvPr>
            <p:cNvSpPr>
              <a:spLocks/>
            </p:cNvSpPr>
            <p:nvPr/>
          </p:nvSpPr>
          <p:spPr>
            <a:xfrm>
              <a:off x="5286000" y="4083590"/>
              <a:ext cx="1620000" cy="1080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Central Processing Unit</a:t>
              </a:r>
            </a:p>
          </p:txBody>
        </p:sp>
        <p:sp>
          <p:nvSpPr>
            <p:cNvPr id="4" name="Right Arrow 3">
              <a:extLst>
                <a:ext uri="{FF2B5EF4-FFF2-40B4-BE49-F238E27FC236}">
                  <a16:creationId xmlns:a16="http://schemas.microsoft.com/office/drawing/2014/main" id="{5E276AFC-B27A-45E9-00DD-6149604F8125}"/>
                </a:ext>
              </a:extLst>
            </p:cNvPr>
            <p:cNvSpPr/>
            <p:nvPr/>
          </p:nvSpPr>
          <p:spPr>
            <a:xfrm>
              <a:off x="3616242" y="4519190"/>
              <a:ext cx="1440000" cy="208800"/>
            </a:xfrm>
            <a:prstGeom prst="rightArrow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ight Arrow 10">
              <a:extLst>
                <a:ext uri="{FF2B5EF4-FFF2-40B4-BE49-F238E27FC236}">
                  <a16:creationId xmlns:a16="http://schemas.microsoft.com/office/drawing/2014/main" id="{D4BA4056-898B-0ECA-7434-C16B369F5BC5}"/>
                </a:ext>
              </a:extLst>
            </p:cNvPr>
            <p:cNvSpPr/>
            <p:nvPr/>
          </p:nvSpPr>
          <p:spPr>
            <a:xfrm>
              <a:off x="7135758" y="4519190"/>
              <a:ext cx="1440000" cy="208800"/>
            </a:xfrm>
            <a:prstGeom prst="rightArrow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F807293-9CF3-3947-E7DB-7F3E644AB37B}"/>
                </a:ext>
              </a:extLst>
            </p:cNvPr>
            <p:cNvGrpSpPr/>
            <p:nvPr/>
          </p:nvGrpSpPr>
          <p:grpSpPr>
            <a:xfrm>
              <a:off x="5719622" y="3436511"/>
              <a:ext cx="752755" cy="540000"/>
              <a:chOff x="5719622" y="3436511"/>
              <a:chExt cx="752755" cy="540000"/>
            </a:xfrm>
            <a:noFill/>
          </p:grpSpPr>
          <p:sp>
            <p:nvSpPr>
              <p:cNvPr id="14" name="Right Arrow 13">
                <a:extLst>
                  <a:ext uri="{FF2B5EF4-FFF2-40B4-BE49-F238E27FC236}">
                    <a16:creationId xmlns:a16="http://schemas.microsoft.com/office/drawing/2014/main" id="{285D76AA-32F8-DB59-FB74-D466D6080C77}"/>
                  </a:ext>
                </a:extLst>
              </p:cNvPr>
              <p:cNvSpPr/>
              <p:nvPr/>
            </p:nvSpPr>
            <p:spPr>
              <a:xfrm rot="5400000">
                <a:off x="5554726" y="3601407"/>
                <a:ext cx="540000" cy="210207"/>
              </a:xfrm>
              <a:prstGeom prst="rightArrow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Right Arrow 14">
                <a:extLst>
                  <a:ext uri="{FF2B5EF4-FFF2-40B4-BE49-F238E27FC236}">
                    <a16:creationId xmlns:a16="http://schemas.microsoft.com/office/drawing/2014/main" id="{B19321F6-B263-5C99-5E06-149983BDC60E}"/>
                  </a:ext>
                </a:extLst>
              </p:cNvPr>
              <p:cNvSpPr/>
              <p:nvPr/>
            </p:nvSpPr>
            <p:spPr>
              <a:xfrm rot="16200000">
                <a:off x="6097274" y="3601407"/>
                <a:ext cx="540000" cy="210207"/>
              </a:xfrm>
              <a:prstGeom prst="rightArrow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1A10443-A9A4-D314-D64B-67353F282975}"/>
                </a:ext>
              </a:extLst>
            </p:cNvPr>
            <p:cNvGrpSpPr/>
            <p:nvPr/>
          </p:nvGrpSpPr>
          <p:grpSpPr>
            <a:xfrm>
              <a:off x="5719623" y="5332745"/>
              <a:ext cx="752755" cy="540000"/>
              <a:chOff x="5719622" y="3436511"/>
              <a:chExt cx="752755" cy="540000"/>
            </a:xfrm>
          </p:grpSpPr>
          <p:sp>
            <p:nvSpPr>
              <p:cNvPr id="18" name="Right Arrow 17">
                <a:extLst>
                  <a:ext uri="{FF2B5EF4-FFF2-40B4-BE49-F238E27FC236}">
                    <a16:creationId xmlns:a16="http://schemas.microsoft.com/office/drawing/2014/main" id="{B22358CC-3F6C-851B-5B37-22B35D7D596A}"/>
                  </a:ext>
                </a:extLst>
              </p:cNvPr>
              <p:cNvSpPr/>
              <p:nvPr/>
            </p:nvSpPr>
            <p:spPr>
              <a:xfrm rot="5400000">
                <a:off x="5554726" y="3601407"/>
                <a:ext cx="540000" cy="210207"/>
              </a:xfrm>
              <a:prstGeom prst="rightArrow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ight Arrow 18">
                <a:extLst>
                  <a:ext uri="{FF2B5EF4-FFF2-40B4-BE49-F238E27FC236}">
                    <a16:creationId xmlns:a16="http://schemas.microsoft.com/office/drawing/2014/main" id="{9CE69C54-5202-DB71-01ED-3413A61A6988}"/>
                  </a:ext>
                </a:extLst>
              </p:cNvPr>
              <p:cNvSpPr/>
              <p:nvPr/>
            </p:nvSpPr>
            <p:spPr>
              <a:xfrm rot="16200000">
                <a:off x="6097274" y="3601407"/>
                <a:ext cx="540000" cy="210207"/>
              </a:xfrm>
              <a:prstGeom prst="rightArrow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780534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F8F7EE-D3C7-D738-33DF-50CC625932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5D09E-E127-E8BD-54F6-863A05607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 computer executes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2DF9F-335B-D07B-D26F-F00D42F06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86161" cy="2455762"/>
          </a:xfrm>
        </p:spPr>
        <p:txBody>
          <a:bodyPr>
            <a:normAutofit/>
          </a:bodyPr>
          <a:lstStyle/>
          <a:p>
            <a:r>
              <a:rPr lang="en-US" dirty="0"/>
              <a:t>A computer consists of a number of separate electronic devices that together can perform a vast number of algorithms.</a:t>
            </a:r>
          </a:p>
          <a:p>
            <a:pPr lvl="1"/>
            <a:r>
              <a:rPr lang="en-US" dirty="0"/>
              <a:t>Input (</a:t>
            </a:r>
            <a:r>
              <a:rPr lang="en-US" dirty="0" err="1"/>
              <a:t>i.e</a:t>
            </a:r>
            <a:r>
              <a:rPr lang="en-US" dirty="0"/>
              <a:t> mouse / keyboard / touchscreen) and output (monitor)</a:t>
            </a:r>
          </a:p>
          <a:p>
            <a:pPr lvl="1"/>
            <a:r>
              <a:rPr lang="en-US" dirty="0"/>
              <a:t>Memory for storing data</a:t>
            </a:r>
          </a:p>
          <a:p>
            <a:pPr lvl="1"/>
            <a:r>
              <a:rPr lang="en-US" dirty="0"/>
              <a:t>A central processing unit “CPU” can electronically perform a limited number of operations.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0AF9065-E8E9-6497-FC8D-BA6A12DC273C}"/>
              </a:ext>
            </a:extLst>
          </p:cNvPr>
          <p:cNvGrpSpPr/>
          <p:nvPr/>
        </p:nvGrpSpPr>
        <p:grpSpPr>
          <a:xfrm>
            <a:off x="3385650" y="4103888"/>
            <a:ext cx="5420700" cy="2388987"/>
            <a:chOff x="1766484" y="2765730"/>
            <a:chExt cx="8659032" cy="3816170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58DA315E-F985-6BBF-DDF5-F0CF7BEB7E43}"/>
                </a:ext>
              </a:extLst>
            </p:cNvPr>
            <p:cNvSpPr>
              <a:spLocks/>
            </p:cNvSpPr>
            <p:nvPr/>
          </p:nvSpPr>
          <p:spPr>
            <a:xfrm>
              <a:off x="5286000" y="2765730"/>
              <a:ext cx="1620000" cy="540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Memory (RAM)</a:t>
              </a:r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E55BA5DB-A7F7-C7B6-A9F4-79D3BA4CBC78}"/>
                </a:ext>
              </a:extLst>
            </p:cNvPr>
            <p:cNvSpPr>
              <a:spLocks/>
            </p:cNvSpPr>
            <p:nvPr/>
          </p:nvSpPr>
          <p:spPr>
            <a:xfrm>
              <a:off x="1766484" y="4353590"/>
              <a:ext cx="1620000" cy="540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Input Devices </a:t>
              </a:r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13B55A19-1180-097E-E0AE-E806FF864686}"/>
                </a:ext>
              </a:extLst>
            </p:cNvPr>
            <p:cNvSpPr>
              <a:spLocks/>
            </p:cNvSpPr>
            <p:nvPr/>
          </p:nvSpPr>
          <p:spPr>
            <a:xfrm>
              <a:off x="8805516" y="4353590"/>
              <a:ext cx="1620000" cy="540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Output Devices </a:t>
              </a:r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16A73090-F60F-9B9F-67E2-07DC25131905}"/>
                </a:ext>
              </a:extLst>
            </p:cNvPr>
            <p:cNvSpPr>
              <a:spLocks/>
            </p:cNvSpPr>
            <p:nvPr/>
          </p:nvSpPr>
          <p:spPr>
            <a:xfrm>
              <a:off x="5286000" y="6041900"/>
              <a:ext cx="1620000" cy="540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Storage</a:t>
              </a:r>
            </a:p>
            <a:p>
              <a:pPr algn="ctr"/>
              <a:r>
                <a:rPr lang="en-US" sz="1200" dirty="0"/>
                <a:t>(Hard Drive)</a:t>
              </a:r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FA0278E6-6A40-E925-FC9E-34482AB7EE71}"/>
                </a:ext>
              </a:extLst>
            </p:cNvPr>
            <p:cNvSpPr>
              <a:spLocks/>
            </p:cNvSpPr>
            <p:nvPr/>
          </p:nvSpPr>
          <p:spPr>
            <a:xfrm>
              <a:off x="5286000" y="4083590"/>
              <a:ext cx="1620000" cy="1080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Central Processing Unit</a:t>
              </a:r>
            </a:p>
          </p:txBody>
        </p:sp>
        <p:sp>
          <p:nvSpPr>
            <p:cNvPr id="24" name="Right Arrow 23">
              <a:extLst>
                <a:ext uri="{FF2B5EF4-FFF2-40B4-BE49-F238E27FC236}">
                  <a16:creationId xmlns:a16="http://schemas.microsoft.com/office/drawing/2014/main" id="{447B6F05-B104-741D-3E84-8514B02F599B}"/>
                </a:ext>
              </a:extLst>
            </p:cNvPr>
            <p:cNvSpPr/>
            <p:nvPr/>
          </p:nvSpPr>
          <p:spPr>
            <a:xfrm>
              <a:off x="3616242" y="4519190"/>
              <a:ext cx="1440000" cy="208800"/>
            </a:xfrm>
            <a:prstGeom prst="rightArrow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ight Arrow 24">
              <a:extLst>
                <a:ext uri="{FF2B5EF4-FFF2-40B4-BE49-F238E27FC236}">
                  <a16:creationId xmlns:a16="http://schemas.microsoft.com/office/drawing/2014/main" id="{E3E5A151-EC44-4620-0447-DC5A8D4040FD}"/>
                </a:ext>
              </a:extLst>
            </p:cNvPr>
            <p:cNvSpPr/>
            <p:nvPr/>
          </p:nvSpPr>
          <p:spPr>
            <a:xfrm>
              <a:off x="7135758" y="4519190"/>
              <a:ext cx="1440000" cy="208800"/>
            </a:xfrm>
            <a:prstGeom prst="rightArrow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A515FA8-2C57-8320-F245-FD84948F54D4}"/>
                </a:ext>
              </a:extLst>
            </p:cNvPr>
            <p:cNvGrpSpPr/>
            <p:nvPr/>
          </p:nvGrpSpPr>
          <p:grpSpPr>
            <a:xfrm>
              <a:off x="5719622" y="3436511"/>
              <a:ext cx="752755" cy="540000"/>
              <a:chOff x="5719622" y="3436511"/>
              <a:chExt cx="752755" cy="540000"/>
            </a:xfrm>
            <a:noFill/>
          </p:grpSpPr>
          <p:sp>
            <p:nvSpPr>
              <p:cNvPr id="30" name="Right Arrow 29">
                <a:extLst>
                  <a:ext uri="{FF2B5EF4-FFF2-40B4-BE49-F238E27FC236}">
                    <a16:creationId xmlns:a16="http://schemas.microsoft.com/office/drawing/2014/main" id="{0C3AFCF3-8A56-27D4-3530-56217DB450ED}"/>
                  </a:ext>
                </a:extLst>
              </p:cNvPr>
              <p:cNvSpPr/>
              <p:nvPr/>
            </p:nvSpPr>
            <p:spPr>
              <a:xfrm rot="5400000">
                <a:off x="5554726" y="3601407"/>
                <a:ext cx="540000" cy="210207"/>
              </a:xfrm>
              <a:prstGeom prst="rightArrow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Right Arrow 30">
                <a:extLst>
                  <a:ext uri="{FF2B5EF4-FFF2-40B4-BE49-F238E27FC236}">
                    <a16:creationId xmlns:a16="http://schemas.microsoft.com/office/drawing/2014/main" id="{4475CA09-10D2-0E54-7573-5A7F2C6FDE39}"/>
                  </a:ext>
                </a:extLst>
              </p:cNvPr>
              <p:cNvSpPr/>
              <p:nvPr/>
            </p:nvSpPr>
            <p:spPr>
              <a:xfrm rot="16200000">
                <a:off x="6097274" y="3601407"/>
                <a:ext cx="540000" cy="210207"/>
              </a:xfrm>
              <a:prstGeom prst="rightArrow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CDE7114B-D8FE-1965-8B00-F29AA5366E82}"/>
                </a:ext>
              </a:extLst>
            </p:cNvPr>
            <p:cNvGrpSpPr/>
            <p:nvPr/>
          </p:nvGrpSpPr>
          <p:grpSpPr>
            <a:xfrm>
              <a:off x="5719623" y="5332745"/>
              <a:ext cx="752755" cy="540000"/>
              <a:chOff x="5719622" y="3436511"/>
              <a:chExt cx="752755" cy="540000"/>
            </a:xfrm>
          </p:grpSpPr>
          <p:sp>
            <p:nvSpPr>
              <p:cNvPr id="28" name="Right Arrow 27">
                <a:extLst>
                  <a:ext uri="{FF2B5EF4-FFF2-40B4-BE49-F238E27FC236}">
                    <a16:creationId xmlns:a16="http://schemas.microsoft.com/office/drawing/2014/main" id="{9DDE2CAF-1988-F67E-1B3F-7825CA006568}"/>
                  </a:ext>
                </a:extLst>
              </p:cNvPr>
              <p:cNvSpPr/>
              <p:nvPr/>
            </p:nvSpPr>
            <p:spPr>
              <a:xfrm rot="5400000">
                <a:off x="5554726" y="3601407"/>
                <a:ext cx="540000" cy="210207"/>
              </a:xfrm>
              <a:prstGeom prst="rightArrow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Right Arrow 28">
                <a:extLst>
                  <a:ext uri="{FF2B5EF4-FFF2-40B4-BE49-F238E27FC236}">
                    <a16:creationId xmlns:a16="http://schemas.microsoft.com/office/drawing/2014/main" id="{3AEE612E-48E1-2F34-7978-7223BC33EE3F}"/>
                  </a:ext>
                </a:extLst>
              </p:cNvPr>
              <p:cNvSpPr/>
              <p:nvPr/>
            </p:nvSpPr>
            <p:spPr>
              <a:xfrm rot="16200000">
                <a:off x="6097274" y="3601407"/>
                <a:ext cx="540000" cy="210207"/>
              </a:xfrm>
              <a:prstGeom prst="rightArrow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215704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740EA8-987D-B9A2-B02F-2E4D444727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F127F-6056-21F8-5BCB-3A57318E0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 computer executes algorithms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E983B8-43D1-E770-C478-E4C99300AB4C}"/>
              </a:ext>
            </a:extLst>
          </p:cNvPr>
          <p:cNvSpPr txBox="1"/>
          <p:nvPr/>
        </p:nvSpPr>
        <p:spPr>
          <a:xfrm>
            <a:off x="923544" y="1527048"/>
            <a:ext cx="101772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Memory is used to store information. We can think (for now) of memory as a large number of boxes that can be used to data. Each piece of data stored in memory has: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A name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A value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A data type (integer, string, Boolean, </a:t>
            </a:r>
            <a:r>
              <a:rPr lang="en-US" sz="2800" dirty="0" err="1"/>
              <a:t>etc</a:t>
            </a:r>
            <a:r>
              <a:rPr lang="en-US" sz="28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8782025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69AC30-2B9D-124C-5F42-3198C66F34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C4A0B-4E99-C52D-7F91-57D6B4CCA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 computer executes algorithms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08ECF5-5518-509A-A46E-5169D22A32F7}"/>
              </a:ext>
            </a:extLst>
          </p:cNvPr>
          <p:cNvSpPr txBox="1"/>
          <p:nvPr/>
        </p:nvSpPr>
        <p:spPr>
          <a:xfrm>
            <a:off x="923544" y="1527048"/>
            <a:ext cx="101772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Memory is used to store information. We can think (for now) of memory as a large number of boxes that can be used to data. Each piece of data stored in memory has: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A name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A value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A data type (integer, string, Boolean, </a:t>
            </a:r>
            <a:r>
              <a:rPr lang="en-US" sz="2800" dirty="0" err="1"/>
              <a:t>etc</a:t>
            </a:r>
            <a:r>
              <a:rPr lang="en-US" sz="2800" dirty="0"/>
              <a:t>).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4D423F-6CC2-B9EF-EEA3-C8C6AFF24242}"/>
              </a:ext>
            </a:extLst>
          </p:cNvPr>
          <p:cNvSpPr txBox="1"/>
          <p:nvPr/>
        </p:nvSpPr>
        <p:spPr>
          <a:xfrm>
            <a:off x="7396061" y="744080"/>
            <a:ext cx="1176883" cy="490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Memory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F5893F5-94B4-9E33-12C2-160B8FAF3328}"/>
              </a:ext>
            </a:extLst>
          </p:cNvPr>
          <p:cNvGrpSpPr/>
          <p:nvPr/>
        </p:nvGrpSpPr>
        <p:grpSpPr>
          <a:xfrm>
            <a:off x="2966301" y="4204704"/>
            <a:ext cx="6259398" cy="2385619"/>
            <a:chOff x="3181452" y="4204704"/>
            <a:chExt cx="6259398" cy="2385619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8DA3A554-AF4E-1AF3-3FA5-D1224CA8A6C1}"/>
                </a:ext>
              </a:extLst>
            </p:cNvPr>
            <p:cNvSpPr/>
            <p:nvPr/>
          </p:nvSpPr>
          <p:spPr>
            <a:xfrm>
              <a:off x="3181452" y="4695534"/>
              <a:ext cx="6259398" cy="1894789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22A266A-0E96-9CA0-7877-FFC47BDDD82F}"/>
                </a:ext>
              </a:extLst>
            </p:cNvPr>
            <p:cNvSpPr txBox="1"/>
            <p:nvPr/>
          </p:nvSpPr>
          <p:spPr>
            <a:xfrm>
              <a:off x="5722709" y="4204704"/>
              <a:ext cx="1176883" cy="490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Memory</a:t>
              </a:r>
            </a:p>
          </p:txBody>
        </p:sp>
      </p:grp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BCBCC72-C285-6B34-5666-A99D794E203F}"/>
              </a:ext>
            </a:extLst>
          </p:cNvPr>
          <p:cNvSpPr/>
          <p:nvPr/>
        </p:nvSpPr>
        <p:spPr>
          <a:xfrm>
            <a:off x="3669290" y="4950058"/>
            <a:ext cx="2460396" cy="138574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Name: a</a:t>
            </a:r>
          </a:p>
          <a:p>
            <a:pPr algn="ctr"/>
            <a:r>
              <a:rPr lang="en-US" dirty="0"/>
              <a:t>Value: 3</a:t>
            </a:r>
          </a:p>
          <a:p>
            <a:pPr algn="ctr"/>
            <a:r>
              <a:rPr lang="en-US" dirty="0"/>
              <a:t>Type: Integer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0483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E78A6C-C696-8507-4F7E-CA802CABF5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AE2B0-4889-96B1-3EF6-FC84289CD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 computer executes algorithms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20C38E-6F37-5680-BB3F-E927FEC8791B}"/>
              </a:ext>
            </a:extLst>
          </p:cNvPr>
          <p:cNvSpPr txBox="1"/>
          <p:nvPr/>
        </p:nvSpPr>
        <p:spPr>
          <a:xfrm>
            <a:off x="923544" y="1527048"/>
            <a:ext cx="101772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Memory is used to store information. We can think (for now) of memory as a large number of boxes that can be used to data. Each piece of data stored in memory has: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A name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A value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A data type (integer, string, Boolean, </a:t>
            </a:r>
            <a:r>
              <a:rPr lang="en-US" sz="2800" dirty="0" err="1"/>
              <a:t>etc</a:t>
            </a:r>
            <a:r>
              <a:rPr lang="en-US" sz="2800" dirty="0"/>
              <a:t>).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B54897-8408-D5AC-1C7D-075C3371513F}"/>
              </a:ext>
            </a:extLst>
          </p:cNvPr>
          <p:cNvSpPr txBox="1"/>
          <p:nvPr/>
        </p:nvSpPr>
        <p:spPr>
          <a:xfrm>
            <a:off x="7396061" y="744080"/>
            <a:ext cx="1176883" cy="490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Memory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A1700FD-2641-07F1-CA41-8B4688D75F66}"/>
              </a:ext>
            </a:extLst>
          </p:cNvPr>
          <p:cNvGrpSpPr/>
          <p:nvPr/>
        </p:nvGrpSpPr>
        <p:grpSpPr>
          <a:xfrm>
            <a:off x="2966301" y="4204704"/>
            <a:ext cx="6259398" cy="2385619"/>
            <a:chOff x="3181452" y="4204704"/>
            <a:chExt cx="6259398" cy="2385619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F5A25DEA-CF06-5326-BD71-BFF1C724DD46}"/>
                </a:ext>
              </a:extLst>
            </p:cNvPr>
            <p:cNvSpPr/>
            <p:nvPr/>
          </p:nvSpPr>
          <p:spPr>
            <a:xfrm>
              <a:off x="3181452" y="4695534"/>
              <a:ext cx="6259398" cy="1894789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583C68B-4137-FD59-4431-D484A5DD8980}"/>
                </a:ext>
              </a:extLst>
            </p:cNvPr>
            <p:cNvSpPr txBox="1"/>
            <p:nvPr/>
          </p:nvSpPr>
          <p:spPr>
            <a:xfrm>
              <a:off x="5722709" y="4204704"/>
              <a:ext cx="1176883" cy="490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Memory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DCC904D-FBD8-E8E1-4776-D6E440A59F22}"/>
              </a:ext>
            </a:extLst>
          </p:cNvPr>
          <p:cNvGrpSpPr/>
          <p:nvPr/>
        </p:nvGrpSpPr>
        <p:grpSpPr>
          <a:xfrm>
            <a:off x="3669290" y="4950058"/>
            <a:ext cx="5283723" cy="1385740"/>
            <a:chOff x="5161176" y="1489434"/>
            <a:chExt cx="5283723" cy="1385740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E2D38CF4-A984-72EE-3D79-7405BFC3BA56}"/>
                </a:ext>
              </a:extLst>
            </p:cNvPr>
            <p:cNvSpPr/>
            <p:nvPr/>
          </p:nvSpPr>
          <p:spPr>
            <a:xfrm>
              <a:off x="5161176" y="1489434"/>
              <a:ext cx="2460396" cy="138574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Name: a</a:t>
              </a:r>
            </a:p>
            <a:p>
              <a:pPr algn="ctr"/>
              <a:r>
                <a:rPr lang="en-US" dirty="0"/>
                <a:t>Value: 3</a:t>
              </a:r>
            </a:p>
            <a:p>
              <a:pPr algn="ctr"/>
              <a:r>
                <a:rPr lang="en-US" dirty="0"/>
                <a:t>Type: Integer</a:t>
              </a:r>
            </a:p>
            <a:p>
              <a:pPr algn="ctr"/>
              <a:endParaRPr lang="en-US" dirty="0"/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49C7A671-4420-19BF-6069-58431567BF52}"/>
                </a:ext>
              </a:extLst>
            </p:cNvPr>
            <p:cNvSpPr/>
            <p:nvPr/>
          </p:nvSpPr>
          <p:spPr>
            <a:xfrm>
              <a:off x="7984503" y="1489434"/>
              <a:ext cx="2460396" cy="138574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Name: b</a:t>
              </a:r>
            </a:p>
            <a:p>
              <a:pPr algn="ctr"/>
              <a:r>
                <a:rPr lang="en-US" dirty="0"/>
                <a:t>Value: 2</a:t>
              </a:r>
            </a:p>
            <a:p>
              <a:pPr algn="ctr"/>
              <a:r>
                <a:rPr lang="en-US" dirty="0"/>
                <a:t>Type: Integer</a:t>
              </a:r>
            </a:p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956027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7832E6-DFA8-4BE5-27AA-67F1A5B388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4B650-8B0E-A3FF-6C78-022876980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 computer executes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83262-84F7-D0BF-38A6-92353020C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computer consists of a number of separate electronic devices that together can perform a vast number of algorithms.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02459CD-6E1B-0E3C-9899-0FD4F0B17A60}"/>
              </a:ext>
            </a:extLst>
          </p:cNvPr>
          <p:cNvGrpSpPr/>
          <p:nvPr/>
        </p:nvGrpSpPr>
        <p:grpSpPr>
          <a:xfrm>
            <a:off x="2251794" y="3138135"/>
            <a:ext cx="7688412" cy="2869474"/>
            <a:chOff x="1766484" y="2765730"/>
            <a:chExt cx="8659032" cy="3816170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FB3B1AC9-4B47-F582-7465-B93A871046D2}"/>
                </a:ext>
              </a:extLst>
            </p:cNvPr>
            <p:cNvSpPr>
              <a:spLocks/>
            </p:cNvSpPr>
            <p:nvPr/>
          </p:nvSpPr>
          <p:spPr>
            <a:xfrm>
              <a:off x="5286000" y="2765730"/>
              <a:ext cx="1620000" cy="540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Memory (RAM)</a:t>
              </a: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2743097B-8876-93D2-877F-0992326DD337}"/>
                </a:ext>
              </a:extLst>
            </p:cNvPr>
            <p:cNvSpPr>
              <a:spLocks/>
            </p:cNvSpPr>
            <p:nvPr/>
          </p:nvSpPr>
          <p:spPr>
            <a:xfrm>
              <a:off x="1766484" y="4353590"/>
              <a:ext cx="1620000" cy="540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Input Devices </a:t>
              </a: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B03DB853-BC00-821E-7ADE-87015EB33973}"/>
                </a:ext>
              </a:extLst>
            </p:cNvPr>
            <p:cNvSpPr>
              <a:spLocks/>
            </p:cNvSpPr>
            <p:nvPr/>
          </p:nvSpPr>
          <p:spPr>
            <a:xfrm>
              <a:off x="8805516" y="4353590"/>
              <a:ext cx="1620000" cy="540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Output Devices 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F64A13C9-FCF5-95B5-9C29-AAFA1DDD7F1B}"/>
                </a:ext>
              </a:extLst>
            </p:cNvPr>
            <p:cNvSpPr>
              <a:spLocks/>
            </p:cNvSpPr>
            <p:nvPr/>
          </p:nvSpPr>
          <p:spPr>
            <a:xfrm>
              <a:off x="5286000" y="6041900"/>
              <a:ext cx="1620000" cy="540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Storage</a:t>
              </a:r>
            </a:p>
            <a:p>
              <a:pPr algn="ctr"/>
              <a:r>
                <a:rPr lang="en-US" sz="1200" dirty="0"/>
                <a:t>(Hard Drive)</a:t>
              </a: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66573E06-0DD9-174A-8B3A-1D2A53EE3868}"/>
                </a:ext>
              </a:extLst>
            </p:cNvPr>
            <p:cNvSpPr>
              <a:spLocks/>
            </p:cNvSpPr>
            <p:nvPr/>
          </p:nvSpPr>
          <p:spPr>
            <a:xfrm>
              <a:off x="5286000" y="4083590"/>
              <a:ext cx="1620000" cy="1080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Central Processing Unit</a:t>
              </a:r>
            </a:p>
          </p:txBody>
        </p:sp>
        <p:sp>
          <p:nvSpPr>
            <p:cNvPr id="4" name="Right Arrow 3">
              <a:extLst>
                <a:ext uri="{FF2B5EF4-FFF2-40B4-BE49-F238E27FC236}">
                  <a16:creationId xmlns:a16="http://schemas.microsoft.com/office/drawing/2014/main" id="{4C6D2D98-8EAE-8D3B-65AC-F5EA0F681D53}"/>
                </a:ext>
              </a:extLst>
            </p:cNvPr>
            <p:cNvSpPr/>
            <p:nvPr/>
          </p:nvSpPr>
          <p:spPr>
            <a:xfrm>
              <a:off x="3616242" y="4519190"/>
              <a:ext cx="1440000" cy="208800"/>
            </a:xfrm>
            <a:prstGeom prst="rightArrow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ight Arrow 10">
              <a:extLst>
                <a:ext uri="{FF2B5EF4-FFF2-40B4-BE49-F238E27FC236}">
                  <a16:creationId xmlns:a16="http://schemas.microsoft.com/office/drawing/2014/main" id="{D31FC89B-A20A-B6FC-48FE-CA7C7A583640}"/>
                </a:ext>
              </a:extLst>
            </p:cNvPr>
            <p:cNvSpPr/>
            <p:nvPr/>
          </p:nvSpPr>
          <p:spPr>
            <a:xfrm>
              <a:off x="7135758" y="4519190"/>
              <a:ext cx="1440000" cy="208800"/>
            </a:xfrm>
            <a:prstGeom prst="rightArrow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029536E-E4BE-7629-8E8A-BBA18C6CEA22}"/>
                </a:ext>
              </a:extLst>
            </p:cNvPr>
            <p:cNvGrpSpPr/>
            <p:nvPr/>
          </p:nvGrpSpPr>
          <p:grpSpPr>
            <a:xfrm>
              <a:off x="5719622" y="3436511"/>
              <a:ext cx="752755" cy="540000"/>
              <a:chOff x="5719622" y="3436511"/>
              <a:chExt cx="752755" cy="540000"/>
            </a:xfrm>
            <a:noFill/>
          </p:grpSpPr>
          <p:sp>
            <p:nvSpPr>
              <p:cNvPr id="14" name="Right Arrow 13">
                <a:extLst>
                  <a:ext uri="{FF2B5EF4-FFF2-40B4-BE49-F238E27FC236}">
                    <a16:creationId xmlns:a16="http://schemas.microsoft.com/office/drawing/2014/main" id="{79D36E83-B98D-6B98-FB2B-C52EADEFBFC1}"/>
                  </a:ext>
                </a:extLst>
              </p:cNvPr>
              <p:cNvSpPr/>
              <p:nvPr/>
            </p:nvSpPr>
            <p:spPr>
              <a:xfrm rot="5400000">
                <a:off x="5554726" y="3601407"/>
                <a:ext cx="540000" cy="210207"/>
              </a:xfrm>
              <a:prstGeom prst="rightArrow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Right Arrow 14">
                <a:extLst>
                  <a:ext uri="{FF2B5EF4-FFF2-40B4-BE49-F238E27FC236}">
                    <a16:creationId xmlns:a16="http://schemas.microsoft.com/office/drawing/2014/main" id="{63AEA78C-87B4-3404-194D-78E8C361C9B7}"/>
                  </a:ext>
                </a:extLst>
              </p:cNvPr>
              <p:cNvSpPr/>
              <p:nvPr/>
            </p:nvSpPr>
            <p:spPr>
              <a:xfrm rot="16200000">
                <a:off x="6097274" y="3601407"/>
                <a:ext cx="540000" cy="210207"/>
              </a:xfrm>
              <a:prstGeom prst="rightArrow">
                <a:avLst/>
              </a:prstGeom>
              <a:grp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61B24A9-2EF9-511B-D301-5EFCBEEA8CF7}"/>
                </a:ext>
              </a:extLst>
            </p:cNvPr>
            <p:cNvGrpSpPr/>
            <p:nvPr/>
          </p:nvGrpSpPr>
          <p:grpSpPr>
            <a:xfrm>
              <a:off x="5719623" y="5332745"/>
              <a:ext cx="752755" cy="540000"/>
              <a:chOff x="5719622" y="3436511"/>
              <a:chExt cx="752755" cy="540000"/>
            </a:xfrm>
          </p:grpSpPr>
          <p:sp>
            <p:nvSpPr>
              <p:cNvPr id="18" name="Right Arrow 17">
                <a:extLst>
                  <a:ext uri="{FF2B5EF4-FFF2-40B4-BE49-F238E27FC236}">
                    <a16:creationId xmlns:a16="http://schemas.microsoft.com/office/drawing/2014/main" id="{7AB1C62D-C862-C734-424A-13252A9F8AD4}"/>
                  </a:ext>
                </a:extLst>
              </p:cNvPr>
              <p:cNvSpPr/>
              <p:nvPr/>
            </p:nvSpPr>
            <p:spPr>
              <a:xfrm rot="5400000">
                <a:off x="5554726" y="3601407"/>
                <a:ext cx="540000" cy="210207"/>
              </a:xfrm>
              <a:prstGeom prst="rightArrow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ight Arrow 18">
                <a:extLst>
                  <a:ext uri="{FF2B5EF4-FFF2-40B4-BE49-F238E27FC236}">
                    <a16:creationId xmlns:a16="http://schemas.microsoft.com/office/drawing/2014/main" id="{9EDBB78F-12A8-9AF7-6260-2398368DE7C6}"/>
                  </a:ext>
                </a:extLst>
              </p:cNvPr>
              <p:cNvSpPr/>
              <p:nvPr/>
            </p:nvSpPr>
            <p:spPr>
              <a:xfrm rot="16200000">
                <a:off x="6097274" y="3601407"/>
                <a:ext cx="540000" cy="210207"/>
              </a:xfrm>
              <a:prstGeom prst="rightArrow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16630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97086F-088E-D944-5B7D-489234F065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FA147-CF45-2D3F-0568-170DAC8CB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 computer executes algorithms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B756BA-E0B5-6531-0FCF-D53621651F67}"/>
              </a:ext>
            </a:extLst>
          </p:cNvPr>
          <p:cNvSpPr txBox="1"/>
          <p:nvPr/>
        </p:nvSpPr>
        <p:spPr>
          <a:xfrm>
            <a:off x="923544" y="1527048"/>
            <a:ext cx="10177272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CPU can electronically perform a limited number of instructions. These are:</a:t>
            </a:r>
          </a:p>
          <a:p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Read / write data from memory.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Handle input / output.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Basic arithmetic operations (add, subtract, multiply divide).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Comparisons (</a:t>
            </a:r>
            <a:r>
              <a:rPr lang="en-US" dirty="0" err="1"/>
              <a:t>i.e</a:t>
            </a:r>
            <a:r>
              <a:rPr lang="en-US" dirty="0"/>
              <a:t> is value 1 greater than value 2).</a:t>
            </a:r>
          </a:p>
          <a:p>
            <a:pPr lvl="1"/>
            <a:endParaRPr lang="en-US" sz="2800" dirty="0"/>
          </a:p>
          <a:p>
            <a:r>
              <a:rPr lang="en-US" sz="2800" dirty="0"/>
              <a:t>A computer program is a list of these instructions. The CPU will execute each instruction in the list sequentially, using a special </a:t>
            </a:r>
            <a:r>
              <a:rPr lang="en-US" sz="2800" i="1" dirty="0"/>
              <a:t>program counter</a:t>
            </a:r>
            <a:r>
              <a:rPr lang="en-US" sz="2800" dirty="0"/>
              <a:t> variable to keep track of which instruction should be executed next. </a:t>
            </a:r>
          </a:p>
        </p:txBody>
      </p:sp>
      <p:pic>
        <p:nvPicPr>
          <p:cNvPr id="41" name="Picture 40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D11BDCCD-CDA8-C142-7492-6E3B0E730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5384" y="2276056"/>
            <a:ext cx="2425288" cy="1807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179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F3570-0929-E058-0272-7E63BE9A4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you already know?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BB22B-D79B-E146-DB08-CE5D6A63A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 we mean by the word </a:t>
            </a:r>
            <a:r>
              <a:rPr lang="en-US" i="1" dirty="0"/>
              <a:t>algorithm?</a:t>
            </a:r>
            <a:endParaRPr lang="en-US" dirty="0"/>
          </a:p>
          <a:p>
            <a:r>
              <a:rPr lang="en-US" dirty="0"/>
              <a:t>What do we mean by the word </a:t>
            </a:r>
            <a:r>
              <a:rPr lang="en-US" i="1" dirty="0"/>
              <a:t>computer program?</a:t>
            </a:r>
          </a:p>
          <a:p>
            <a:endParaRPr lang="en-US" i="1" dirty="0"/>
          </a:p>
          <a:p>
            <a:r>
              <a:rPr lang="en-US" dirty="0"/>
              <a:t>Are these the same thing? Are they different? (if so, how?).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Please discuss these questions with the people on your table (~ 5 minutes) and then </a:t>
            </a:r>
            <a:r>
              <a:rPr lang="en-US" dirty="0" err="1"/>
              <a:t>summarise</a:t>
            </a:r>
            <a:r>
              <a:rPr lang="en-US" dirty="0"/>
              <a:t> your answer on </a:t>
            </a:r>
            <a:r>
              <a:rPr lang="en-US" dirty="0" err="1"/>
              <a:t>menti</a:t>
            </a:r>
            <a:r>
              <a:rPr lang="en-US" dirty="0"/>
              <a:t> with code: XXXX</a:t>
            </a:r>
          </a:p>
        </p:txBody>
      </p:sp>
    </p:spTree>
    <p:extLst>
      <p:ext uri="{BB962C8B-B14F-4D97-AF65-F5344CB8AC3E}">
        <p14:creationId xmlns:p14="http://schemas.microsoft.com/office/powerpoint/2010/main" val="23430051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B065E5-60BC-232F-B9C4-16C9BC5DBD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C53A7-33AA-D4B4-ECAA-930366322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 computer executes algorithms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C266E38-AF8C-014A-5E40-DC876107907A}"/>
              </a:ext>
            </a:extLst>
          </p:cNvPr>
          <p:cNvGrpSpPr/>
          <p:nvPr/>
        </p:nvGrpSpPr>
        <p:grpSpPr>
          <a:xfrm>
            <a:off x="1097438" y="3459801"/>
            <a:ext cx="10256362" cy="3033074"/>
            <a:chOff x="857840" y="395926"/>
            <a:chExt cx="10256362" cy="3033074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A6433666-4A48-67D9-695D-6D2F41A6A689}"/>
                </a:ext>
              </a:extLst>
            </p:cNvPr>
            <p:cNvSpPr/>
            <p:nvPr/>
          </p:nvSpPr>
          <p:spPr>
            <a:xfrm>
              <a:off x="4854804" y="1011117"/>
              <a:ext cx="6259398" cy="2417883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36B1ADF-13BF-D963-941F-2106511ED9A5}"/>
                </a:ext>
              </a:extLst>
            </p:cNvPr>
            <p:cNvSpPr txBox="1"/>
            <p:nvPr/>
          </p:nvSpPr>
          <p:spPr>
            <a:xfrm>
              <a:off x="7396062" y="395926"/>
              <a:ext cx="1176883" cy="490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Memory</a:t>
              </a: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6976174-F952-977D-490D-D6EED74E920E}"/>
                </a:ext>
              </a:extLst>
            </p:cNvPr>
            <p:cNvGrpSpPr/>
            <p:nvPr/>
          </p:nvGrpSpPr>
          <p:grpSpPr>
            <a:xfrm>
              <a:off x="857840" y="395926"/>
              <a:ext cx="3761296" cy="3033074"/>
              <a:chOff x="1121791" y="395926"/>
              <a:chExt cx="3761296" cy="3033074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F265AC75-1FC7-F870-AAD6-5518E52C4177}"/>
                  </a:ext>
                </a:extLst>
              </p:cNvPr>
              <p:cNvGrpSpPr/>
              <p:nvPr/>
            </p:nvGrpSpPr>
            <p:grpSpPr>
              <a:xfrm>
                <a:off x="1121791" y="395926"/>
                <a:ext cx="3761296" cy="3033074"/>
                <a:chOff x="4207110" y="914400"/>
                <a:chExt cx="3819260" cy="2282283"/>
              </a:xfrm>
            </p:grpSpPr>
            <p:sp>
              <p:nvSpPr>
                <p:cNvPr id="38" name="Rounded Rectangle 37">
                  <a:extLst>
                    <a:ext uri="{FF2B5EF4-FFF2-40B4-BE49-F238E27FC236}">
                      <a16:creationId xmlns:a16="http://schemas.microsoft.com/office/drawing/2014/main" id="{D7DD60EB-AFD4-4D68-CA66-824DFF19420B}"/>
                    </a:ext>
                  </a:extLst>
                </p:cNvPr>
                <p:cNvSpPr/>
                <p:nvPr/>
              </p:nvSpPr>
              <p:spPr>
                <a:xfrm>
                  <a:off x="4207110" y="1377310"/>
                  <a:ext cx="3819260" cy="1819373"/>
                </a:xfrm>
                <a:prstGeom prst="roundRect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B8F21D30-3FF6-64C1-F0C9-5E45D333B5D0}"/>
                    </a:ext>
                  </a:extLst>
                </p:cNvPr>
                <p:cNvSpPr txBox="1"/>
                <p:nvPr/>
              </p:nvSpPr>
              <p:spPr>
                <a:xfrm>
                  <a:off x="5582238" y="914400"/>
                  <a:ext cx="1027522" cy="2779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Program</a:t>
                  </a:r>
                </a:p>
              </p:txBody>
            </p:sp>
          </p:grpSp>
          <p:pic>
            <p:nvPicPr>
              <p:cNvPr id="37" name="Picture 36" descr="A screen shot of a computer&#10;&#10;AI-generated content may be incorrect.">
                <a:extLst>
                  <a:ext uri="{FF2B5EF4-FFF2-40B4-BE49-F238E27FC236}">
                    <a16:creationId xmlns:a16="http://schemas.microsoft.com/office/drawing/2014/main" id="{41F70E05-9838-8217-B80C-9A740FEC62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533122" y="1130824"/>
                <a:ext cx="2897780" cy="2159130"/>
              </a:xfrm>
              <a:prstGeom prst="rect">
                <a:avLst/>
              </a:prstGeom>
            </p:spPr>
          </p:pic>
        </p:grpSp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68986288-E7E5-696E-C54C-90C73156AAA5}"/>
                </a:ext>
              </a:extLst>
            </p:cNvPr>
            <p:cNvSpPr/>
            <p:nvPr/>
          </p:nvSpPr>
          <p:spPr>
            <a:xfrm>
              <a:off x="5406273" y="1206135"/>
              <a:ext cx="2460396" cy="44305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Program Counter: 1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15CA1FA1-17D2-FF5E-732E-7A3FD853E838}"/>
              </a:ext>
            </a:extLst>
          </p:cNvPr>
          <p:cNvSpPr txBox="1"/>
          <p:nvPr/>
        </p:nvSpPr>
        <p:spPr>
          <a:xfrm>
            <a:off x="923544" y="1527048"/>
            <a:ext cx="1017727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CPU can execute a limited number of instructions. These are: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Read / write data from memory.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Handle input / output.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Basic arithmetic operations (add, subtract, multiply divide).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Comparisons (</a:t>
            </a:r>
            <a:r>
              <a:rPr lang="en-US" dirty="0" err="1"/>
              <a:t>i.e</a:t>
            </a:r>
            <a:r>
              <a:rPr lang="en-US" dirty="0"/>
              <a:t> is value 1 greater than value 2).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832339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D9E351-4AC1-D2CA-5D92-02C58D2DA3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8304C-D538-5A2E-B24F-3979817FE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 computer executes algorithms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D289483-7B02-F2B8-9162-A0276F258B20}"/>
              </a:ext>
            </a:extLst>
          </p:cNvPr>
          <p:cNvGrpSpPr/>
          <p:nvPr/>
        </p:nvGrpSpPr>
        <p:grpSpPr>
          <a:xfrm>
            <a:off x="1097438" y="3459801"/>
            <a:ext cx="10256362" cy="3033074"/>
            <a:chOff x="857840" y="395926"/>
            <a:chExt cx="10256362" cy="3033074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4B336671-38AC-4249-2BB8-F5BE40238E08}"/>
                </a:ext>
              </a:extLst>
            </p:cNvPr>
            <p:cNvSpPr/>
            <p:nvPr/>
          </p:nvSpPr>
          <p:spPr>
            <a:xfrm>
              <a:off x="4854804" y="1011117"/>
              <a:ext cx="6259398" cy="2417883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E50AFD7-855E-2388-5B48-528253E39151}"/>
                </a:ext>
              </a:extLst>
            </p:cNvPr>
            <p:cNvSpPr txBox="1"/>
            <p:nvPr/>
          </p:nvSpPr>
          <p:spPr>
            <a:xfrm>
              <a:off x="7396062" y="395926"/>
              <a:ext cx="1176883" cy="490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Memory</a:t>
              </a: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0715D2DF-E29D-D1CB-1EEB-719722C2F66D}"/>
                </a:ext>
              </a:extLst>
            </p:cNvPr>
            <p:cNvGrpSpPr/>
            <p:nvPr/>
          </p:nvGrpSpPr>
          <p:grpSpPr>
            <a:xfrm>
              <a:off x="857840" y="395926"/>
              <a:ext cx="3761296" cy="3033074"/>
              <a:chOff x="1121791" y="395926"/>
              <a:chExt cx="3761296" cy="3033074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DD031778-58CA-BC8A-D495-A9611EF43C2E}"/>
                  </a:ext>
                </a:extLst>
              </p:cNvPr>
              <p:cNvGrpSpPr/>
              <p:nvPr/>
            </p:nvGrpSpPr>
            <p:grpSpPr>
              <a:xfrm>
                <a:off x="1121791" y="395926"/>
                <a:ext cx="3761296" cy="3033074"/>
                <a:chOff x="4207110" y="914400"/>
                <a:chExt cx="3819260" cy="2282283"/>
              </a:xfrm>
            </p:grpSpPr>
            <p:sp>
              <p:nvSpPr>
                <p:cNvPr id="38" name="Rounded Rectangle 37">
                  <a:extLst>
                    <a:ext uri="{FF2B5EF4-FFF2-40B4-BE49-F238E27FC236}">
                      <a16:creationId xmlns:a16="http://schemas.microsoft.com/office/drawing/2014/main" id="{4F764D2F-51FA-4FE7-6B9B-1E68F1308F38}"/>
                    </a:ext>
                  </a:extLst>
                </p:cNvPr>
                <p:cNvSpPr/>
                <p:nvPr/>
              </p:nvSpPr>
              <p:spPr>
                <a:xfrm>
                  <a:off x="4207110" y="1377310"/>
                  <a:ext cx="3819260" cy="1819373"/>
                </a:xfrm>
                <a:prstGeom prst="roundRect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560CFBA1-8203-4530-C293-70435D96A0F6}"/>
                    </a:ext>
                  </a:extLst>
                </p:cNvPr>
                <p:cNvSpPr txBox="1"/>
                <p:nvPr/>
              </p:nvSpPr>
              <p:spPr>
                <a:xfrm>
                  <a:off x="5582238" y="914400"/>
                  <a:ext cx="1027522" cy="2779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Program</a:t>
                  </a:r>
                </a:p>
              </p:txBody>
            </p:sp>
          </p:grpSp>
          <p:pic>
            <p:nvPicPr>
              <p:cNvPr id="37" name="Picture 36" descr="A screen shot of a computer&#10;&#10;AI-generated content may be incorrect.">
                <a:extLst>
                  <a:ext uri="{FF2B5EF4-FFF2-40B4-BE49-F238E27FC236}">
                    <a16:creationId xmlns:a16="http://schemas.microsoft.com/office/drawing/2014/main" id="{8E40E285-992F-BA85-7ED6-3C9E429214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533122" y="1130824"/>
                <a:ext cx="2897780" cy="2159130"/>
              </a:xfrm>
              <a:prstGeom prst="rect">
                <a:avLst/>
              </a:prstGeom>
            </p:spPr>
          </p:pic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C92B933-0D68-E628-96E3-DD3E66B912D4}"/>
                </a:ext>
              </a:extLst>
            </p:cNvPr>
            <p:cNvGrpSpPr/>
            <p:nvPr/>
          </p:nvGrpSpPr>
          <p:grpSpPr>
            <a:xfrm>
              <a:off x="5406273" y="1206135"/>
              <a:ext cx="2460396" cy="973224"/>
              <a:chOff x="5335571" y="1319753"/>
              <a:chExt cx="2460396" cy="973224"/>
            </a:xfrm>
          </p:grpSpPr>
          <p:sp>
            <p:nvSpPr>
              <p:cNvPr id="32" name="Rounded Rectangle 31">
                <a:extLst>
                  <a:ext uri="{FF2B5EF4-FFF2-40B4-BE49-F238E27FC236}">
                    <a16:creationId xmlns:a16="http://schemas.microsoft.com/office/drawing/2014/main" id="{DBB9F8C2-ABCA-397C-C8AF-150173C811FB}"/>
                  </a:ext>
                </a:extLst>
              </p:cNvPr>
              <p:cNvSpPr/>
              <p:nvPr/>
            </p:nvSpPr>
            <p:spPr>
              <a:xfrm>
                <a:off x="5335571" y="1319753"/>
                <a:ext cx="2460396" cy="44305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Program Counter: 2</a:t>
                </a:r>
              </a:p>
            </p:txBody>
          </p:sp>
          <p:sp>
            <p:nvSpPr>
              <p:cNvPr id="33" name="Rounded Rectangle 32">
                <a:extLst>
                  <a:ext uri="{FF2B5EF4-FFF2-40B4-BE49-F238E27FC236}">
                    <a16:creationId xmlns:a16="http://schemas.microsoft.com/office/drawing/2014/main" id="{7E36DA02-7B20-D5CD-0226-3B2C7C8B7EE0}"/>
                  </a:ext>
                </a:extLst>
              </p:cNvPr>
              <p:cNvSpPr/>
              <p:nvPr/>
            </p:nvSpPr>
            <p:spPr>
              <a:xfrm>
                <a:off x="5335571" y="1849918"/>
                <a:ext cx="2460396" cy="44305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a: 1</a:t>
                </a:r>
              </a:p>
            </p:txBody>
          </p:sp>
        </p:grp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05137385-CA26-6F43-F6B6-F56781D05EAA}"/>
              </a:ext>
            </a:extLst>
          </p:cNvPr>
          <p:cNvSpPr txBox="1"/>
          <p:nvPr/>
        </p:nvSpPr>
        <p:spPr>
          <a:xfrm>
            <a:off x="923544" y="1527048"/>
            <a:ext cx="1017727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CPU can execute a limited number of instructions. These are: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Read / write data from memory.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Handle input / output.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Basic arithmetic operations (add, subtract, multiply divide).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Comparisons (</a:t>
            </a:r>
            <a:r>
              <a:rPr lang="en-US" dirty="0" err="1"/>
              <a:t>i.e</a:t>
            </a:r>
            <a:r>
              <a:rPr lang="en-US" dirty="0"/>
              <a:t> is value 1 greater than value 2).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810262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8F31D9-C8A8-489B-AF40-879DB799AA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BDD04-D5E4-5152-40D7-87D59E4D2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 computer executes algorithms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3D54AD3-022C-B392-89E0-772468CEE201}"/>
              </a:ext>
            </a:extLst>
          </p:cNvPr>
          <p:cNvGrpSpPr/>
          <p:nvPr/>
        </p:nvGrpSpPr>
        <p:grpSpPr>
          <a:xfrm>
            <a:off x="1097438" y="3459801"/>
            <a:ext cx="10256362" cy="3033074"/>
            <a:chOff x="857840" y="395926"/>
            <a:chExt cx="10256362" cy="3033074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B58AACDE-3B0A-77A3-7B05-1235C92F4446}"/>
                </a:ext>
              </a:extLst>
            </p:cNvPr>
            <p:cNvSpPr/>
            <p:nvPr/>
          </p:nvSpPr>
          <p:spPr>
            <a:xfrm>
              <a:off x="4854804" y="1011117"/>
              <a:ext cx="6259398" cy="2417883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6785120-9C52-1BD2-7BB1-0E0254F8CB4A}"/>
                </a:ext>
              </a:extLst>
            </p:cNvPr>
            <p:cNvSpPr txBox="1"/>
            <p:nvPr/>
          </p:nvSpPr>
          <p:spPr>
            <a:xfrm>
              <a:off x="7396062" y="395926"/>
              <a:ext cx="1176883" cy="490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Memory</a:t>
              </a: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973FDA9-0092-3D13-AF68-B52B80FFFF23}"/>
                </a:ext>
              </a:extLst>
            </p:cNvPr>
            <p:cNvGrpSpPr/>
            <p:nvPr/>
          </p:nvGrpSpPr>
          <p:grpSpPr>
            <a:xfrm>
              <a:off x="857840" y="395926"/>
              <a:ext cx="3761296" cy="3033074"/>
              <a:chOff x="1121791" y="395926"/>
              <a:chExt cx="3761296" cy="3033074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DAFD97B4-87F3-3B74-5F89-B5A5AB248610}"/>
                  </a:ext>
                </a:extLst>
              </p:cNvPr>
              <p:cNvGrpSpPr/>
              <p:nvPr/>
            </p:nvGrpSpPr>
            <p:grpSpPr>
              <a:xfrm>
                <a:off x="1121791" y="395926"/>
                <a:ext cx="3761296" cy="3033074"/>
                <a:chOff x="4207110" y="914400"/>
                <a:chExt cx="3819260" cy="2282283"/>
              </a:xfrm>
            </p:grpSpPr>
            <p:sp>
              <p:nvSpPr>
                <p:cNvPr id="38" name="Rounded Rectangle 37">
                  <a:extLst>
                    <a:ext uri="{FF2B5EF4-FFF2-40B4-BE49-F238E27FC236}">
                      <a16:creationId xmlns:a16="http://schemas.microsoft.com/office/drawing/2014/main" id="{801FB895-1009-E15C-433E-2704FB74A80C}"/>
                    </a:ext>
                  </a:extLst>
                </p:cNvPr>
                <p:cNvSpPr/>
                <p:nvPr/>
              </p:nvSpPr>
              <p:spPr>
                <a:xfrm>
                  <a:off x="4207110" y="1377310"/>
                  <a:ext cx="3819260" cy="1819373"/>
                </a:xfrm>
                <a:prstGeom prst="roundRect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D5FB99F0-4268-E11D-D426-D8AE3AA08BDC}"/>
                    </a:ext>
                  </a:extLst>
                </p:cNvPr>
                <p:cNvSpPr txBox="1"/>
                <p:nvPr/>
              </p:nvSpPr>
              <p:spPr>
                <a:xfrm>
                  <a:off x="5582238" y="914400"/>
                  <a:ext cx="1027522" cy="2779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Program</a:t>
                  </a:r>
                </a:p>
              </p:txBody>
            </p:sp>
          </p:grpSp>
          <p:pic>
            <p:nvPicPr>
              <p:cNvPr id="37" name="Picture 36" descr="A screen shot of a computer&#10;&#10;AI-generated content may be incorrect.">
                <a:extLst>
                  <a:ext uri="{FF2B5EF4-FFF2-40B4-BE49-F238E27FC236}">
                    <a16:creationId xmlns:a16="http://schemas.microsoft.com/office/drawing/2014/main" id="{6093CA2F-BF85-C913-AE10-B5DF70207E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533122" y="1130824"/>
                <a:ext cx="2897780" cy="2159130"/>
              </a:xfrm>
              <a:prstGeom prst="rect">
                <a:avLst/>
              </a:prstGeom>
            </p:spPr>
          </p:pic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FFFB52C-C6E5-7159-1560-BB81F410E0D6}"/>
                </a:ext>
              </a:extLst>
            </p:cNvPr>
            <p:cNvGrpSpPr/>
            <p:nvPr/>
          </p:nvGrpSpPr>
          <p:grpSpPr>
            <a:xfrm>
              <a:off x="5406273" y="1206135"/>
              <a:ext cx="2460396" cy="1503389"/>
              <a:chOff x="5335571" y="1319753"/>
              <a:chExt cx="2460396" cy="1503389"/>
            </a:xfrm>
          </p:grpSpPr>
          <p:sp>
            <p:nvSpPr>
              <p:cNvPr id="32" name="Rounded Rectangle 31">
                <a:extLst>
                  <a:ext uri="{FF2B5EF4-FFF2-40B4-BE49-F238E27FC236}">
                    <a16:creationId xmlns:a16="http://schemas.microsoft.com/office/drawing/2014/main" id="{D8F858A6-E26C-4DCB-0EFD-5BC8FD846D94}"/>
                  </a:ext>
                </a:extLst>
              </p:cNvPr>
              <p:cNvSpPr/>
              <p:nvPr/>
            </p:nvSpPr>
            <p:spPr>
              <a:xfrm>
                <a:off x="5335571" y="1319753"/>
                <a:ext cx="2460396" cy="44305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Program Counter: 3</a:t>
                </a:r>
              </a:p>
            </p:txBody>
          </p:sp>
          <p:sp>
            <p:nvSpPr>
              <p:cNvPr id="33" name="Rounded Rectangle 32">
                <a:extLst>
                  <a:ext uri="{FF2B5EF4-FFF2-40B4-BE49-F238E27FC236}">
                    <a16:creationId xmlns:a16="http://schemas.microsoft.com/office/drawing/2014/main" id="{66E7D6C4-718F-75FD-A7ED-12930DB2553A}"/>
                  </a:ext>
                </a:extLst>
              </p:cNvPr>
              <p:cNvSpPr/>
              <p:nvPr/>
            </p:nvSpPr>
            <p:spPr>
              <a:xfrm>
                <a:off x="5335571" y="1849918"/>
                <a:ext cx="2460396" cy="44305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a: 1</a:t>
                </a:r>
              </a:p>
            </p:txBody>
          </p:sp>
          <p:sp>
            <p:nvSpPr>
              <p:cNvPr id="34" name="Rounded Rectangle 33">
                <a:extLst>
                  <a:ext uri="{FF2B5EF4-FFF2-40B4-BE49-F238E27FC236}">
                    <a16:creationId xmlns:a16="http://schemas.microsoft.com/office/drawing/2014/main" id="{1CFD26E9-261E-022B-CBC8-55C84E7CD638}"/>
                  </a:ext>
                </a:extLst>
              </p:cNvPr>
              <p:cNvSpPr/>
              <p:nvPr/>
            </p:nvSpPr>
            <p:spPr>
              <a:xfrm>
                <a:off x="5335571" y="2380083"/>
                <a:ext cx="2460396" cy="44305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b: 2</a:t>
                </a:r>
              </a:p>
            </p:txBody>
          </p:sp>
        </p:grp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23D99C2D-91D3-FA96-AFB7-F84D8657AA4D}"/>
              </a:ext>
            </a:extLst>
          </p:cNvPr>
          <p:cNvSpPr txBox="1"/>
          <p:nvPr/>
        </p:nvSpPr>
        <p:spPr>
          <a:xfrm>
            <a:off x="923544" y="1527048"/>
            <a:ext cx="1017727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CPU can execute a limited number of instructions. These are: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Read / write data from memory.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Handle input / output.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Basic arithmetic operations (add, subtract, multiply divide).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Comparisons (</a:t>
            </a:r>
            <a:r>
              <a:rPr lang="en-US" dirty="0" err="1"/>
              <a:t>i.e</a:t>
            </a:r>
            <a:r>
              <a:rPr lang="en-US" dirty="0"/>
              <a:t> is value 1 greater than value 2).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065998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1B6E7C-8756-2B0B-D40F-2D44C4AE36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B6602-A5F2-8D14-07C3-D6ADF89A7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 computer executes algorithms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B6E3495-D0FB-B10A-14D6-0FC89CB3C446}"/>
              </a:ext>
            </a:extLst>
          </p:cNvPr>
          <p:cNvGrpSpPr/>
          <p:nvPr/>
        </p:nvGrpSpPr>
        <p:grpSpPr>
          <a:xfrm>
            <a:off x="1097438" y="3459801"/>
            <a:ext cx="10256362" cy="3033074"/>
            <a:chOff x="857840" y="395926"/>
            <a:chExt cx="10256362" cy="3033074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3DCCB25A-56A1-96F4-3C9A-F7BEDDD6C9EB}"/>
                </a:ext>
              </a:extLst>
            </p:cNvPr>
            <p:cNvSpPr/>
            <p:nvPr/>
          </p:nvSpPr>
          <p:spPr>
            <a:xfrm>
              <a:off x="4854804" y="1011117"/>
              <a:ext cx="6259398" cy="2417883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5C45C51-B782-0504-E677-9287D6025095}"/>
                </a:ext>
              </a:extLst>
            </p:cNvPr>
            <p:cNvSpPr txBox="1"/>
            <p:nvPr/>
          </p:nvSpPr>
          <p:spPr>
            <a:xfrm>
              <a:off x="7396062" y="395926"/>
              <a:ext cx="1176883" cy="490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Memory</a:t>
              </a: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D9C8E1C2-A8A5-2516-EB61-D2D4B14CF02C}"/>
                </a:ext>
              </a:extLst>
            </p:cNvPr>
            <p:cNvGrpSpPr/>
            <p:nvPr/>
          </p:nvGrpSpPr>
          <p:grpSpPr>
            <a:xfrm>
              <a:off x="857840" y="395926"/>
              <a:ext cx="3761296" cy="3033074"/>
              <a:chOff x="1121791" y="395926"/>
              <a:chExt cx="3761296" cy="3033074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F8D778D0-E6CD-2ED7-998F-90930E97E9C0}"/>
                  </a:ext>
                </a:extLst>
              </p:cNvPr>
              <p:cNvGrpSpPr/>
              <p:nvPr/>
            </p:nvGrpSpPr>
            <p:grpSpPr>
              <a:xfrm>
                <a:off x="1121791" y="395926"/>
                <a:ext cx="3761296" cy="3033074"/>
                <a:chOff x="4207110" y="914400"/>
                <a:chExt cx="3819260" cy="2282283"/>
              </a:xfrm>
            </p:grpSpPr>
            <p:sp>
              <p:nvSpPr>
                <p:cNvPr id="38" name="Rounded Rectangle 37">
                  <a:extLst>
                    <a:ext uri="{FF2B5EF4-FFF2-40B4-BE49-F238E27FC236}">
                      <a16:creationId xmlns:a16="http://schemas.microsoft.com/office/drawing/2014/main" id="{8EC7AA2A-BEB5-090B-F6AA-928CAA77871C}"/>
                    </a:ext>
                  </a:extLst>
                </p:cNvPr>
                <p:cNvSpPr/>
                <p:nvPr/>
              </p:nvSpPr>
              <p:spPr>
                <a:xfrm>
                  <a:off x="4207110" y="1377310"/>
                  <a:ext cx="3819260" cy="1819373"/>
                </a:xfrm>
                <a:prstGeom prst="roundRect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54A92656-0393-7772-F05E-A52912000392}"/>
                    </a:ext>
                  </a:extLst>
                </p:cNvPr>
                <p:cNvSpPr txBox="1"/>
                <p:nvPr/>
              </p:nvSpPr>
              <p:spPr>
                <a:xfrm>
                  <a:off x="5582238" y="914400"/>
                  <a:ext cx="1027522" cy="2779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Program</a:t>
                  </a:r>
                </a:p>
              </p:txBody>
            </p:sp>
          </p:grpSp>
          <p:pic>
            <p:nvPicPr>
              <p:cNvPr id="37" name="Picture 36" descr="A screen shot of a computer&#10;&#10;AI-generated content may be incorrect.">
                <a:extLst>
                  <a:ext uri="{FF2B5EF4-FFF2-40B4-BE49-F238E27FC236}">
                    <a16:creationId xmlns:a16="http://schemas.microsoft.com/office/drawing/2014/main" id="{336FF303-A669-62ED-2556-9FA097D08C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533122" y="1130824"/>
                <a:ext cx="2897780" cy="2159130"/>
              </a:xfrm>
              <a:prstGeom prst="rect">
                <a:avLst/>
              </a:prstGeom>
            </p:spPr>
          </p:pic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24084482-756F-3C42-95BC-1510F25CB01D}"/>
                </a:ext>
              </a:extLst>
            </p:cNvPr>
            <p:cNvGrpSpPr/>
            <p:nvPr/>
          </p:nvGrpSpPr>
          <p:grpSpPr>
            <a:xfrm>
              <a:off x="5406273" y="1206134"/>
              <a:ext cx="5156460" cy="2027848"/>
              <a:chOff x="5335571" y="1206134"/>
              <a:chExt cx="5156460" cy="2027848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3FCB09B5-560E-0353-94A5-26C8AD86F8FA}"/>
                  </a:ext>
                </a:extLst>
              </p:cNvPr>
              <p:cNvGrpSpPr/>
              <p:nvPr/>
            </p:nvGrpSpPr>
            <p:grpSpPr>
              <a:xfrm>
                <a:off x="5335571" y="1206135"/>
                <a:ext cx="2460396" cy="2027847"/>
                <a:chOff x="5335571" y="1319753"/>
                <a:chExt cx="2460396" cy="2027847"/>
              </a:xfrm>
            </p:grpSpPr>
            <p:sp>
              <p:nvSpPr>
                <p:cNvPr id="32" name="Rounded Rectangle 31">
                  <a:extLst>
                    <a:ext uri="{FF2B5EF4-FFF2-40B4-BE49-F238E27FC236}">
                      <a16:creationId xmlns:a16="http://schemas.microsoft.com/office/drawing/2014/main" id="{37AE38D3-4A30-9CEB-3883-4602C0E5A4C0}"/>
                    </a:ext>
                  </a:extLst>
                </p:cNvPr>
                <p:cNvSpPr/>
                <p:nvPr/>
              </p:nvSpPr>
              <p:spPr>
                <a:xfrm>
                  <a:off x="5335571" y="1319753"/>
                  <a:ext cx="2460396" cy="443059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Program Counter: 8</a:t>
                  </a:r>
                </a:p>
              </p:txBody>
            </p:sp>
            <p:sp>
              <p:nvSpPr>
                <p:cNvPr id="33" name="Rounded Rectangle 32">
                  <a:extLst>
                    <a:ext uri="{FF2B5EF4-FFF2-40B4-BE49-F238E27FC236}">
                      <a16:creationId xmlns:a16="http://schemas.microsoft.com/office/drawing/2014/main" id="{D3334EAB-91B3-9BEA-28F1-9DDDDA347437}"/>
                    </a:ext>
                  </a:extLst>
                </p:cNvPr>
                <p:cNvSpPr/>
                <p:nvPr/>
              </p:nvSpPr>
              <p:spPr>
                <a:xfrm>
                  <a:off x="5335571" y="1849918"/>
                  <a:ext cx="2460396" cy="443059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a: 1</a:t>
                  </a:r>
                </a:p>
              </p:txBody>
            </p:sp>
            <p:sp>
              <p:nvSpPr>
                <p:cNvPr id="34" name="Rounded Rectangle 33">
                  <a:extLst>
                    <a:ext uri="{FF2B5EF4-FFF2-40B4-BE49-F238E27FC236}">
                      <a16:creationId xmlns:a16="http://schemas.microsoft.com/office/drawing/2014/main" id="{110FEE1C-5142-DC3C-5AD8-50CC9437CD7E}"/>
                    </a:ext>
                  </a:extLst>
                </p:cNvPr>
                <p:cNvSpPr/>
                <p:nvPr/>
              </p:nvSpPr>
              <p:spPr>
                <a:xfrm>
                  <a:off x="5335571" y="2380083"/>
                  <a:ext cx="2460396" cy="443059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b: 2</a:t>
                  </a:r>
                </a:p>
              </p:txBody>
            </p:sp>
            <p:sp>
              <p:nvSpPr>
                <p:cNvPr id="35" name="Rounded Rectangle 34">
                  <a:extLst>
                    <a:ext uri="{FF2B5EF4-FFF2-40B4-BE49-F238E27FC236}">
                      <a16:creationId xmlns:a16="http://schemas.microsoft.com/office/drawing/2014/main" id="{6127322B-A9BB-495E-79B9-85C92E5981D8}"/>
                    </a:ext>
                  </a:extLst>
                </p:cNvPr>
                <p:cNvSpPr/>
                <p:nvPr/>
              </p:nvSpPr>
              <p:spPr>
                <a:xfrm>
                  <a:off x="5335571" y="2904541"/>
                  <a:ext cx="2460396" cy="443059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c: 3</a:t>
                  </a:r>
                </a:p>
              </p:txBody>
            </p:sp>
          </p:grp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0488B446-4E06-E95C-3F8E-CD704DEE8A89}"/>
                  </a:ext>
                </a:extLst>
              </p:cNvPr>
              <p:cNvGrpSpPr/>
              <p:nvPr/>
            </p:nvGrpSpPr>
            <p:grpSpPr>
              <a:xfrm>
                <a:off x="8031635" y="1206134"/>
                <a:ext cx="2460396" cy="2027848"/>
                <a:chOff x="8031635" y="1319752"/>
                <a:chExt cx="2460396" cy="2027848"/>
              </a:xfrm>
            </p:grpSpPr>
            <p:sp>
              <p:nvSpPr>
                <p:cNvPr id="28" name="Rounded Rectangle 27">
                  <a:extLst>
                    <a:ext uri="{FF2B5EF4-FFF2-40B4-BE49-F238E27FC236}">
                      <a16:creationId xmlns:a16="http://schemas.microsoft.com/office/drawing/2014/main" id="{A5D01CC3-5126-111A-6FB5-7867B5A9198E}"/>
                    </a:ext>
                  </a:extLst>
                </p:cNvPr>
                <p:cNvSpPr/>
                <p:nvPr/>
              </p:nvSpPr>
              <p:spPr>
                <a:xfrm>
                  <a:off x="8031635" y="1319752"/>
                  <a:ext cx="2460396" cy="443059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d: 4</a:t>
                  </a:r>
                </a:p>
              </p:txBody>
            </p:sp>
            <p:sp>
              <p:nvSpPr>
                <p:cNvPr id="29" name="Rounded Rectangle 28">
                  <a:extLst>
                    <a:ext uri="{FF2B5EF4-FFF2-40B4-BE49-F238E27FC236}">
                      <a16:creationId xmlns:a16="http://schemas.microsoft.com/office/drawing/2014/main" id="{AA09EE88-51E8-59C1-7752-28CC7B79A603}"/>
                    </a:ext>
                  </a:extLst>
                </p:cNvPr>
                <p:cNvSpPr/>
                <p:nvPr/>
              </p:nvSpPr>
              <p:spPr>
                <a:xfrm>
                  <a:off x="8031635" y="1849916"/>
                  <a:ext cx="2460396" cy="443059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sum1: 3</a:t>
                  </a:r>
                </a:p>
              </p:txBody>
            </p:sp>
            <p:sp>
              <p:nvSpPr>
                <p:cNvPr id="30" name="Rounded Rectangle 29">
                  <a:extLst>
                    <a:ext uri="{FF2B5EF4-FFF2-40B4-BE49-F238E27FC236}">
                      <a16:creationId xmlns:a16="http://schemas.microsoft.com/office/drawing/2014/main" id="{708D56E6-AE63-CF8F-FDB2-EE98F0566996}"/>
                    </a:ext>
                  </a:extLst>
                </p:cNvPr>
                <p:cNvSpPr/>
                <p:nvPr/>
              </p:nvSpPr>
              <p:spPr>
                <a:xfrm>
                  <a:off x="8031635" y="2375182"/>
                  <a:ext cx="2460396" cy="443059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sum2: 7</a:t>
                  </a:r>
                </a:p>
              </p:txBody>
            </p:sp>
            <p:sp>
              <p:nvSpPr>
                <p:cNvPr id="31" name="Rounded Rectangle 30">
                  <a:extLst>
                    <a:ext uri="{FF2B5EF4-FFF2-40B4-BE49-F238E27FC236}">
                      <a16:creationId xmlns:a16="http://schemas.microsoft.com/office/drawing/2014/main" id="{D6337315-389D-1DE6-B69B-CD9681EAF834}"/>
                    </a:ext>
                  </a:extLst>
                </p:cNvPr>
                <p:cNvSpPr/>
                <p:nvPr/>
              </p:nvSpPr>
              <p:spPr>
                <a:xfrm>
                  <a:off x="8031635" y="2904541"/>
                  <a:ext cx="2460396" cy="443059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total: 10</a:t>
                  </a:r>
                </a:p>
              </p:txBody>
            </p:sp>
          </p:grpSp>
        </p:grp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68A13262-6060-8D41-95E1-E78928950998}"/>
              </a:ext>
            </a:extLst>
          </p:cNvPr>
          <p:cNvSpPr txBox="1"/>
          <p:nvPr/>
        </p:nvSpPr>
        <p:spPr>
          <a:xfrm>
            <a:off x="923544" y="1527048"/>
            <a:ext cx="1017727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CPU can execute a limited number of instructions. These are: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Read / write data from memory.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Handle input / output.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Basic arithmetic operations (add, subtract, multiply divide).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Comparisons (</a:t>
            </a:r>
            <a:r>
              <a:rPr lang="en-US" dirty="0" err="1"/>
              <a:t>i.e</a:t>
            </a:r>
            <a:r>
              <a:rPr lang="en-US" dirty="0"/>
              <a:t> is value 1 greater than value 2).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648979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9BCF5A-1041-6CBA-E36C-0A44C08776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2D9CF-0B6D-555A-3D45-EAD67B153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 computer executes algorithms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3A01C1A-71C7-A2D5-C26E-F09CAED073B8}"/>
              </a:ext>
            </a:extLst>
          </p:cNvPr>
          <p:cNvSpPr txBox="1"/>
          <p:nvPr/>
        </p:nvSpPr>
        <p:spPr>
          <a:xfrm>
            <a:off x="923544" y="1527048"/>
            <a:ext cx="10177272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CPU can execute a limited number of instructions. These are: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Read / write data from memory.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Handle input / output.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Basic arithmetic operations (add, subtract, multiply divide).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Comparisons (</a:t>
            </a:r>
            <a:r>
              <a:rPr lang="en-US" dirty="0" err="1"/>
              <a:t>i.e</a:t>
            </a:r>
            <a:r>
              <a:rPr lang="en-US" dirty="0"/>
              <a:t> is value 1 greater than value 2).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sz="2800" dirty="0"/>
              <a:t>A computer program is a list of these instructions. The CPU will execute each instruction in the list sequentially, using a special </a:t>
            </a:r>
            <a:r>
              <a:rPr lang="en-US" sz="2800" i="1" dirty="0"/>
              <a:t>program counter</a:t>
            </a:r>
            <a:r>
              <a:rPr lang="en-US" sz="2800" dirty="0"/>
              <a:t> variable to keep track of which instruction should be executed next. </a:t>
            </a:r>
          </a:p>
          <a:p>
            <a:endParaRPr lang="en-US" sz="2800" dirty="0"/>
          </a:p>
          <a:p>
            <a:r>
              <a:rPr lang="en-US" sz="2800" dirty="0"/>
              <a:t>The program counter can be written to like  any other piece of memory- this allows us to perform selection and iteration.</a:t>
            </a:r>
          </a:p>
        </p:txBody>
      </p:sp>
    </p:spTree>
    <p:extLst>
      <p:ext uri="{BB962C8B-B14F-4D97-AF65-F5344CB8AC3E}">
        <p14:creationId xmlns:p14="http://schemas.microsoft.com/office/powerpoint/2010/main" val="10894957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A8347B-2949-45C4-B7E8-6488A14D3F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80624-EF88-A8D4-6158-D88FE75DB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 computer executes algorithms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1A84D0E-4129-6F1D-092A-B78E06440B54}"/>
              </a:ext>
            </a:extLst>
          </p:cNvPr>
          <p:cNvSpPr txBox="1"/>
          <p:nvPr/>
        </p:nvSpPr>
        <p:spPr>
          <a:xfrm>
            <a:off x="923544" y="1527048"/>
            <a:ext cx="10177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program counter can be written to like  any other piece of memory- this allows us to perform selection and iteration.</a:t>
            </a: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7FCEF85-DBCB-F428-01FA-1B0B67E325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6869" y="4292505"/>
            <a:ext cx="2252730" cy="2065868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8DE419BA-B006-5C1B-E397-C6D3715BAB2E}"/>
              </a:ext>
            </a:extLst>
          </p:cNvPr>
          <p:cNvGrpSpPr/>
          <p:nvPr/>
        </p:nvGrpSpPr>
        <p:grpSpPr>
          <a:xfrm>
            <a:off x="1097438" y="3459801"/>
            <a:ext cx="10256362" cy="3033074"/>
            <a:chOff x="857840" y="395926"/>
            <a:chExt cx="10256362" cy="3033074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596BB1B4-67CD-246A-6621-D917CA262B5D}"/>
                </a:ext>
              </a:extLst>
            </p:cNvPr>
            <p:cNvSpPr/>
            <p:nvPr/>
          </p:nvSpPr>
          <p:spPr>
            <a:xfrm>
              <a:off x="4854804" y="1011117"/>
              <a:ext cx="6259398" cy="2417883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220D22B-B42D-B5EA-D55F-7A5488EFD6E4}"/>
                </a:ext>
              </a:extLst>
            </p:cNvPr>
            <p:cNvSpPr txBox="1"/>
            <p:nvPr/>
          </p:nvSpPr>
          <p:spPr>
            <a:xfrm>
              <a:off x="7396062" y="395926"/>
              <a:ext cx="1176883" cy="490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Memory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E48C36A8-C4D2-6E6D-8097-B26C4970160D}"/>
                </a:ext>
              </a:extLst>
            </p:cNvPr>
            <p:cNvGrpSpPr/>
            <p:nvPr/>
          </p:nvGrpSpPr>
          <p:grpSpPr>
            <a:xfrm>
              <a:off x="857840" y="395926"/>
              <a:ext cx="3761296" cy="3033074"/>
              <a:chOff x="4207110" y="914400"/>
              <a:chExt cx="3819260" cy="2282283"/>
            </a:xfrm>
          </p:grpSpPr>
          <p:sp>
            <p:nvSpPr>
              <p:cNvPr id="22" name="Rounded Rectangle 21">
                <a:extLst>
                  <a:ext uri="{FF2B5EF4-FFF2-40B4-BE49-F238E27FC236}">
                    <a16:creationId xmlns:a16="http://schemas.microsoft.com/office/drawing/2014/main" id="{628A99FE-24AA-2C90-FC19-BF123007B8C9}"/>
                  </a:ext>
                </a:extLst>
              </p:cNvPr>
              <p:cNvSpPr/>
              <p:nvPr/>
            </p:nvSpPr>
            <p:spPr>
              <a:xfrm>
                <a:off x="4207110" y="1377310"/>
                <a:ext cx="3819260" cy="1819373"/>
              </a:xfrm>
              <a:prstGeom prst="roundRect">
                <a:avLst/>
              </a:prstGeom>
              <a:noFill/>
              <a:ln w="381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3480957-D922-3317-4C1F-99C66FEACDE9}"/>
                  </a:ext>
                </a:extLst>
              </p:cNvPr>
              <p:cNvSpPr txBox="1"/>
              <p:nvPr/>
            </p:nvSpPr>
            <p:spPr>
              <a:xfrm>
                <a:off x="5582238" y="914400"/>
                <a:ext cx="1027522" cy="2779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Program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149CFAB-0D1A-953D-E8BC-F412E77AB868}"/>
                </a:ext>
              </a:extLst>
            </p:cNvPr>
            <p:cNvGrpSpPr/>
            <p:nvPr/>
          </p:nvGrpSpPr>
          <p:grpSpPr>
            <a:xfrm>
              <a:off x="5406273" y="1206135"/>
              <a:ext cx="2460396" cy="1503389"/>
              <a:chOff x="5335571" y="1319753"/>
              <a:chExt cx="2460396" cy="1503389"/>
            </a:xfrm>
          </p:grpSpPr>
          <p:sp>
            <p:nvSpPr>
              <p:cNvPr id="16" name="Rounded Rectangle 15">
                <a:extLst>
                  <a:ext uri="{FF2B5EF4-FFF2-40B4-BE49-F238E27FC236}">
                    <a16:creationId xmlns:a16="http://schemas.microsoft.com/office/drawing/2014/main" id="{33CE3A4A-5601-2CEA-3ED8-A4417CE22A32}"/>
                  </a:ext>
                </a:extLst>
              </p:cNvPr>
              <p:cNvSpPr/>
              <p:nvPr/>
            </p:nvSpPr>
            <p:spPr>
              <a:xfrm>
                <a:off x="5335571" y="1319753"/>
                <a:ext cx="2460396" cy="44305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Program Counter: 3</a:t>
                </a:r>
              </a:p>
            </p:txBody>
          </p:sp>
          <p:sp>
            <p:nvSpPr>
              <p:cNvPr id="17" name="Rounded Rectangle 16">
                <a:extLst>
                  <a:ext uri="{FF2B5EF4-FFF2-40B4-BE49-F238E27FC236}">
                    <a16:creationId xmlns:a16="http://schemas.microsoft.com/office/drawing/2014/main" id="{4EAE4547-1ABB-62C6-D09E-E660F6F81A93}"/>
                  </a:ext>
                </a:extLst>
              </p:cNvPr>
              <p:cNvSpPr/>
              <p:nvPr/>
            </p:nvSpPr>
            <p:spPr>
              <a:xfrm>
                <a:off x="5335571" y="1849918"/>
                <a:ext cx="2460396" cy="44305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a: 1</a:t>
                </a:r>
              </a:p>
            </p:txBody>
          </p:sp>
          <p:sp>
            <p:nvSpPr>
              <p:cNvPr id="18" name="Rounded Rectangle 17">
                <a:extLst>
                  <a:ext uri="{FF2B5EF4-FFF2-40B4-BE49-F238E27FC236}">
                    <a16:creationId xmlns:a16="http://schemas.microsoft.com/office/drawing/2014/main" id="{F92AE2DC-3813-EA58-8AD8-7E9862FB7EA2}"/>
                  </a:ext>
                </a:extLst>
              </p:cNvPr>
              <p:cNvSpPr/>
              <p:nvPr/>
            </p:nvSpPr>
            <p:spPr>
              <a:xfrm>
                <a:off x="5335571" y="2380083"/>
                <a:ext cx="2460396" cy="44305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b: 2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388191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4E4B83-86D2-AE13-C67F-0D0D94274D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7348D-245B-1ADC-D319-F4CFA3B11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 computer executes algorithms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C760896-730D-D16B-3013-93D9548ED6D4}"/>
              </a:ext>
            </a:extLst>
          </p:cNvPr>
          <p:cNvSpPr txBox="1"/>
          <p:nvPr/>
        </p:nvSpPr>
        <p:spPr>
          <a:xfrm>
            <a:off x="923544" y="1527048"/>
            <a:ext cx="10177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program counter can be written to like  any other piece of memory- this allows us to perform selection and iteration.</a:t>
            </a: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FE30A21-B694-BFA7-0935-034A5AD24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6869" y="4292505"/>
            <a:ext cx="2252730" cy="2065868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56C5DB70-DC94-AE5A-AFA0-FFA27B4113BF}"/>
              </a:ext>
            </a:extLst>
          </p:cNvPr>
          <p:cNvGrpSpPr/>
          <p:nvPr/>
        </p:nvGrpSpPr>
        <p:grpSpPr>
          <a:xfrm>
            <a:off x="1097438" y="3459801"/>
            <a:ext cx="10256362" cy="3033074"/>
            <a:chOff x="857840" y="395926"/>
            <a:chExt cx="10256362" cy="3033074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C3BB6BA4-2CD7-918E-5348-2981C44DD325}"/>
                </a:ext>
              </a:extLst>
            </p:cNvPr>
            <p:cNvSpPr/>
            <p:nvPr/>
          </p:nvSpPr>
          <p:spPr>
            <a:xfrm>
              <a:off x="4854804" y="1011117"/>
              <a:ext cx="6259398" cy="2417883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888D132-AE52-66B3-3727-E08DA372CD2B}"/>
                </a:ext>
              </a:extLst>
            </p:cNvPr>
            <p:cNvSpPr txBox="1"/>
            <p:nvPr/>
          </p:nvSpPr>
          <p:spPr>
            <a:xfrm>
              <a:off x="7396062" y="395926"/>
              <a:ext cx="1176883" cy="490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Memory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8968DDF-C2DC-0ADA-54FB-0AC23339DE07}"/>
                </a:ext>
              </a:extLst>
            </p:cNvPr>
            <p:cNvGrpSpPr/>
            <p:nvPr/>
          </p:nvGrpSpPr>
          <p:grpSpPr>
            <a:xfrm>
              <a:off x="857840" y="395926"/>
              <a:ext cx="3761296" cy="3033074"/>
              <a:chOff x="4207110" y="914400"/>
              <a:chExt cx="3819260" cy="2282283"/>
            </a:xfrm>
          </p:grpSpPr>
          <p:sp>
            <p:nvSpPr>
              <p:cNvPr id="22" name="Rounded Rectangle 21">
                <a:extLst>
                  <a:ext uri="{FF2B5EF4-FFF2-40B4-BE49-F238E27FC236}">
                    <a16:creationId xmlns:a16="http://schemas.microsoft.com/office/drawing/2014/main" id="{D15EE442-AF8D-3B2F-E386-5C5781A42948}"/>
                  </a:ext>
                </a:extLst>
              </p:cNvPr>
              <p:cNvSpPr/>
              <p:nvPr/>
            </p:nvSpPr>
            <p:spPr>
              <a:xfrm>
                <a:off x="4207110" y="1377310"/>
                <a:ext cx="3819260" cy="1819373"/>
              </a:xfrm>
              <a:prstGeom prst="roundRect">
                <a:avLst/>
              </a:prstGeom>
              <a:noFill/>
              <a:ln w="381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A7B3A43-5B14-D990-3F2A-AF8EFAE33310}"/>
                  </a:ext>
                </a:extLst>
              </p:cNvPr>
              <p:cNvSpPr txBox="1"/>
              <p:nvPr/>
            </p:nvSpPr>
            <p:spPr>
              <a:xfrm>
                <a:off x="5582238" y="914400"/>
                <a:ext cx="1027522" cy="2779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Program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663365A-52E3-FC81-AFA6-51982BE93D50}"/>
                </a:ext>
              </a:extLst>
            </p:cNvPr>
            <p:cNvGrpSpPr/>
            <p:nvPr/>
          </p:nvGrpSpPr>
          <p:grpSpPr>
            <a:xfrm>
              <a:off x="5406273" y="1206135"/>
              <a:ext cx="2460396" cy="1503389"/>
              <a:chOff x="5335571" y="1319753"/>
              <a:chExt cx="2460396" cy="1503389"/>
            </a:xfrm>
          </p:grpSpPr>
          <p:sp>
            <p:nvSpPr>
              <p:cNvPr id="16" name="Rounded Rectangle 15">
                <a:extLst>
                  <a:ext uri="{FF2B5EF4-FFF2-40B4-BE49-F238E27FC236}">
                    <a16:creationId xmlns:a16="http://schemas.microsoft.com/office/drawing/2014/main" id="{D684070A-F715-344F-256A-EDB9A0883AAA}"/>
                  </a:ext>
                </a:extLst>
              </p:cNvPr>
              <p:cNvSpPr/>
              <p:nvPr/>
            </p:nvSpPr>
            <p:spPr>
              <a:xfrm>
                <a:off x="5335571" y="1319753"/>
                <a:ext cx="2460396" cy="44305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Program Counter: 6</a:t>
                </a:r>
              </a:p>
            </p:txBody>
          </p:sp>
          <p:sp>
            <p:nvSpPr>
              <p:cNvPr id="17" name="Rounded Rectangle 16">
                <a:extLst>
                  <a:ext uri="{FF2B5EF4-FFF2-40B4-BE49-F238E27FC236}">
                    <a16:creationId xmlns:a16="http://schemas.microsoft.com/office/drawing/2014/main" id="{6C083BF0-B843-DDA2-35F6-742AF8C6EC6C}"/>
                  </a:ext>
                </a:extLst>
              </p:cNvPr>
              <p:cNvSpPr/>
              <p:nvPr/>
            </p:nvSpPr>
            <p:spPr>
              <a:xfrm>
                <a:off x="5335571" y="1849918"/>
                <a:ext cx="2460396" cy="44305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a: 1</a:t>
                </a:r>
              </a:p>
            </p:txBody>
          </p:sp>
          <p:sp>
            <p:nvSpPr>
              <p:cNvPr id="18" name="Rounded Rectangle 17">
                <a:extLst>
                  <a:ext uri="{FF2B5EF4-FFF2-40B4-BE49-F238E27FC236}">
                    <a16:creationId xmlns:a16="http://schemas.microsoft.com/office/drawing/2014/main" id="{0FEE6FA7-673F-21D7-CA5F-442076C6C5D6}"/>
                  </a:ext>
                </a:extLst>
              </p:cNvPr>
              <p:cNvSpPr/>
              <p:nvPr/>
            </p:nvSpPr>
            <p:spPr>
              <a:xfrm>
                <a:off x="5335571" y="2380083"/>
                <a:ext cx="2460396" cy="44305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b: 2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497105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23C3C5-F3E2-D5CC-447C-FFE4CDC8BF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30C18-716A-0417-F42B-188A9264E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 computer executes algorithms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6B28F3F-68D0-066C-8B57-C33EF7CB7AA4}"/>
              </a:ext>
            </a:extLst>
          </p:cNvPr>
          <p:cNvSpPr txBox="1"/>
          <p:nvPr/>
        </p:nvSpPr>
        <p:spPr>
          <a:xfrm>
            <a:off x="923544" y="1527048"/>
            <a:ext cx="10177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program counter can be written to like  any other piece of memory- this allows us to perform selection and iteration.</a:t>
            </a: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5D399AF-3F5D-61EF-675A-CEC8BBEC39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6869" y="4292505"/>
            <a:ext cx="2252730" cy="2065868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5A2C3696-CB09-7C33-38EC-D7185C012CF7}"/>
              </a:ext>
            </a:extLst>
          </p:cNvPr>
          <p:cNvGrpSpPr/>
          <p:nvPr/>
        </p:nvGrpSpPr>
        <p:grpSpPr>
          <a:xfrm>
            <a:off x="1097438" y="3459801"/>
            <a:ext cx="10256362" cy="3033074"/>
            <a:chOff x="857840" y="395926"/>
            <a:chExt cx="10256362" cy="3033074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B734AFD8-7374-8110-F2BA-1446BFE22DFD}"/>
                </a:ext>
              </a:extLst>
            </p:cNvPr>
            <p:cNvSpPr/>
            <p:nvPr/>
          </p:nvSpPr>
          <p:spPr>
            <a:xfrm>
              <a:off x="4854804" y="1011117"/>
              <a:ext cx="6259398" cy="2417883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B0C95F1-CF9B-0C11-2D28-F3D1236A6423}"/>
                </a:ext>
              </a:extLst>
            </p:cNvPr>
            <p:cNvSpPr txBox="1"/>
            <p:nvPr/>
          </p:nvSpPr>
          <p:spPr>
            <a:xfrm>
              <a:off x="7396062" y="395926"/>
              <a:ext cx="1176883" cy="490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Memory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468D8B3-0410-DF53-EFF3-C316878F6216}"/>
                </a:ext>
              </a:extLst>
            </p:cNvPr>
            <p:cNvGrpSpPr/>
            <p:nvPr/>
          </p:nvGrpSpPr>
          <p:grpSpPr>
            <a:xfrm>
              <a:off x="857840" y="395926"/>
              <a:ext cx="3761296" cy="3033074"/>
              <a:chOff x="4207110" y="914400"/>
              <a:chExt cx="3819260" cy="2282283"/>
            </a:xfrm>
          </p:grpSpPr>
          <p:sp>
            <p:nvSpPr>
              <p:cNvPr id="22" name="Rounded Rectangle 21">
                <a:extLst>
                  <a:ext uri="{FF2B5EF4-FFF2-40B4-BE49-F238E27FC236}">
                    <a16:creationId xmlns:a16="http://schemas.microsoft.com/office/drawing/2014/main" id="{B31FEDD0-B9AA-A954-FEAB-E7D0907F5BE9}"/>
                  </a:ext>
                </a:extLst>
              </p:cNvPr>
              <p:cNvSpPr/>
              <p:nvPr/>
            </p:nvSpPr>
            <p:spPr>
              <a:xfrm>
                <a:off x="4207110" y="1377310"/>
                <a:ext cx="3819260" cy="1819373"/>
              </a:xfrm>
              <a:prstGeom prst="roundRect">
                <a:avLst/>
              </a:prstGeom>
              <a:noFill/>
              <a:ln w="381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A576725-4527-7DB4-1833-FB0306961195}"/>
                  </a:ext>
                </a:extLst>
              </p:cNvPr>
              <p:cNvSpPr txBox="1"/>
              <p:nvPr/>
            </p:nvSpPr>
            <p:spPr>
              <a:xfrm>
                <a:off x="5582238" y="914400"/>
                <a:ext cx="1027522" cy="2779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Program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35FA085-67B7-1388-B02F-1446DDA317A3}"/>
                </a:ext>
              </a:extLst>
            </p:cNvPr>
            <p:cNvGrpSpPr/>
            <p:nvPr/>
          </p:nvGrpSpPr>
          <p:grpSpPr>
            <a:xfrm>
              <a:off x="5406273" y="1206135"/>
              <a:ext cx="2460396" cy="1503389"/>
              <a:chOff x="5335571" y="1319753"/>
              <a:chExt cx="2460396" cy="1503389"/>
            </a:xfrm>
          </p:grpSpPr>
          <p:sp>
            <p:nvSpPr>
              <p:cNvPr id="16" name="Rounded Rectangle 15">
                <a:extLst>
                  <a:ext uri="{FF2B5EF4-FFF2-40B4-BE49-F238E27FC236}">
                    <a16:creationId xmlns:a16="http://schemas.microsoft.com/office/drawing/2014/main" id="{6FE66C6C-DDD9-BC57-3798-7F22E8BC3E9A}"/>
                  </a:ext>
                </a:extLst>
              </p:cNvPr>
              <p:cNvSpPr/>
              <p:nvPr/>
            </p:nvSpPr>
            <p:spPr>
              <a:xfrm>
                <a:off x="5335571" y="1319753"/>
                <a:ext cx="2460396" cy="44305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Program Counter: 7</a:t>
                </a:r>
              </a:p>
            </p:txBody>
          </p:sp>
          <p:sp>
            <p:nvSpPr>
              <p:cNvPr id="17" name="Rounded Rectangle 16">
                <a:extLst>
                  <a:ext uri="{FF2B5EF4-FFF2-40B4-BE49-F238E27FC236}">
                    <a16:creationId xmlns:a16="http://schemas.microsoft.com/office/drawing/2014/main" id="{EBBFFAB0-2C89-0687-1A3B-E902C77C983C}"/>
                  </a:ext>
                </a:extLst>
              </p:cNvPr>
              <p:cNvSpPr/>
              <p:nvPr/>
            </p:nvSpPr>
            <p:spPr>
              <a:xfrm>
                <a:off x="5335571" y="1849918"/>
                <a:ext cx="2460396" cy="44305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a: 1</a:t>
                </a:r>
              </a:p>
            </p:txBody>
          </p:sp>
          <p:sp>
            <p:nvSpPr>
              <p:cNvPr id="18" name="Rounded Rectangle 17">
                <a:extLst>
                  <a:ext uri="{FF2B5EF4-FFF2-40B4-BE49-F238E27FC236}">
                    <a16:creationId xmlns:a16="http://schemas.microsoft.com/office/drawing/2014/main" id="{7412382E-0CED-3464-6340-71D72D6376AF}"/>
                  </a:ext>
                </a:extLst>
              </p:cNvPr>
              <p:cNvSpPr/>
              <p:nvPr/>
            </p:nvSpPr>
            <p:spPr>
              <a:xfrm>
                <a:off x="5335571" y="2380083"/>
                <a:ext cx="2460396" cy="44305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b: 2</a:t>
                </a:r>
              </a:p>
            </p:txBody>
          </p:sp>
        </p:grpSp>
      </p:grp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E225B6A9-C4A3-87BD-AF82-B770561A2771}"/>
              </a:ext>
            </a:extLst>
          </p:cNvPr>
          <p:cNvSpPr/>
          <p:nvPr/>
        </p:nvSpPr>
        <p:spPr>
          <a:xfrm>
            <a:off x="5645871" y="5860505"/>
            <a:ext cx="2460396" cy="4430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c: 4</a:t>
            </a:r>
          </a:p>
        </p:txBody>
      </p:sp>
    </p:spTree>
    <p:extLst>
      <p:ext uri="{BB962C8B-B14F-4D97-AF65-F5344CB8AC3E}">
        <p14:creationId xmlns:p14="http://schemas.microsoft.com/office/powerpoint/2010/main" val="34001758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42D7DE-19C8-F060-8EC7-B61BEF2D0E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F90EE-4F3A-E213-462F-B9226DB77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 computer executes algorithms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FA0E540-0744-761B-58B2-682604E8ADD5}"/>
              </a:ext>
            </a:extLst>
          </p:cNvPr>
          <p:cNvSpPr txBox="1"/>
          <p:nvPr/>
        </p:nvSpPr>
        <p:spPr>
          <a:xfrm>
            <a:off x="923544" y="1527048"/>
            <a:ext cx="101772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program counter can be written to like  any other piece of memory- this allows us to perform selection and iteration.</a:t>
            </a: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37F7EC5-6309-BAC5-B8F0-784656067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6869" y="4292505"/>
            <a:ext cx="2252730" cy="2065868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4089169F-7E23-4FFC-698D-CAB1EF321D11}"/>
              </a:ext>
            </a:extLst>
          </p:cNvPr>
          <p:cNvGrpSpPr/>
          <p:nvPr/>
        </p:nvGrpSpPr>
        <p:grpSpPr>
          <a:xfrm>
            <a:off x="1097438" y="3459801"/>
            <a:ext cx="10256362" cy="3033074"/>
            <a:chOff x="857840" y="395926"/>
            <a:chExt cx="10256362" cy="3033074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2056C536-4556-B9E8-A127-6A381FBDE665}"/>
                </a:ext>
              </a:extLst>
            </p:cNvPr>
            <p:cNvSpPr/>
            <p:nvPr/>
          </p:nvSpPr>
          <p:spPr>
            <a:xfrm>
              <a:off x="4854804" y="1011117"/>
              <a:ext cx="6259398" cy="2417883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801CA8D-1049-2706-D1A7-3D0074BAC5B3}"/>
                </a:ext>
              </a:extLst>
            </p:cNvPr>
            <p:cNvSpPr txBox="1"/>
            <p:nvPr/>
          </p:nvSpPr>
          <p:spPr>
            <a:xfrm>
              <a:off x="7396062" y="395926"/>
              <a:ext cx="1176883" cy="490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Memory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F461E0E-A9DE-73D3-1BBB-E5410DD26D00}"/>
                </a:ext>
              </a:extLst>
            </p:cNvPr>
            <p:cNvGrpSpPr/>
            <p:nvPr/>
          </p:nvGrpSpPr>
          <p:grpSpPr>
            <a:xfrm>
              <a:off x="857840" y="395926"/>
              <a:ext cx="3761296" cy="3033074"/>
              <a:chOff x="4207110" y="914400"/>
              <a:chExt cx="3819260" cy="2282283"/>
            </a:xfrm>
          </p:grpSpPr>
          <p:sp>
            <p:nvSpPr>
              <p:cNvPr id="22" name="Rounded Rectangle 21">
                <a:extLst>
                  <a:ext uri="{FF2B5EF4-FFF2-40B4-BE49-F238E27FC236}">
                    <a16:creationId xmlns:a16="http://schemas.microsoft.com/office/drawing/2014/main" id="{5B3F9C85-D1B8-EB43-D814-A81E146B68D3}"/>
                  </a:ext>
                </a:extLst>
              </p:cNvPr>
              <p:cNvSpPr/>
              <p:nvPr/>
            </p:nvSpPr>
            <p:spPr>
              <a:xfrm>
                <a:off x="4207110" y="1377310"/>
                <a:ext cx="3819260" cy="1819373"/>
              </a:xfrm>
              <a:prstGeom prst="roundRect">
                <a:avLst/>
              </a:prstGeom>
              <a:noFill/>
              <a:ln w="381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765D475-BD26-3931-3A0C-C667DA4B1210}"/>
                  </a:ext>
                </a:extLst>
              </p:cNvPr>
              <p:cNvSpPr txBox="1"/>
              <p:nvPr/>
            </p:nvSpPr>
            <p:spPr>
              <a:xfrm>
                <a:off x="5582238" y="914400"/>
                <a:ext cx="1027522" cy="2779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Program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DE21924-4004-730A-48EE-2132BF09722F}"/>
                </a:ext>
              </a:extLst>
            </p:cNvPr>
            <p:cNvGrpSpPr/>
            <p:nvPr/>
          </p:nvGrpSpPr>
          <p:grpSpPr>
            <a:xfrm>
              <a:off x="5406273" y="1206135"/>
              <a:ext cx="2460396" cy="1503389"/>
              <a:chOff x="5335571" y="1319753"/>
              <a:chExt cx="2460396" cy="1503389"/>
            </a:xfrm>
          </p:grpSpPr>
          <p:sp>
            <p:nvSpPr>
              <p:cNvPr id="16" name="Rounded Rectangle 15">
                <a:extLst>
                  <a:ext uri="{FF2B5EF4-FFF2-40B4-BE49-F238E27FC236}">
                    <a16:creationId xmlns:a16="http://schemas.microsoft.com/office/drawing/2014/main" id="{B48700A9-002D-9BB1-F006-D319A9C96F4C}"/>
                  </a:ext>
                </a:extLst>
              </p:cNvPr>
              <p:cNvSpPr/>
              <p:nvPr/>
            </p:nvSpPr>
            <p:spPr>
              <a:xfrm>
                <a:off x="5335571" y="1319753"/>
                <a:ext cx="2460396" cy="44305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Program Counter: 8</a:t>
                </a:r>
              </a:p>
            </p:txBody>
          </p:sp>
          <p:sp>
            <p:nvSpPr>
              <p:cNvPr id="17" name="Rounded Rectangle 16">
                <a:extLst>
                  <a:ext uri="{FF2B5EF4-FFF2-40B4-BE49-F238E27FC236}">
                    <a16:creationId xmlns:a16="http://schemas.microsoft.com/office/drawing/2014/main" id="{7E6B8121-CA26-DCFC-D44F-65C2FC231BF5}"/>
                  </a:ext>
                </a:extLst>
              </p:cNvPr>
              <p:cNvSpPr/>
              <p:nvPr/>
            </p:nvSpPr>
            <p:spPr>
              <a:xfrm>
                <a:off x="5335571" y="1849918"/>
                <a:ext cx="2460396" cy="44305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a: 1</a:t>
                </a:r>
              </a:p>
            </p:txBody>
          </p:sp>
          <p:sp>
            <p:nvSpPr>
              <p:cNvPr id="18" name="Rounded Rectangle 17">
                <a:extLst>
                  <a:ext uri="{FF2B5EF4-FFF2-40B4-BE49-F238E27FC236}">
                    <a16:creationId xmlns:a16="http://schemas.microsoft.com/office/drawing/2014/main" id="{05F1A473-751A-D627-3C67-D5CEDBF606BA}"/>
                  </a:ext>
                </a:extLst>
              </p:cNvPr>
              <p:cNvSpPr/>
              <p:nvPr/>
            </p:nvSpPr>
            <p:spPr>
              <a:xfrm>
                <a:off x="5335571" y="2380083"/>
                <a:ext cx="2460396" cy="44305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b: 2</a:t>
                </a:r>
              </a:p>
            </p:txBody>
          </p:sp>
        </p:grpSp>
      </p:grp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623E9791-2D5F-CBBE-C1EF-059301C435C9}"/>
              </a:ext>
            </a:extLst>
          </p:cNvPr>
          <p:cNvSpPr/>
          <p:nvPr/>
        </p:nvSpPr>
        <p:spPr>
          <a:xfrm>
            <a:off x="5645871" y="5860505"/>
            <a:ext cx="2460396" cy="4430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c: 4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A5422CB-20A9-17C8-60AD-56292AB0F517}"/>
              </a:ext>
            </a:extLst>
          </p:cNvPr>
          <p:cNvSpPr/>
          <p:nvPr/>
        </p:nvSpPr>
        <p:spPr>
          <a:xfrm>
            <a:off x="8341935" y="4285896"/>
            <a:ext cx="2460396" cy="4430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sum: 6</a:t>
            </a:r>
          </a:p>
        </p:txBody>
      </p:sp>
    </p:spTree>
    <p:extLst>
      <p:ext uri="{BB962C8B-B14F-4D97-AF65-F5344CB8AC3E}">
        <p14:creationId xmlns:p14="http://schemas.microsoft.com/office/powerpoint/2010/main" val="19659682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9D643F-020F-85F3-B82D-B51DE53111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D5488-93AA-E458-49D9-7DDD8F450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write computer algorithms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472E59-78FD-12DB-1DD0-DB00990D9B88}"/>
              </a:ext>
            </a:extLst>
          </p:cNvPr>
          <p:cNvSpPr txBox="1"/>
          <p:nvPr/>
        </p:nvSpPr>
        <p:spPr>
          <a:xfrm>
            <a:off x="923544" y="1527048"/>
            <a:ext cx="101772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To write a computer algorithm we should:</a:t>
            </a:r>
          </a:p>
          <a:p>
            <a:pPr marL="514350" indent="-514350">
              <a:buAutoNum type="arabicPeriod"/>
            </a:pPr>
            <a:r>
              <a:rPr lang="en-US" sz="2800" dirty="0"/>
              <a:t>Understand the task we are trying to perform</a:t>
            </a:r>
          </a:p>
          <a:p>
            <a:pPr marL="514350" indent="-514350">
              <a:buAutoNum type="arabicPeriod"/>
            </a:pPr>
            <a:r>
              <a:rPr lang="en-US" sz="2800" dirty="0"/>
              <a:t>Break the task down into smaller steps, until each step is something that can be performed by a computer.</a:t>
            </a:r>
          </a:p>
          <a:p>
            <a:pPr marL="514350" indent="-514350">
              <a:buAutoNum type="arabicPeriod"/>
            </a:pPr>
            <a:r>
              <a:rPr lang="en-US" sz="2800" dirty="0"/>
              <a:t>Write some computer code that has encodes this set of sequences in a format the CPU can understand.</a:t>
            </a:r>
          </a:p>
        </p:txBody>
      </p:sp>
    </p:spTree>
    <p:extLst>
      <p:ext uri="{BB962C8B-B14F-4D97-AF65-F5344CB8AC3E}">
        <p14:creationId xmlns:p14="http://schemas.microsoft.com/office/powerpoint/2010/main" val="4188381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601CB-C244-1CF5-571C-4CFA71916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you already know?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DE803-633B-E2AA-6B43-F65A1927B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(Brief review of Menti answers)</a:t>
            </a:r>
          </a:p>
        </p:txBody>
      </p:sp>
    </p:spTree>
    <p:extLst>
      <p:ext uri="{BB962C8B-B14F-4D97-AF65-F5344CB8AC3E}">
        <p14:creationId xmlns:p14="http://schemas.microsoft.com/office/powerpoint/2010/main" val="38785563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BC90C1-9352-A443-2E41-57C5787493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A822F-C03A-391A-6054-708B3FB3B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write computer algorithms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315A2C-2D40-2CEF-2594-F725D749C02C}"/>
              </a:ext>
            </a:extLst>
          </p:cNvPr>
          <p:cNvSpPr txBox="1"/>
          <p:nvPr/>
        </p:nvSpPr>
        <p:spPr>
          <a:xfrm>
            <a:off x="923544" y="1527048"/>
            <a:ext cx="1017727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To write a computer algorithm we should:</a:t>
            </a:r>
          </a:p>
          <a:p>
            <a:pPr marL="514350" indent="-514350">
              <a:buAutoNum type="arabicPeriod"/>
            </a:pPr>
            <a:r>
              <a:rPr lang="en-US" sz="2800" dirty="0"/>
              <a:t>Understand the task we are trying to perform</a:t>
            </a:r>
          </a:p>
          <a:p>
            <a:pPr marL="514350" indent="-514350">
              <a:buAutoNum type="arabicPeriod"/>
            </a:pPr>
            <a:r>
              <a:rPr lang="en-US" sz="2800" dirty="0"/>
              <a:t>Break the task down into smaller steps, until each step is something that can be performed by a computer.</a:t>
            </a:r>
          </a:p>
          <a:p>
            <a:pPr marL="514350" indent="-514350">
              <a:buAutoNum type="arabicPeriod"/>
            </a:pPr>
            <a:r>
              <a:rPr lang="en-US" sz="2800" dirty="0"/>
              <a:t>Write some computer code that has encodes this set of sequences in a format the CPU can understand.</a:t>
            </a:r>
          </a:p>
          <a:p>
            <a:pPr marL="514350" indent="-514350">
              <a:buAutoNum type="arabicPeriod"/>
            </a:pPr>
            <a:endParaRPr lang="en-US" sz="2800" dirty="0"/>
          </a:p>
          <a:p>
            <a:r>
              <a:rPr lang="en-US" sz="2800" dirty="0"/>
              <a:t>To do this, we must write our code in a particular </a:t>
            </a:r>
            <a:r>
              <a:rPr lang="en-US" sz="2800" i="1" dirty="0"/>
              <a:t>programming language</a:t>
            </a:r>
            <a:r>
              <a:rPr lang="en-US" sz="2800" dirty="0"/>
              <a:t>. In this course, we use Python. Early programmers had no choice but to use </a:t>
            </a:r>
            <a:r>
              <a:rPr lang="en-US" sz="2800" i="1" dirty="0"/>
              <a:t>machine code</a:t>
            </a:r>
            <a:r>
              <a:rPr lang="en-US" sz="2800" dirty="0"/>
              <a:t>, which uses binary to specify both data and the instruction to perform.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203900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B5BE4A-16A0-C22F-298B-C84A2E86DE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597FE-F72D-1647-DAA5-00A3A2F1B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write computer algorithms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8ADB37-2D45-751C-00EA-1BA9BC0B3838}"/>
              </a:ext>
            </a:extLst>
          </p:cNvPr>
          <p:cNvSpPr txBox="1"/>
          <p:nvPr/>
        </p:nvSpPr>
        <p:spPr>
          <a:xfrm>
            <a:off x="923544" y="1527048"/>
            <a:ext cx="1017727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To do this, we must write our code in a particular </a:t>
            </a:r>
            <a:r>
              <a:rPr lang="en-US" sz="2800" i="1" dirty="0"/>
              <a:t>programming language</a:t>
            </a:r>
            <a:r>
              <a:rPr lang="en-US" sz="2800" dirty="0"/>
              <a:t>. In this course, we use Python. Early programmers had no choice but to use </a:t>
            </a:r>
            <a:r>
              <a:rPr lang="en-US" sz="2800" i="1" dirty="0"/>
              <a:t>machine code</a:t>
            </a:r>
            <a:r>
              <a:rPr lang="en-US" sz="2800" dirty="0"/>
              <a:t>, which uses binary to specify both data and the instruction to perform.</a:t>
            </a:r>
          </a:p>
          <a:p>
            <a:endParaRPr lang="en-US" sz="2800" dirty="0"/>
          </a:p>
        </p:txBody>
      </p:sp>
      <p:pic>
        <p:nvPicPr>
          <p:cNvPr id="3" name="Picture 2" descr="A computer code with numbers&#10;&#10;AI-generated content may be incorrect.">
            <a:extLst>
              <a:ext uri="{FF2B5EF4-FFF2-40B4-BE49-F238E27FC236}">
                <a16:creationId xmlns:a16="http://schemas.microsoft.com/office/drawing/2014/main" id="{BDA5A7D4-14F2-445A-2811-61D1A870D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7550" y="4795847"/>
            <a:ext cx="31369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7345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1F2DF8-82B1-D984-A1A8-B0864C93D0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2D4EC-9383-10A8-84F8-1353E01B9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write computer algorithms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D77F18-EDA5-C659-9078-82195F52947A}"/>
              </a:ext>
            </a:extLst>
          </p:cNvPr>
          <p:cNvSpPr txBox="1"/>
          <p:nvPr/>
        </p:nvSpPr>
        <p:spPr>
          <a:xfrm>
            <a:off x="923544" y="1527048"/>
            <a:ext cx="1017727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To do this, we must write our code in a particular </a:t>
            </a:r>
            <a:r>
              <a:rPr lang="en-US" sz="2800" i="1" dirty="0"/>
              <a:t>programming language</a:t>
            </a:r>
            <a:r>
              <a:rPr lang="en-US" sz="2800" dirty="0"/>
              <a:t>. In this course, we use Python. Early programmers had no choice but to use </a:t>
            </a:r>
            <a:r>
              <a:rPr lang="en-US" sz="2800" i="1" dirty="0"/>
              <a:t>machine code</a:t>
            </a:r>
            <a:r>
              <a:rPr lang="en-US" sz="2800" dirty="0"/>
              <a:t>, which uses binary to specify both data and the instruction to perform.</a:t>
            </a:r>
          </a:p>
          <a:p>
            <a:endParaRPr lang="en-US" sz="2800" dirty="0"/>
          </a:p>
          <a:p>
            <a:r>
              <a:rPr lang="en-US" sz="2800" dirty="0"/>
              <a:t>This was very tedious, and so people developed </a:t>
            </a:r>
            <a:r>
              <a:rPr lang="en-US" sz="2800" i="1" dirty="0"/>
              <a:t>assembly language </a:t>
            </a:r>
            <a:r>
              <a:rPr lang="en-US" sz="2800" dirty="0"/>
              <a:t>(and tools for translating assembly into machine code).</a:t>
            </a:r>
          </a:p>
          <a:p>
            <a:endParaRPr lang="en-US" sz="2800" dirty="0"/>
          </a:p>
        </p:txBody>
      </p:sp>
      <p:pic>
        <p:nvPicPr>
          <p:cNvPr id="3" name="Picture 2" descr="A computer code with numbers&#10;&#10;AI-generated content may be incorrect.">
            <a:extLst>
              <a:ext uri="{FF2B5EF4-FFF2-40B4-BE49-F238E27FC236}">
                <a16:creationId xmlns:a16="http://schemas.microsoft.com/office/drawing/2014/main" id="{33ED3B44-326F-816D-B443-337D831A0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4308" y="4894647"/>
            <a:ext cx="3136900" cy="1371600"/>
          </a:xfrm>
          <a:prstGeom prst="rect">
            <a:avLst/>
          </a:prstGeom>
        </p:spPr>
      </p:pic>
      <p:pic>
        <p:nvPicPr>
          <p:cNvPr id="4" name="Picture 3" descr="A computer code on a dark background&#10;&#10;AI-generated content may be incorrect.">
            <a:extLst>
              <a:ext uri="{FF2B5EF4-FFF2-40B4-BE49-F238E27FC236}">
                <a16:creationId xmlns:a16="http://schemas.microsoft.com/office/drawing/2014/main" id="{A62C6B0E-4456-7130-0B68-E5B46AA45C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4850197"/>
            <a:ext cx="2667000" cy="146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0234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2E799D-B169-104A-EC22-82206EFCF7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B0FF0-22EF-3E07-D674-464F57B63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write computer algorithms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5B90F8-9FFB-9A1A-901B-4B6406D6147F}"/>
              </a:ext>
            </a:extLst>
          </p:cNvPr>
          <p:cNvSpPr txBox="1"/>
          <p:nvPr/>
        </p:nvSpPr>
        <p:spPr>
          <a:xfrm>
            <a:off x="923544" y="1527048"/>
            <a:ext cx="1017727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To do this, we must write our code in a particular </a:t>
            </a:r>
            <a:r>
              <a:rPr lang="en-US" sz="2800" i="1" dirty="0"/>
              <a:t>programming language</a:t>
            </a:r>
            <a:r>
              <a:rPr lang="en-US" sz="2800" dirty="0"/>
              <a:t>. In this course, we use Python. Early programmers had no choice but to use </a:t>
            </a:r>
            <a:r>
              <a:rPr lang="en-US" sz="2800" i="1" dirty="0"/>
              <a:t>machine code</a:t>
            </a:r>
            <a:r>
              <a:rPr lang="en-US" sz="2800" dirty="0"/>
              <a:t>, which uses binary to specify both data and the instruction to perform.</a:t>
            </a:r>
          </a:p>
          <a:p>
            <a:endParaRPr lang="en-US" sz="2800" dirty="0"/>
          </a:p>
          <a:p>
            <a:r>
              <a:rPr lang="en-US" sz="2800" dirty="0"/>
              <a:t>This was very tedious, and so people developed </a:t>
            </a:r>
            <a:r>
              <a:rPr lang="en-US" sz="2800" i="1" dirty="0"/>
              <a:t>assembly language </a:t>
            </a:r>
            <a:r>
              <a:rPr lang="en-US" sz="2800" dirty="0"/>
              <a:t>(and tools for translating assembly into machine code).</a:t>
            </a:r>
          </a:p>
          <a:p>
            <a:endParaRPr lang="en-US" sz="2800" dirty="0"/>
          </a:p>
          <a:p>
            <a:r>
              <a:rPr lang="en-US" sz="2800" dirty="0"/>
              <a:t>Assembly is still tedious to write, so people developed </a:t>
            </a:r>
            <a:r>
              <a:rPr lang="en-US" sz="2800" i="1" dirty="0"/>
              <a:t>higher-level programming languages</a:t>
            </a:r>
            <a:r>
              <a:rPr lang="en-US" sz="2800" dirty="0"/>
              <a:t> like Python that let us write code that looks a bit more like English. </a:t>
            </a:r>
          </a:p>
        </p:txBody>
      </p:sp>
    </p:spTree>
    <p:extLst>
      <p:ext uri="{BB962C8B-B14F-4D97-AF65-F5344CB8AC3E}">
        <p14:creationId xmlns:p14="http://schemas.microsoft.com/office/powerpoint/2010/main" val="25145074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E536E7-3663-2DF1-8DD8-7D858D9D79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4B726-DC95-166A-E846-2A49B735F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write computer algorithms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6EC822-D443-7DDE-21ED-E4A3542E8BE4}"/>
              </a:ext>
            </a:extLst>
          </p:cNvPr>
          <p:cNvSpPr txBox="1"/>
          <p:nvPr/>
        </p:nvSpPr>
        <p:spPr>
          <a:xfrm>
            <a:off x="923544" y="1527048"/>
            <a:ext cx="101772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Assembly is still tedious to write, so people developed </a:t>
            </a:r>
            <a:r>
              <a:rPr lang="en-US" sz="2800" i="1" dirty="0"/>
              <a:t>higher-level programming languages</a:t>
            </a:r>
            <a:r>
              <a:rPr lang="en-US" sz="2800" dirty="0"/>
              <a:t> like Python that let us write code that looks a bit more like English.</a:t>
            </a:r>
          </a:p>
        </p:txBody>
      </p:sp>
      <p:pic>
        <p:nvPicPr>
          <p:cNvPr id="6" name="Picture 5" descr="A computer code with numbers&#10;&#10;AI-generated content may be incorrect.">
            <a:extLst>
              <a:ext uri="{FF2B5EF4-FFF2-40B4-BE49-F238E27FC236}">
                <a16:creationId xmlns:a16="http://schemas.microsoft.com/office/drawing/2014/main" id="{149BD504-4F31-DD0F-ABDB-41D88C007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6900" y="2912043"/>
            <a:ext cx="3136900" cy="1371600"/>
          </a:xfrm>
          <a:prstGeom prst="rect">
            <a:avLst/>
          </a:prstGeom>
        </p:spPr>
      </p:pic>
      <p:pic>
        <p:nvPicPr>
          <p:cNvPr id="7" name="Picture 6" descr="A computer code on a dark background&#10;&#10;AI-generated content may be incorrect.">
            <a:extLst>
              <a:ext uri="{FF2B5EF4-FFF2-40B4-BE49-F238E27FC236}">
                <a16:creationId xmlns:a16="http://schemas.microsoft.com/office/drawing/2014/main" id="{1724289C-A58E-FE61-5A02-CE71EA2EB5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8353" y="2926962"/>
            <a:ext cx="2667000" cy="1460500"/>
          </a:xfrm>
          <a:prstGeom prst="rect">
            <a:avLst/>
          </a:prstGeom>
        </p:spPr>
      </p:pic>
      <p:pic>
        <p:nvPicPr>
          <p:cNvPr id="8" name="Picture 7" descr="A close up of a speed&#10;&#10;AI-generated content may be incorrect.">
            <a:extLst>
              <a:ext uri="{FF2B5EF4-FFF2-40B4-BE49-F238E27FC236}">
                <a16:creationId xmlns:a16="http://schemas.microsoft.com/office/drawing/2014/main" id="{2C6ACF9B-D438-2871-F11B-ED4F6600B3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560" y="2912043"/>
            <a:ext cx="37846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4992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78D8DE-FD9E-9572-46FB-304AF39EAE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69DF7-E0B9-A190-4AF5-BE16902F7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write computer algorithms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5E720A-41FD-9C42-BBB1-1BA6F04FF0C6}"/>
              </a:ext>
            </a:extLst>
          </p:cNvPr>
          <p:cNvSpPr txBox="1"/>
          <p:nvPr/>
        </p:nvSpPr>
        <p:spPr>
          <a:xfrm>
            <a:off x="923544" y="1527048"/>
            <a:ext cx="101772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Assembly is still tedious to write, so people developed </a:t>
            </a:r>
            <a:r>
              <a:rPr lang="en-US" sz="2800" i="1" dirty="0"/>
              <a:t>higher-level programming languages</a:t>
            </a:r>
            <a:r>
              <a:rPr lang="en-US" sz="2800" dirty="0"/>
              <a:t> like Python that let us write code that looks a bit more like English.</a:t>
            </a:r>
          </a:p>
        </p:txBody>
      </p:sp>
      <p:pic>
        <p:nvPicPr>
          <p:cNvPr id="3" name="Picture 2" descr="A computer code with numbers&#10;&#10;AI-generated content may be incorrect.">
            <a:extLst>
              <a:ext uri="{FF2B5EF4-FFF2-40B4-BE49-F238E27FC236}">
                <a16:creationId xmlns:a16="http://schemas.microsoft.com/office/drawing/2014/main" id="{622798CC-00D5-9C0C-BA50-A3102FFAE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6900" y="2912043"/>
            <a:ext cx="3136900" cy="1371600"/>
          </a:xfrm>
          <a:prstGeom prst="rect">
            <a:avLst/>
          </a:prstGeom>
        </p:spPr>
      </p:pic>
      <p:pic>
        <p:nvPicPr>
          <p:cNvPr id="4" name="Picture 3" descr="A computer code on a dark background&#10;&#10;AI-generated content may be incorrect.">
            <a:extLst>
              <a:ext uri="{FF2B5EF4-FFF2-40B4-BE49-F238E27FC236}">
                <a16:creationId xmlns:a16="http://schemas.microsoft.com/office/drawing/2014/main" id="{0DAA0F6E-B195-2CB1-EFEA-E26AE7F86F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8353" y="2926962"/>
            <a:ext cx="2667000" cy="1460500"/>
          </a:xfrm>
          <a:prstGeom prst="rect">
            <a:avLst/>
          </a:prstGeom>
        </p:spPr>
      </p:pic>
      <p:pic>
        <p:nvPicPr>
          <p:cNvPr id="5" name="Picture 4" descr="A close up of a speed&#10;&#10;AI-generated content may be incorrect.">
            <a:extLst>
              <a:ext uri="{FF2B5EF4-FFF2-40B4-BE49-F238E27FC236}">
                <a16:creationId xmlns:a16="http://schemas.microsoft.com/office/drawing/2014/main" id="{11B2A3CB-5478-EF4A-3C6B-20D83DCF57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560" y="2912043"/>
            <a:ext cx="3784600" cy="7239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5C88F60-A86C-E5E3-1EB7-EF66F9C8C3DD}"/>
              </a:ext>
            </a:extLst>
          </p:cNvPr>
          <p:cNvSpPr txBox="1"/>
          <p:nvPr/>
        </p:nvSpPr>
        <p:spPr>
          <a:xfrm>
            <a:off x="923544" y="4402381"/>
            <a:ext cx="1017727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Although Python looks like English, it is not. Valid Python must follow a specified pattern (</a:t>
            </a:r>
            <a:r>
              <a:rPr lang="en-US" sz="2800" i="1" dirty="0"/>
              <a:t>syntax). </a:t>
            </a:r>
            <a:r>
              <a:rPr lang="en-US" sz="2800" dirty="0"/>
              <a:t>One of your main jobs in this course is to learn what to </a:t>
            </a:r>
            <a:r>
              <a:rPr lang="en-US" sz="2800" dirty="0" err="1"/>
              <a:t>recognise</a:t>
            </a:r>
            <a:r>
              <a:rPr lang="en-US" sz="2800" dirty="0"/>
              <a:t> what is and isn’t valid Python syntax. A second main job is to understand the </a:t>
            </a:r>
            <a:r>
              <a:rPr lang="en-US" sz="2800" i="1" dirty="0"/>
              <a:t>semantics </a:t>
            </a:r>
            <a:r>
              <a:rPr lang="en-US" sz="2800" dirty="0"/>
              <a:t>Python </a:t>
            </a:r>
            <a:r>
              <a:rPr lang="en-US" sz="2800" dirty="0" err="1"/>
              <a:t>i.e</a:t>
            </a:r>
            <a:r>
              <a:rPr lang="en-US" sz="2800" dirty="0"/>
              <a:t> what instructions does a line of Python correspond to. </a:t>
            </a:r>
          </a:p>
        </p:txBody>
      </p:sp>
    </p:spTree>
    <p:extLst>
      <p:ext uri="{BB962C8B-B14F-4D97-AF65-F5344CB8AC3E}">
        <p14:creationId xmlns:p14="http://schemas.microsoft.com/office/powerpoint/2010/main" val="3809527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6A09F-C0AE-4396-13F8-A5819F58D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20A90-9A7F-509C-D767-84D535328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what we mean by the word </a:t>
            </a:r>
            <a:r>
              <a:rPr lang="en-US" i="1" dirty="0"/>
              <a:t>algorithm.</a:t>
            </a:r>
            <a:endParaRPr lang="en-US" dirty="0"/>
          </a:p>
          <a:p>
            <a:r>
              <a:rPr lang="en-US" dirty="0"/>
              <a:t>Practice designing some basic algorithms</a:t>
            </a:r>
          </a:p>
          <a:p>
            <a:r>
              <a:rPr lang="en-US" dirty="0"/>
              <a:t>Begin to develop a mental model of how a computer can </a:t>
            </a:r>
            <a:r>
              <a:rPr lang="en-US" i="1" dirty="0"/>
              <a:t>execute</a:t>
            </a:r>
            <a:r>
              <a:rPr lang="en-US" dirty="0"/>
              <a:t> an algorithm. </a:t>
            </a:r>
          </a:p>
        </p:txBody>
      </p:sp>
    </p:spTree>
    <p:extLst>
      <p:ext uri="{BB962C8B-B14F-4D97-AF65-F5344CB8AC3E}">
        <p14:creationId xmlns:p14="http://schemas.microsoft.com/office/powerpoint/2010/main" val="3862914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83A64F-1061-7688-8264-9ADD78F6B3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16C70-C3D3-DA82-56DF-5B98E4494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284C4-8633-A94B-7B32-754C491ED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An algorithm is a set of instructions that can be followed to complete a task.</a:t>
            </a:r>
          </a:p>
          <a:p>
            <a:pPr marL="0" indent="0">
              <a:buNone/>
            </a:pPr>
            <a:r>
              <a:rPr lang="en-US" dirty="0"/>
              <a:t>For example, to make a </a:t>
            </a:r>
            <a:r>
              <a:rPr lang="en-US" dirty="0" err="1"/>
              <a:t>lego</a:t>
            </a:r>
            <a:r>
              <a:rPr lang="en-US" dirty="0"/>
              <a:t> model, we follow instructions.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75A48C2-D42F-E9CE-73C8-A1E6336B9AE7}"/>
              </a:ext>
            </a:extLst>
          </p:cNvPr>
          <p:cNvGrpSpPr/>
          <p:nvPr/>
        </p:nvGrpSpPr>
        <p:grpSpPr>
          <a:xfrm>
            <a:off x="1587011" y="3174023"/>
            <a:ext cx="9017977" cy="2022841"/>
            <a:chOff x="838200" y="4001294"/>
            <a:chExt cx="10515600" cy="2358776"/>
          </a:xfrm>
        </p:grpSpPr>
        <p:pic>
          <p:nvPicPr>
            <p:cNvPr id="1026" name="Picture 2" descr="Police Station">
              <a:extLst>
                <a:ext uri="{FF2B5EF4-FFF2-40B4-BE49-F238E27FC236}">
                  <a16:creationId xmlns:a16="http://schemas.microsoft.com/office/drawing/2014/main" id="{9637D37C-FAD2-5BD8-5ADB-A50D6FCE9C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0" y="4001294"/>
              <a:ext cx="2768517" cy="23587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A instructions for building a house&#10;&#10;AI-generated content may be incorrect.">
              <a:extLst>
                <a:ext uri="{FF2B5EF4-FFF2-40B4-BE49-F238E27FC236}">
                  <a16:creationId xmlns:a16="http://schemas.microsoft.com/office/drawing/2014/main" id="{84E45741-F93F-1F93-736A-5A2FD4BECB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11597" y="4129727"/>
              <a:ext cx="2768517" cy="2101911"/>
            </a:xfrm>
            <a:prstGeom prst="rect">
              <a:avLst/>
            </a:prstGeom>
          </p:spPr>
        </p:pic>
        <p:pic>
          <p:nvPicPr>
            <p:cNvPr id="8" name="Picture 7" descr="A black and white lego block&#10;&#10;AI-generated content may be incorrect.">
              <a:extLst>
                <a:ext uri="{FF2B5EF4-FFF2-40B4-BE49-F238E27FC236}">
                  <a16:creationId xmlns:a16="http://schemas.microsoft.com/office/drawing/2014/main" id="{5B8A5E4C-7BED-718B-82AF-349E584E49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84993" y="4129726"/>
              <a:ext cx="2768807" cy="21019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72918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49C0D0-3C40-AF6A-0655-2AD4044F3F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D4BCA-5224-F68C-2663-0047BD738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DC60F-2315-E18A-9F12-91AC58DF9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An algorithm is a set of instructions that can be followed to complete a task.</a:t>
            </a:r>
          </a:p>
          <a:p>
            <a:pPr marL="0" indent="0">
              <a:buNone/>
            </a:pPr>
            <a:r>
              <a:rPr lang="en-US" dirty="0"/>
              <a:t>For example, to make a </a:t>
            </a:r>
            <a:r>
              <a:rPr lang="en-US" dirty="0" err="1"/>
              <a:t>lego</a:t>
            </a:r>
            <a:r>
              <a:rPr lang="en-US" dirty="0"/>
              <a:t> model, we follow instructions.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Question: Discuss (2-3 mins) some examples of algorithms you have encountered in your daily lives.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4FF7881-03B7-7742-EED1-DE67B87F92B2}"/>
              </a:ext>
            </a:extLst>
          </p:cNvPr>
          <p:cNvGrpSpPr/>
          <p:nvPr/>
        </p:nvGrpSpPr>
        <p:grpSpPr>
          <a:xfrm>
            <a:off x="1587011" y="3174023"/>
            <a:ext cx="9017977" cy="2022841"/>
            <a:chOff x="838200" y="4001294"/>
            <a:chExt cx="10515600" cy="2358776"/>
          </a:xfrm>
        </p:grpSpPr>
        <p:pic>
          <p:nvPicPr>
            <p:cNvPr id="1026" name="Picture 2" descr="Police Station">
              <a:extLst>
                <a:ext uri="{FF2B5EF4-FFF2-40B4-BE49-F238E27FC236}">
                  <a16:creationId xmlns:a16="http://schemas.microsoft.com/office/drawing/2014/main" id="{8DFDDC24-9FCC-0539-DDE8-A521238F8B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0" y="4001294"/>
              <a:ext cx="2768517" cy="23587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A instructions for building a house&#10;&#10;AI-generated content may be incorrect.">
              <a:extLst>
                <a:ext uri="{FF2B5EF4-FFF2-40B4-BE49-F238E27FC236}">
                  <a16:creationId xmlns:a16="http://schemas.microsoft.com/office/drawing/2014/main" id="{993FEF4B-B144-AE43-C03C-07D6DCE5F12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11597" y="4129727"/>
              <a:ext cx="2768517" cy="2101911"/>
            </a:xfrm>
            <a:prstGeom prst="rect">
              <a:avLst/>
            </a:prstGeom>
          </p:spPr>
        </p:pic>
        <p:pic>
          <p:nvPicPr>
            <p:cNvPr id="8" name="Picture 7" descr="A black and white lego block&#10;&#10;AI-generated content may be incorrect.">
              <a:extLst>
                <a:ext uri="{FF2B5EF4-FFF2-40B4-BE49-F238E27FC236}">
                  <a16:creationId xmlns:a16="http://schemas.microsoft.com/office/drawing/2014/main" id="{180B4508-F0E7-F124-A9AE-6BC9C2D3094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584993" y="4129726"/>
              <a:ext cx="2768807" cy="210191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80241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7A1B5-2263-8C5A-7C8C-9D0757537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A0ABF-F337-6F3A-B182-C2D77F7D3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 this course, we won’t be </a:t>
            </a:r>
            <a:r>
              <a:rPr lang="en-US" i="1" dirty="0"/>
              <a:t>following</a:t>
            </a:r>
            <a:r>
              <a:rPr lang="en-US" dirty="0"/>
              <a:t> algorithms, but instead </a:t>
            </a:r>
            <a:r>
              <a:rPr lang="en-US" i="1" dirty="0"/>
              <a:t>designing them. </a:t>
            </a:r>
          </a:p>
          <a:p>
            <a:r>
              <a:rPr lang="en-US" dirty="0"/>
              <a:t>Typically this means breaking a larger job down into a sequence of smaller steps. </a:t>
            </a:r>
          </a:p>
          <a:p>
            <a:pPr lvl="1"/>
            <a:r>
              <a:rPr lang="en-US" dirty="0"/>
              <a:t>We may do this </a:t>
            </a:r>
            <a:r>
              <a:rPr lang="en-US" i="1" dirty="0"/>
              <a:t>iteratively- </a:t>
            </a:r>
            <a:r>
              <a:rPr lang="en-US" dirty="0" err="1"/>
              <a:t>e.g</a:t>
            </a:r>
            <a:r>
              <a:rPr lang="en-US" dirty="0"/>
              <a:t> we may need to break some of our “smaller steps” into separate tasks.</a:t>
            </a:r>
          </a:p>
          <a:p>
            <a:pPr lvl="1"/>
            <a:r>
              <a:rPr lang="en-US" dirty="0"/>
              <a:t>Often we will make use of </a:t>
            </a:r>
            <a:r>
              <a:rPr lang="en-US" i="1" dirty="0"/>
              <a:t>decisions</a:t>
            </a:r>
            <a:r>
              <a:rPr lang="en-US" dirty="0"/>
              <a:t> (using some criteria to decide which instruction should be done next) and </a:t>
            </a:r>
            <a:r>
              <a:rPr lang="en-US" i="1" dirty="0"/>
              <a:t>iteration</a:t>
            </a:r>
            <a:r>
              <a:rPr lang="en-US" dirty="0"/>
              <a:t> (repeating an instruction some number of times). </a:t>
            </a:r>
          </a:p>
          <a:p>
            <a:r>
              <a:rPr lang="en-US" dirty="0"/>
              <a:t>A good algorithm should have:</a:t>
            </a:r>
          </a:p>
          <a:p>
            <a:pPr lvl="1"/>
            <a:r>
              <a:rPr lang="en-US" dirty="0"/>
              <a:t>Clear and unambiguous instructions.</a:t>
            </a:r>
          </a:p>
          <a:p>
            <a:pPr lvl="1"/>
            <a:r>
              <a:rPr lang="en-US" dirty="0"/>
              <a:t>A finite number of steps (more on this later in the course).</a:t>
            </a:r>
          </a:p>
        </p:txBody>
      </p:sp>
    </p:spTree>
    <p:extLst>
      <p:ext uri="{BB962C8B-B14F-4D97-AF65-F5344CB8AC3E}">
        <p14:creationId xmlns:p14="http://schemas.microsoft.com/office/powerpoint/2010/main" val="2547702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2BC28A-6609-A7EE-755F-BCE65714D6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C5BEC-4030-A73E-5B6C-0354A9096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7B913-CFBE-5BDE-8AA4-2A678379D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Example:  An algorithm for ???</a:t>
            </a:r>
          </a:p>
          <a:p>
            <a:r>
              <a:rPr lang="en-US" dirty="0"/>
              <a:t>Show example of repeated breaking down into subtasks. When to stop? Depends on who is executing the algorithm!</a:t>
            </a:r>
          </a:p>
          <a:p>
            <a:r>
              <a:rPr lang="en-US" dirty="0"/>
              <a:t>Make sure example includes selection and iteration.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885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6040B5-2277-8FBB-F12F-2BDAD5FCF1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FBF9E-D073-4891-4C9B-912DD1B5A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25CB1-85B7-E700-98DB-767F0C803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Let’s write an algorithm for making a ham sandwich.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596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2066</Words>
  <Application>Microsoft Macintosh PowerPoint</Application>
  <PresentationFormat>Widescreen</PresentationFormat>
  <Paragraphs>249</Paragraphs>
  <Slides>35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9" baseType="lpstr">
      <vt:lpstr>Aptos</vt:lpstr>
      <vt:lpstr>Aptos Display</vt:lpstr>
      <vt:lpstr>Arial</vt:lpstr>
      <vt:lpstr>Office Theme</vt:lpstr>
      <vt:lpstr>Algorithms and how a computer executes them</vt:lpstr>
      <vt:lpstr>What do you already know? </vt:lpstr>
      <vt:lpstr>What do you already know?</vt:lpstr>
      <vt:lpstr>Today’s learning objectives</vt:lpstr>
      <vt:lpstr>Algorithms</vt:lpstr>
      <vt:lpstr>Algorithms</vt:lpstr>
      <vt:lpstr>Designing algorithms</vt:lpstr>
      <vt:lpstr>Designing algorithms</vt:lpstr>
      <vt:lpstr>Designing algorithms</vt:lpstr>
      <vt:lpstr>Designing algorithms</vt:lpstr>
      <vt:lpstr>Designing algorithms</vt:lpstr>
      <vt:lpstr>How a computer executes algorithms</vt:lpstr>
      <vt:lpstr>How a computer executes algorithms</vt:lpstr>
      <vt:lpstr>How a computer executes algorithms</vt:lpstr>
      <vt:lpstr>How a computer executes algorithms</vt:lpstr>
      <vt:lpstr>How a computer executes algorithms</vt:lpstr>
      <vt:lpstr>How a computer executes algorithms</vt:lpstr>
      <vt:lpstr>How a computer executes algorithms</vt:lpstr>
      <vt:lpstr>How a computer executes algorithms</vt:lpstr>
      <vt:lpstr>How a computer executes algorithms</vt:lpstr>
      <vt:lpstr>How a computer executes algorithms</vt:lpstr>
      <vt:lpstr>How a computer executes algorithms</vt:lpstr>
      <vt:lpstr>How a computer executes algorithms</vt:lpstr>
      <vt:lpstr>How a computer executes algorithms</vt:lpstr>
      <vt:lpstr>How a computer executes algorithms</vt:lpstr>
      <vt:lpstr>How a computer executes algorithms</vt:lpstr>
      <vt:lpstr>How a computer executes algorithms</vt:lpstr>
      <vt:lpstr>How a computer executes algorithms</vt:lpstr>
      <vt:lpstr>How to write computer algorithms</vt:lpstr>
      <vt:lpstr>How to write computer algorithms</vt:lpstr>
      <vt:lpstr>How to write computer algorithms</vt:lpstr>
      <vt:lpstr>How to write computer algorithms</vt:lpstr>
      <vt:lpstr>How to write computer algorithms</vt:lpstr>
      <vt:lpstr>How to write computer algorithms</vt:lpstr>
      <vt:lpstr>How to write computer algorithms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Martin Garrad</dc:creator>
  <cp:lastModifiedBy>Martin Garrad</cp:lastModifiedBy>
  <cp:revision>1</cp:revision>
  <dcterms:created xsi:type="dcterms:W3CDTF">2025-08-04T11:15:52Z</dcterms:created>
  <dcterms:modified xsi:type="dcterms:W3CDTF">2025-08-04T13:21:53Z</dcterms:modified>
</cp:coreProperties>
</file>