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6" r:id="rId11"/>
    <p:sldId id="265" r:id="rId12"/>
    <p:sldId id="268" r:id="rId13"/>
    <p:sldId id="269" r:id="rId14"/>
    <p:sldId id="270" r:id="rId15"/>
    <p:sldId id="272" r:id="rId16"/>
    <p:sldId id="274" r:id="rId17"/>
    <p:sldId id="275" r:id="rId18"/>
    <p:sldId id="281" r:id="rId19"/>
    <p:sldId id="271" r:id="rId20"/>
    <p:sldId id="277" r:id="rId21"/>
    <p:sldId id="278" r:id="rId22"/>
    <p:sldId id="276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93" r:id="rId32"/>
    <p:sldId id="295" r:id="rId33"/>
    <p:sldId id="294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E35A6-1589-9547-9539-0C50FDBE5FEE}" v="1" dt="2025-08-04T13:21:4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789"/>
  </p:normalViewPr>
  <p:slideViewPr>
    <p:cSldViewPr snapToGrid="0">
      <p:cViewPr varScale="1">
        <p:scale>
          <a:sx n="117" d="100"/>
          <a:sy n="117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rrad" userId="29fa8137-b5d4-4adf-94e3-55aca812c4da" providerId="ADAL" clId="{7F7E35A6-1589-9547-9539-0C50FDBE5FEE}"/>
    <pc:docChg chg="modSld">
      <pc:chgData name="Martin Garrad" userId="29fa8137-b5d4-4adf-94e3-55aca812c4da" providerId="ADAL" clId="{7F7E35A6-1589-9547-9539-0C50FDBE5FEE}" dt="2025-08-11T13:05:20.700" v="15" actId="20577"/>
      <pc:docMkLst>
        <pc:docMk/>
      </pc:docMkLst>
      <pc:sldChg chg="modSp mod">
        <pc:chgData name="Martin Garrad" userId="29fa8137-b5d4-4adf-94e3-55aca812c4da" providerId="ADAL" clId="{7F7E35A6-1589-9547-9539-0C50FDBE5FEE}" dt="2025-08-11T13:05:20.700" v="15" actId="20577"/>
        <pc:sldMkLst>
          <pc:docMk/>
          <pc:sldMk cId="4188381686" sldId="287"/>
        </pc:sldMkLst>
        <pc:spChg chg="mod">
          <ac:chgData name="Martin Garrad" userId="29fa8137-b5d4-4adf-94e3-55aca812c4da" providerId="ADAL" clId="{7F7E35A6-1589-9547-9539-0C50FDBE5FEE}" dt="2025-08-11T13:05:20.700" v="15" actId="20577"/>
          <ac:spMkLst>
            <pc:docMk/>
            <pc:sldMk cId="4188381686" sldId="287"/>
            <ac:spMk id="9" creationId="{2F472E59-78FD-12DB-1DD0-DB00990D9B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point: Students are used to encountering algorithms in their daily lives- not exotic or incomprehensible, but in fact mundane and ordinary.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idea that this will be done by a child- so choice of “stopping” depends on who is executing the steps!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Generalisation</a:t>
            </a:r>
            <a:r>
              <a:rPr lang="en-US" dirty="0"/>
              <a:t> allows discussion of algorithms with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how a computer executes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 dirty="0"/>
              <a:t>Seminar 1</a:t>
            </a:r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4285-4FF0-4EBC-B96A-B084D27C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8C5-2B60-6096-7A45-63850D7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5230-5FDD-B994-C481-48D8234B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we </a:t>
            </a:r>
            <a:r>
              <a:rPr lang="en-US" i="1" dirty="0"/>
              <a:t>generalize</a:t>
            </a:r>
            <a:r>
              <a:rPr lang="en-US" dirty="0"/>
              <a:t> this algorithm to make any kind of sandwich?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3B0D-60BD-4B08-54BE-500958D2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A19-0D37-B23C-8B8F-DE4F8A0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7128-9998-0676-8CCA-F61932C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groups, discuss (~10 minutes) and develop algorithms for one the following tasks.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Finding the roots of a quadratic equation.</a:t>
            </a:r>
          </a:p>
          <a:p>
            <a:pPr marL="514350" indent="-514350">
              <a:buAutoNum type="arabicPeriod"/>
            </a:pPr>
            <a:r>
              <a:rPr lang="en-US" dirty="0"/>
              <a:t>Finding all primes between two numbers.</a:t>
            </a:r>
          </a:p>
          <a:p>
            <a:pPr marL="514350" indent="-514350">
              <a:buAutoNum type="arabicPeriod"/>
            </a:pPr>
            <a:r>
              <a:rPr lang="en-US" dirty="0"/>
              <a:t>Sorting a list of real numbers by size.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 a summary of your algorithm on Menti, code: XXXX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7E4-E80E-811C-8DFF-9CFB59B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F599-782D-6197-1AC5-7B98DCBC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pic>
        <p:nvPicPr>
          <p:cNvPr id="3074" name="Picture 2" descr="Computer and Device Defense - How Computers Work - The Carnegie Cyber  Academy - An Online Safety site and Games for Kids">
            <a:extLst>
              <a:ext uri="{FF2B5EF4-FFF2-40B4-BE49-F238E27FC236}">
                <a16:creationId xmlns:a16="http://schemas.microsoft.com/office/drawing/2014/main" id="{0A1B1091-893D-C170-87C2-6FBF15BF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85" y="2767833"/>
            <a:ext cx="4762631" cy="3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45F6-CDE6-7CE3-F3BA-C7996BF5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EAC-12B6-0360-CA58-B972CD93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DC6-4EAA-CE9A-897F-39969990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E23D17-4A3D-C255-2EF6-B9C45B2A9595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ABB19E-6FB0-B176-286C-6ABDBEF51D49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10242E-8A91-F8D9-FA8D-521B83AB7FFD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F0F8B2-5070-4551-E406-D42B2BFEE698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08D9AB-C0B4-9189-80E4-CA3668F66088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C5328C-1724-064C-1F0E-92694BB13BB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5E276AFC-B27A-45E9-00DD-6149604F8125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4BA4056-898B-0ECA-7434-C16B369F5BC5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807293-9CF3-3947-E7DB-7F3E644AB37B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285D76AA-32F8-DB59-FB74-D466D6080C77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B19321F6-B263-5C99-5E06-149983BDC60E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A10443-A9A4-D314-D64B-67353F282975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B22358CC-3F6C-851B-5B37-22B35D7D596A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CE69C54-5202-DB71-01ED-3413A61A6988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0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F7EE-D3C7-D738-33DF-50CC625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09E-E127-E8BD-54F6-863A056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DF9F-335B-D07B-D26F-F00D42F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6161" cy="2455762"/>
          </a:xfrm>
        </p:spPr>
        <p:txBody>
          <a:bodyPr>
            <a:normAutofit/>
          </a:bodyPr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  <a:p>
            <a:pPr lvl="1"/>
            <a:r>
              <a:rPr lang="en-US" dirty="0"/>
              <a:t>Input (</a:t>
            </a:r>
            <a:r>
              <a:rPr lang="en-US" dirty="0" err="1"/>
              <a:t>i.e</a:t>
            </a:r>
            <a:r>
              <a:rPr lang="en-US" dirty="0"/>
              <a:t> mouse / keyboard / touchscreen) and output (monitor)</a:t>
            </a:r>
          </a:p>
          <a:p>
            <a:pPr lvl="1"/>
            <a:r>
              <a:rPr lang="en-US" dirty="0"/>
              <a:t>Memory for storing data</a:t>
            </a:r>
          </a:p>
          <a:p>
            <a:pPr lvl="1"/>
            <a:r>
              <a:rPr lang="en-US" dirty="0"/>
              <a:t>A central processing unit “CPU” can electronically perform a limited number of operations.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F9065-E8E9-6497-FC8D-BA6A12DC273C}"/>
              </a:ext>
            </a:extLst>
          </p:cNvPr>
          <p:cNvGrpSpPr/>
          <p:nvPr/>
        </p:nvGrpSpPr>
        <p:grpSpPr>
          <a:xfrm>
            <a:off x="3385650" y="4103888"/>
            <a:ext cx="5420700" cy="2388987"/>
            <a:chOff x="1766484" y="2765730"/>
            <a:chExt cx="8659032" cy="38161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DA315E-F985-6BBF-DDF5-F0CF7BEB7E43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5BA5DB-A7F7-C7B6-A9F4-79D3BA4CBC78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3B55A19-1180-097E-E0AE-E806FF864686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A73090-F60F-9B9F-67E2-07DC25131905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A0278E6-6A40-E925-FC9E-34482AB7EE71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447B6F05-B104-741D-3E84-8514B02F599B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3E5A151-EC44-4620-0447-DC5A8D4040FD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515FA8-2C57-8320-F245-FD84948F54D4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0C3AFCF3-8A56-27D4-3530-56217DB450ED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475CA09-10D2-0E54-7573-5A7F2C6FDE39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E7114B-D8FE-1965-8B00-F29AA5366E82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9DDE2CAF-1988-F67E-1B3F-7825CA006568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3AEE612E-48E1-2F34-7978-7223BC33EE3F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5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EA8-987D-B9A2-B02F-2E4D4447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27F-6056-21F8-5BCB-3A57318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983B8-43D1-E770-C478-E4C99300AB4C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820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AC30-2B9D-124C-5F42-3198C66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4A0B-4E99-C52D-7F91-57D6B4C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8ECF5-5518-509A-A46E-5169D22A32F7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D423F-6CC2-B9EF-EEA3-C8C6AFF24242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893F5-94B4-9E33-12C2-160B8FAF3328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DA3A554-AF4E-1AF3-3FA5-D1224CA8A6C1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A266A-0E96-9CA0-7877-FFC47BDDD82F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CBCC72-C285-6B34-5666-A99D794E203F}"/>
              </a:ext>
            </a:extLst>
          </p:cNvPr>
          <p:cNvSpPr/>
          <p:nvPr/>
        </p:nvSpPr>
        <p:spPr>
          <a:xfrm>
            <a:off x="3669290" y="4950058"/>
            <a:ext cx="2460396" cy="138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a</a:t>
            </a:r>
          </a:p>
          <a:p>
            <a:pPr algn="ctr"/>
            <a:r>
              <a:rPr lang="en-US" dirty="0"/>
              <a:t>Value: 3</a:t>
            </a:r>
          </a:p>
          <a:p>
            <a:pPr algn="ctr"/>
            <a:r>
              <a:rPr lang="en-US" dirty="0"/>
              <a:t>Type: Integer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A6C-C696-8507-4F7E-CA802CAB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2B0-4889-96B1-3EF6-FC84289C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C38E-6F37-5680-BB3F-E927FEC8791B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4897-8408-D5AC-1C7D-075C3371513F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700FD-2641-07F1-CA41-8B4688D75F66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A25DEA-CF06-5326-BD71-BFF1C724DD46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3C68B-4137-FD59-4431-D484A5DD8980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C904D-FBD8-E8E1-4776-D6E440A59F22}"/>
              </a:ext>
            </a:extLst>
          </p:cNvPr>
          <p:cNvGrpSpPr/>
          <p:nvPr/>
        </p:nvGrpSpPr>
        <p:grpSpPr>
          <a:xfrm>
            <a:off x="3669290" y="4950058"/>
            <a:ext cx="5283723" cy="1385740"/>
            <a:chOff x="5161176" y="1489434"/>
            <a:chExt cx="5283723" cy="138574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D38CF4-A984-72EE-3D79-7405BFC3BA56}"/>
                </a:ext>
              </a:extLst>
            </p:cNvPr>
            <p:cNvSpPr/>
            <p:nvPr/>
          </p:nvSpPr>
          <p:spPr>
            <a:xfrm>
              <a:off x="5161176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a</a:t>
              </a:r>
            </a:p>
            <a:p>
              <a:pPr algn="ctr"/>
              <a:r>
                <a:rPr lang="en-US" dirty="0"/>
                <a:t>Value: 3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9C7A671-4420-19BF-6069-58431567BF52}"/>
                </a:ext>
              </a:extLst>
            </p:cNvPr>
            <p:cNvSpPr/>
            <p:nvPr/>
          </p:nvSpPr>
          <p:spPr>
            <a:xfrm>
              <a:off x="7984503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</a:t>
              </a:r>
            </a:p>
            <a:p>
              <a:pPr algn="ctr"/>
              <a:r>
                <a:rPr lang="en-US" dirty="0"/>
                <a:t>Value: 2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6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32E6-DFA8-4BE5-27AA-67F1A5B3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650-8B0E-A3FF-6C78-0228769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262-84F7-D0BF-38A6-92353020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459CD-6E1B-0E3C-9899-0FD4F0B17A60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B3B1AC9-4B47-F582-7465-B93A871046D2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43097B-8876-93D2-877F-0992326DD337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03DB853-BC00-821E-7ADE-87015EB33973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4A13C9-FCF5-95B5-9C29-AAFA1DDD7F1B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6573E06-0DD9-174A-8B3A-1D2A53EE386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4C6D2D98-8EAE-8D3B-65AC-F5EA0F681D53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31FC89B-A20A-B6FC-48FE-CA7C7A583640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29536E-E4BE-7629-8E8A-BBA18C6CEA22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9D36E83-B98D-6B98-FB2B-C52EADEFBFC1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63AEA78C-87B4-3404-194D-78E8C361C9B7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1B24A9-2EF9-511B-D301-5EFCBEEA8CF7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7AB1C62D-C862-C734-424A-13252A9F8AD4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EDBB78F-12A8-9AF7-6260-2398368DE7C6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6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086F-088E-D944-5B7D-489234F0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147-CF45-2D3F-0568-170DAC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756BA-E0B5-6531-0FCF-D53621651F67}"/>
              </a:ext>
            </a:extLst>
          </p:cNvPr>
          <p:cNvSpPr txBox="1"/>
          <p:nvPr/>
        </p:nvSpPr>
        <p:spPr>
          <a:xfrm>
            <a:off x="923544" y="1527048"/>
            <a:ext cx="101772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These are: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lvl="1"/>
            <a:endParaRPr lang="en-US" sz="2800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</p:txBody>
      </p:sp>
      <p:pic>
        <p:nvPicPr>
          <p:cNvPr id="41" name="Picture 4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1BDCCD-CDA8-C142-7492-6E3B0E73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84" y="2276056"/>
            <a:ext cx="2425288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the word </a:t>
            </a:r>
            <a:r>
              <a:rPr lang="en-US" i="1" dirty="0"/>
              <a:t>algorithm?</a:t>
            </a:r>
            <a:endParaRPr lang="en-US" dirty="0"/>
          </a:p>
          <a:p>
            <a:r>
              <a:rPr lang="en-US" dirty="0"/>
              <a:t>What do we mean by the word </a:t>
            </a:r>
            <a:r>
              <a:rPr lang="en-US" i="1" dirty="0"/>
              <a:t>computer program?</a:t>
            </a:r>
          </a:p>
          <a:p>
            <a:endParaRPr lang="en-US" i="1" dirty="0"/>
          </a:p>
          <a:p>
            <a:r>
              <a:rPr lang="en-US" dirty="0"/>
              <a:t>Are these the same thing? Are they different? (if so, how?).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discuss these questions with the people on your table (~ 5 minutes) and then </a:t>
            </a:r>
            <a:r>
              <a:rPr lang="en-US" dirty="0" err="1"/>
              <a:t>summarise</a:t>
            </a:r>
            <a:r>
              <a:rPr lang="en-US" dirty="0"/>
              <a:t> your answer on </a:t>
            </a:r>
            <a:r>
              <a:rPr lang="en-US" dirty="0" err="1"/>
              <a:t>menti</a:t>
            </a:r>
            <a:r>
              <a:rPr lang="en-US" dirty="0"/>
              <a:t> with code: XXXX</a:t>
            </a:r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65E5-60BC-232F-B9C4-16C9BC5D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3A7-33AA-D4B4-ECAA-9303663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66E38-AF8C-014A-5E40-DC876107907A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433666-4A48-67D9-695D-6D2F41A6A689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6B1ADF-13BF-D963-941F-2106511ED9A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976174-F952-977D-490D-D6EED74E920E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265AC75-1FC7-F870-AAD6-5518E52C4177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7DD60EB-AFD4-4D68-CA66-824DFF19420B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F21D30-3FF6-64C1-F0C9-5E45D333B5D0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41F70E05-9838-8217-B80C-9A740FEC6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8986288-E7E5-696E-C54C-90C73156AAA5}"/>
                </a:ext>
              </a:extLst>
            </p:cNvPr>
            <p:cNvSpPr/>
            <p:nvPr/>
          </p:nvSpPr>
          <p:spPr>
            <a:xfrm>
              <a:off x="5406273" y="1206135"/>
              <a:ext cx="2460396" cy="4430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Counter: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CA1FA1-17D2-FF5E-732E-7A3FD853E83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23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E351-4AC1-D2CA-5D92-02C58D2D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304C-D538-5A2E-B24F-3979817F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289483-7B02-F2B8-9162-A0276F258B20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B336671-38AC-4249-2BB8-F5BE40238E08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0AFD7-855E-2388-5B48-528253E39151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15D2DF-E29D-D1CB-1EEB-719722C2F66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D031778-58CA-BC8A-D495-A9611EF43C2E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F764D2F-51FA-4FE7-6B9B-1E68F1308F38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0CFBA1-8203-4530-C293-70435D96A0F6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8E40E285-992F-BA85-7ED6-3C9E42921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92B933-0D68-E628-96E3-DD3E66B912D4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973224"/>
              <a:chOff x="5335571" y="1319753"/>
              <a:chExt cx="2460396" cy="97322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BB9F8C2-ABCA-397C-C8AF-150173C811FB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2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E36DA02-7B20-D5CD-0226-3B2C7C8B7EE0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5137385-CA26-6F43-F6B6-F56781D05EAA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2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31D9-C8A8-489B-AF40-879DB799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DD04-D5E4-5152-40D7-87D59E4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D54AD3-022C-B392-89E0-772468CEE20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58AACDE-3B0A-77A3-7B05-1235C92F4446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85120-9C52-1BD2-7BB1-0E0254F8CB4A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73FDA9-0092-3D13-AF68-B52B80FFFF23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FD97B4-87F3-3B74-5F89-B5A5AB24861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01FB895-1009-E15C-433E-2704FB74A80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FB99F0-4268-E11D-D426-D8AE3AA08BDC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6093CA2F-BF85-C913-AE10-B5DF70207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FFB52C-C6E5-7159-1560-BB81F410E0D6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8F858A6-E26C-4DCB-0EFD-5BC8FD846D94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6E7D6C4-718F-75FD-A7ED-12930DB2553A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CFD26E9-261E-022B-CBC8-55C84E7CD638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3D99C2D-91D3-FA96-AFB7-F84D8657AA4D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9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6E7C-8756-2B0B-D40F-2D44C4AE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602-A5F2-8D14-07C3-D6ADF89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E3495-D0FB-B10A-14D6-0FC89CB3C446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DCCB25A-56A1-96F4-3C9A-F7BEDDD6C9EB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C45C51-B782-0504-E677-9287D602509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C8E1C2-A8A5-2516-EB61-D2D4B14CF02C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D778D0-E6CD-2ED7-998F-90930E97E9C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EC7AA2A-BEB5-090B-F6AA-928CAA77871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A92656-0393-7772-F05E-A52912000392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336FF303-A669-62ED-2556-9FA097D08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084482-756F-3C42-95BC-1510F25CB01D}"/>
                </a:ext>
              </a:extLst>
            </p:cNvPr>
            <p:cNvGrpSpPr/>
            <p:nvPr/>
          </p:nvGrpSpPr>
          <p:grpSpPr>
            <a:xfrm>
              <a:off x="5406273" y="1206134"/>
              <a:ext cx="5156460" cy="2027848"/>
              <a:chOff x="5335571" y="1206134"/>
              <a:chExt cx="5156460" cy="202784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FCB09B5-560E-0353-94A5-26C8AD86F8FA}"/>
                  </a:ext>
                </a:extLst>
              </p:cNvPr>
              <p:cNvGrpSpPr/>
              <p:nvPr/>
            </p:nvGrpSpPr>
            <p:grpSpPr>
              <a:xfrm>
                <a:off x="5335571" y="1206135"/>
                <a:ext cx="2460396" cy="2027847"/>
                <a:chOff x="5335571" y="1319753"/>
                <a:chExt cx="2460396" cy="2027847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37AE38D3-4A30-9CEB-3883-4602C0E5A4C0}"/>
                    </a:ext>
                  </a:extLst>
                </p:cNvPr>
                <p:cNvSpPr/>
                <p:nvPr/>
              </p:nvSpPr>
              <p:spPr>
                <a:xfrm>
                  <a:off x="5335571" y="131975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Program Counter: 8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D3334EAB-91B3-9BEA-28F1-9DDDDA347437}"/>
                    </a:ext>
                  </a:extLst>
                </p:cNvPr>
                <p:cNvSpPr/>
                <p:nvPr/>
              </p:nvSpPr>
              <p:spPr>
                <a:xfrm>
                  <a:off x="5335571" y="1849918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a: 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110FEE1C-5142-DC3C-5AD8-50CC9437CD7E}"/>
                    </a:ext>
                  </a:extLst>
                </p:cNvPr>
                <p:cNvSpPr/>
                <p:nvPr/>
              </p:nvSpPr>
              <p:spPr>
                <a:xfrm>
                  <a:off x="5335571" y="238008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b: 2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6127322B-A9BB-495E-79B9-85C92E5981D8}"/>
                    </a:ext>
                  </a:extLst>
                </p:cNvPr>
                <p:cNvSpPr/>
                <p:nvPr/>
              </p:nvSpPr>
              <p:spPr>
                <a:xfrm>
                  <a:off x="5335571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c: 3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88B446-4E06-E95C-3F8E-CD704DEE8A89}"/>
                  </a:ext>
                </a:extLst>
              </p:cNvPr>
              <p:cNvGrpSpPr/>
              <p:nvPr/>
            </p:nvGrpSpPr>
            <p:grpSpPr>
              <a:xfrm>
                <a:off x="8031635" y="1206134"/>
                <a:ext cx="2460396" cy="2027848"/>
                <a:chOff x="8031635" y="1319752"/>
                <a:chExt cx="2460396" cy="2027848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A5D01CC3-5126-111A-6FB5-7867B5A9198E}"/>
                    </a:ext>
                  </a:extLst>
                </p:cNvPr>
                <p:cNvSpPr/>
                <p:nvPr/>
              </p:nvSpPr>
              <p:spPr>
                <a:xfrm>
                  <a:off x="8031635" y="131975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d: 4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A09EE88-51E8-59C1-7752-28CC7B79A603}"/>
                    </a:ext>
                  </a:extLst>
                </p:cNvPr>
                <p:cNvSpPr/>
                <p:nvPr/>
              </p:nvSpPr>
              <p:spPr>
                <a:xfrm>
                  <a:off x="8031635" y="1849916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sum1: 3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08D56E6-AE63-CF8F-FDB2-EE98F0566996}"/>
                    </a:ext>
                  </a:extLst>
                </p:cNvPr>
                <p:cNvSpPr/>
                <p:nvPr/>
              </p:nvSpPr>
              <p:spPr>
                <a:xfrm>
                  <a:off x="8031635" y="237518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sum2: 7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6337315-389D-1DE6-B69B-CD9681EAF834}"/>
                    </a:ext>
                  </a:extLst>
                </p:cNvPr>
                <p:cNvSpPr/>
                <p:nvPr/>
              </p:nvSpPr>
              <p:spPr>
                <a:xfrm>
                  <a:off x="8031635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total: 10</a:t>
                  </a: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A13262-6060-8D41-95E1-E7892895099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489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CF5A-1041-6CBA-E36C-0A44C087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D9CF-0B6D-555A-3D45-EAD67B15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01C1A-71C7-A2D5-C26E-F09CAED073B8}"/>
              </a:ext>
            </a:extLst>
          </p:cNvPr>
          <p:cNvSpPr txBox="1"/>
          <p:nvPr/>
        </p:nvSpPr>
        <p:spPr>
          <a:xfrm>
            <a:off x="923544" y="1527048"/>
            <a:ext cx="1017727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  <a:p>
            <a:endParaRPr lang="en-US" sz="2800" dirty="0"/>
          </a:p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</p:spTree>
    <p:extLst>
      <p:ext uri="{BB962C8B-B14F-4D97-AF65-F5344CB8AC3E}">
        <p14:creationId xmlns:p14="http://schemas.microsoft.com/office/powerpoint/2010/main" val="108949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347B-2949-45C4-B7E8-6488A14D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0624-EF88-A8D4-6158-D88FE75D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84D0E-4129-6F1D-092A-B78E06440B5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CEF85-DBCB-F428-01FA-1B0B67E3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E419BA-B006-5C1B-E397-C6D3715BAB2E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BB1B4-67CD-246A-6621-D917CA262B5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0D22B-B42D-B5EA-D55F-7A5488EFD6E4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8C36A8-C4D2-6E6D-8097-B26C4970160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28A99FE-24AA-2C90-FC19-BF123007B8C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480957-D922-3317-4C1F-99C66FEACDE9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9CFAB-0D1A-953D-E8BC-F412E77AB868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3CE3A4A-5601-2CEA-3ED8-A4417CE22A32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4EAE4547-1ABB-62C6-D09E-E660F6F81A93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92AE2DC-3813-EA58-8AD8-7E9862FB7EA2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8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E4B83-86D2-AE13-C67F-0D0D9427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48D-245B-1ADC-D319-F4CFA3B1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760896-730D-D16B-3013-93D9548ED6D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E30A21-B694-BFA7-0935-034A5AD2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C5DB70-DC94-AE5A-AFA0-FFA27B4113BF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3BB6BA4-2CD7-918E-5348-2981C44DD32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8D132-AE52-66B3-3727-E08DA372CD2B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968DDF-C2DC-0ADA-54FB-0AC23339DE07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15EE442-AF8D-3B2F-E386-5C5781A42948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7B3A43-5B14-D990-3F2A-AF8EFAE333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63365A-52E3-FC81-AFA6-51982BE93D50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684070A-F715-344F-256A-EDB9A0883AA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C083BF0-B843-DDA2-35F6-742AF8C6EC6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EE6FA7-673F-21D7-CA5F-442076C6C5D6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1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C3C5-F3E2-D5CC-447C-FFE4CD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C18-716A-0417-F42B-188A9264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28F3F-68D0-066C-8B57-C33EF7CB7AA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D399AF-3F5D-61EF-675A-CEC8BBEC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2C3696-CB09-7C33-38EC-D7185C012CF7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34AFD8-7374-8110-F2BA-1446BFE22DF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0C95F1-CF9B-0C11-2D28-F3D1236A642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68D8B3-0410-DF53-EFF3-C316878F6216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31FEDD0-B9AA-A954-FEAB-E7D0907F5BE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76725-4527-7DB4-1833-FB0306961195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5FA085-67B7-1388-B02F-1446DDA317A3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FE66C6C-DDD9-BC57-3798-7F22E8BC3E9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7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BFFAB0-2C89-0687-1A3B-E902C77C983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412382E-0CED-3464-6340-71D72D6376AF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225B6A9-C4A3-87BD-AF82-B770561A2771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</p:spTree>
    <p:extLst>
      <p:ext uri="{BB962C8B-B14F-4D97-AF65-F5344CB8AC3E}">
        <p14:creationId xmlns:p14="http://schemas.microsoft.com/office/powerpoint/2010/main" val="340017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D7DE-19C8-F060-8EC7-B61BEF2D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0EE-4F3A-E213-462F-B9226DB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A0E540-0744-761B-58B2-682604E8ADD5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7F7EC5-6309-BAC5-B8F0-78465606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89169F-7E23-4FFC-698D-CAB1EF321D1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56C536-4556-B9E8-A127-6A381FBDE66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1CA8D-1049-2706-D1A7-3D0074BAC5B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461E0E-A9DE-73D3-1BBB-E5410DD26D00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B3F9C85-D1B8-EB43-D814-A81E146B68D3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5D475-BD26-3931-3A0C-C667DA4B12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E21924-4004-730A-48EE-2132BF09722F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48700A9-002D-9BB1-F006-D319A9C96F4C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8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E6B8121-CA26-DCFC-D44F-65C2FC231BF5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5F1A473-751A-D627-3C67-D5CEDBF606BA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3E9791-2D5F-CBBE-C1EF-059301C435C9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422CB-20A9-17C8-60AD-56292AB0F517}"/>
              </a:ext>
            </a:extLst>
          </p:cNvPr>
          <p:cNvSpPr/>
          <p:nvPr/>
        </p:nvSpPr>
        <p:spPr>
          <a:xfrm>
            <a:off x="8341935" y="4285896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6</a:t>
            </a:r>
          </a:p>
        </p:txBody>
      </p:sp>
    </p:spTree>
    <p:extLst>
      <p:ext uri="{BB962C8B-B14F-4D97-AF65-F5344CB8AC3E}">
        <p14:creationId xmlns:p14="http://schemas.microsoft.com/office/powerpoint/2010/main" val="196596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643F-020F-85F3-B82D-B51DE531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488-93AA-E458-49D9-7DDD8F45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72E59-78FD-12DB-1DD0-DB00990D9B88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encodes this set of instructions in a format the CPU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4188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E803-633B-E2AA-6B43-F65A192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(Brief review of Menti answers)</a:t>
            </a:r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90C1-9352-A443-2E41-57C57874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22F-C03A-391A-6054-708B3FB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15A2C-2D40-2CEF-2594-F725D749C02C}"/>
              </a:ext>
            </a:extLst>
          </p:cNvPr>
          <p:cNvSpPr txBox="1"/>
          <p:nvPr/>
        </p:nvSpPr>
        <p:spPr>
          <a:xfrm>
            <a:off x="923544" y="1527048"/>
            <a:ext cx="10177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has encodes this set of sequences in a format the CPU can understand.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9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BE4A-16A0-C22F-298B-C84A2E86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7FE-F72D-1647-DAA5-00A3A2F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ADB37-2D45-751C-00EA-1BA9BC0B3838}"/>
              </a:ext>
            </a:extLst>
          </p:cNvPr>
          <p:cNvSpPr txBox="1"/>
          <p:nvPr/>
        </p:nvSpPr>
        <p:spPr>
          <a:xfrm>
            <a:off x="923544" y="1527048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BDA5A7D4-14F2-445A-2811-61D1A870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95847"/>
            <a:ext cx="3136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2DF8-82B1-D984-A1A8-B0864C93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4EC-9383-10A8-84F8-1353E01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77F18-EDA5-C659-9078-82195F52947A}"/>
              </a:ext>
            </a:extLst>
          </p:cNvPr>
          <p:cNvSpPr txBox="1"/>
          <p:nvPr/>
        </p:nvSpPr>
        <p:spPr>
          <a:xfrm>
            <a:off x="923544" y="1527048"/>
            <a:ext cx="10177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33ED3B44-326F-816D-B443-337D831A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8" y="4894647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A62C6B0E-4456-7130-0B68-E5B46AA4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0197"/>
            <a:ext cx="2667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799D-B169-104A-EC22-82206EFC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FF0-22EF-3E07-D674-464F57B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90F8-9FFB-9A1A-901B-4B6406D6147F}"/>
              </a:ext>
            </a:extLst>
          </p:cNvPr>
          <p:cNvSpPr txBox="1"/>
          <p:nvPr/>
        </p:nvSpPr>
        <p:spPr>
          <a:xfrm>
            <a:off x="923544" y="1527048"/>
            <a:ext cx="10177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 </a:t>
            </a:r>
          </a:p>
        </p:txBody>
      </p:sp>
    </p:spTree>
    <p:extLst>
      <p:ext uri="{BB962C8B-B14F-4D97-AF65-F5344CB8AC3E}">
        <p14:creationId xmlns:p14="http://schemas.microsoft.com/office/powerpoint/2010/main" val="2514507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36E7-3663-2DF1-8DD8-7D858D9D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726-DC95-166A-E846-2A49B73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EC822-D443-7DDE-21ED-E4A3542E8BE4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6" name="Picture 5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149BD504-4F31-DD0F-ABDB-41D88C00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7" name="Picture 6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1724289C-A58E-FE61-5A02-CE71EA2E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8" name="Picture 7" descr="A close up of a speed&#10;&#10;AI-generated content may be incorrect.">
            <a:extLst>
              <a:ext uri="{FF2B5EF4-FFF2-40B4-BE49-F238E27FC236}">
                <a16:creationId xmlns:a16="http://schemas.microsoft.com/office/drawing/2014/main" id="{2C6ACF9B-D438-2871-F11B-ED4F6600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D8DE-FD9E-9572-46FB-304AF39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9DF7-E0B9-A190-4AF5-BE16902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E720A-41FD-9C42-BBB1-1BA6F04FF0C6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622798CC-00D5-9C0C-BA50-A3102FFA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0DAA0F6E-B195-2CB1-EFEA-E26AE7F8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5" name="Picture 4" descr="A close up of a speed&#10;&#10;AI-generated content may be incorrect.">
            <a:extLst>
              <a:ext uri="{FF2B5EF4-FFF2-40B4-BE49-F238E27FC236}">
                <a16:creationId xmlns:a16="http://schemas.microsoft.com/office/drawing/2014/main" id="{11B2A3CB-5478-EF4A-3C6B-20D83DCF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8F60-A86C-E5E3-1EB7-EF66F9C8C3DD}"/>
              </a:ext>
            </a:extLst>
          </p:cNvPr>
          <p:cNvSpPr txBox="1"/>
          <p:nvPr/>
        </p:nvSpPr>
        <p:spPr>
          <a:xfrm>
            <a:off x="923544" y="4402381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Although Python looks like English, it is not. Valid Python must follow a specified pattern (</a:t>
            </a:r>
            <a:r>
              <a:rPr lang="en-US" sz="2800" i="1" dirty="0"/>
              <a:t>syntax). </a:t>
            </a:r>
            <a:r>
              <a:rPr lang="en-US" sz="2800" dirty="0"/>
              <a:t>One of your main jobs in this course is to learn what to </a:t>
            </a:r>
            <a:r>
              <a:rPr lang="en-US" sz="2800" dirty="0" err="1"/>
              <a:t>recognise</a:t>
            </a:r>
            <a:r>
              <a:rPr lang="en-US" sz="2800" dirty="0"/>
              <a:t> what is and isn’t valid Python syntax. A second main job is to understand the </a:t>
            </a:r>
            <a:r>
              <a:rPr lang="en-US" sz="2800" i="1" dirty="0"/>
              <a:t>semantics </a:t>
            </a:r>
            <a:r>
              <a:rPr lang="en-US" sz="2800" dirty="0"/>
              <a:t>Python </a:t>
            </a:r>
            <a:r>
              <a:rPr lang="en-US" sz="2800" dirty="0" err="1"/>
              <a:t>i.e</a:t>
            </a:r>
            <a:r>
              <a:rPr lang="en-US" sz="2800" dirty="0"/>
              <a:t> what instructions does a line of Python correspond to. </a:t>
            </a:r>
          </a:p>
        </p:txBody>
      </p:sp>
    </p:spTree>
    <p:extLst>
      <p:ext uri="{BB962C8B-B14F-4D97-AF65-F5344CB8AC3E}">
        <p14:creationId xmlns:p14="http://schemas.microsoft.com/office/powerpoint/2010/main" val="38095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0A90-9A7F-509C-D767-84D5353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we mean by the word </a:t>
            </a:r>
            <a:r>
              <a:rPr lang="en-US" i="1" dirty="0"/>
              <a:t>algorithm.</a:t>
            </a:r>
            <a:endParaRPr lang="en-US" dirty="0"/>
          </a:p>
          <a:p>
            <a:r>
              <a:rPr lang="en-US" dirty="0"/>
              <a:t>Practice designing some basic algorithms</a:t>
            </a:r>
          </a:p>
          <a:p>
            <a:r>
              <a:rPr lang="en-US" dirty="0"/>
              <a:t>Begin to develop a mental model of how a computer can </a:t>
            </a:r>
            <a:r>
              <a:rPr lang="en-US" i="1" dirty="0"/>
              <a:t>execute</a:t>
            </a:r>
            <a:r>
              <a:rPr lang="en-US" dirty="0"/>
              <a:t> an algorithm. </a:t>
            </a:r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A64F-1061-7688-8264-9ADD78F6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C70-C3D3-DA82-56DF-5B98E449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4C4-8633-A94B-7B32-754C491E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5A48C2-D42F-E9CE-73C8-A1E6336B9AE7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9637D37C-FAD2-5BD8-5ADB-A50D6FCE9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84E45741-F93F-1F93-736A-5A2FD4BE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5B8A5E4C-7BED-718B-82AF-349E584E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1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C0D0-3C40-AF6A-0655-2AD4044F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4BCA-5224-F68C-2663-0047BD7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60F-2315-E18A-9F12-91AC58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Discuss (2-3 mins) some examples of algorithms you have encountered in your daily lives.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FF7881-03B7-7742-EED1-DE67B87F92B2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8DFDDC24-9FCC-0539-DDE8-A521238F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993FEF4B-B144-AE43-C03C-07D6DCE5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180B4508-F0E7-F124-A9AE-6BC9C2D3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B5-2263-8C5A-7C8C-9D0757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0ABF-F337-6F3A-B182-C2D77F7D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course, we won’t be </a:t>
            </a:r>
            <a:r>
              <a:rPr lang="en-US" i="1" dirty="0"/>
              <a:t>following</a:t>
            </a:r>
            <a:r>
              <a:rPr lang="en-US" dirty="0"/>
              <a:t> algorithms, but instead </a:t>
            </a:r>
            <a:r>
              <a:rPr lang="en-US" i="1" dirty="0"/>
              <a:t>designing them. </a:t>
            </a:r>
          </a:p>
          <a:p>
            <a:r>
              <a:rPr lang="en-US" dirty="0"/>
              <a:t>Typically this means breaking a larger job down into a sequence of smaller steps. </a:t>
            </a:r>
          </a:p>
          <a:p>
            <a:pPr lvl="1"/>
            <a:r>
              <a:rPr lang="en-US" dirty="0"/>
              <a:t>We may do this </a:t>
            </a:r>
            <a:r>
              <a:rPr lang="en-US" i="1" dirty="0"/>
              <a:t>iteratively- </a:t>
            </a:r>
            <a:r>
              <a:rPr lang="en-US" dirty="0" err="1"/>
              <a:t>e.g</a:t>
            </a:r>
            <a:r>
              <a:rPr lang="en-US" dirty="0"/>
              <a:t> we may need to break some of our “smaller steps” into separate tasks.</a:t>
            </a:r>
          </a:p>
          <a:p>
            <a:pPr lvl="1"/>
            <a:r>
              <a:rPr lang="en-US" dirty="0"/>
              <a:t>Often we will make use of </a:t>
            </a:r>
            <a:r>
              <a:rPr lang="en-US" i="1" dirty="0"/>
              <a:t>decisions</a:t>
            </a:r>
            <a:r>
              <a:rPr lang="en-US" dirty="0"/>
              <a:t> (using some criteria to decide which instruction should be done next) and </a:t>
            </a:r>
            <a:r>
              <a:rPr lang="en-US" i="1" dirty="0"/>
              <a:t>iteration</a:t>
            </a:r>
            <a:r>
              <a:rPr lang="en-US" dirty="0"/>
              <a:t> (repeating an instruction some number of times). </a:t>
            </a:r>
          </a:p>
          <a:p>
            <a:r>
              <a:rPr lang="en-US" dirty="0"/>
              <a:t>A good algorithm should have:</a:t>
            </a:r>
          </a:p>
          <a:p>
            <a:pPr lvl="1"/>
            <a:r>
              <a:rPr lang="en-US" dirty="0"/>
              <a:t>Clear and unambiguous instructions.</a:t>
            </a:r>
          </a:p>
          <a:p>
            <a:pPr lvl="1"/>
            <a:r>
              <a:rPr lang="en-US" dirty="0"/>
              <a:t>A finite number of steps (more on this later in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477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28A-6609-A7EE-755F-BCE65714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5BEC-4030-A73E-5B6C-0354A90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B913-CFBE-5BDE-8AA4-2A678379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 An algorithm for ???</a:t>
            </a:r>
          </a:p>
          <a:p>
            <a:r>
              <a:rPr lang="en-US" dirty="0"/>
              <a:t>Show example of repeated breaking down into subtasks. When to stop? Depends on who is executing the algorithm!</a:t>
            </a:r>
          </a:p>
          <a:p>
            <a:r>
              <a:rPr lang="en-US" dirty="0"/>
              <a:t>Make sure example includes selection and iteration.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40B5-2277-8FBB-F12F-2BDAD5F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F9E-D073-4891-4C9B-912DD1B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CB1-85B7-E700-98DB-767F0C80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2065</Words>
  <Application>Microsoft Macintosh PowerPoint</Application>
  <PresentationFormat>Widescreen</PresentationFormat>
  <Paragraphs>249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Algorithms and how a computer executes them</vt:lpstr>
      <vt:lpstr>What do you already know? </vt:lpstr>
      <vt:lpstr>What do you already know?</vt:lpstr>
      <vt:lpstr>Today’s learning objectives</vt:lpstr>
      <vt:lpstr>Algorithms</vt:lpstr>
      <vt:lpstr>Algorithms</vt:lpstr>
      <vt:lpstr>Designing algorithms</vt:lpstr>
      <vt:lpstr>Designing algorithms</vt:lpstr>
      <vt:lpstr>Designing algorithms</vt:lpstr>
      <vt:lpstr>Designing algorithms</vt:lpstr>
      <vt:lpstr>Designing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2025-08-04T11:15:52Z</dcterms:created>
  <dcterms:modified xsi:type="dcterms:W3CDTF">2025-08-11T13:05:30Z</dcterms:modified>
</cp:coreProperties>
</file>