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309" r:id="rId3"/>
    <p:sldId id="259" r:id="rId4"/>
    <p:sldId id="261" r:id="rId5"/>
    <p:sldId id="262" r:id="rId6"/>
    <p:sldId id="263" r:id="rId7"/>
    <p:sldId id="266" r:id="rId8"/>
    <p:sldId id="306" r:id="rId9"/>
    <p:sldId id="308" r:id="rId10"/>
    <p:sldId id="299" r:id="rId11"/>
    <p:sldId id="300" r:id="rId12"/>
    <p:sldId id="304" r:id="rId13"/>
    <p:sldId id="260" r:id="rId14"/>
    <p:sldId id="310" r:id="rId15"/>
    <p:sldId id="311" r:id="rId16"/>
    <p:sldId id="305" r:id="rId17"/>
    <p:sldId id="303" r:id="rId18"/>
    <p:sldId id="318" r:id="rId19"/>
    <p:sldId id="319" r:id="rId20"/>
    <p:sldId id="312" r:id="rId21"/>
    <p:sldId id="315" r:id="rId22"/>
    <p:sldId id="317" r:id="rId23"/>
    <p:sldId id="307" r:id="rId24"/>
    <p:sldId id="281" r:id="rId25"/>
    <p:sldId id="274" r:id="rId26"/>
  </p:sldIdLst>
  <p:sldSz cx="9144000" cy="5143500" type="screen16x9"/>
  <p:notesSz cx="6858000" cy="9144000"/>
  <p:embeddedFontLst>
    <p:embeddedFont>
      <p:font typeface="Lora" pitchFamily="2" charset="0"/>
      <p:regular r:id="rId28"/>
      <p:bold r:id="rId29"/>
      <p:italic r:id="rId30"/>
      <p:boldItalic r:id="rId31"/>
    </p:embeddedFont>
    <p:embeddedFont>
      <p:font typeface="Quattrocento Sans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41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070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723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115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527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155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69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348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53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489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81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33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85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64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15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199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25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4575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</a:t>
            </a:r>
            <a:r>
              <a:rPr lang="fa-IR" dirty="0"/>
              <a:t> </a:t>
            </a:r>
            <a:r>
              <a:rPr lang="en-US" dirty="0"/>
              <a:t>Beyond </a:t>
            </a:r>
            <a:r>
              <a:rPr lang="en-US" dirty="0">
                <a:highlight>
                  <a:schemeClr val="accent1"/>
                </a:highlight>
              </a:rPr>
              <a:t>Overfitting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>
            <a:extLst>
              <a:ext uri="{FF2B5EF4-FFF2-40B4-BE49-F238E27FC236}">
                <a16:creationId xmlns:a16="http://schemas.microsoft.com/office/drawing/2014/main" id="{4768FB04-6C08-4ED1-B087-3C517B49B612}"/>
              </a:ext>
            </a:extLst>
          </p:cNvPr>
          <p:cNvSpPr txBox="1">
            <a:spLocks/>
          </p:cNvSpPr>
          <p:nvPr/>
        </p:nvSpPr>
        <p:spPr>
          <a:xfrm>
            <a:off x="6454196" y="3499031"/>
            <a:ext cx="2286430" cy="601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400" dirty="0">
                <a:latin typeface="Quattrocento Sans" panose="020B0604020202020204" charset="0"/>
              </a:rPr>
              <a:t>Mohammadreza Ghofrani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World </a:t>
            </a:r>
            <a:r>
              <a:rPr lang="en" sz="2000" dirty="0">
                <a:highlight>
                  <a:schemeClr val="accent1"/>
                </a:highlight>
              </a:rPr>
              <a:t>Examples</a:t>
            </a:r>
            <a:r>
              <a:rPr lang="en" sz="2000" dirty="0"/>
              <a:t> (2)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FC85A-0560-4BAD-BC86-C8B3B79A77DD}"/>
              </a:ext>
            </a:extLst>
          </p:cNvPr>
          <p:cNvSpPr txBox="1"/>
          <p:nvPr/>
        </p:nvSpPr>
        <p:spPr>
          <a:xfrm>
            <a:off x="232201" y="257175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Random </a:t>
            </a:r>
            <a:r>
              <a:rPr lang="en-US" sz="1800" dirty="0" err="1">
                <a:latin typeface="Quattrocento Sans" panose="020B0604020202020204" charset="0"/>
                <a:ea typeface="MS UI Gothic" panose="020B0600070205080204" pitchFamily="34" charset="-128"/>
              </a:rPr>
              <a:t>ReLU</a:t>
            </a:r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DA5E12-AE9B-4139-9D09-E4C45B4F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58" y="1331712"/>
            <a:ext cx="5962962" cy="1935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A67571-765E-48B0-B3FC-159169134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958" y="3296239"/>
            <a:ext cx="5968347" cy="12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World </a:t>
            </a:r>
            <a:r>
              <a:rPr lang="en" sz="2000" dirty="0">
                <a:highlight>
                  <a:schemeClr val="accent1"/>
                </a:highlight>
              </a:rPr>
              <a:t>Examples</a:t>
            </a:r>
            <a:r>
              <a:rPr lang="en" sz="2000" dirty="0"/>
              <a:t> (3)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5D6308-4090-47C4-B7FF-32EEF31E65E0}"/>
              </a:ext>
            </a:extLst>
          </p:cNvPr>
          <p:cNvGrpSpPr/>
          <p:nvPr/>
        </p:nvGrpSpPr>
        <p:grpSpPr>
          <a:xfrm>
            <a:off x="2102231" y="1978725"/>
            <a:ext cx="6662965" cy="1985900"/>
            <a:chOff x="1194727" y="2172284"/>
            <a:chExt cx="4899197" cy="146020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50F8A1-3065-4988-9181-23F73D33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4727" y="2390634"/>
              <a:ext cx="4899197" cy="124185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135B7E-F326-4978-B3A6-747053ED6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727" y="2172284"/>
              <a:ext cx="4899197" cy="21834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B55817-09B3-4AEB-8CD0-366BFD55B3FA}"/>
              </a:ext>
            </a:extLst>
          </p:cNvPr>
          <p:cNvSpPr txBox="1"/>
          <p:nvPr/>
        </p:nvSpPr>
        <p:spPr>
          <a:xfrm>
            <a:off x="232201" y="2571750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Fully Connected </a:t>
            </a:r>
          </a:p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05202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75502" y="1991850"/>
            <a:ext cx="386464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</a:t>
            </a:r>
            <a:r>
              <a:rPr lang="en" sz="3200" dirty="0">
                <a:highlight>
                  <a:schemeClr val="accent1"/>
                </a:highlight>
              </a:rPr>
              <a:t>Where</a:t>
            </a:r>
            <a:r>
              <a:rPr lang="en-US" dirty="0"/>
              <a:t> Is This Happening?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56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6633" y="1067913"/>
            <a:ext cx="5710734" cy="2076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when the number of parameters is roughly equal to the </a:t>
            </a:r>
            <a:r>
              <a:rPr lang="en" dirty="0">
                <a:highlight>
                  <a:schemeClr val="accent1"/>
                </a:highlight>
              </a:rPr>
              <a:t>number of samples</a:t>
            </a:r>
            <a:r>
              <a:rPr lang="en-US" dirty="0"/>
              <a:t>, we can observe the double descent phenomena.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EA52E1-9493-4A3B-95E7-17DF09CEEE81}"/>
              </a:ext>
            </a:extLst>
          </p:cNvPr>
          <p:cNvSpPr/>
          <p:nvPr/>
        </p:nvSpPr>
        <p:spPr>
          <a:xfrm>
            <a:off x="4297650" y="3390622"/>
            <a:ext cx="567328" cy="57400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Evaluating</a:t>
            </a:r>
            <a:r>
              <a:rPr lang="en" dirty="0"/>
              <a:t> (1) 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FC85A-0560-4BAD-BC86-C8B3B79A77DD}"/>
              </a:ext>
            </a:extLst>
          </p:cNvPr>
          <p:cNvSpPr txBox="1"/>
          <p:nvPr/>
        </p:nvSpPr>
        <p:spPr>
          <a:xfrm>
            <a:off x="866273" y="2501711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Number of Samples: </a:t>
            </a:r>
            <a:r>
              <a:rPr lang="en" sz="1800" dirty="0">
                <a:highlight>
                  <a:schemeClr val="accent1"/>
                </a:highlight>
                <a:latin typeface="Quattrocento Sans" panose="020B0604020202020204" charset="0"/>
                <a:ea typeface="MS UI Gothic" panose="020B0600070205080204" pitchFamily="34" charset="-128"/>
              </a:rPr>
              <a:t>10^4</a:t>
            </a:r>
            <a:endParaRPr lang="en-US" sz="1800" dirty="0">
              <a:latin typeface="Quattrocento Sans" panose="020B0604020202020204" charset="0"/>
              <a:ea typeface="MS UI Gothic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E53CC4-E45D-48E8-8A6F-4036339C21C6}"/>
              </a:ext>
            </a:extLst>
          </p:cNvPr>
          <p:cNvGrpSpPr/>
          <p:nvPr/>
        </p:nvGrpSpPr>
        <p:grpSpPr>
          <a:xfrm>
            <a:off x="4572000" y="1337997"/>
            <a:ext cx="2986793" cy="3206169"/>
            <a:chOff x="2799958" y="1331712"/>
            <a:chExt cx="2986793" cy="320616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DA5E12-AE9B-4139-9D09-E4C45B4F59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911"/>
            <a:stretch/>
          </p:blipFill>
          <p:spPr>
            <a:xfrm>
              <a:off x="2799958" y="1331712"/>
              <a:ext cx="2986792" cy="19359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A67571-765E-48B0-B3FC-1591691340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956"/>
            <a:stretch/>
          </p:blipFill>
          <p:spPr>
            <a:xfrm>
              <a:off x="2799959" y="3296239"/>
              <a:ext cx="2986792" cy="124164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EA3FA45-7CC3-4298-B3B5-67D3F8D8C882}"/>
              </a:ext>
            </a:extLst>
          </p:cNvPr>
          <p:cNvSpPr txBox="1"/>
          <p:nvPr/>
        </p:nvSpPr>
        <p:spPr>
          <a:xfrm>
            <a:off x="866273" y="2904631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Number of Parameters: </a:t>
            </a:r>
            <a:r>
              <a:rPr lang="en" sz="1800" dirty="0">
                <a:highlight>
                  <a:schemeClr val="accent1"/>
                </a:highlight>
                <a:latin typeface="Quattrocento Sans" panose="020B0604020202020204" charset="0"/>
                <a:ea typeface="MS UI Gothic" panose="020B0600070205080204" pitchFamily="34" charset="-128"/>
              </a:rPr>
              <a:t>10^4</a:t>
            </a:r>
            <a:endParaRPr lang="en-US" sz="1800" dirty="0">
              <a:latin typeface="Quattrocento Sans" panose="020B0604020202020204" charset="0"/>
              <a:ea typeface="MS UI Gothic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96DE5-7966-419C-B419-594C095E1FF6}"/>
              </a:ext>
            </a:extLst>
          </p:cNvPr>
          <p:cNvSpPr txBox="1"/>
          <p:nvPr/>
        </p:nvSpPr>
        <p:spPr>
          <a:xfrm>
            <a:off x="866273" y="327396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Observed Threshold: </a:t>
            </a:r>
            <a:r>
              <a:rPr lang="en" sz="1800" dirty="0">
                <a:highlight>
                  <a:schemeClr val="accent1"/>
                </a:highlight>
                <a:latin typeface="Quattrocento Sans" panose="020B0604020202020204" charset="0"/>
                <a:ea typeface="MS UI Gothic" panose="020B0600070205080204" pitchFamily="34" charset="-128"/>
              </a:rPr>
              <a:t>10^4</a:t>
            </a:r>
            <a:endParaRPr lang="en-US" sz="1800" dirty="0">
              <a:latin typeface="Quattrocento Sans" panose="020B0604020202020204" charset="0"/>
              <a:ea typeface="MS UI Gothic" panose="020B060007020508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F8F8E-BF7B-43A0-99AC-E990DF8BFED0}"/>
              </a:ext>
            </a:extLst>
          </p:cNvPr>
          <p:cNvSpPr txBox="1"/>
          <p:nvPr/>
        </p:nvSpPr>
        <p:spPr>
          <a:xfrm>
            <a:off x="866273" y="2130518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Random </a:t>
            </a:r>
            <a:r>
              <a:rPr lang="en-US" sz="1800" dirty="0" err="1">
                <a:latin typeface="Quattrocento Sans" panose="020B0604020202020204" charset="0"/>
                <a:ea typeface="MS UI Gothic" panose="020B0600070205080204" pitchFamily="34" charset="-128"/>
              </a:rPr>
              <a:t>ReLU</a:t>
            </a:r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04064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Evaluating</a:t>
            </a:r>
            <a:r>
              <a:rPr lang="en" dirty="0"/>
              <a:t> (2)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6DB827-6D56-4D26-9568-1774FBE97887}"/>
              </a:ext>
            </a:extLst>
          </p:cNvPr>
          <p:cNvGrpSpPr/>
          <p:nvPr/>
        </p:nvGrpSpPr>
        <p:grpSpPr>
          <a:xfrm>
            <a:off x="4572000" y="1331712"/>
            <a:ext cx="3021369" cy="3317154"/>
            <a:chOff x="5748512" y="1331712"/>
            <a:chExt cx="3021369" cy="33171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A2B4D1-3250-44B1-AFC9-3564FD1D2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97" r="50181"/>
            <a:stretch/>
          </p:blipFill>
          <p:spPr>
            <a:xfrm>
              <a:off x="5748512" y="1331712"/>
              <a:ext cx="2961648" cy="196290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980E95-85C7-4637-961B-3C4E4792A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774" r="50194"/>
            <a:stretch/>
          </p:blipFill>
          <p:spPr>
            <a:xfrm>
              <a:off x="5748512" y="3395603"/>
              <a:ext cx="3021369" cy="125326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B9A4F7-2F14-4C11-BB4B-61E010FD9585}"/>
              </a:ext>
            </a:extLst>
          </p:cNvPr>
          <p:cNvSpPr txBox="1"/>
          <p:nvPr/>
        </p:nvSpPr>
        <p:spPr>
          <a:xfrm>
            <a:off x="866273" y="2501711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Number of Samples: </a:t>
            </a:r>
            <a:r>
              <a:rPr lang="en" sz="1800" dirty="0">
                <a:highlight>
                  <a:schemeClr val="accent1"/>
                </a:highlight>
                <a:latin typeface="Quattrocento Sans" panose="020B0604020202020204" charset="0"/>
                <a:ea typeface="MS UI Gothic" panose="020B0600070205080204" pitchFamily="34" charset="-128"/>
              </a:rPr>
              <a:t>10^4</a:t>
            </a:r>
            <a:endParaRPr lang="en-US" sz="1800" dirty="0">
              <a:latin typeface="Quattrocento Sans" panose="020B0604020202020204" charset="0"/>
              <a:ea typeface="MS UI Gothic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2F570F-D6B3-48A4-8433-11B0FBB14814}"/>
              </a:ext>
            </a:extLst>
          </p:cNvPr>
          <p:cNvSpPr txBox="1"/>
          <p:nvPr/>
        </p:nvSpPr>
        <p:spPr>
          <a:xfrm>
            <a:off x="866273" y="2904631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Number of Parameters: </a:t>
            </a:r>
            <a:r>
              <a:rPr lang="en" sz="1800" dirty="0">
                <a:highlight>
                  <a:schemeClr val="accent1"/>
                </a:highlight>
                <a:latin typeface="Quattrocento Sans" panose="020B0604020202020204" charset="0"/>
                <a:ea typeface="MS UI Gothic" panose="020B0600070205080204" pitchFamily="34" charset="-128"/>
              </a:rPr>
              <a:t>10^4</a:t>
            </a:r>
            <a:endParaRPr lang="en-US" sz="1800" dirty="0">
              <a:latin typeface="Quattrocento Sans" panose="020B0604020202020204" charset="0"/>
              <a:ea typeface="MS UI Gothic" panose="020B060007020508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C5639-31EB-43D9-B657-12E70EA79B92}"/>
              </a:ext>
            </a:extLst>
          </p:cNvPr>
          <p:cNvSpPr txBox="1"/>
          <p:nvPr/>
        </p:nvSpPr>
        <p:spPr>
          <a:xfrm>
            <a:off x="866273" y="327396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Observed Threshold: </a:t>
            </a:r>
            <a:r>
              <a:rPr lang="en" sz="1800" dirty="0">
                <a:highlight>
                  <a:schemeClr val="accent1"/>
                </a:highlight>
                <a:latin typeface="Quattrocento Sans" panose="020B0604020202020204" charset="0"/>
                <a:ea typeface="MS UI Gothic" panose="020B0600070205080204" pitchFamily="34" charset="-128"/>
              </a:rPr>
              <a:t>10^4</a:t>
            </a:r>
            <a:endParaRPr lang="en-US" sz="1800" dirty="0">
              <a:latin typeface="Quattrocento Sans" panose="020B0604020202020204" charset="0"/>
              <a:ea typeface="MS UI Gothic" panose="020B060007020508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AD6A-6037-4185-89CB-BD87D3DEED80}"/>
              </a:ext>
            </a:extLst>
          </p:cNvPr>
          <p:cNvSpPr txBox="1"/>
          <p:nvPr/>
        </p:nvSpPr>
        <p:spPr>
          <a:xfrm>
            <a:off x="866273" y="2130518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Random Fourier Feature</a:t>
            </a:r>
          </a:p>
        </p:txBody>
      </p:sp>
    </p:spTree>
    <p:extLst>
      <p:ext uri="{BB962C8B-B14F-4D97-AF65-F5344CB8AC3E}">
        <p14:creationId xmlns:p14="http://schemas.microsoft.com/office/powerpoint/2010/main" val="258014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75502" y="2229447"/>
            <a:ext cx="3864643" cy="684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</a:t>
            </a:r>
            <a:r>
              <a:rPr lang="en" dirty="0">
                <a:highlight>
                  <a:schemeClr val="accent1"/>
                </a:highlight>
              </a:rPr>
              <a:t>Why</a:t>
            </a:r>
            <a:r>
              <a:rPr lang="en" dirty="0"/>
              <a:t>?</a:t>
            </a:r>
            <a:r>
              <a:rPr lang="en-US" dirty="0"/>
              <a:t> 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65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3891569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The </a:t>
            </a:r>
            <a:r>
              <a:rPr lang="en" dirty="0">
                <a:highlight>
                  <a:schemeClr val="accent1"/>
                </a:highlight>
              </a:rPr>
              <a:t>Reason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A2377-A248-44FF-8EE3-98BAB5521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00" y="1427877"/>
            <a:ext cx="4959599" cy="287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8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88851" y="2036796"/>
            <a:ext cx="3884667" cy="1069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This a </a:t>
            </a:r>
            <a:r>
              <a:rPr lang="en-US" dirty="0">
                <a:highlight>
                  <a:schemeClr val="accent1"/>
                </a:highlight>
              </a:rPr>
              <a:t>Solution</a:t>
            </a:r>
            <a:br>
              <a:rPr lang="en-US" dirty="0"/>
            </a:br>
            <a:r>
              <a:rPr lang="en-US" dirty="0"/>
              <a:t>For All Problems?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40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3891569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 &amp; </a:t>
            </a:r>
            <a:r>
              <a:rPr lang="en-US" dirty="0">
                <a:highlight>
                  <a:schemeClr val="accent1"/>
                </a:highlight>
              </a:rPr>
              <a:t>Cons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E945F-BBAB-4C49-A2C1-706DCF2D14E3}"/>
              </a:ext>
            </a:extLst>
          </p:cNvPr>
          <p:cNvSpPr txBox="1"/>
          <p:nvPr/>
        </p:nvSpPr>
        <p:spPr>
          <a:xfrm>
            <a:off x="1381249" y="1876256"/>
            <a:ext cx="395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</a:rPr>
              <a:t>- Is this applicable?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E98E7-47A3-444F-B30F-A56192A433FC}"/>
              </a:ext>
            </a:extLst>
          </p:cNvPr>
          <p:cNvSpPr txBox="1"/>
          <p:nvPr/>
        </p:nvSpPr>
        <p:spPr>
          <a:xfrm>
            <a:off x="2294802" y="2323248"/>
            <a:ext cx="51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</a:rPr>
              <a:t>+ Yes! But if you have a huge processing capacity.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060D2-1635-4598-B0CC-A1E7268462F6}"/>
              </a:ext>
            </a:extLst>
          </p:cNvPr>
          <p:cNvSpPr txBox="1"/>
          <p:nvPr/>
        </p:nvSpPr>
        <p:spPr>
          <a:xfrm>
            <a:off x="1381249" y="2718466"/>
            <a:ext cx="51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</a:rPr>
              <a:t>- So this is not useful.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8E1FF-2AEA-4BE0-AA9D-5809441A6D9A}"/>
              </a:ext>
            </a:extLst>
          </p:cNvPr>
          <p:cNvSpPr txBox="1"/>
          <p:nvPr/>
        </p:nvSpPr>
        <p:spPr>
          <a:xfrm>
            <a:off x="2294802" y="3165458"/>
            <a:ext cx="51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</a:rPr>
              <a:t>+ Maybe! But research could bring us a new vision of how neural networks learn.</a:t>
            </a:r>
          </a:p>
        </p:txBody>
      </p:sp>
    </p:spTree>
    <p:extLst>
      <p:ext uri="{BB962C8B-B14F-4D97-AF65-F5344CB8AC3E}">
        <p14:creationId xmlns:p14="http://schemas.microsoft.com/office/powerpoint/2010/main" val="178642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104A9-4D1F-4534-9783-1013FB26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1" y="902786"/>
            <a:ext cx="3844846" cy="435600"/>
          </a:xfrm>
        </p:spPr>
        <p:txBody>
          <a:bodyPr/>
          <a:lstStyle/>
          <a:p>
            <a:r>
              <a:rPr lang="en-US" dirty="0"/>
              <a:t>Generalization Beyond</a:t>
            </a:r>
            <a:br>
              <a:rPr lang="en-US" dirty="0"/>
            </a:br>
            <a:r>
              <a:rPr lang="en-US" dirty="0">
                <a:highlight>
                  <a:schemeClr val="accent1"/>
                </a:highlight>
              </a:rPr>
              <a:t>Overfitting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8498DE-08FB-4303-B4AE-4D54684E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251" y="2003588"/>
            <a:ext cx="6809700" cy="234148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In some cases even after model is overfitted to the data, it is possible for model to generalize!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Double Descent Phenomena</a:t>
            </a:r>
          </a:p>
          <a:p>
            <a:pPr lvl="2"/>
            <a:r>
              <a:rPr lang="en-US" dirty="0"/>
              <a:t>Grokking Phenomena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31285-5A89-432E-81DD-A9F6D269CE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482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88851" y="2036796"/>
            <a:ext cx="3864643" cy="1069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This </a:t>
            </a:r>
            <a:r>
              <a:rPr lang="en-US" dirty="0">
                <a:highlight>
                  <a:schemeClr val="accent1"/>
                </a:highlight>
              </a:rPr>
              <a:t>Only</a:t>
            </a:r>
            <a:r>
              <a:rPr lang="en-US" dirty="0"/>
              <a:t> Phenomena?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00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3891569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Epoch-wise Double Descent </a:t>
            </a:r>
            <a:endParaRPr lang="en-US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D8FCF-D23C-4F2A-B3F0-E940A089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54" y="1657796"/>
            <a:ext cx="450934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C427D0-A55F-42F5-BFD1-CBE122F4E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52" y="1657796"/>
            <a:ext cx="450934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49" y="896112"/>
            <a:ext cx="3891569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Grokking</a:t>
            </a:r>
            <a:endParaRPr lang="en-US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BA0E1-BB89-429E-9BAF-16B03021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25" y="1554504"/>
            <a:ext cx="3790820" cy="2761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BEE6C-6ECE-4B0A-8EB3-47E352160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810" y="1554504"/>
            <a:ext cx="2781865" cy="27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3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75502" y="2229447"/>
            <a:ext cx="3864643" cy="684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 </a:t>
            </a:r>
            <a:r>
              <a:rPr lang="en" dirty="0">
                <a:highlight>
                  <a:schemeClr val="accent1"/>
                </a:highlight>
              </a:rPr>
              <a:t>Refrences</a:t>
            </a:r>
            <a:r>
              <a:rPr lang="en-US" dirty="0"/>
              <a:t> 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79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body" idx="1"/>
          </p:nvPr>
        </p:nvSpPr>
        <p:spPr>
          <a:xfrm>
            <a:off x="1167150" y="146363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Quattrocento Sans" panose="020B0604020202020204" charset="0"/>
              </a:rPr>
              <a:t>M. Belkin, D. Hsu, S. Ma,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Quattrocento Sans" panose="020B0604020202020204" charset="0"/>
              </a:rPr>
              <a:t>en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Quattrocento Sans" panose="020B0604020202020204" charset="0"/>
              </a:rPr>
              <a:t> S. Mandal, “Reconciling modern machine-learning practice and the classical bias trade-off”, Proceedings of the National Academy of Sciences, 2019.</a:t>
            </a:r>
            <a:endParaRPr lang="en-US" sz="1400" dirty="0">
              <a:solidFill>
                <a:schemeClr val="tx1"/>
              </a:solidFill>
              <a:latin typeface="Quattrocento Sans" panose="020B060402020202020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P. </a:t>
            </a:r>
            <a:r>
              <a:rPr lang="en-US" sz="1400" dirty="0" err="1">
                <a:solidFill>
                  <a:schemeClr val="dk1"/>
                </a:solidFill>
              </a:rPr>
              <a:t>Nakkiran</a:t>
            </a:r>
            <a:r>
              <a:rPr lang="en-US" sz="1400" dirty="0">
                <a:solidFill>
                  <a:schemeClr val="dk1"/>
                </a:solidFill>
              </a:rPr>
              <a:t>, G. </a:t>
            </a:r>
            <a:r>
              <a:rPr lang="en-US" sz="1400" dirty="0" err="1">
                <a:solidFill>
                  <a:schemeClr val="dk1"/>
                </a:solidFill>
              </a:rPr>
              <a:t>Kaplun</a:t>
            </a:r>
            <a:r>
              <a:rPr lang="en-US" sz="1400" dirty="0">
                <a:solidFill>
                  <a:schemeClr val="dk1"/>
                </a:solidFill>
              </a:rPr>
              <a:t>, Y. Bansal, T. Yang, B. Barak, </a:t>
            </a:r>
            <a:r>
              <a:rPr lang="en-US" sz="1400" dirty="0" err="1">
                <a:solidFill>
                  <a:schemeClr val="dk1"/>
                </a:solidFill>
              </a:rPr>
              <a:t>en</a:t>
            </a:r>
            <a:r>
              <a:rPr lang="en-US" sz="1400" dirty="0">
                <a:solidFill>
                  <a:schemeClr val="dk1"/>
                </a:solidFill>
              </a:rPr>
              <a:t> I. </a:t>
            </a:r>
            <a:r>
              <a:rPr lang="en-US" sz="1400" dirty="0" err="1">
                <a:solidFill>
                  <a:schemeClr val="dk1"/>
                </a:solidFill>
              </a:rPr>
              <a:t>Sutskever</a:t>
            </a:r>
            <a:r>
              <a:rPr lang="en-US" sz="1400" dirty="0">
                <a:solidFill>
                  <a:schemeClr val="dk1"/>
                </a:solidFill>
              </a:rPr>
              <a:t>, “Deep Double Descent: Where Bigger Models and More Data Hurt”, </a:t>
            </a:r>
            <a:r>
              <a:rPr lang="en-US" sz="1400" dirty="0" err="1">
                <a:solidFill>
                  <a:schemeClr val="dk1"/>
                </a:solidFill>
              </a:rPr>
              <a:t>arXiv</a:t>
            </a:r>
            <a:r>
              <a:rPr lang="en-US" sz="1400" dirty="0">
                <a:solidFill>
                  <a:schemeClr val="dk1"/>
                </a:solidFill>
              </a:rPr>
              <a:t> [</a:t>
            </a:r>
            <a:r>
              <a:rPr lang="en-US" sz="1400" dirty="0" err="1">
                <a:solidFill>
                  <a:schemeClr val="dk1"/>
                </a:solidFill>
              </a:rPr>
              <a:t>cs.LG</a:t>
            </a:r>
            <a:r>
              <a:rPr lang="en-US" sz="1400" dirty="0">
                <a:solidFill>
                  <a:schemeClr val="dk1"/>
                </a:solidFill>
              </a:rPr>
              <a:t>]. 2019.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A. Power, Y. </a:t>
            </a:r>
            <a:r>
              <a:rPr lang="en-US" sz="1400" dirty="0" err="1">
                <a:solidFill>
                  <a:schemeClr val="dk1"/>
                </a:solidFill>
              </a:rPr>
              <a:t>Burda</a:t>
            </a:r>
            <a:r>
              <a:rPr lang="en-US" sz="1400" dirty="0">
                <a:solidFill>
                  <a:schemeClr val="dk1"/>
                </a:solidFill>
              </a:rPr>
              <a:t>, H. Edwards, I. </a:t>
            </a:r>
            <a:r>
              <a:rPr lang="en-US" sz="1400" dirty="0" err="1">
                <a:solidFill>
                  <a:schemeClr val="dk1"/>
                </a:solidFill>
              </a:rPr>
              <a:t>Babuschkin</a:t>
            </a:r>
            <a:r>
              <a:rPr lang="en-US" sz="1400" dirty="0"/>
              <a:t>,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dk1"/>
                </a:solidFill>
              </a:rPr>
              <a:t>V. </a:t>
            </a:r>
            <a:r>
              <a:rPr lang="en-US" sz="1400" dirty="0" err="1">
                <a:solidFill>
                  <a:schemeClr val="dk1"/>
                </a:solidFill>
              </a:rPr>
              <a:t>Misra</a:t>
            </a:r>
            <a:r>
              <a:rPr lang="en-US" sz="1400" dirty="0">
                <a:solidFill>
                  <a:schemeClr val="dk1"/>
                </a:solidFill>
              </a:rPr>
              <a:t>, “Grokking: Generalization Beyond Overfitting on Small Algorithmic Datasets”. </a:t>
            </a:r>
            <a:r>
              <a:rPr lang="en-US" sz="1400" dirty="0" err="1">
                <a:solidFill>
                  <a:schemeClr val="dk1"/>
                </a:solidFill>
              </a:rPr>
              <a:t>arXiv</a:t>
            </a:r>
            <a:r>
              <a:rPr lang="en-US" sz="1400" dirty="0">
                <a:solidFill>
                  <a:schemeClr val="dk1"/>
                </a:solidFill>
              </a:rPr>
              <a:t> [</a:t>
            </a:r>
            <a:r>
              <a:rPr lang="en-US" sz="1400" dirty="0" err="1">
                <a:solidFill>
                  <a:schemeClr val="dk1"/>
                </a:solidFill>
              </a:rPr>
              <a:t>cs.LG</a:t>
            </a:r>
            <a:r>
              <a:rPr lang="en-US" sz="1400" dirty="0">
                <a:solidFill>
                  <a:schemeClr val="dk1"/>
                </a:solidFill>
              </a:rPr>
              <a:t>] 2022. Web.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https://medium.com/mlearning-ai/double-descent-8f92dfdc442f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Refrences</a:t>
            </a:r>
            <a:endParaRPr dirty="0"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21099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68830" y="1779161"/>
            <a:ext cx="3951410" cy="1585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</a:t>
            </a:r>
            <a:br>
              <a:rPr lang="en-US" dirty="0"/>
            </a:br>
            <a:r>
              <a:rPr lang="en" dirty="0">
                <a:highlight>
                  <a:schemeClr val="accent1"/>
                </a:highlight>
              </a:rPr>
              <a:t>Double Descent</a:t>
            </a:r>
            <a:r>
              <a:rPr lang="en" dirty="0"/>
              <a:t> </a:t>
            </a:r>
            <a:r>
              <a:rPr lang="en-US" dirty="0"/>
              <a:t>Phenomena?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Underfitting and </a:t>
            </a:r>
            <a:r>
              <a:rPr lang="en" dirty="0">
                <a:highlight>
                  <a:schemeClr val="accent1"/>
                </a:highlight>
              </a:rPr>
              <a:t>Overfitting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9CD0F5-7775-427C-B9F0-4F3F584FE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5"/>
          <a:stretch/>
        </p:blipFill>
        <p:spPr bwMode="auto">
          <a:xfrm>
            <a:off x="1989821" y="1331713"/>
            <a:ext cx="5164358" cy="305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32E14-A014-4447-ACAE-C9BF90248825}"/>
              </a:ext>
            </a:extLst>
          </p:cNvPr>
          <p:cNvSpPr txBox="1"/>
          <p:nvPr/>
        </p:nvSpPr>
        <p:spPr>
          <a:xfrm>
            <a:off x="3684297" y="4390184"/>
            <a:ext cx="20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Model Parameters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What if we go </a:t>
            </a:r>
            <a:r>
              <a:rPr lang="en" sz="4800" dirty="0">
                <a:highlight>
                  <a:schemeClr val="accent1"/>
                </a:highlight>
              </a:rPr>
              <a:t>further?</a:t>
            </a:r>
            <a:endParaRPr sz="4800" dirty="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Going </a:t>
            </a:r>
            <a:r>
              <a:rPr lang="en" dirty="0">
                <a:highlight>
                  <a:schemeClr val="accent1"/>
                </a:highlight>
              </a:rPr>
              <a:t>Further</a:t>
            </a:r>
            <a:r>
              <a:rPr lang="en" dirty="0"/>
              <a:t>…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526657-8255-419C-808D-9148EAC64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0"/>
          <a:stretch/>
        </p:blipFill>
        <p:spPr bwMode="auto">
          <a:xfrm>
            <a:off x="1152000" y="1682340"/>
            <a:ext cx="6840000" cy="242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80B2C-B217-4AD9-944C-34894C34354E}"/>
              </a:ext>
            </a:extLst>
          </p:cNvPr>
          <p:cNvSpPr txBox="1"/>
          <p:nvPr/>
        </p:nvSpPr>
        <p:spPr>
          <a:xfrm>
            <a:off x="3724344" y="4111464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Model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highlight>
                  <a:schemeClr val="accent1"/>
                </a:highlight>
              </a:rPr>
              <a:t>This is known as </a:t>
            </a:r>
            <a:br>
              <a:rPr lang="en" sz="1800" i="1" dirty="0">
                <a:highlight>
                  <a:schemeClr val="accent1"/>
                </a:highlight>
              </a:rPr>
            </a:br>
            <a:r>
              <a:rPr lang="en" sz="1800" i="1" dirty="0">
                <a:highlight>
                  <a:schemeClr val="accent1"/>
                </a:highlight>
              </a:rPr>
              <a:t>Double Descent</a:t>
            </a:r>
            <a:br>
              <a:rPr lang="en" sz="1800" i="1" dirty="0">
                <a:highlight>
                  <a:schemeClr val="accent1"/>
                </a:highlight>
              </a:rPr>
            </a:br>
            <a:r>
              <a:rPr lang="en" sz="1800" i="1" dirty="0">
                <a:highlight>
                  <a:schemeClr val="accent1"/>
                </a:highlight>
              </a:rPr>
              <a:t>phenomena</a:t>
            </a:r>
            <a:endParaRPr sz="1800" i="1" dirty="0">
              <a:highlight>
                <a:schemeClr val="accent1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948807" y="2037587"/>
            <a:ext cx="3951410" cy="1068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There </a:t>
            </a:r>
            <a:br>
              <a:rPr lang="en-US" dirty="0"/>
            </a:br>
            <a:r>
              <a:rPr lang="en-US" dirty="0"/>
              <a:t>Any </a:t>
            </a:r>
            <a:r>
              <a:rPr lang="en-US" dirty="0">
                <a:highlight>
                  <a:schemeClr val="accent1"/>
                </a:highlight>
              </a:rPr>
              <a:t>Examples</a:t>
            </a:r>
            <a:r>
              <a:rPr lang="en-US" dirty="0"/>
              <a:t>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987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World </a:t>
            </a:r>
            <a:r>
              <a:rPr lang="en" sz="2000" dirty="0">
                <a:highlight>
                  <a:schemeClr val="accent1"/>
                </a:highlight>
              </a:rPr>
              <a:t>Examples</a:t>
            </a:r>
            <a:r>
              <a:rPr lang="en" sz="2000" dirty="0"/>
              <a:t> (1)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03180" y="457266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FC85A-0560-4BAD-BC86-C8B3B79A77DD}"/>
              </a:ext>
            </a:extLst>
          </p:cNvPr>
          <p:cNvSpPr txBox="1"/>
          <p:nvPr/>
        </p:nvSpPr>
        <p:spPr>
          <a:xfrm>
            <a:off x="232201" y="257175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Quattrocento Sans" panose="020B0604020202020204" charset="0"/>
                <a:ea typeface="MS UI Gothic" panose="020B0600070205080204" pitchFamily="34" charset="-128"/>
              </a:rPr>
              <a:t>Random Fourier Feature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2B4D1-3250-44B1-AFC9-3564FD1D2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14"/>
          <a:stretch/>
        </p:blipFill>
        <p:spPr>
          <a:xfrm>
            <a:off x="2874304" y="1331712"/>
            <a:ext cx="3056599" cy="1962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CC4AE5-EF03-4F5B-81F8-AEA9D4E33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14"/>
          <a:stretch/>
        </p:blipFill>
        <p:spPr>
          <a:xfrm>
            <a:off x="5815153" y="1331712"/>
            <a:ext cx="3056599" cy="1962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5755ED-AB5E-4568-8C7D-E3B0A4FAC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71774" r="49227"/>
          <a:stretch/>
        </p:blipFill>
        <p:spPr>
          <a:xfrm>
            <a:off x="5885668" y="3319403"/>
            <a:ext cx="3033145" cy="1253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54F07A-030B-422E-ABCA-22982B8D5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28" t="71774"/>
          <a:stretch/>
        </p:blipFill>
        <p:spPr>
          <a:xfrm>
            <a:off x="2897757" y="3319403"/>
            <a:ext cx="3033146" cy="12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3965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408</Words>
  <Application>Microsoft Office PowerPoint</Application>
  <PresentationFormat>On-screen Show (16:9)</PresentationFormat>
  <Paragraphs>77</Paragraphs>
  <Slides>25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Verdana</vt:lpstr>
      <vt:lpstr>Lora</vt:lpstr>
      <vt:lpstr>Quattrocento Sans</vt:lpstr>
      <vt:lpstr>Viola template</vt:lpstr>
      <vt:lpstr>Generalization Beyond Overfitting</vt:lpstr>
      <vt:lpstr>Generalization Beyond Overfitting</vt:lpstr>
      <vt:lpstr>What is  Double Descent Phenomena?</vt:lpstr>
      <vt:lpstr>Underfitting and Overfitting</vt:lpstr>
      <vt:lpstr>What if we go further?</vt:lpstr>
      <vt:lpstr>Going Further…</vt:lpstr>
      <vt:lpstr>This is known as  Double Descent phenomena</vt:lpstr>
      <vt:lpstr>Are There  Any Examples?</vt:lpstr>
      <vt:lpstr>Real World Examples (1)</vt:lpstr>
      <vt:lpstr>Real World Examples (2)</vt:lpstr>
      <vt:lpstr>Real World Examples (3)</vt:lpstr>
      <vt:lpstr>So Where Is This Happening?</vt:lpstr>
      <vt:lpstr>PowerPoint Presentation</vt:lpstr>
      <vt:lpstr>Evaluating (1) </vt:lpstr>
      <vt:lpstr>Evaluating (2)</vt:lpstr>
      <vt:lpstr>But Why? </vt:lpstr>
      <vt:lpstr>And The Reason</vt:lpstr>
      <vt:lpstr>Is This a Solution For All Problems?</vt:lpstr>
      <vt:lpstr>Pros &amp; Cons</vt:lpstr>
      <vt:lpstr>Is This Only Phenomena?</vt:lpstr>
      <vt:lpstr>Epoch-wise Double Descent </vt:lpstr>
      <vt:lpstr>Grokking</vt:lpstr>
      <vt:lpstr>Finally Refrences </vt:lpstr>
      <vt:lpstr>Refrences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Descent Phenome</dc:title>
  <dc:creator>Mohammadreza</dc:creator>
  <cp:lastModifiedBy>Mohammadreza Ghofrani</cp:lastModifiedBy>
  <cp:revision>7</cp:revision>
  <dcterms:modified xsi:type="dcterms:W3CDTF">2022-01-11T10:06:35Z</dcterms:modified>
</cp:coreProperties>
</file>