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8" r:id="rId3"/>
    <p:sldId id="297" r:id="rId4"/>
    <p:sldId id="257" r:id="rId5"/>
    <p:sldId id="286" r:id="rId6"/>
    <p:sldId id="287" r:id="rId7"/>
    <p:sldId id="288" r:id="rId8"/>
    <p:sldId id="289" r:id="rId9"/>
    <p:sldId id="293" r:id="rId10"/>
    <p:sldId id="272" r:id="rId11"/>
    <p:sldId id="291" r:id="rId12"/>
    <p:sldId id="290" r:id="rId13"/>
    <p:sldId id="273" r:id="rId14"/>
    <p:sldId id="292" r:id="rId15"/>
    <p:sldId id="275" r:id="rId16"/>
    <p:sldId id="271" r:id="rId17"/>
    <p:sldId id="294" r:id="rId18"/>
    <p:sldId id="295" r:id="rId19"/>
    <p:sldId id="296" r:id="rId20"/>
    <p:sldId id="299" r:id="rId21"/>
    <p:sldId id="300" r:id="rId22"/>
    <p:sldId id="302" r:id="rId23"/>
    <p:sldId id="303" r:id="rId24"/>
    <p:sldId id="301" r:id="rId25"/>
    <p:sldId id="304" r:id="rId26"/>
    <p:sldId id="305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3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34A361-29CB-4EB8-B3CA-1C70386FF17F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4EF093-4F69-41AF-ABF0-E7BB19CF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34A361-29CB-4EB8-B3CA-1C70386FF17F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EF093-4F69-41AF-ABF0-E7BB19CF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34A361-29CB-4EB8-B3CA-1C70386FF17F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EF093-4F69-41AF-ABF0-E7BB19CF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34A361-29CB-4EB8-B3CA-1C70386FF17F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EF093-4F69-41AF-ABF0-E7BB19CF25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34A361-29CB-4EB8-B3CA-1C70386FF17F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EF093-4F69-41AF-ABF0-E7BB19CF25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34A361-29CB-4EB8-B3CA-1C70386FF17F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EF093-4F69-41AF-ABF0-E7BB19CF25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34A361-29CB-4EB8-B3CA-1C70386FF17F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EF093-4F69-41AF-ABF0-E7BB19CF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34A361-29CB-4EB8-B3CA-1C70386FF17F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EF093-4F69-41AF-ABF0-E7BB19CF25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34A361-29CB-4EB8-B3CA-1C70386FF17F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EF093-4F69-41AF-ABF0-E7BB19CF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034A361-29CB-4EB8-B3CA-1C70386FF17F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4EF093-4F69-41AF-ABF0-E7BB19CF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34A361-29CB-4EB8-B3CA-1C70386FF17F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4EF093-4F69-41AF-ABF0-E7BB19CF25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034A361-29CB-4EB8-B3CA-1C70386FF17F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4EF093-4F69-41AF-ABF0-E7BB19CF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joelonsoftware.com/articles/Unicode.html" TargetMode="External"/><Relationship Id="rId2" Type="http://schemas.openxmlformats.org/officeDocument/2006/relationships/hyperlink" Target="http://www.regular-expressions.info/tutorial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Verdana Pro Black" pitchFamily="34" charset="0"/>
              </a:rPr>
              <a:t>Regex</a:t>
            </a:r>
            <a:endParaRPr lang="en-US" dirty="0">
              <a:latin typeface="Verdana Pro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– </a:t>
            </a:r>
            <a:r>
              <a:rPr lang="en-US" dirty="0" err="1" smtClean="0"/>
              <a:t>breve</a:t>
            </a:r>
            <a:r>
              <a:rPr lang="en-US" dirty="0" smtClean="0"/>
              <a:t> </a:t>
            </a:r>
            <a:r>
              <a:rPr lang="en-US" dirty="0" err="1" smtClean="0"/>
              <a:t>introdução</a:t>
            </a:r>
            <a:endParaRPr lang="en-US" dirty="0" smtClean="0"/>
          </a:p>
          <a:p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sz="2000" dirty="0" smtClean="0">
                <a:latin typeface="Calibri" pitchFamily="34" charset="0"/>
              </a:rPr>
              <a:t>Pedro </a:t>
            </a:r>
            <a:r>
              <a:rPr lang="en-US" sz="2000" dirty="0" err="1" smtClean="0">
                <a:latin typeface="Calibri" pitchFamily="34" charset="0"/>
              </a:rPr>
              <a:t>Savadovsky</a:t>
            </a:r>
            <a:r>
              <a:rPr lang="en-US" sz="2000" dirty="0" smtClean="0">
                <a:latin typeface="Calibri" pitchFamily="34" charset="0"/>
              </a:rPr>
              <a:t>  2016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Básicos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828800"/>
          <a:ext cx="7848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096000"/>
              </a:tblGrid>
              <a:tr h="3486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metacaracter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significado</a:t>
                      </a:r>
                      <a:endParaRPr lang="en-US" dirty="0"/>
                    </a:p>
                  </a:txBody>
                  <a:tcPr/>
                </a:tc>
              </a:tr>
              <a:tr h="667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Define um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conjunto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de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caracteres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dos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quais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="1" i="1" dirty="0" smtClean="0">
                          <a:latin typeface="Calibri" pitchFamily="34" charset="0"/>
                        </a:rPr>
                        <a:t>um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pode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ser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usado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para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casar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nesta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posição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/>
                      </a:r>
                      <a:br>
                        <a:rPr lang="en-US" sz="1600" dirty="0" smtClean="0">
                          <a:latin typeface="Calibri" pitchFamily="34" charset="0"/>
                        </a:rPr>
                      </a:br>
                      <a:r>
                        <a:rPr lang="en-US" sz="1600" dirty="0" smtClean="0">
                          <a:latin typeface="Calibri" pitchFamily="34" charset="0"/>
                        </a:rPr>
                        <a:t> [abc789] casa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em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 “</a:t>
                      </a:r>
                      <a:r>
                        <a:rPr lang="en-US" sz="1600" b="1" i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abaca</a:t>
                      </a:r>
                      <a:r>
                        <a:rPr lang="en-US" sz="1600" i="1" dirty="0" err="1" smtClean="0">
                          <a:latin typeface="Calibri" pitchFamily="34" charset="0"/>
                        </a:rPr>
                        <a:t>te</a:t>
                      </a:r>
                      <a:r>
                        <a:rPr lang="en-US" sz="1600" i="1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="1" i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c</a:t>
                      </a:r>
                      <a:r>
                        <a:rPr lang="en-US" sz="1600" i="1" dirty="0" err="1" smtClean="0">
                          <a:latin typeface="Calibri" pitchFamily="34" charset="0"/>
                        </a:rPr>
                        <a:t>ust</a:t>
                      </a:r>
                      <a:r>
                        <a:rPr lang="en-US" sz="1600" b="1" i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a</a:t>
                      </a:r>
                      <a:r>
                        <a:rPr lang="en-US" sz="1600" b="1" i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 9 </a:t>
                      </a:r>
                      <a:r>
                        <a:rPr lang="en-US" sz="1600" i="1" dirty="0" err="1" smtClean="0">
                          <a:latin typeface="Calibri" pitchFamily="34" charset="0"/>
                        </a:rPr>
                        <a:t>re</a:t>
                      </a:r>
                      <a:r>
                        <a:rPr lang="en-US" sz="1600" b="1" i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a</a:t>
                      </a:r>
                      <a:r>
                        <a:rPr lang="en-US" sz="1600" i="1" dirty="0" err="1" smtClean="0">
                          <a:latin typeface="Calibri" pitchFamily="34" charset="0"/>
                        </a:rPr>
                        <a:t>is</a:t>
                      </a:r>
                      <a:r>
                        <a:rPr lang="en-US" sz="1600" i="1" dirty="0" smtClean="0">
                          <a:latin typeface="Calibri" pitchFamily="34" charset="0"/>
                        </a:rPr>
                        <a:t>”.</a:t>
                      </a:r>
                      <a:endParaRPr lang="en-US" sz="1600" dirty="0"/>
                    </a:p>
                  </a:txBody>
                  <a:tcPr/>
                </a:tc>
              </a:tr>
              <a:tr h="813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[^</a:t>
                      </a:r>
                      <a:r>
                        <a:rPr lang="en-US" baseline="0" dirty="0" smtClean="0"/>
                        <a:t>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libri" pitchFamily="34" charset="0"/>
                        </a:rPr>
                        <a:t>negação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dos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elementos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do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conjunto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,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ou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seja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Calibri" pitchFamily="34" charset="0"/>
                        </a:rPr>
                        <a:t>nenhum</a:t>
                      </a:r>
                      <a:r>
                        <a:rPr lang="en-US" sz="1600" b="1" dirty="0" smtClean="0">
                          <a:latin typeface="Calibri" pitchFamily="34" charset="0"/>
                        </a:rPr>
                        <a:t> deles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pode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br>
                        <a:rPr lang="en-US" sz="1600" dirty="0" smtClean="0">
                          <a:latin typeface="Calibri" pitchFamily="34" charset="0"/>
                        </a:rPr>
                      </a:br>
                      <a:r>
                        <a:rPr lang="en-US" sz="1600" dirty="0" smtClean="0">
                          <a:latin typeface="Calibri" pitchFamily="34" charset="0"/>
                        </a:rPr>
                        <a:t>ser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usado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para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casar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no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texto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nesta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posição</a:t>
                      </a:r>
                      <a:endParaRPr lang="en-US" sz="1600" dirty="0" smtClean="0">
                        <a:latin typeface="Calibri" pitchFamily="34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libri" pitchFamily="34" charset="0"/>
                        </a:rPr>
                        <a:t>ana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   casa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em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 “Ana b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ana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na”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</a:rPr>
                        <a:t>[^a]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na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   casa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em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“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Ana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banana”</a:t>
                      </a:r>
                    </a:p>
                  </a:txBody>
                  <a:tcPr/>
                </a:tc>
              </a:tr>
              <a:tr h="66726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usado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para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definir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um range 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extensão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 de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caracteres</a:t>
                      </a:r>
                      <a:endParaRPr lang="en-US" sz="1600" dirty="0" smtClean="0">
                        <a:latin typeface="Calibri" pitchFamily="34" charset="0"/>
                      </a:endParaRPr>
                    </a:p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 [A-Z]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=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todas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maiúsculas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de A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até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Z</a:t>
                      </a:r>
                    </a:p>
                    <a:p>
                      <a:r>
                        <a:rPr lang="en-US" sz="1600" baseline="0" dirty="0" smtClean="0">
                          <a:latin typeface="Calibri" pitchFamily="34" charset="0"/>
                        </a:rPr>
                        <a:t>[0-9] = 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todos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digitos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de 0 a 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9"/>
          <a:ext cx="8229600" cy="4639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477000"/>
              </a:tblGrid>
              <a:tr h="34087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metacaracter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significado</a:t>
                      </a:r>
                      <a:endParaRPr lang="en-US" dirty="0"/>
                    </a:p>
                  </a:txBody>
                  <a:tcPr/>
                </a:tc>
              </a:tr>
              <a:tr h="683529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|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ou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para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alternar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duas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possibilidades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dentro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do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Ana|ana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casa 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em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“</a:t>
                      </a:r>
                      <a:r>
                        <a:rPr kumimoji="0" lang="en-US" sz="16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Ana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b</a:t>
                      </a:r>
                      <a:r>
                        <a:rPr kumimoji="0" lang="en-US" sz="1600" b="1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ana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”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090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ponto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 casa com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qualquer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simbolo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,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exceto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com a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quebra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de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linha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a.*b</a:t>
                      </a:r>
                      <a:r>
                        <a:rPr lang="en-US" sz="1600" b="0" dirty="0" smtClean="0">
                          <a:latin typeface="Calibri" pitchFamily="34" charset="0"/>
                        </a:rPr>
                        <a:t>  casa </a:t>
                      </a:r>
                      <a:r>
                        <a:rPr lang="en-US" sz="1600" b="0" dirty="0" err="1" smtClean="0">
                          <a:latin typeface="Calibri" pitchFamily="34" charset="0"/>
                        </a:rPr>
                        <a:t>em</a:t>
                      </a:r>
                      <a:r>
                        <a:rPr lang="en-US" sz="1600" b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="1" dirty="0" smtClean="0">
                          <a:latin typeface="Calibri" pitchFamily="34" charset="0"/>
                        </a:rPr>
                        <a:t>mak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a123akaklalalb</a:t>
                      </a:r>
                      <a:r>
                        <a:rPr lang="en-US" sz="1600" b="1" dirty="0" smtClean="0">
                          <a:latin typeface="Calibri" pitchFamily="34" charset="0"/>
                        </a:rPr>
                        <a:t>acana</a:t>
                      </a:r>
                      <a:endParaRPr lang="en-US" sz="1600" b="1" dirty="0"/>
                    </a:p>
                  </a:txBody>
                  <a:tcPr/>
                </a:tc>
              </a:tr>
              <a:tr h="78151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Muda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o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significado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do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caracter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seguinte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do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regex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.</a:t>
                      </a:r>
                    </a:p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d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é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uma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letra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mas</a:t>
                      </a:r>
                      <a:r>
                        <a:rPr lang="en-US" sz="1600" b="1" dirty="0" smtClean="0">
                          <a:latin typeface="Calibri" pitchFamily="34" charset="0"/>
                        </a:rPr>
                        <a:t> \d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denota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um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digito</a:t>
                      </a:r>
                      <a:endParaRPr lang="en-US" sz="1600" dirty="0"/>
                    </a:p>
                  </a:txBody>
                  <a:tcPr/>
                </a:tc>
              </a:tr>
              <a:tr h="98175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r>
                        <a:rPr lang="en-US" b="1" baseline="0" dirty="0" smtClean="0"/>
                        <a:t>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Captura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s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ubexpressão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ou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Calibri" pitchFamily="34" charset="0"/>
                        </a:rPr>
                        <a:t>grupo</a:t>
                      </a:r>
                      <a:r>
                        <a:rPr lang="en-US" sz="1600" b="1" dirty="0" smtClean="0">
                          <a:latin typeface="Calibri" pitchFamily="34" charset="0"/>
                        </a:rPr>
                        <a:t>. </a:t>
                      </a:r>
                      <a:r>
                        <a:rPr lang="en-US" sz="1600" b="0" dirty="0" err="1" smtClean="0">
                          <a:latin typeface="Calibri" pitchFamily="34" charset="0"/>
                        </a:rPr>
                        <a:t>Veremos</a:t>
                      </a:r>
                      <a:r>
                        <a:rPr lang="en-US" sz="1600" b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Calibri" pitchFamily="34" charset="0"/>
                        </a:rPr>
                        <a:t>mais</a:t>
                      </a:r>
                      <a:r>
                        <a:rPr lang="en-US" sz="1600" b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Calibri" pitchFamily="34" charset="0"/>
                        </a:rPr>
                        <a:t>adiante</a:t>
                      </a:r>
                      <a:r>
                        <a:rPr lang="en-US" sz="1600" b="0" dirty="0" smtClean="0">
                          <a:latin typeface="Calibri" pitchFamily="34" charset="0"/>
                        </a:rPr>
                        <a:t>.</a:t>
                      </a:r>
                      <a:endParaRPr lang="en-US" sz="1600" b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1180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</a:t>
                      </a:r>
                      <a:r>
                        <a:rPr lang="en-US" b="1" dirty="0" smtClean="0">
                          <a:latin typeface="Calibri" pitchFamily="34" charset="0"/>
                        </a:rPr>
                        <a:t>1</a:t>
                      </a:r>
                      <a:endParaRPr lang="en-US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Calibri" pitchFamily="34" charset="0"/>
                        </a:rPr>
                        <a:t>Referência</a:t>
                      </a:r>
                      <a:r>
                        <a:rPr lang="en-US" sz="1600" b="0" dirty="0" smtClean="0">
                          <a:latin typeface="Calibri" pitchFamily="34" charset="0"/>
                        </a:rPr>
                        <a:t> a </a:t>
                      </a:r>
                      <a:r>
                        <a:rPr lang="en-US" sz="1600" b="0" dirty="0" err="1" smtClean="0">
                          <a:latin typeface="Calibri" pitchFamily="34" charset="0"/>
                        </a:rPr>
                        <a:t>grupo</a:t>
                      </a:r>
                      <a:r>
                        <a:rPr lang="en-US" sz="1600" b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Calibri" pitchFamily="34" charset="0"/>
                        </a:rPr>
                        <a:t>capturado</a:t>
                      </a:r>
                      <a:r>
                        <a:rPr lang="en-US" sz="1600" b="0" dirty="0" smtClean="0">
                          <a:latin typeface="Calibri" pitchFamily="34" charset="0"/>
                        </a:rPr>
                        <a:t>, no </a:t>
                      </a:r>
                      <a:r>
                        <a:rPr lang="en-US" sz="1600" b="0" dirty="0" err="1" smtClean="0">
                          <a:latin typeface="Calibri" pitchFamily="34" charset="0"/>
                        </a:rPr>
                        <a:t>caso</a:t>
                      </a:r>
                      <a:r>
                        <a:rPr lang="en-US" sz="1600" b="0" dirty="0" smtClean="0">
                          <a:latin typeface="Calibri" pitchFamily="34" charset="0"/>
                        </a:rPr>
                        <a:t> o </a:t>
                      </a:r>
                      <a:r>
                        <a:rPr lang="en-US" sz="1600" b="0" dirty="0" err="1" smtClean="0">
                          <a:latin typeface="Calibri" pitchFamily="34" charset="0"/>
                        </a:rPr>
                        <a:t>primeiro</a:t>
                      </a:r>
                      <a:r>
                        <a:rPr lang="en-US" sz="1600" b="0" dirty="0" smtClean="0">
                          <a:latin typeface="Calibri" pitchFamily="34" charset="0"/>
                        </a:rPr>
                        <a:t>. </a:t>
                      </a:r>
                      <a:r>
                        <a:rPr lang="en-US" sz="1600" b="0" dirty="0" err="1" smtClean="0">
                          <a:latin typeface="Calibri" pitchFamily="34" charset="0"/>
                        </a:rPr>
                        <a:t>Também</a:t>
                      </a:r>
                      <a:r>
                        <a:rPr lang="en-US" sz="1600" b="0" dirty="0" smtClean="0">
                          <a:latin typeface="Calibri" pitchFamily="34" charset="0"/>
                        </a:rPr>
                        <a:t> \2, \3, etc…</a:t>
                      </a:r>
                      <a:endParaRPr lang="en-US" sz="1600" b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Básicos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270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172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metacaracter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significado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casa zero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ou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mais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vezes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o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caracter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anterior. </a:t>
                      </a:r>
                      <a:br>
                        <a:rPr lang="en-US" sz="1600" dirty="0" smtClean="0">
                          <a:latin typeface="Calibri" pitchFamily="34" charset="0"/>
                        </a:rPr>
                      </a:b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="1" dirty="0" smtClean="0">
                          <a:latin typeface="Calibri" pitchFamily="34" charset="0"/>
                        </a:rPr>
                        <a:t>ah*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casa com “</a:t>
                      </a:r>
                      <a:r>
                        <a:rPr lang="en-US" sz="1600" b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ahhhhhh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” e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tambem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com “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”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casa zero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ou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uma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vez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o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caracter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anterior</a:t>
                      </a:r>
                      <a:br>
                        <a:rPr lang="en-US" sz="1600" dirty="0" smtClean="0">
                          <a:latin typeface="Calibri" pitchFamily="34" charset="0"/>
                        </a:rPr>
                      </a:br>
                      <a:r>
                        <a:rPr lang="en-US" sz="1600" b="1" dirty="0" err="1" smtClean="0">
                          <a:latin typeface="Calibri" pitchFamily="34" charset="0"/>
                        </a:rPr>
                        <a:t>ab?c</a:t>
                      </a:r>
                      <a:r>
                        <a:rPr lang="en-US" sz="1600" b="1" dirty="0" smtClean="0">
                          <a:latin typeface="Calibri" pitchFamily="34" charset="0"/>
                        </a:rPr>
                        <a:t>  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casa com “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ac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” e com “</a:t>
                      </a:r>
                      <a:r>
                        <a:rPr lang="en-US" sz="1600" b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abc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”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mas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não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com “</a:t>
                      </a:r>
                      <a:r>
                        <a:rPr lang="en-US" sz="1600" b="1" dirty="0" err="1" smtClean="0">
                          <a:latin typeface="Calibri" pitchFamily="34" charset="0"/>
                        </a:rPr>
                        <a:t>abbc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”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casa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uma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ou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mais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vezes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o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caracter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anterior</a:t>
                      </a:r>
                      <a:br>
                        <a:rPr lang="en-US" sz="1600" dirty="0" smtClean="0">
                          <a:latin typeface="Calibri" pitchFamily="34" charset="0"/>
                        </a:rPr>
                      </a:br>
                      <a:r>
                        <a:rPr lang="en-US" sz="1600" b="1" dirty="0" smtClean="0">
                          <a:latin typeface="Calibri" pitchFamily="34" charset="0"/>
                        </a:rPr>
                        <a:t>ah+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casa com “</a:t>
                      </a:r>
                      <a:r>
                        <a:rPr lang="en-US" sz="1600" b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ahhhh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”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mas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não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casa com “</a:t>
                      </a:r>
                      <a:r>
                        <a:rPr lang="en-US" sz="1600" b="1" dirty="0" smtClean="0">
                          <a:latin typeface="Calibri" pitchFamily="34" charset="0"/>
                        </a:rPr>
                        <a:t>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”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Quantificadores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Quantificadores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904998"/>
          <a:ext cx="7543800" cy="350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5410200"/>
              </a:tblGrid>
              <a:tr h="54768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metacaracter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significado</a:t>
                      </a:r>
                      <a:endParaRPr lang="en-US" dirty="0"/>
                    </a:p>
                  </a:txBody>
                  <a:tcPr/>
                </a:tc>
              </a:tr>
              <a:tr h="98583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{n}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casa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exatamente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i="1" dirty="0" smtClean="0">
                          <a:latin typeface="Calibri" pitchFamily="34" charset="0"/>
                        </a:rPr>
                        <a:t>n </a:t>
                      </a:r>
                      <a:r>
                        <a:rPr lang="en-US" sz="1600" i="1" dirty="0" err="1" smtClean="0">
                          <a:latin typeface="Calibri" pitchFamily="34" charset="0"/>
                        </a:rPr>
                        <a:t>vezes</a:t>
                      </a:r>
                      <a:r>
                        <a:rPr lang="en-US" sz="1600" i="1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o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caracter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anterior</a:t>
                      </a:r>
                    </a:p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27{3}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   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casa com  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aba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2777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89  </a:t>
                      </a:r>
                      <a:r>
                        <a:rPr lang="en-US" sz="1600" b="0" baseline="0" dirty="0" err="1" smtClean="0">
                          <a:latin typeface="Calibri" pitchFamily="34" charset="0"/>
                        </a:rPr>
                        <a:t>mas</a:t>
                      </a:r>
                      <a:r>
                        <a:rPr lang="en-US" sz="1600" b="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Calibri" pitchFamily="34" charset="0"/>
                        </a:rPr>
                        <a:t>não</a:t>
                      </a:r>
                      <a:r>
                        <a:rPr lang="en-US" sz="1600" b="0" baseline="0" dirty="0" smtClean="0">
                          <a:latin typeface="Calibri" pitchFamily="34" charset="0"/>
                        </a:rPr>
                        <a:t> casa com 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aba2789</a:t>
                      </a:r>
                      <a:endParaRPr lang="en-US" sz="1600" b="1" dirty="0"/>
                    </a:p>
                  </a:txBody>
                  <a:tcPr/>
                </a:tc>
              </a:tr>
              <a:tr h="98583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</a:t>
                      </a:r>
                      <a:r>
                        <a:rPr lang="en-US" b="1" dirty="0" err="1" smtClean="0"/>
                        <a:t>m,n</a:t>
                      </a:r>
                      <a:r>
                        <a:rPr lang="en-US" b="1" dirty="0" smtClean="0"/>
                        <a:t>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casa no </a:t>
                      </a:r>
                      <a:r>
                        <a:rPr lang="en-US" sz="1600" i="1" dirty="0" err="1" smtClean="0">
                          <a:latin typeface="Calibri" pitchFamily="34" charset="0"/>
                        </a:rPr>
                        <a:t>minimo</a:t>
                      </a:r>
                      <a:r>
                        <a:rPr lang="en-US" sz="1600" i="1" dirty="0" smtClean="0">
                          <a:latin typeface="Calibri" pitchFamily="34" charset="0"/>
                        </a:rPr>
                        <a:t> m e no </a:t>
                      </a:r>
                      <a:r>
                        <a:rPr lang="en-US" sz="1600" i="1" dirty="0" err="1" smtClean="0">
                          <a:latin typeface="Calibri" pitchFamily="34" charset="0"/>
                        </a:rPr>
                        <a:t>máximo</a:t>
                      </a:r>
                      <a:r>
                        <a:rPr lang="en-US" sz="1600" i="1" dirty="0" smtClean="0">
                          <a:latin typeface="Calibri" pitchFamily="34" charset="0"/>
                        </a:rPr>
                        <a:t> n </a:t>
                      </a:r>
                      <a:r>
                        <a:rPr lang="en-US" sz="1600" i="1" dirty="0" err="1" smtClean="0">
                          <a:latin typeface="Calibri" pitchFamily="34" charset="0"/>
                        </a:rPr>
                        <a:t>vezes</a:t>
                      </a:r>
                      <a:r>
                        <a:rPr lang="en-US" sz="1600" i="1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o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caracter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anterior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27{1,3}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   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casa com  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aba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2777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89  </a:t>
                      </a:r>
                      <a:r>
                        <a:rPr lang="en-US" sz="1600" b="0" baseline="0" dirty="0" smtClean="0">
                          <a:latin typeface="Calibri" pitchFamily="34" charset="0"/>
                        </a:rPr>
                        <a:t>e casa com 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aba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27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89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98583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{n,}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</a:rPr>
                        <a:t>casa </a:t>
                      </a:r>
                      <a:r>
                        <a:rPr lang="en-US" sz="1600" i="1" dirty="0" smtClean="0">
                          <a:latin typeface="Calibri" pitchFamily="34" charset="0"/>
                        </a:rPr>
                        <a:t>no </a:t>
                      </a:r>
                      <a:r>
                        <a:rPr lang="en-US" sz="1600" i="1" dirty="0" err="1" smtClean="0">
                          <a:latin typeface="Calibri" pitchFamily="34" charset="0"/>
                        </a:rPr>
                        <a:t>minimo</a:t>
                      </a:r>
                      <a:r>
                        <a:rPr lang="en-US" sz="1600" i="1" dirty="0" smtClean="0">
                          <a:latin typeface="Calibri" pitchFamily="34" charset="0"/>
                        </a:rPr>
                        <a:t> n </a:t>
                      </a:r>
                      <a:r>
                        <a:rPr lang="en-US" sz="1600" i="1" dirty="0" err="1" smtClean="0">
                          <a:latin typeface="Calibri" pitchFamily="34" charset="0"/>
                        </a:rPr>
                        <a:t>vezes</a:t>
                      </a:r>
                      <a:r>
                        <a:rPr lang="en-US" sz="1600" i="1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o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caracter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anterior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27{3,}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    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casa com  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aba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277777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89  </a:t>
                      </a:r>
                      <a:r>
                        <a:rPr lang="en-US" sz="1600" b="0" baseline="0" dirty="0" err="1" smtClean="0">
                          <a:latin typeface="Calibri" pitchFamily="34" charset="0"/>
                        </a:rPr>
                        <a:t>mas</a:t>
                      </a:r>
                      <a:r>
                        <a:rPr lang="en-US" sz="1600" b="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Calibri" pitchFamily="34" charset="0"/>
                        </a:rPr>
                        <a:t>não</a:t>
                      </a:r>
                      <a:r>
                        <a:rPr lang="en-US" sz="1600" b="0" baseline="0" dirty="0" smtClean="0">
                          <a:latin typeface="Calibri" pitchFamily="34" charset="0"/>
                        </a:rPr>
                        <a:t> casa com </a:t>
                      </a:r>
                      <a:r>
                        <a:rPr lang="en-US" sz="1600" b="1" baseline="0" dirty="0" smtClean="0">
                          <a:latin typeface="Calibri" pitchFamily="34" charset="0"/>
                        </a:rPr>
                        <a:t>aba2789</a:t>
                      </a:r>
                      <a:endParaRPr lang="en-US" sz="1600" b="1" dirty="0" smtClean="0">
                        <a:latin typeface="Calibri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905000"/>
          <a:ext cx="8229600" cy="3700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248400"/>
              </a:tblGrid>
              <a:tr h="52863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metacaracter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significado</a:t>
                      </a:r>
                      <a:endParaRPr lang="en-US" dirty="0"/>
                    </a:p>
                  </a:txBody>
                  <a:tcPr/>
                </a:tc>
              </a:tr>
              <a:tr h="52863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espaço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branco</a:t>
                      </a:r>
                      <a:r>
                        <a:rPr lang="en-US" dirty="0" smtClean="0"/>
                        <a:t>, casa </a:t>
                      </a:r>
                      <a:r>
                        <a:rPr lang="en-US" dirty="0" err="1" smtClean="0"/>
                        <a:t>consigo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mesmo</a:t>
                      </a:r>
                      <a:r>
                        <a:rPr lang="en-US" dirty="0" smtClean="0"/>
                        <a:t> no </a:t>
                      </a:r>
                      <a:r>
                        <a:rPr lang="en-US" dirty="0" err="1" smtClean="0"/>
                        <a:t>texto</a:t>
                      </a:r>
                      <a:endParaRPr lang="en-US" dirty="0"/>
                    </a:p>
                  </a:txBody>
                  <a:tcPr/>
                </a:tc>
              </a:tr>
              <a:tr h="52863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casa com um form feed 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mudança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de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página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52863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casa com um vertical tab</a:t>
                      </a:r>
                      <a:endParaRPr lang="en-US" sz="1600" dirty="0"/>
                    </a:p>
                  </a:txBody>
                  <a:tcPr/>
                </a:tc>
              </a:tr>
              <a:tr h="52863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casa com um tab 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tabulação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52863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casa com um carriage return (o par \r\n é a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quebra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de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linha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no Windows)</a:t>
                      </a:r>
                      <a:endParaRPr lang="en-US" sz="1600" dirty="0"/>
                    </a:p>
                  </a:txBody>
                  <a:tcPr/>
                </a:tc>
              </a:tr>
              <a:tr h="52863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casa com um line feed 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quebra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de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linha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em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Unix e Linux)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Caracteres</a:t>
            </a:r>
            <a:r>
              <a:rPr lang="en-US" dirty="0" smtClean="0"/>
              <a:t> </a:t>
            </a:r>
            <a:r>
              <a:rPr lang="en-US" dirty="0" err="1" smtClean="0"/>
              <a:t>especiais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600201"/>
          <a:ext cx="8153400" cy="4728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096000"/>
              </a:tblGrid>
              <a:tr h="40156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metacaracter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significado</a:t>
                      </a:r>
                      <a:endParaRPr kumimoji="0" lang="en-US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283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casa com um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caracter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alfanumerico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= [A-Z_a-z0-9]</a:t>
                      </a:r>
                    </a:p>
                    <a:p>
                      <a:r>
                        <a:rPr lang="en-US" sz="1600" b="1" dirty="0" smtClean="0">
                          <a:latin typeface="Calibri" pitchFamily="34" charset="0"/>
                        </a:rPr>
                        <a:t>\w+ 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casa com </a:t>
                      </a:r>
                      <a:r>
                        <a:rPr lang="pl-PL" sz="1600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1 2 3 a m b </a:t>
                      </a:r>
                      <a:r>
                        <a:rPr lang="pl-PL" sz="1600" b="1" dirty="0" smtClean="0">
                          <a:latin typeface="Calibri" pitchFamily="34" charset="0"/>
                        </a:rPr>
                        <a:t>!@#$%¨&amp;*()</a:t>
                      </a:r>
                      <a:r>
                        <a:rPr lang="pl-PL" sz="1600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_</a:t>
                      </a:r>
                      <a:r>
                        <a:rPr lang="pl-PL" sz="1600" b="1" dirty="0" smtClean="0">
                          <a:latin typeface="Calibri" pitchFamily="34" charset="0"/>
                        </a:rPr>
                        <a:t>+ </a:t>
                      </a:r>
                      <a:r>
                        <a:rPr lang="pl-PL" sz="1600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mamama 456</a:t>
                      </a:r>
                      <a:endParaRPr lang="en-US" sz="1600" b="1" dirty="0" smtClean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  <a:p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casa com um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caracter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não-alfanumérico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= [^A-Z_a-z0-9]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itchFamily="34" charset="0"/>
                        </a:rPr>
                        <a:t>\W+ 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casa com </a:t>
                      </a:r>
                      <a:r>
                        <a:rPr lang="pl-PL" sz="16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 2 3 a m b </a:t>
                      </a:r>
                      <a:r>
                        <a:rPr lang="pl-PL" sz="1600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!@#$%¨&amp;*()</a:t>
                      </a:r>
                      <a:r>
                        <a:rPr lang="pl-PL" sz="16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_</a:t>
                      </a:r>
                      <a:r>
                        <a:rPr lang="pl-PL" sz="1600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+ </a:t>
                      </a:r>
                      <a:r>
                        <a:rPr lang="pl-PL" sz="1600" b="1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mamama 456</a:t>
                      </a:r>
                      <a:endParaRPr lang="en-US" sz="1600" b="1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3747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casa com um whitespace = [  \t\v\r\n\f]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1543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casa com um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não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-whitespace = [^ \f\t\v\r\n]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141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Casa com um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digito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= [0-9]</a:t>
                      </a:r>
                      <a:br>
                        <a:rPr lang="en-US" sz="1600" dirty="0" smtClean="0">
                          <a:latin typeface="Calibri" pitchFamily="34" charset="0"/>
                        </a:rPr>
                      </a:br>
                      <a:r>
                        <a:rPr lang="en-US" sz="1600" b="1" dirty="0" smtClean="0">
                          <a:latin typeface="Calibri" pitchFamily="34" charset="0"/>
                        </a:rPr>
                        <a:t>\d+ 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casa com </a:t>
                      </a:r>
                      <a:r>
                        <a:rPr lang="pl-PL" sz="1600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1 2 3 </a:t>
                      </a:r>
                      <a:r>
                        <a:rPr lang="pl-PL" sz="1600" b="1" dirty="0" smtClean="0">
                          <a:latin typeface="Calibri" pitchFamily="34" charset="0"/>
                        </a:rPr>
                        <a:t>a m b !@#$%¨&amp;*()_+ mamama </a:t>
                      </a:r>
                      <a:r>
                        <a:rPr lang="pl-PL" sz="1600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456</a:t>
                      </a:r>
                      <a:endParaRPr lang="en-US" sz="16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814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 pitchFamily="34" charset="0"/>
                        </a:rPr>
                        <a:t>casa com um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caracter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não-digito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 = [^0-9]</a:t>
                      </a:r>
                      <a:br>
                        <a:rPr lang="en-US" sz="1600" dirty="0" smtClean="0">
                          <a:latin typeface="Calibri" pitchFamily="34" charset="0"/>
                        </a:rPr>
                      </a:br>
                      <a:r>
                        <a:rPr lang="en-US" sz="1600" b="1" dirty="0" smtClean="0">
                          <a:latin typeface="Calibri" pitchFamily="34" charset="0"/>
                        </a:rPr>
                        <a:t>\D+  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casa com </a:t>
                      </a:r>
                      <a:r>
                        <a:rPr lang="pl-PL" sz="1600" b="1" dirty="0" smtClean="0">
                          <a:latin typeface="Calibri" pitchFamily="34" charset="0"/>
                        </a:rPr>
                        <a:t>1 2 3 </a:t>
                      </a:r>
                      <a:r>
                        <a:rPr lang="pl-PL" sz="1600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a m b !@#$%¨&amp;*()_+ mamama </a:t>
                      </a:r>
                      <a:r>
                        <a:rPr lang="pl-PL" sz="1600" b="1" dirty="0" smtClean="0">
                          <a:latin typeface="Calibri" pitchFamily="34" charset="0"/>
                        </a:rPr>
                        <a:t>456</a:t>
                      </a:r>
                      <a:r>
                        <a:rPr lang="en-US" sz="1600" b="1" dirty="0" smtClean="0">
                          <a:latin typeface="Calibri" pitchFamily="34" charset="0"/>
                        </a:rPr>
                        <a:t> 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âncoras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servem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para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casar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uma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  <a:latin typeface="Calibri" pitchFamily="34" charset="0"/>
              </a:rPr>
              <a:t>posição</a:t>
            </a:r>
            <a:r>
              <a:rPr lang="en-US" sz="2000" dirty="0" smtClean="0">
                <a:latin typeface="Calibri" pitchFamily="34" charset="0"/>
              </a:rPr>
              <a:t> no </a:t>
            </a:r>
            <a:r>
              <a:rPr lang="en-US" sz="2000" dirty="0" err="1" smtClean="0">
                <a:latin typeface="Calibri" pitchFamily="34" charset="0"/>
              </a:rPr>
              <a:t>texto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em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vez</a:t>
            </a:r>
            <a:r>
              <a:rPr lang="en-US" sz="2000" dirty="0" smtClean="0">
                <a:latin typeface="Calibri" pitchFamily="34" charset="0"/>
              </a:rPr>
              <a:t> de </a:t>
            </a:r>
            <a:r>
              <a:rPr lang="en-US" sz="2000" dirty="0" err="1" smtClean="0">
                <a:latin typeface="Calibri" pitchFamily="34" charset="0"/>
              </a:rPr>
              <a:t>algum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caracter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Isto</a:t>
            </a:r>
            <a:r>
              <a:rPr lang="en-US" sz="2000" dirty="0" smtClean="0">
                <a:latin typeface="Calibri" pitchFamily="34" charset="0"/>
              </a:rPr>
              <a:t> é </a:t>
            </a:r>
            <a:r>
              <a:rPr lang="en-US" sz="2000" dirty="0" err="1" smtClean="0">
                <a:latin typeface="Calibri" pitchFamily="34" charset="0"/>
              </a:rPr>
              <a:t>útil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para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amarrar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início</a:t>
            </a:r>
            <a:r>
              <a:rPr lang="en-US" sz="2000" dirty="0" smtClean="0">
                <a:latin typeface="Calibri" pitchFamily="34" charset="0"/>
              </a:rPr>
              <a:t> e/</a:t>
            </a:r>
            <a:r>
              <a:rPr lang="en-US" sz="2000" dirty="0" err="1" smtClean="0">
                <a:latin typeface="Calibri" pitchFamily="34" charset="0"/>
              </a:rPr>
              <a:t>ou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fim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busca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em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posições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desejadas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Âncoras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743200"/>
          <a:ext cx="7924800" cy="2495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629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caracter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+mn-lt"/>
                        </a:rPr>
                        <a:t>significado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^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Casar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(o “^”) com a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posição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inicio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do string 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texto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Casar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(o “$”) com a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posição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final do string (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texto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),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mas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antes de nova-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linha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(\n)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\b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alibri" pitchFamily="34" charset="0"/>
                        </a:rPr>
                        <a:t>Casar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com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uma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fronteira</a:t>
                      </a:r>
                      <a:r>
                        <a:rPr lang="en-US" sz="1600" dirty="0" smtClean="0">
                          <a:latin typeface="Calibri" pitchFamily="34" charset="0"/>
                        </a:rPr>
                        <a:t> de </a:t>
                      </a:r>
                      <a:r>
                        <a:rPr lang="en-US" sz="1600" dirty="0" err="1" smtClean="0">
                          <a:latin typeface="Calibri" pitchFamily="34" charset="0"/>
                        </a:rPr>
                        <a:t>palavra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(word boundary).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Esta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fronteira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ocorre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entre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qualquer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 \w </a:t>
                      </a:r>
                      <a:r>
                        <a:rPr lang="en-US" sz="1600" baseline="0" dirty="0" err="1" smtClean="0">
                          <a:latin typeface="Calibri" pitchFamily="34" charset="0"/>
                        </a:rPr>
                        <a:t>seguido</a:t>
                      </a:r>
                      <a:r>
                        <a:rPr lang="en-US" sz="1600" baseline="0" dirty="0" smtClean="0">
                          <a:latin typeface="Calibri" pitchFamily="34" charset="0"/>
                        </a:rPr>
                        <a:t> de \W (e vice versa).</a:t>
                      </a:r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Ocasionalmente</a:t>
            </a:r>
            <a:r>
              <a:rPr lang="en-US" sz="2000" dirty="0" smtClean="0"/>
              <a:t> é </a:t>
            </a:r>
            <a:r>
              <a:rPr lang="en-US" sz="2000" dirty="0" err="1" smtClean="0"/>
              <a:t>preciso</a:t>
            </a:r>
            <a:r>
              <a:rPr lang="en-US" sz="2000" dirty="0" smtClean="0"/>
              <a:t> </a:t>
            </a:r>
            <a:r>
              <a:rPr lang="en-US" sz="2000" dirty="0" err="1" smtClean="0"/>
              <a:t>tratar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sequência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caracteres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se </a:t>
            </a:r>
            <a:r>
              <a:rPr lang="en-US" sz="2000" dirty="0" err="1" smtClean="0"/>
              <a:t>fossem</a:t>
            </a:r>
            <a:r>
              <a:rPr lang="en-US" sz="2000" dirty="0" smtClean="0"/>
              <a:t> um </a:t>
            </a:r>
            <a:r>
              <a:rPr lang="en-US" sz="2000" dirty="0" err="1" smtClean="0"/>
              <a:t>símbolo</a:t>
            </a:r>
            <a:r>
              <a:rPr lang="en-US" sz="2000" dirty="0" smtClean="0"/>
              <a:t> </a:t>
            </a:r>
            <a:r>
              <a:rPr lang="en-US" sz="2000" dirty="0" err="1" smtClean="0"/>
              <a:t>só</a:t>
            </a:r>
            <a:r>
              <a:rPr lang="en-US" sz="2000" dirty="0" smtClean="0"/>
              <a:t>.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exemplo</a:t>
            </a:r>
            <a:r>
              <a:rPr lang="en-US" sz="2000" dirty="0" smtClean="0"/>
              <a:t> se </a:t>
            </a:r>
            <a:r>
              <a:rPr lang="en-US" sz="2000" dirty="0" err="1" smtClean="0"/>
              <a:t>queremos</a:t>
            </a:r>
            <a:r>
              <a:rPr lang="en-US" sz="2000" dirty="0" smtClean="0"/>
              <a:t> </a:t>
            </a:r>
            <a:r>
              <a:rPr lang="en-US" sz="2000" dirty="0" err="1" smtClean="0"/>
              <a:t>casar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abc</a:t>
            </a:r>
            <a:r>
              <a:rPr lang="en-US" sz="2000" dirty="0" smtClean="0"/>
              <a:t> </a:t>
            </a:r>
            <a:r>
              <a:rPr lang="en-US" sz="2000" dirty="0" err="1" smtClean="0"/>
              <a:t>repetido</a:t>
            </a:r>
            <a:r>
              <a:rPr lang="en-US" sz="2000" dirty="0" smtClean="0"/>
              <a:t> </a:t>
            </a:r>
            <a:r>
              <a:rPr lang="en-US" sz="2000" dirty="0" err="1" smtClean="0"/>
              <a:t>quantas</a:t>
            </a:r>
            <a:r>
              <a:rPr lang="en-US" sz="2000" dirty="0" smtClean="0"/>
              <a:t> </a:t>
            </a:r>
            <a:r>
              <a:rPr lang="en-US" sz="2000" dirty="0" err="1" smtClean="0"/>
              <a:t>vezes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seja</a:t>
            </a:r>
            <a:r>
              <a:rPr lang="en-US" sz="2000" dirty="0" smtClean="0"/>
              <a:t>: </a:t>
            </a:r>
            <a:r>
              <a:rPr lang="en-US" sz="2000" b="1" dirty="0" err="1" smtClean="0"/>
              <a:t>abcabcabcabc</a:t>
            </a:r>
            <a:r>
              <a:rPr lang="en-US" sz="2000" b="1" dirty="0" smtClean="0"/>
              <a:t>…</a:t>
            </a:r>
          </a:p>
          <a:p>
            <a:r>
              <a:rPr lang="en-US" sz="2000" dirty="0" smtClean="0"/>
              <a:t>Para </a:t>
            </a:r>
            <a:r>
              <a:rPr lang="en-US" sz="2000" dirty="0" err="1" smtClean="0"/>
              <a:t>isto</a:t>
            </a:r>
            <a:r>
              <a:rPr lang="en-US" sz="2000" dirty="0" smtClean="0"/>
              <a:t> </a:t>
            </a:r>
            <a:r>
              <a:rPr lang="en-US" sz="2000" dirty="0" err="1" smtClean="0"/>
              <a:t>usamos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parênteses</a:t>
            </a:r>
            <a:r>
              <a:rPr lang="en-US" sz="2000" dirty="0" smtClean="0"/>
              <a:t>,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agrupam</a:t>
            </a:r>
            <a:r>
              <a:rPr lang="en-US" sz="2000" dirty="0" smtClean="0"/>
              <a:t> </a:t>
            </a:r>
            <a:r>
              <a:rPr lang="en-US" sz="2000" dirty="0" err="1" smtClean="0"/>
              <a:t>tudo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estiver</a:t>
            </a:r>
            <a:r>
              <a:rPr lang="en-US" sz="2000" dirty="0" smtClean="0"/>
              <a:t> no </a:t>
            </a:r>
            <a:r>
              <a:rPr lang="en-US" sz="2000" dirty="0" err="1" smtClean="0"/>
              <a:t>escôpo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se fosse um </a:t>
            </a:r>
            <a:r>
              <a:rPr lang="en-US" sz="2000" dirty="0" err="1" smtClean="0"/>
              <a:t>símbolo</a:t>
            </a:r>
            <a:r>
              <a:rPr lang="en-US" sz="2000" dirty="0" smtClean="0"/>
              <a:t> </a:t>
            </a:r>
            <a:r>
              <a:rPr lang="en-US" sz="2000" dirty="0" err="1" smtClean="0"/>
              <a:t>só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O </a:t>
            </a:r>
            <a:r>
              <a:rPr lang="en-US" sz="2000" dirty="0" err="1" smtClean="0"/>
              <a:t>regex</a:t>
            </a:r>
            <a:r>
              <a:rPr lang="en-US" sz="2000" dirty="0" smtClean="0"/>
              <a:t> </a:t>
            </a:r>
            <a:r>
              <a:rPr lang="en-US" sz="2000" dirty="0" err="1" smtClean="0"/>
              <a:t>seria</a:t>
            </a:r>
            <a:r>
              <a:rPr lang="en-US" sz="2000" dirty="0" smtClean="0"/>
              <a:t>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abc</a:t>
            </a:r>
            <a:r>
              <a:rPr lang="en-US" sz="2000" b="1" dirty="0" smtClean="0"/>
              <a:t>)+.  </a:t>
            </a:r>
            <a:r>
              <a:rPr lang="en-US" sz="2000" dirty="0" err="1" smtClean="0"/>
              <a:t>Parênteses</a:t>
            </a:r>
            <a:r>
              <a:rPr lang="en-US" sz="2000" dirty="0" smtClean="0"/>
              <a:t> </a:t>
            </a:r>
            <a:r>
              <a:rPr lang="en-US" sz="2000" dirty="0" err="1" smtClean="0"/>
              <a:t>também</a:t>
            </a:r>
            <a:r>
              <a:rPr lang="en-US" sz="2000" dirty="0" smtClean="0"/>
              <a:t> </a:t>
            </a:r>
            <a:r>
              <a:rPr lang="en-US" sz="2000" dirty="0" err="1" smtClean="0"/>
              <a:t>são</a:t>
            </a:r>
            <a:r>
              <a:rPr lang="en-US" sz="2000" dirty="0" smtClean="0"/>
              <a:t> </a:t>
            </a:r>
            <a:r>
              <a:rPr lang="en-US" sz="2000" dirty="0" err="1" smtClean="0"/>
              <a:t>necessários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exprimir</a:t>
            </a:r>
            <a:r>
              <a:rPr lang="en-US" sz="2000" dirty="0" smtClean="0"/>
              <a:t> </a:t>
            </a:r>
            <a:r>
              <a:rPr lang="en-US" sz="2000" dirty="0" err="1" smtClean="0"/>
              <a:t>alternância</a:t>
            </a:r>
            <a:r>
              <a:rPr lang="en-US" sz="2000" dirty="0" smtClean="0"/>
              <a:t>.</a:t>
            </a:r>
            <a:endParaRPr lang="en-US" sz="20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Subexpressões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4191000"/>
          <a:ext cx="6096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4648200"/>
              </a:tblGrid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regex</a:t>
                      </a:r>
                      <a:endParaRPr lang="en-US" sz="2000" b="1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casa com</a:t>
                      </a:r>
                      <a:endParaRPr lang="en-US" b="1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r>
                        <a:rPr lang="en-US" b="1" dirty="0" err="1" smtClean="0"/>
                        <a:t>abc</a:t>
                      </a:r>
                      <a:r>
                        <a:rPr lang="en-US" b="1" dirty="0" smtClean="0"/>
                        <a:t>)+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pqr234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abcabc</a:t>
                      </a:r>
                      <a:r>
                        <a:rPr lang="en-US" b="1" dirty="0" smtClean="0"/>
                        <a:t>123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abc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r>
                        <a:rPr lang="en-US" b="1" dirty="0" err="1" smtClean="0"/>
                        <a:t>A|a</a:t>
                      </a:r>
                      <a:r>
                        <a:rPr lang="en-US" b="1" dirty="0" smtClean="0"/>
                        <a:t>)</a:t>
                      </a:r>
                      <a:r>
                        <a:rPr lang="en-US" b="1" dirty="0" err="1" smtClean="0"/>
                        <a:t>na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Ana</a:t>
                      </a:r>
                      <a:r>
                        <a:rPr lang="en-US" b="1" dirty="0" smtClean="0"/>
                        <a:t> a la </a:t>
                      </a:r>
                      <a:r>
                        <a:rPr lang="en-US" b="1" dirty="0" err="1" smtClean="0"/>
                        <a:t>mont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ana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 </a:t>
            </a:r>
            <a:r>
              <a:rPr lang="en-US" sz="2000" dirty="0" err="1" smtClean="0"/>
              <a:t>regex</a:t>
            </a:r>
            <a:r>
              <a:rPr lang="en-US" sz="2000" dirty="0" smtClean="0"/>
              <a:t> </a:t>
            </a:r>
            <a:r>
              <a:rPr lang="en-US" sz="2000" dirty="0" err="1" smtClean="0"/>
              <a:t>lembra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ordem</a:t>
            </a:r>
            <a:r>
              <a:rPr lang="en-US" sz="2000" dirty="0" smtClean="0"/>
              <a:t> </a:t>
            </a:r>
            <a:r>
              <a:rPr lang="en-US" sz="2000" dirty="0" err="1" smtClean="0"/>
              <a:t>todas</a:t>
            </a:r>
            <a:r>
              <a:rPr lang="en-US" sz="2000" dirty="0" smtClean="0"/>
              <a:t> </a:t>
            </a:r>
            <a:r>
              <a:rPr lang="en-US" sz="2000" dirty="0" err="1" smtClean="0"/>
              <a:t>subexpressões</a:t>
            </a:r>
            <a:r>
              <a:rPr lang="en-US" sz="2000" dirty="0" smtClean="0"/>
              <a:t> (</a:t>
            </a:r>
            <a:r>
              <a:rPr lang="en-US" sz="2000" dirty="0" err="1" smtClean="0"/>
              <a:t>também</a:t>
            </a:r>
            <a:r>
              <a:rPr lang="en-US" sz="2000" dirty="0" smtClean="0"/>
              <a:t> </a:t>
            </a:r>
            <a:r>
              <a:rPr lang="en-US" sz="2000" dirty="0" err="1" smtClean="0"/>
              <a:t>chamadas</a:t>
            </a:r>
            <a:r>
              <a:rPr lang="en-US" sz="2000" dirty="0" smtClean="0"/>
              <a:t> de </a:t>
            </a:r>
            <a:r>
              <a:rPr lang="en-US" sz="2000" b="1" dirty="0" err="1" smtClean="0"/>
              <a:t>grupos</a:t>
            </a:r>
            <a:r>
              <a:rPr lang="en-US" sz="2000" dirty="0" smtClean="0"/>
              <a:t>)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foram</a:t>
            </a:r>
            <a:r>
              <a:rPr lang="en-US" sz="2000" dirty="0" smtClean="0"/>
              <a:t>  </a:t>
            </a:r>
            <a:r>
              <a:rPr lang="en-US" sz="2000" dirty="0" err="1" smtClean="0"/>
              <a:t>casadas</a:t>
            </a:r>
            <a:r>
              <a:rPr lang="en-US" sz="2000" dirty="0" smtClean="0"/>
              <a:t>. </a:t>
            </a:r>
            <a:r>
              <a:rPr lang="en-US" sz="2000" dirty="0" err="1" smtClean="0"/>
              <a:t>Diz</a:t>
            </a:r>
            <a:r>
              <a:rPr lang="en-US" sz="2000" dirty="0" smtClean="0"/>
              <a:t>-se </a:t>
            </a:r>
            <a:r>
              <a:rPr lang="en-US" sz="2000" dirty="0" err="1" smtClean="0"/>
              <a:t>que</a:t>
            </a:r>
            <a:r>
              <a:rPr lang="en-US" sz="2000" dirty="0" smtClean="0"/>
              <a:t> um </a:t>
            </a:r>
            <a:r>
              <a:rPr lang="en-US" sz="2000" dirty="0" err="1" smtClean="0"/>
              <a:t>grupo</a:t>
            </a:r>
            <a:r>
              <a:rPr lang="en-US" sz="2000" dirty="0" smtClean="0"/>
              <a:t> </a:t>
            </a:r>
            <a:r>
              <a:rPr lang="en-US" sz="2000" dirty="0" err="1" smtClean="0"/>
              <a:t>casado</a:t>
            </a:r>
            <a:r>
              <a:rPr lang="en-US" sz="2000" dirty="0" smtClean="0"/>
              <a:t> </a:t>
            </a:r>
            <a:r>
              <a:rPr lang="en-US" sz="2000" dirty="0" err="1" smtClean="0"/>
              <a:t>foi</a:t>
            </a:r>
            <a:r>
              <a:rPr lang="en-US" sz="2000" dirty="0" smtClean="0"/>
              <a:t> </a:t>
            </a:r>
            <a:r>
              <a:rPr lang="en-US" sz="2000" b="1" dirty="0" err="1" smtClean="0"/>
              <a:t>capturado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Os </a:t>
            </a:r>
            <a:r>
              <a:rPr lang="en-US" sz="2000" dirty="0" err="1" smtClean="0"/>
              <a:t>grupos</a:t>
            </a:r>
            <a:r>
              <a:rPr lang="en-US" sz="2000" dirty="0" smtClean="0"/>
              <a:t> </a:t>
            </a:r>
            <a:r>
              <a:rPr lang="en-US" sz="2000" dirty="0" err="1" smtClean="0"/>
              <a:t>capturados</a:t>
            </a:r>
            <a:r>
              <a:rPr lang="en-US" sz="2000" dirty="0" smtClean="0"/>
              <a:t> </a:t>
            </a:r>
            <a:r>
              <a:rPr lang="en-US" sz="2000" dirty="0" err="1" smtClean="0"/>
              <a:t>são</a:t>
            </a:r>
            <a:r>
              <a:rPr lang="en-US" sz="2000" dirty="0" smtClean="0"/>
              <a:t> </a:t>
            </a:r>
            <a:r>
              <a:rPr lang="en-US" sz="2000" dirty="0" err="1" smtClean="0"/>
              <a:t>lembrados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numeração</a:t>
            </a:r>
            <a:r>
              <a:rPr lang="en-US" sz="2000" dirty="0" smtClean="0"/>
              <a:t> </a:t>
            </a:r>
            <a:r>
              <a:rPr lang="en-US" sz="2000" dirty="0" err="1" smtClean="0"/>
              <a:t>corrida</a:t>
            </a:r>
            <a:r>
              <a:rPr lang="en-US" sz="2000" dirty="0" smtClean="0"/>
              <a:t>,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ordem</a:t>
            </a:r>
            <a:r>
              <a:rPr lang="en-US" sz="2000" dirty="0" smtClean="0"/>
              <a:t> de </a:t>
            </a:r>
            <a:r>
              <a:rPr lang="en-US" sz="2000" dirty="0" err="1" smtClean="0"/>
              <a:t>sua</a:t>
            </a:r>
            <a:r>
              <a:rPr lang="en-US" sz="2000" dirty="0" smtClean="0"/>
              <a:t> </a:t>
            </a:r>
            <a:r>
              <a:rPr lang="en-US" sz="2000" dirty="0" err="1" smtClean="0"/>
              <a:t>captura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É </a:t>
            </a:r>
            <a:r>
              <a:rPr lang="en-US" sz="2000" dirty="0" err="1" smtClean="0"/>
              <a:t>possível</a:t>
            </a:r>
            <a:r>
              <a:rPr lang="en-US" sz="2000" dirty="0" smtClean="0"/>
              <a:t> </a:t>
            </a:r>
            <a:r>
              <a:rPr lang="en-US" sz="2000" dirty="0" err="1" smtClean="0"/>
              <a:t>referenciar</a:t>
            </a:r>
            <a:r>
              <a:rPr lang="en-US" sz="2000" dirty="0" smtClean="0"/>
              <a:t> no </a:t>
            </a:r>
            <a:r>
              <a:rPr lang="en-US" sz="2000" dirty="0" err="1" smtClean="0"/>
              <a:t>regex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grupos</a:t>
            </a:r>
            <a:r>
              <a:rPr lang="en-US" sz="2000" dirty="0" smtClean="0"/>
              <a:t> </a:t>
            </a:r>
            <a:r>
              <a:rPr lang="en-US" sz="2000" dirty="0" err="1" smtClean="0"/>
              <a:t>já</a:t>
            </a:r>
            <a:r>
              <a:rPr lang="en-US" sz="2000" dirty="0" smtClean="0"/>
              <a:t> </a:t>
            </a:r>
            <a:r>
              <a:rPr lang="en-US" sz="2000" dirty="0" err="1" smtClean="0"/>
              <a:t>capturados</a:t>
            </a:r>
            <a:r>
              <a:rPr lang="en-US" sz="2000" dirty="0" smtClean="0"/>
              <a:t> </a:t>
            </a:r>
            <a:r>
              <a:rPr lang="en-US" sz="2000" dirty="0" err="1" smtClean="0"/>
              <a:t>usando</a:t>
            </a:r>
            <a:r>
              <a:rPr lang="en-US" sz="2000" dirty="0" smtClean="0"/>
              <a:t> a </a:t>
            </a:r>
            <a:r>
              <a:rPr lang="en-US" sz="2000" dirty="0" err="1" smtClean="0"/>
              <a:t>numeração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ordem</a:t>
            </a:r>
            <a:r>
              <a:rPr lang="en-US" sz="2000" dirty="0" smtClean="0"/>
              <a:t> de </a:t>
            </a:r>
            <a:r>
              <a:rPr lang="en-US" sz="2000" dirty="0" err="1" smtClean="0"/>
              <a:t>capturas</a:t>
            </a:r>
            <a:r>
              <a:rPr lang="en-US" sz="2000" dirty="0" smtClean="0"/>
              <a:t>: </a:t>
            </a:r>
            <a:r>
              <a:rPr lang="en-US" sz="2000" b="1" dirty="0" smtClean="0"/>
              <a:t>\1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referenciar</a:t>
            </a:r>
            <a:r>
              <a:rPr lang="en-US" sz="2000" dirty="0" smtClean="0"/>
              <a:t> o </a:t>
            </a:r>
            <a:r>
              <a:rPr lang="en-US" sz="2000" dirty="0" err="1" smtClean="0"/>
              <a:t>primeiro</a:t>
            </a:r>
            <a:r>
              <a:rPr lang="en-US" sz="2000" dirty="0" smtClean="0"/>
              <a:t> </a:t>
            </a:r>
            <a:r>
              <a:rPr lang="en-US" sz="2000" dirty="0" err="1" smtClean="0"/>
              <a:t>grupo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foi</a:t>
            </a:r>
            <a:r>
              <a:rPr lang="en-US" sz="2000" dirty="0" smtClean="0"/>
              <a:t> </a:t>
            </a:r>
            <a:r>
              <a:rPr lang="en-US" sz="2000" dirty="0" err="1" smtClean="0"/>
              <a:t>capturado</a:t>
            </a:r>
            <a:r>
              <a:rPr lang="en-US" sz="2000" b="1" dirty="0" smtClean="0"/>
              <a:t>, \2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referenciar</a:t>
            </a:r>
            <a:r>
              <a:rPr lang="en-US" sz="2000" dirty="0" smtClean="0"/>
              <a:t> o </a:t>
            </a:r>
            <a:r>
              <a:rPr lang="en-US" sz="2000" dirty="0" err="1" smtClean="0"/>
              <a:t>segundo</a:t>
            </a:r>
            <a:r>
              <a:rPr lang="en-US" sz="2000" dirty="0" smtClean="0"/>
              <a:t> </a:t>
            </a:r>
            <a:r>
              <a:rPr lang="en-US" sz="2000" dirty="0" err="1" smtClean="0"/>
              <a:t>grupo</a:t>
            </a:r>
            <a:r>
              <a:rPr lang="en-US" sz="2000" b="1" dirty="0" smtClean="0"/>
              <a:t>, \3,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Grupos</a:t>
            </a:r>
            <a:r>
              <a:rPr lang="en-US" dirty="0" smtClean="0"/>
              <a:t> e </a:t>
            </a:r>
            <a:r>
              <a:rPr lang="en-US" dirty="0" err="1" smtClean="0"/>
              <a:t>captura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Palavras</a:t>
            </a:r>
            <a:r>
              <a:rPr lang="en-US" sz="2000" dirty="0" smtClean="0"/>
              <a:t> </a:t>
            </a:r>
            <a:r>
              <a:rPr lang="en-US" sz="2000" dirty="0" err="1" smtClean="0"/>
              <a:t>repetidas</a:t>
            </a:r>
            <a:r>
              <a:rPr lang="en-US" sz="2000" dirty="0" smtClean="0"/>
              <a:t> no </a:t>
            </a:r>
            <a:r>
              <a:rPr lang="en-US" sz="2000" dirty="0" err="1" smtClean="0"/>
              <a:t>texto</a:t>
            </a:r>
            <a:r>
              <a:rPr lang="en-US" sz="2000" dirty="0" smtClean="0"/>
              <a:t>: </a:t>
            </a:r>
            <a:r>
              <a:rPr lang="en-US" sz="2000" b="1" i="1" dirty="0" smtClean="0"/>
              <a:t>My name is James and James is my name.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Usaremos</a:t>
            </a:r>
            <a:r>
              <a:rPr lang="en-US" sz="2000" dirty="0" smtClean="0"/>
              <a:t> o </a:t>
            </a:r>
            <a:r>
              <a:rPr lang="en-US" sz="2000" dirty="0" err="1" smtClean="0"/>
              <a:t>regex</a:t>
            </a:r>
            <a:r>
              <a:rPr lang="en-US" sz="2000" dirty="0" smtClean="0"/>
              <a:t>   </a:t>
            </a:r>
          </a:p>
          <a:p>
            <a:pPr lvl="1"/>
            <a:r>
              <a:rPr lang="en-US" sz="1600" b="1" dirty="0" smtClean="0"/>
              <a:t>\b(\w+) .*\1</a:t>
            </a:r>
          </a:p>
          <a:p>
            <a:pPr lvl="1"/>
            <a:endParaRPr lang="en-US" sz="1600" b="1" dirty="0" smtClean="0"/>
          </a:p>
          <a:p>
            <a:r>
              <a:rPr lang="en-US" sz="2000" dirty="0" smtClean="0"/>
              <a:t>Com o </a:t>
            </a:r>
            <a:r>
              <a:rPr lang="en-US" sz="2000" dirty="0" err="1" smtClean="0"/>
              <a:t>programa</a:t>
            </a:r>
            <a:r>
              <a:rPr lang="en-US" sz="2000" dirty="0" smtClean="0"/>
              <a:t> dado </a:t>
            </a:r>
            <a:r>
              <a:rPr lang="en-US" sz="2000" dirty="0" err="1" smtClean="0"/>
              <a:t>experimentamos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regex</a:t>
            </a:r>
            <a:r>
              <a:rPr lang="en-US" sz="2000" dirty="0" smtClean="0"/>
              <a:t> </a:t>
            </a:r>
            <a:r>
              <a:rPr lang="en-US" sz="2000" dirty="0" err="1" smtClean="0"/>
              <a:t>obtendo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		My </a:t>
            </a:r>
            <a:r>
              <a:rPr lang="en-US" sz="2000" dirty="0" smtClean="0">
                <a:solidFill>
                  <a:srgbClr val="FF0000"/>
                </a:solidFill>
              </a:rPr>
              <a:t>name is James and James is my name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Grupo</a:t>
            </a:r>
            <a:r>
              <a:rPr lang="en-US" sz="2000" dirty="0" smtClean="0"/>
              <a:t> </a:t>
            </a:r>
            <a:r>
              <a:rPr lang="en-US" sz="2000" dirty="0" err="1" smtClean="0"/>
              <a:t>capturado</a:t>
            </a:r>
            <a:r>
              <a:rPr lang="en-US" sz="2000" dirty="0" smtClean="0"/>
              <a:t> = ‘name’</a:t>
            </a:r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Captura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4038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480060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\b(\w+) .*\1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onde</a:t>
                      </a:r>
                      <a:r>
                        <a:rPr kumimoji="0" lang="en-US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ancora</a:t>
                      </a: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kumimoji="0" lang="en-US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separação</a:t>
                      </a:r>
                      <a:r>
                        <a:rPr kumimoji="0" lang="en-US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palavras</a:t>
                      </a:r>
                      <a:r>
                        <a:rPr kumimoji="0" lang="en-US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(\w+)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seguido</a:t>
                      </a: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caracteres</a:t>
                      </a:r>
                      <a:r>
                        <a:rPr kumimoji="0" lang="en-US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alfanum</a:t>
                      </a:r>
                      <a:r>
                        <a:rPr kumimoji="0" lang="en-US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seguido</a:t>
                      </a: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um </a:t>
                      </a:r>
                      <a:r>
                        <a:rPr kumimoji="0" lang="en-US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espaço</a:t>
                      </a: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branco</a:t>
                      </a: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seguido</a:t>
                      </a: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quaisquer</a:t>
                      </a: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caracteres</a:t>
                      </a: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seguido</a:t>
                      </a: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pelo</a:t>
                      </a: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capturado</a:t>
                      </a: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Contexto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6629400" y="2209800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ultidocument 4"/>
          <p:cNvSpPr/>
          <p:nvPr/>
        </p:nvSpPr>
        <p:spPr>
          <a:xfrm>
            <a:off x="6019800" y="2438400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ultidocument 5"/>
          <p:cNvSpPr/>
          <p:nvPr/>
        </p:nvSpPr>
        <p:spPr>
          <a:xfrm>
            <a:off x="5562600" y="2895600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Textos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048000" y="1676400"/>
            <a:ext cx="1676400" cy="8412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3962400" y="48006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Regex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2362200" y="35052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Busca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6629400" y="5181600"/>
            <a:ext cx="1600200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inteligente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892213">
            <a:off x="4779662" y="2572636"/>
            <a:ext cx="597408" cy="2978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1119524">
            <a:off x="3588524" y="3536438"/>
            <a:ext cx="978408" cy="2528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199393">
            <a:off x="4925536" y="4252092"/>
            <a:ext cx="670617" cy="33645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5082651">
            <a:off x="6661484" y="4238353"/>
            <a:ext cx="978408" cy="28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Achar</a:t>
            </a:r>
            <a:r>
              <a:rPr lang="en-US" sz="1800" dirty="0" smtClean="0"/>
              <a:t> 2 </a:t>
            </a:r>
            <a:r>
              <a:rPr lang="en-US" sz="1800" dirty="0" err="1" smtClean="0"/>
              <a:t>palavras</a:t>
            </a:r>
            <a:r>
              <a:rPr lang="en-US" sz="1800" dirty="0" smtClean="0"/>
              <a:t> </a:t>
            </a:r>
            <a:r>
              <a:rPr lang="en-US" sz="1800" dirty="0" err="1" smtClean="0"/>
              <a:t>repetidas</a:t>
            </a:r>
            <a:r>
              <a:rPr lang="en-US" sz="1800" dirty="0" smtClean="0"/>
              <a:t> no </a:t>
            </a:r>
            <a:r>
              <a:rPr lang="en-US" sz="1800" dirty="0" err="1" smtClean="0"/>
              <a:t>texto</a:t>
            </a:r>
            <a:r>
              <a:rPr lang="en-US" sz="1800" dirty="0" smtClean="0"/>
              <a:t>: </a:t>
            </a:r>
            <a:r>
              <a:rPr lang="en-US" sz="1800" b="1" i="1" dirty="0" smtClean="0"/>
              <a:t>My name is James and James is my name.</a:t>
            </a:r>
            <a:r>
              <a:rPr lang="en-US" sz="1800" dirty="0" smtClean="0"/>
              <a:t> </a:t>
            </a:r>
            <a:endParaRPr lang="en-US" sz="2000" dirty="0" smtClean="0"/>
          </a:p>
          <a:p>
            <a:r>
              <a:rPr lang="en-US" sz="1800" dirty="0" err="1" smtClean="0"/>
              <a:t>Podemos</a:t>
            </a:r>
            <a:r>
              <a:rPr lang="en-US" sz="1800" dirty="0" smtClean="0"/>
              <a:t> </a:t>
            </a:r>
            <a:r>
              <a:rPr lang="en-US" sz="1800" dirty="0" err="1" smtClean="0"/>
              <a:t>capturar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repetição</a:t>
            </a:r>
            <a:r>
              <a:rPr lang="en-US" sz="1800" dirty="0" smtClean="0"/>
              <a:t> “</a:t>
            </a:r>
            <a:r>
              <a:rPr lang="en-US" sz="1800" dirty="0" err="1" smtClean="0"/>
              <a:t>interna</a:t>
            </a:r>
            <a:r>
              <a:rPr lang="en-US" sz="1800" dirty="0" smtClean="0"/>
              <a:t>” com o </a:t>
            </a:r>
            <a:r>
              <a:rPr lang="en-US" sz="1800" dirty="0" err="1" smtClean="0"/>
              <a:t>regex</a:t>
            </a:r>
            <a:r>
              <a:rPr lang="en-US" sz="1800" dirty="0" smtClean="0"/>
              <a:t> </a:t>
            </a:r>
          </a:p>
          <a:p>
            <a:pPr lvl="1"/>
            <a:r>
              <a:rPr lang="pl-PL" sz="1600" b="1" dirty="0" smtClean="0"/>
              <a:t>\b(\w+) .* (\w+) .*\2 .* \1</a:t>
            </a:r>
            <a:endParaRPr lang="en-US" sz="2000" b="1" dirty="0" smtClean="0"/>
          </a:p>
          <a:p>
            <a:r>
              <a:rPr lang="en-US" sz="1800" dirty="0" err="1" smtClean="0"/>
              <a:t>Resulta</a:t>
            </a:r>
            <a:r>
              <a:rPr lang="en-US" sz="1800" dirty="0" smtClean="0"/>
              <a:t> no </a:t>
            </a:r>
            <a:r>
              <a:rPr lang="en-US" sz="1800" dirty="0" err="1" smtClean="0"/>
              <a:t>casamento</a:t>
            </a:r>
            <a:r>
              <a:rPr lang="en-US" sz="1800" dirty="0" smtClean="0"/>
              <a:t> e </a:t>
            </a:r>
            <a:r>
              <a:rPr lang="en-US" sz="1800" dirty="0" err="1" smtClean="0"/>
              <a:t>capturas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en-US" sz="1800" dirty="0" smtClean="0"/>
              <a:t>			My </a:t>
            </a:r>
            <a:r>
              <a:rPr lang="en-US" sz="1800" dirty="0" smtClean="0">
                <a:solidFill>
                  <a:srgbClr val="FF0000"/>
                </a:solidFill>
              </a:rPr>
              <a:t>name is James and James is my name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1800" dirty="0" err="1" smtClean="0"/>
              <a:t>Grupos</a:t>
            </a:r>
            <a:r>
              <a:rPr lang="en-US" sz="1800" dirty="0" smtClean="0"/>
              <a:t> </a:t>
            </a:r>
            <a:r>
              <a:rPr lang="en-US" sz="1800" dirty="0" err="1" smtClean="0"/>
              <a:t>capturados</a:t>
            </a:r>
            <a:r>
              <a:rPr lang="en-US" sz="1800" dirty="0" smtClean="0"/>
              <a:t> = ‘name’ , ‘James’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Captura</a:t>
            </a:r>
            <a:r>
              <a:rPr lang="en-US" dirty="0" smtClean="0"/>
              <a:t>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3505200"/>
          <a:ext cx="7848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495300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\b(\w+) .* (\w+) .*\2 .* \1</a:t>
                      </a:r>
                      <a:endParaRPr kumimoji="0" lang="en-US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onde</a:t>
                      </a:r>
                      <a:r>
                        <a:rPr kumimoji="0" lang="en-US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\b(\w+)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palavras</a:t>
                      </a:r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seguido</a:t>
                      </a:r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alfanum</a:t>
                      </a:r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l-PL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.* </a:t>
                      </a:r>
                      <a:endParaRPr kumimoji="0" lang="en-US" b="1" kern="1200" dirty="0" err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seguido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espaço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quaisquer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caracteres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pl-PL" sz="1800" b="1" dirty="0" smtClean="0"/>
                        <a:t> (\w+) </a:t>
                      </a:r>
                      <a:endParaRPr kumimoji="0" lang="en-US" b="1" kern="1200" dirty="0" err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seguido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espaço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seguido</a:t>
                      </a:r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alfanum</a:t>
                      </a:r>
                      <a:r>
                        <a:rPr kumimoji="0"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.* </a:t>
                      </a:r>
                      <a:endParaRPr kumimoji="0" lang="en-US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seguido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espaço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quaisquer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caracteres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pl-PL" sz="1800" b="1" dirty="0" smtClean="0"/>
                        <a:t>\2 </a:t>
                      </a:r>
                      <a:endParaRPr kumimoji="0" lang="en-US" b="1" kern="1200" dirty="0" err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seguido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pelo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segundo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capturado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pl-PL" sz="1800" b="1" dirty="0" smtClean="0"/>
                        <a:t> .* </a:t>
                      </a:r>
                      <a:endParaRPr kumimoji="0" lang="en-US" b="1" kern="1200" dirty="0" err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seguido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espaço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quaisquer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caracteres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espaço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pl-PL" sz="1800" b="1" dirty="0" smtClean="0"/>
                        <a:t>\1</a:t>
                      </a:r>
                      <a:endParaRPr kumimoji="0" lang="en-US" b="1" kern="1200" dirty="0" err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seguido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pelo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primeiro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capturado</a:t>
                      </a:r>
                      <a:r>
                        <a:rPr kumimoji="0"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Achar</a:t>
            </a:r>
            <a:r>
              <a:rPr lang="en-US" sz="1800" dirty="0" smtClean="0"/>
              <a:t> 2 </a:t>
            </a:r>
            <a:r>
              <a:rPr lang="en-US" sz="1800" dirty="0" err="1" smtClean="0"/>
              <a:t>palavras</a:t>
            </a:r>
            <a:r>
              <a:rPr lang="en-US" sz="1800" dirty="0" smtClean="0"/>
              <a:t> </a:t>
            </a:r>
            <a:r>
              <a:rPr lang="en-US" sz="1800" dirty="0" err="1" smtClean="0"/>
              <a:t>repetidas</a:t>
            </a:r>
            <a:r>
              <a:rPr lang="en-US" sz="1800" dirty="0" smtClean="0"/>
              <a:t> no </a:t>
            </a:r>
            <a:r>
              <a:rPr lang="en-US" sz="1800" dirty="0" err="1" smtClean="0"/>
              <a:t>texto</a:t>
            </a:r>
            <a:r>
              <a:rPr lang="en-US" sz="1800" dirty="0" smtClean="0"/>
              <a:t>: </a:t>
            </a:r>
            <a:r>
              <a:rPr lang="en-US" sz="1800" b="1" i="1" dirty="0" smtClean="0"/>
              <a:t>My name is James and James is my name.</a:t>
            </a:r>
            <a:r>
              <a:rPr lang="en-US" sz="1800" dirty="0" smtClean="0"/>
              <a:t> </a:t>
            </a:r>
            <a:endParaRPr lang="en-US" sz="2000" dirty="0" smtClean="0"/>
          </a:p>
          <a:p>
            <a:r>
              <a:rPr lang="en-US" sz="1800" dirty="0" err="1" smtClean="0"/>
              <a:t>Usamos</a:t>
            </a:r>
            <a:r>
              <a:rPr lang="en-US" sz="1800" dirty="0" smtClean="0"/>
              <a:t> o </a:t>
            </a:r>
            <a:r>
              <a:rPr lang="en-US" sz="1800" dirty="0" err="1" smtClean="0"/>
              <a:t>regex</a:t>
            </a:r>
            <a:r>
              <a:rPr lang="en-US" sz="1800" dirty="0" smtClean="0"/>
              <a:t> </a:t>
            </a:r>
          </a:p>
          <a:p>
            <a:pPr lvl="1"/>
            <a:r>
              <a:rPr lang="pl-PL" sz="1600" b="1" dirty="0" smtClean="0"/>
              <a:t>\b(\w+) .* (\w+) .*\2 .* \1</a:t>
            </a:r>
            <a:endParaRPr lang="en-US" sz="1600" b="1" dirty="0" smtClean="0"/>
          </a:p>
          <a:p>
            <a:pPr lvl="1"/>
            <a:endParaRPr lang="en-US" sz="2000" b="1" dirty="0" smtClean="0"/>
          </a:p>
          <a:p>
            <a:r>
              <a:rPr lang="en-US" sz="1800" dirty="0" err="1" smtClean="0"/>
              <a:t>Resultou</a:t>
            </a:r>
            <a:r>
              <a:rPr lang="en-US" sz="1800" dirty="0" smtClean="0"/>
              <a:t> no </a:t>
            </a:r>
            <a:r>
              <a:rPr lang="en-US" sz="1800" dirty="0" err="1" smtClean="0"/>
              <a:t>casamento</a:t>
            </a:r>
            <a:r>
              <a:rPr lang="en-US" sz="1800" dirty="0" smtClean="0"/>
              <a:t> e </a:t>
            </a:r>
            <a:r>
              <a:rPr lang="en-US" sz="1800" dirty="0" err="1" smtClean="0"/>
              <a:t>capturas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en-US" sz="1800" dirty="0" smtClean="0"/>
              <a:t>			My </a:t>
            </a:r>
            <a:r>
              <a:rPr lang="en-US" sz="1800" dirty="0" smtClean="0">
                <a:solidFill>
                  <a:srgbClr val="FF0000"/>
                </a:solidFill>
              </a:rPr>
              <a:t>name is James and James is my name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1800" dirty="0" err="1" smtClean="0"/>
              <a:t>Grupos</a:t>
            </a:r>
            <a:r>
              <a:rPr lang="en-US" sz="1800" dirty="0" smtClean="0"/>
              <a:t> </a:t>
            </a:r>
            <a:r>
              <a:rPr lang="en-US" sz="1800" dirty="0" err="1" smtClean="0"/>
              <a:t>capturados</a:t>
            </a:r>
            <a:r>
              <a:rPr lang="en-US" sz="1800" dirty="0" smtClean="0"/>
              <a:t> = ‘name’ , ‘James’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err="1" smtClean="0"/>
              <a:t>Mas</a:t>
            </a:r>
            <a:r>
              <a:rPr lang="en-US" sz="1800" dirty="0" smtClean="0"/>
              <a:t> </a:t>
            </a:r>
            <a:r>
              <a:rPr lang="en-US" sz="1800" dirty="0" err="1" smtClean="0"/>
              <a:t>porque</a:t>
            </a:r>
            <a:r>
              <a:rPr lang="en-US" sz="1800" dirty="0" smtClean="0"/>
              <a:t> </a:t>
            </a:r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capturada</a:t>
            </a:r>
            <a:r>
              <a:rPr lang="en-US" sz="1800" dirty="0" smtClean="0"/>
              <a:t> a </a:t>
            </a:r>
            <a:r>
              <a:rPr lang="en-US" sz="1800" dirty="0" err="1" smtClean="0"/>
              <a:t>palavra</a:t>
            </a:r>
            <a:r>
              <a:rPr lang="en-US" sz="1800" dirty="0" smtClean="0"/>
              <a:t> </a:t>
            </a:r>
            <a:r>
              <a:rPr lang="en-US" sz="1800" b="1" dirty="0" smtClean="0"/>
              <a:t>“is”</a:t>
            </a:r>
            <a:r>
              <a:rPr lang="en-US" sz="1800" dirty="0" smtClean="0"/>
              <a:t>?</a:t>
            </a:r>
          </a:p>
          <a:p>
            <a:endParaRPr lang="en-US" sz="1800" dirty="0" smtClean="0"/>
          </a:p>
          <a:p>
            <a:r>
              <a:rPr lang="en-US" sz="1800" dirty="0" smtClean="0"/>
              <a:t>Note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regex</a:t>
            </a:r>
            <a:r>
              <a:rPr lang="en-US" sz="1800" dirty="0" smtClean="0"/>
              <a:t> </a:t>
            </a:r>
            <a:r>
              <a:rPr lang="en-US" sz="1800" dirty="0" err="1" smtClean="0"/>
              <a:t>requer</a:t>
            </a:r>
            <a:r>
              <a:rPr lang="en-US" sz="1800" dirty="0" smtClean="0"/>
              <a:t> </a:t>
            </a:r>
            <a:r>
              <a:rPr lang="en-US" sz="1800" b="1" i="1" dirty="0" smtClean="0"/>
              <a:t>no </a:t>
            </a:r>
            <a:r>
              <a:rPr lang="en-US" sz="1800" b="1" i="1" dirty="0" err="1" smtClean="0"/>
              <a:t>mínimo</a:t>
            </a:r>
            <a:r>
              <a:rPr lang="en-US" sz="1800" b="1" i="1" dirty="0" smtClean="0"/>
              <a:t> </a:t>
            </a:r>
            <a:r>
              <a:rPr lang="en-US" sz="1800" dirty="0" smtClean="0"/>
              <a:t>2 </a:t>
            </a:r>
            <a:r>
              <a:rPr lang="en-US" sz="1800" dirty="0" err="1" smtClean="0"/>
              <a:t>espaços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branco</a:t>
            </a:r>
            <a:r>
              <a:rPr lang="en-US" sz="1800" dirty="0" smtClean="0"/>
              <a:t> entre o </a:t>
            </a:r>
            <a:r>
              <a:rPr lang="en-US" sz="1800" dirty="0" err="1" smtClean="0"/>
              <a:t>primeiro</a:t>
            </a:r>
            <a:r>
              <a:rPr lang="en-US" sz="1800" dirty="0" smtClean="0"/>
              <a:t> e o </a:t>
            </a:r>
            <a:r>
              <a:rPr lang="en-US" sz="1800" dirty="0" err="1" smtClean="0"/>
              <a:t>segundo</a:t>
            </a:r>
            <a:r>
              <a:rPr lang="en-US" sz="1800" dirty="0" smtClean="0"/>
              <a:t> </a:t>
            </a:r>
            <a:r>
              <a:rPr lang="en-US" sz="1800" dirty="0" err="1" smtClean="0"/>
              <a:t>grupo</a:t>
            </a:r>
            <a:r>
              <a:rPr lang="en-US" sz="1800" dirty="0" smtClean="0"/>
              <a:t> </a:t>
            </a:r>
            <a:r>
              <a:rPr lang="en-US" sz="1800" dirty="0" err="1" smtClean="0"/>
              <a:t>capturado</a:t>
            </a:r>
            <a:r>
              <a:rPr lang="en-US" sz="1800" dirty="0" smtClean="0"/>
              <a:t>. </a:t>
            </a:r>
          </a:p>
          <a:p>
            <a:endParaRPr lang="en-US" sz="1800" dirty="0" smtClean="0"/>
          </a:p>
          <a:p>
            <a:r>
              <a:rPr lang="en-US" sz="1800" dirty="0" smtClean="0"/>
              <a:t>Na </a:t>
            </a:r>
            <a:r>
              <a:rPr lang="en-US" sz="1800" dirty="0" err="1" smtClean="0"/>
              <a:t>frase</a:t>
            </a:r>
            <a:r>
              <a:rPr lang="en-US" sz="1800" dirty="0" smtClean="0"/>
              <a:t> dada </a:t>
            </a:r>
            <a:r>
              <a:rPr lang="en-US" sz="1800" dirty="0" err="1" smtClean="0"/>
              <a:t>quantos</a:t>
            </a:r>
            <a:r>
              <a:rPr lang="en-US" sz="1800" dirty="0" smtClean="0"/>
              <a:t> </a:t>
            </a:r>
            <a:r>
              <a:rPr lang="en-US" sz="1800" dirty="0" err="1" smtClean="0"/>
              <a:t>espaços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branco</a:t>
            </a:r>
            <a:r>
              <a:rPr lang="en-US" sz="1800" dirty="0" smtClean="0"/>
              <a:t> </a:t>
            </a:r>
            <a:r>
              <a:rPr lang="en-US" sz="1800" dirty="0" err="1" smtClean="0"/>
              <a:t>ocorrem</a:t>
            </a:r>
            <a:r>
              <a:rPr lang="en-US" sz="1800" dirty="0" smtClean="0"/>
              <a:t> entre </a:t>
            </a:r>
            <a:r>
              <a:rPr lang="en-US" sz="1800" b="1" dirty="0" smtClean="0"/>
              <a:t>“name” </a:t>
            </a:r>
            <a:r>
              <a:rPr lang="en-US" sz="1800" dirty="0" smtClean="0"/>
              <a:t>e </a:t>
            </a:r>
            <a:r>
              <a:rPr lang="en-US" sz="1800" b="1" dirty="0" smtClean="0"/>
              <a:t>“is”</a:t>
            </a:r>
            <a:r>
              <a:rPr lang="en-US" sz="1800" dirty="0" smtClean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Captura</a:t>
            </a:r>
            <a:r>
              <a:rPr lang="en-US" dirty="0" smtClean="0"/>
              <a:t>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Vamos</a:t>
            </a:r>
            <a:r>
              <a:rPr lang="en-US" sz="1800" dirty="0" smtClean="0"/>
              <a:t> </a:t>
            </a:r>
            <a:r>
              <a:rPr lang="en-US" sz="1800" dirty="0" err="1" smtClean="0"/>
              <a:t>modificar</a:t>
            </a:r>
            <a:r>
              <a:rPr lang="en-US" sz="1800" dirty="0" smtClean="0"/>
              <a:t> o </a:t>
            </a:r>
            <a:r>
              <a:rPr lang="en-US" sz="1800" dirty="0" err="1" smtClean="0"/>
              <a:t>regex</a:t>
            </a:r>
            <a:r>
              <a:rPr lang="en-US" sz="1800" dirty="0" smtClean="0"/>
              <a:t>  anterior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capturar</a:t>
            </a:r>
            <a:r>
              <a:rPr lang="en-US" sz="1800" dirty="0" smtClean="0"/>
              <a:t> a </a:t>
            </a:r>
            <a:r>
              <a:rPr lang="en-US" sz="1800" dirty="0" err="1" smtClean="0"/>
              <a:t>palavra</a:t>
            </a:r>
            <a:r>
              <a:rPr lang="en-US" sz="1800" dirty="0" smtClean="0"/>
              <a:t> </a:t>
            </a:r>
            <a:r>
              <a:rPr lang="en-US" sz="2000" b="1" dirty="0" smtClean="0"/>
              <a:t>is</a:t>
            </a:r>
            <a:r>
              <a:rPr lang="en-US" sz="1800" dirty="0" smtClean="0"/>
              <a:t> </a:t>
            </a:r>
            <a:r>
              <a:rPr lang="en-US" sz="1800" dirty="0" err="1" smtClean="0"/>
              <a:t>eliminando</a:t>
            </a:r>
            <a:r>
              <a:rPr lang="en-US" sz="1800" dirty="0" smtClean="0"/>
              <a:t> um </a:t>
            </a:r>
            <a:r>
              <a:rPr lang="en-US" sz="1800" dirty="0" err="1" smtClean="0"/>
              <a:t>espaço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</a:t>
            </a:r>
            <a:r>
              <a:rPr lang="en-US" sz="1800" dirty="0" err="1" smtClean="0"/>
              <a:t>branco</a:t>
            </a:r>
            <a:r>
              <a:rPr lang="en-US" sz="1800" dirty="0" smtClean="0"/>
              <a:t>:</a:t>
            </a:r>
          </a:p>
          <a:p>
            <a:pPr marL="365760" lvl="1" algn="ctr"/>
            <a:r>
              <a:rPr lang="pl-PL" sz="1600" b="1" dirty="0" smtClean="0"/>
              <a:t>\b(\w+) .*(\w+) .*\2 .* \1</a:t>
            </a:r>
            <a:endParaRPr lang="en-US" sz="1600" b="1" dirty="0" smtClean="0"/>
          </a:p>
          <a:p>
            <a:pPr marL="365760" lvl="1" algn="ctr"/>
            <a:endParaRPr lang="en-US" sz="2000" b="1" dirty="0" smtClean="0"/>
          </a:p>
          <a:p>
            <a:r>
              <a:rPr lang="en-US" sz="1800" dirty="0" smtClean="0"/>
              <a:t>Agora o </a:t>
            </a:r>
            <a:r>
              <a:rPr lang="en-US" sz="1800" dirty="0" err="1" smtClean="0"/>
              <a:t>regex</a:t>
            </a:r>
            <a:r>
              <a:rPr lang="en-US" sz="1800" dirty="0" smtClean="0"/>
              <a:t> </a:t>
            </a:r>
            <a:r>
              <a:rPr lang="en-US" sz="1800" dirty="0" err="1" smtClean="0"/>
              <a:t>captura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800" dirty="0" smtClean="0"/>
              <a:t>		My </a:t>
            </a:r>
            <a:r>
              <a:rPr lang="en-US" sz="1800" dirty="0" smtClean="0">
                <a:solidFill>
                  <a:srgbClr val="FF0000"/>
                </a:solidFill>
              </a:rPr>
              <a:t>name is James and James is my name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1800" dirty="0" err="1" smtClean="0"/>
              <a:t>Grupos</a:t>
            </a:r>
            <a:r>
              <a:rPr lang="en-US" sz="1800" dirty="0" smtClean="0"/>
              <a:t> </a:t>
            </a:r>
            <a:r>
              <a:rPr lang="en-US" sz="1800" dirty="0" err="1" smtClean="0"/>
              <a:t>capturados</a:t>
            </a:r>
            <a:r>
              <a:rPr lang="en-US" sz="1800" dirty="0" smtClean="0"/>
              <a:t> = ‘name’ , ‘s’</a:t>
            </a:r>
          </a:p>
          <a:p>
            <a:endParaRPr lang="en-US" sz="1800" dirty="0" smtClean="0"/>
          </a:p>
          <a:p>
            <a:r>
              <a:rPr lang="en-US" sz="1800" dirty="0" smtClean="0"/>
              <a:t>O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aconteceu</a:t>
            </a:r>
            <a:r>
              <a:rPr lang="en-US" sz="1800" dirty="0" smtClean="0"/>
              <a:t>? </a:t>
            </a:r>
            <a:r>
              <a:rPr lang="en-US" sz="1800" dirty="0" err="1" smtClean="0"/>
              <a:t>Lembre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o </a:t>
            </a:r>
            <a:r>
              <a:rPr lang="en-US" sz="1800" dirty="0" err="1" smtClean="0"/>
              <a:t>regex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default </a:t>
            </a:r>
            <a:r>
              <a:rPr lang="en-US" sz="1800" dirty="0" err="1" smtClean="0"/>
              <a:t>está</a:t>
            </a:r>
            <a:r>
              <a:rPr lang="en-US" sz="1800" dirty="0" smtClean="0"/>
              <a:t> “</a:t>
            </a:r>
            <a:r>
              <a:rPr lang="en-US" sz="1800" dirty="0" err="1" smtClean="0"/>
              <a:t>avido</a:t>
            </a:r>
            <a:r>
              <a:rPr lang="en-US" sz="1800" dirty="0" smtClean="0"/>
              <a:t>” (</a:t>
            </a:r>
            <a:r>
              <a:rPr lang="en-US" sz="1800" b="1" i="1" dirty="0" smtClean="0"/>
              <a:t>greedy</a:t>
            </a:r>
            <a:r>
              <a:rPr lang="en-US" sz="1800" dirty="0" smtClean="0"/>
              <a:t>) e </a:t>
            </a:r>
            <a:r>
              <a:rPr lang="en-US" sz="1800" dirty="0" err="1" smtClean="0"/>
              <a:t>tenta</a:t>
            </a:r>
            <a:r>
              <a:rPr lang="en-US" sz="1800" dirty="0" smtClean="0"/>
              <a:t> </a:t>
            </a:r>
            <a:r>
              <a:rPr lang="en-US" sz="1800" dirty="0" err="1" smtClean="0"/>
              <a:t>sempre</a:t>
            </a:r>
            <a:r>
              <a:rPr lang="en-US" sz="1800" dirty="0" smtClean="0"/>
              <a:t> o </a:t>
            </a:r>
            <a:r>
              <a:rPr lang="en-US" sz="1800" dirty="0" err="1" smtClean="0"/>
              <a:t>maior</a:t>
            </a:r>
            <a:r>
              <a:rPr lang="en-US" sz="1800" dirty="0" smtClean="0"/>
              <a:t> </a:t>
            </a:r>
            <a:r>
              <a:rPr lang="en-US" sz="1800" dirty="0" err="1" smtClean="0"/>
              <a:t>casamento</a:t>
            </a:r>
            <a:r>
              <a:rPr lang="en-US" sz="1800" dirty="0" smtClean="0"/>
              <a:t> </a:t>
            </a:r>
            <a:r>
              <a:rPr lang="en-US" sz="1800" dirty="0" err="1" smtClean="0"/>
              <a:t>possivel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cada</a:t>
            </a:r>
            <a:r>
              <a:rPr lang="en-US" sz="1800" dirty="0" smtClean="0"/>
              <a:t> </a:t>
            </a:r>
            <a:r>
              <a:rPr lang="en-US" sz="1800" dirty="0" err="1" smtClean="0"/>
              <a:t>termo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Ao</a:t>
            </a:r>
            <a:r>
              <a:rPr lang="en-US" sz="1800" dirty="0" smtClean="0"/>
              <a:t> </a:t>
            </a:r>
            <a:r>
              <a:rPr lang="en-US" sz="1800" dirty="0" err="1" smtClean="0"/>
              <a:t>chegar</a:t>
            </a:r>
            <a:r>
              <a:rPr lang="en-US" sz="1800" dirty="0" smtClean="0"/>
              <a:t> no </a:t>
            </a:r>
            <a:r>
              <a:rPr lang="en-US" sz="1800" dirty="0" err="1" smtClean="0"/>
              <a:t>termo</a:t>
            </a:r>
            <a:r>
              <a:rPr lang="en-US" sz="1800" dirty="0" smtClean="0"/>
              <a:t> </a:t>
            </a:r>
            <a:r>
              <a:rPr lang="en-US" sz="2000" b="1" dirty="0" smtClean="0"/>
              <a:t>.*</a:t>
            </a:r>
            <a:r>
              <a:rPr lang="en-US" sz="1800" dirty="0" smtClean="0"/>
              <a:t> o </a:t>
            </a:r>
            <a:r>
              <a:rPr lang="en-US" sz="1800" dirty="0" err="1" smtClean="0"/>
              <a:t>regex</a:t>
            </a:r>
            <a:r>
              <a:rPr lang="en-US" sz="1800" dirty="0" smtClean="0"/>
              <a:t> </a:t>
            </a:r>
            <a:r>
              <a:rPr lang="en-US" sz="1800" dirty="0" err="1" smtClean="0"/>
              <a:t>tenta</a:t>
            </a:r>
            <a:r>
              <a:rPr lang="en-US" sz="1800" dirty="0" smtClean="0"/>
              <a:t> a </a:t>
            </a:r>
            <a:r>
              <a:rPr lang="en-US" sz="1800" dirty="0" err="1" smtClean="0"/>
              <a:t>letra</a:t>
            </a:r>
            <a:r>
              <a:rPr lang="en-US" sz="1800" dirty="0" smtClean="0"/>
              <a:t> “</a:t>
            </a:r>
            <a:r>
              <a:rPr lang="en-US" sz="1800" dirty="0" err="1" smtClean="0"/>
              <a:t>i</a:t>
            </a:r>
            <a:r>
              <a:rPr lang="en-US" sz="1800" dirty="0" smtClean="0"/>
              <a:t>”, </a:t>
            </a:r>
            <a:r>
              <a:rPr lang="en-US" sz="1800" dirty="0" err="1" smtClean="0"/>
              <a:t>que</a:t>
            </a:r>
            <a:r>
              <a:rPr lang="en-US" sz="1800" dirty="0" smtClean="0"/>
              <a:t> casa com o </a:t>
            </a:r>
            <a:r>
              <a:rPr lang="en-US" sz="1800" dirty="0" err="1" smtClean="0"/>
              <a:t>termo</a:t>
            </a:r>
            <a:r>
              <a:rPr lang="en-US" sz="1800" dirty="0" smtClean="0"/>
              <a:t>. </a:t>
            </a:r>
            <a:r>
              <a:rPr lang="en-US" sz="1800" dirty="0" err="1" smtClean="0"/>
              <a:t>Ele</a:t>
            </a:r>
            <a:r>
              <a:rPr lang="en-US" sz="1800" dirty="0" smtClean="0"/>
              <a:t> continua, </a:t>
            </a:r>
            <a:r>
              <a:rPr lang="en-US" sz="1800" dirty="0" err="1" smtClean="0"/>
              <a:t>vendo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“s “ do </a:t>
            </a:r>
            <a:r>
              <a:rPr lang="en-US" sz="1800" dirty="0" err="1" smtClean="0"/>
              <a:t>texto</a:t>
            </a:r>
            <a:r>
              <a:rPr lang="en-US" sz="1800" dirty="0" smtClean="0"/>
              <a:t> casa com “(\w+)  “ e </a:t>
            </a:r>
            <a:r>
              <a:rPr lang="en-US" sz="1800" dirty="0" err="1" smtClean="0"/>
              <a:t>portanto</a:t>
            </a:r>
            <a:r>
              <a:rPr lang="en-US" sz="1800" dirty="0" smtClean="0"/>
              <a:t> </a:t>
            </a:r>
            <a:r>
              <a:rPr lang="en-US" sz="1800" dirty="0" err="1" smtClean="0"/>
              <a:t>captura</a:t>
            </a:r>
            <a:r>
              <a:rPr lang="en-US" sz="1800" dirty="0" smtClean="0"/>
              <a:t> a </a:t>
            </a:r>
            <a:r>
              <a:rPr lang="en-US" sz="1800" dirty="0" err="1" smtClean="0"/>
              <a:t>letra</a:t>
            </a:r>
            <a:r>
              <a:rPr lang="en-US" sz="1800" dirty="0" smtClean="0"/>
              <a:t> “s” no </a:t>
            </a:r>
            <a:r>
              <a:rPr lang="en-US" sz="1800" dirty="0" err="1" smtClean="0"/>
              <a:t>segundo</a:t>
            </a:r>
            <a:r>
              <a:rPr lang="en-US" sz="1800" dirty="0" smtClean="0"/>
              <a:t> </a:t>
            </a:r>
            <a:r>
              <a:rPr lang="en-US" sz="1800" dirty="0" err="1" smtClean="0"/>
              <a:t>grupo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Captura</a:t>
            </a:r>
            <a:r>
              <a:rPr lang="en-US" dirty="0" smtClean="0"/>
              <a:t>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Vamos</a:t>
            </a:r>
            <a:r>
              <a:rPr lang="en-US" sz="1800" dirty="0" smtClean="0"/>
              <a:t> </a:t>
            </a:r>
            <a:r>
              <a:rPr lang="en-US" sz="1800" dirty="0" err="1" smtClean="0"/>
              <a:t>modificar</a:t>
            </a:r>
            <a:r>
              <a:rPr lang="en-US" sz="1800" dirty="0" smtClean="0"/>
              <a:t> o </a:t>
            </a:r>
            <a:r>
              <a:rPr lang="en-US" sz="1800" dirty="0" err="1" smtClean="0"/>
              <a:t>regex</a:t>
            </a:r>
            <a:r>
              <a:rPr lang="en-US" sz="1800" dirty="0" smtClean="0"/>
              <a:t>  anterior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capturar</a:t>
            </a:r>
            <a:r>
              <a:rPr lang="en-US" sz="1800" dirty="0" smtClean="0"/>
              <a:t> a </a:t>
            </a:r>
            <a:r>
              <a:rPr lang="en-US" sz="1800" dirty="0" err="1" smtClean="0"/>
              <a:t>palavra</a:t>
            </a:r>
            <a:r>
              <a:rPr lang="en-US" sz="1800" dirty="0" smtClean="0"/>
              <a:t> </a:t>
            </a:r>
            <a:r>
              <a:rPr lang="en-US" sz="2000" b="1" dirty="0" smtClean="0"/>
              <a:t>is</a:t>
            </a:r>
            <a:r>
              <a:rPr lang="en-US" sz="1800" dirty="0" smtClean="0"/>
              <a:t> </a:t>
            </a:r>
            <a:r>
              <a:rPr lang="en-US" sz="1800" dirty="0" err="1" smtClean="0"/>
              <a:t>forçando</a:t>
            </a:r>
            <a:r>
              <a:rPr lang="en-US" sz="1800" dirty="0" smtClean="0"/>
              <a:t> o </a:t>
            </a:r>
            <a:r>
              <a:rPr lang="en-US" sz="1800" dirty="0" err="1" smtClean="0"/>
              <a:t>modo</a:t>
            </a:r>
            <a:r>
              <a:rPr lang="en-US" sz="1800" dirty="0" smtClean="0"/>
              <a:t> </a:t>
            </a:r>
            <a:r>
              <a:rPr lang="en-US" sz="1800" b="1" i="1" dirty="0" smtClean="0"/>
              <a:t>lazy</a:t>
            </a:r>
            <a:r>
              <a:rPr lang="en-US" sz="1800" dirty="0" smtClean="0"/>
              <a:t> no </a:t>
            </a:r>
            <a:r>
              <a:rPr lang="en-US" sz="1800" dirty="0" err="1" smtClean="0"/>
              <a:t>quantificador</a:t>
            </a:r>
            <a:r>
              <a:rPr lang="en-US" sz="1800" dirty="0" smtClean="0"/>
              <a:t> *, </a:t>
            </a:r>
            <a:r>
              <a:rPr lang="en-US" sz="1800" dirty="0" err="1" smtClean="0"/>
              <a:t>aplicando</a:t>
            </a:r>
            <a:r>
              <a:rPr lang="en-US" sz="1800" dirty="0" smtClean="0"/>
              <a:t> o </a:t>
            </a:r>
            <a:r>
              <a:rPr lang="en-US" sz="1800" dirty="0" err="1" smtClean="0"/>
              <a:t>modificador</a:t>
            </a:r>
            <a:r>
              <a:rPr lang="en-US" sz="1800" dirty="0" smtClean="0"/>
              <a:t> </a:t>
            </a:r>
            <a:r>
              <a:rPr lang="en-US" sz="1800" smtClean="0"/>
              <a:t>? na</a:t>
            </a:r>
            <a:r>
              <a:rPr lang="en-US" sz="1800" dirty="0" smtClean="0"/>
              <a:t> </a:t>
            </a:r>
            <a:r>
              <a:rPr lang="en-US" sz="1800" dirty="0" err="1" smtClean="0"/>
              <a:t>estrêla</a:t>
            </a:r>
            <a:r>
              <a:rPr lang="en-US" sz="1800" dirty="0" smtClean="0"/>
              <a:t>:</a:t>
            </a:r>
          </a:p>
          <a:p>
            <a:pPr marL="365760" lvl="1" algn="ctr"/>
            <a:r>
              <a:rPr lang="pl-PL" sz="1600" b="1" dirty="0" smtClean="0"/>
              <a:t>\b(\w+) .*</a:t>
            </a:r>
            <a:r>
              <a:rPr lang="en-US" sz="1600" b="1" dirty="0" smtClean="0"/>
              <a:t>?</a:t>
            </a:r>
            <a:r>
              <a:rPr lang="pl-PL" sz="1600" b="1" dirty="0" smtClean="0"/>
              <a:t>(\w+) .*\2 .* \1</a:t>
            </a:r>
            <a:endParaRPr lang="en-US" sz="2000" b="1" dirty="0" smtClean="0"/>
          </a:p>
          <a:p>
            <a:r>
              <a:rPr lang="en-US" sz="1800" dirty="0" smtClean="0"/>
              <a:t>Este </a:t>
            </a:r>
            <a:r>
              <a:rPr lang="en-US" sz="1800" dirty="0" err="1" smtClean="0"/>
              <a:t>regex</a:t>
            </a:r>
            <a:r>
              <a:rPr lang="en-US" sz="1800" dirty="0" smtClean="0"/>
              <a:t> </a:t>
            </a:r>
            <a:r>
              <a:rPr lang="en-US" sz="1800" dirty="0" err="1" smtClean="0"/>
              <a:t>captura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800" dirty="0" smtClean="0"/>
              <a:t>		My </a:t>
            </a:r>
            <a:r>
              <a:rPr lang="en-US" sz="1800" dirty="0" smtClean="0">
                <a:solidFill>
                  <a:srgbClr val="FF0000"/>
                </a:solidFill>
              </a:rPr>
              <a:t>name is James and James is my name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1800" dirty="0" err="1" smtClean="0"/>
              <a:t>Grupos</a:t>
            </a:r>
            <a:r>
              <a:rPr lang="en-US" sz="1800" dirty="0" smtClean="0"/>
              <a:t> </a:t>
            </a:r>
            <a:r>
              <a:rPr lang="en-US" sz="1800" dirty="0" err="1" smtClean="0"/>
              <a:t>capturados</a:t>
            </a:r>
            <a:r>
              <a:rPr lang="en-US" sz="1800" dirty="0" smtClean="0"/>
              <a:t> = ‘name’ , ‘is’</a:t>
            </a:r>
          </a:p>
          <a:p>
            <a:endParaRPr lang="en-US" sz="1800" dirty="0" smtClean="0"/>
          </a:p>
          <a:p>
            <a:r>
              <a:rPr lang="en-US" sz="1800" dirty="0" smtClean="0"/>
              <a:t>No </a:t>
            </a:r>
            <a:r>
              <a:rPr lang="en-US" sz="1800" dirty="0" err="1" smtClean="0"/>
              <a:t>modo</a:t>
            </a:r>
            <a:r>
              <a:rPr lang="en-US" sz="1800" dirty="0" smtClean="0"/>
              <a:t> </a:t>
            </a:r>
            <a:r>
              <a:rPr lang="en-US" sz="1800" b="1" i="1" dirty="0" smtClean="0"/>
              <a:t>lazy </a:t>
            </a:r>
            <a:r>
              <a:rPr lang="en-US" sz="1800" dirty="0" smtClean="0"/>
              <a:t>o engine </a:t>
            </a:r>
            <a:r>
              <a:rPr lang="en-US" sz="1800" dirty="0" err="1" smtClean="0"/>
              <a:t>tenta</a:t>
            </a:r>
            <a:r>
              <a:rPr lang="en-US" sz="1800" dirty="0" smtClean="0"/>
              <a:t> </a:t>
            </a:r>
            <a:r>
              <a:rPr lang="en-US" sz="1800" i="1" dirty="0" err="1" smtClean="0"/>
              <a:t>minimizar</a:t>
            </a:r>
            <a:r>
              <a:rPr lang="en-US" sz="1800" i="1" dirty="0" smtClean="0"/>
              <a:t> </a:t>
            </a:r>
            <a:r>
              <a:rPr lang="en-US" sz="1800" dirty="0" err="1" smtClean="0"/>
              <a:t>casamentos</a:t>
            </a:r>
            <a:r>
              <a:rPr lang="en-US" sz="1800" dirty="0" smtClean="0"/>
              <a:t> do </a:t>
            </a:r>
            <a:r>
              <a:rPr lang="en-US" sz="1800" dirty="0" err="1" smtClean="0"/>
              <a:t>termo</a:t>
            </a:r>
            <a:r>
              <a:rPr lang="en-US" sz="2000" b="1" dirty="0" smtClean="0"/>
              <a:t> .* </a:t>
            </a:r>
            <a:r>
              <a:rPr lang="en-US" sz="1800" dirty="0" smtClean="0"/>
              <a:t>e </a:t>
            </a:r>
            <a:r>
              <a:rPr lang="en-US" sz="1800" dirty="0" err="1" smtClean="0"/>
              <a:t>portanto</a:t>
            </a:r>
            <a:r>
              <a:rPr lang="en-US" sz="1800" dirty="0" smtClean="0"/>
              <a:t> </a:t>
            </a:r>
            <a:r>
              <a:rPr lang="en-US" sz="1800" u="sng" dirty="0" err="1" smtClean="0"/>
              <a:t>primeiro</a:t>
            </a:r>
            <a:r>
              <a:rPr lang="en-US" sz="1800" dirty="0" smtClean="0"/>
              <a:t> </a:t>
            </a:r>
            <a:r>
              <a:rPr lang="en-US" sz="1800" dirty="0" err="1" smtClean="0"/>
              <a:t>tenta</a:t>
            </a:r>
            <a:r>
              <a:rPr lang="en-US" sz="1800" dirty="0" smtClean="0"/>
              <a:t> a </a:t>
            </a:r>
            <a:r>
              <a:rPr lang="en-US" sz="1800" dirty="0" err="1" smtClean="0"/>
              <a:t>opção</a:t>
            </a:r>
            <a:r>
              <a:rPr lang="en-US" sz="1800" dirty="0" smtClean="0"/>
              <a:t> “</a:t>
            </a:r>
            <a:r>
              <a:rPr lang="en-US" sz="1800" dirty="0" err="1" smtClean="0"/>
              <a:t>nenhum</a:t>
            </a:r>
            <a:r>
              <a:rPr lang="en-US" sz="1800" dirty="0" smtClean="0"/>
              <a:t> </a:t>
            </a:r>
            <a:r>
              <a:rPr lang="en-US" sz="1800" dirty="0" err="1" smtClean="0"/>
              <a:t>caracter</a:t>
            </a:r>
            <a:r>
              <a:rPr lang="en-US" sz="1800" dirty="0" smtClean="0"/>
              <a:t>”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termo</a:t>
            </a:r>
            <a:r>
              <a:rPr lang="en-US" sz="1800" dirty="0" smtClean="0"/>
              <a:t>. </a:t>
            </a:r>
            <a:r>
              <a:rPr lang="en-US" sz="1800" dirty="0" err="1" smtClean="0"/>
              <a:t>Continuando</a:t>
            </a:r>
            <a:r>
              <a:rPr lang="en-US" sz="1800" dirty="0" smtClean="0"/>
              <a:t>, </a:t>
            </a:r>
            <a:r>
              <a:rPr lang="en-US" sz="1800" dirty="0" err="1" smtClean="0"/>
              <a:t>ele</a:t>
            </a:r>
            <a:r>
              <a:rPr lang="en-US" sz="1800" dirty="0" smtClean="0"/>
              <a:t> </a:t>
            </a:r>
            <a:r>
              <a:rPr lang="en-US" sz="1800" dirty="0" err="1" smtClean="0"/>
              <a:t>verifica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“is “ casa com “(\w+)  “ e </a:t>
            </a:r>
            <a:r>
              <a:rPr lang="en-US" sz="1800" dirty="0" err="1" smtClean="0"/>
              <a:t>assim</a:t>
            </a:r>
            <a:r>
              <a:rPr lang="en-US" sz="1800" dirty="0" smtClean="0"/>
              <a:t> </a:t>
            </a:r>
            <a:r>
              <a:rPr lang="en-US" sz="1800" dirty="0" err="1" smtClean="0"/>
              <a:t>captura</a:t>
            </a:r>
            <a:r>
              <a:rPr lang="en-US" sz="1800" dirty="0" smtClean="0"/>
              <a:t> “is” no </a:t>
            </a:r>
            <a:r>
              <a:rPr lang="en-US" sz="1800" dirty="0" err="1" smtClean="0"/>
              <a:t>segundo</a:t>
            </a:r>
            <a:r>
              <a:rPr lang="en-US" sz="1800" dirty="0" smtClean="0"/>
              <a:t> </a:t>
            </a:r>
            <a:r>
              <a:rPr lang="en-US" sz="1800" dirty="0" err="1" smtClean="0"/>
              <a:t>grupo</a:t>
            </a:r>
            <a:r>
              <a:rPr lang="en-US" sz="1800" dirty="0" smtClean="0"/>
              <a:t>.</a:t>
            </a:r>
            <a:endParaRPr lang="en-US" sz="18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Captura</a:t>
            </a:r>
            <a:r>
              <a:rPr lang="en-US" dirty="0" smtClean="0"/>
              <a:t>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Podemos</a:t>
            </a:r>
            <a:r>
              <a:rPr lang="en-US" sz="1800" dirty="0" smtClean="0"/>
              <a:t> </a:t>
            </a:r>
            <a:r>
              <a:rPr lang="en-US" sz="1800" dirty="0" err="1" smtClean="0"/>
              <a:t>querer</a:t>
            </a:r>
            <a:r>
              <a:rPr lang="en-US" sz="1800" dirty="0" smtClean="0"/>
              <a:t> </a:t>
            </a:r>
            <a:r>
              <a:rPr lang="en-US" sz="1800" dirty="0" err="1" smtClean="0"/>
              <a:t>casar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expressão</a:t>
            </a:r>
            <a:r>
              <a:rPr lang="en-US" sz="1800" dirty="0" smtClean="0"/>
              <a:t> </a:t>
            </a:r>
            <a:r>
              <a:rPr lang="en-US" sz="1800" dirty="0" err="1" smtClean="0"/>
              <a:t>somente</a:t>
            </a:r>
            <a:r>
              <a:rPr lang="en-US" sz="1800" dirty="0" smtClean="0"/>
              <a:t> se for </a:t>
            </a:r>
            <a:r>
              <a:rPr lang="en-US" sz="1800" dirty="0" err="1" smtClean="0"/>
              <a:t>seguida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um </a:t>
            </a:r>
            <a:r>
              <a:rPr lang="en-US" sz="1800" dirty="0" err="1" smtClean="0"/>
              <a:t>determinado</a:t>
            </a:r>
            <a:r>
              <a:rPr lang="en-US" sz="1800" dirty="0" smtClean="0"/>
              <a:t>  </a:t>
            </a:r>
            <a:r>
              <a:rPr lang="en-US" sz="1800" dirty="0" err="1" smtClean="0"/>
              <a:t>padrão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Para </a:t>
            </a:r>
            <a:r>
              <a:rPr lang="en-US" sz="1800" dirty="0" err="1" smtClean="0"/>
              <a:t>isto</a:t>
            </a:r>
            <a:r>
              <a:rPr lang="en-US" sz="1800" dirty="0" smtClean="0"/>
              <a:t> </a:t>
            </a:r>
            <a:r>
              <a:rPr lang="en-US" sz="1800" dirty="0" err="1" smtClean="0"/>
              <a:t>usa</a:t>
            </a:r>
            <a:r>
              <a:rPr lang="en-US" sz="1800" dirty="0" smtClean="0"/>
              <a:t>-se </a:t>
            </a:r>
            <a:r>
              <a:rPr lang="en-US" sz="1600" b="1" i="1" dirty="0" smtClean="0">
                <a:solidFill>
                  <a:srgbClr val="0070C0"/>
                </a:solidFill>
              </a:rPr>
              <a:t>exp(</a:t>
            </a:r>
            <a:r>
              <a:rPr lang="en-US" sz="1800" b="1" dirty="0" smtClean="0">
                <a:solidFill>
                  <a:srgbClr val="0070C0"/>
                </a:solidFill>
              </a:rPr>
              <a:t>?= </a:t>
            </a:r>
            <a:r>
              <a:rPr lang="en-US" sz="1600" b="1" i="1" dirty="0" smtClean="0">
                <a:solidFill>
                  <a:srgbClr val="0070C0"/>
                </a:solidFill>
              </a:rPr>
              <a:t>exp1) </a:t>
            </a:r>
            <a:r>
              <a:rPr lang="en-US" sz="1800" dirty="0" smtClean="0"/>
              <a:t>com o </a:t>
            </a:r>
            <a:r>
              <a:rPr lang="en-US" sz="1800" dirty="0" err="1" smtClean="0"/>
              <a:t>seguinte</a:t>
            </a:r>
            <a:r>
              <a:rPr lang="en-US" sz="1800" dirty="0" smtClean="0"/>
              <a:t> </a:t>
            </a:r>
            <a:r>
              <a:rPr lang="en-US" sz="1800" dirty="0" err="1" smtClean="0"/>
              <a:t>significado</a:t>
            </a:r>
            <a:r>
              <a:rPr lang="en-US" sz="1800" dirty="0" smtClean="0"/>
              <a:t>: </a:t>
            </a:r>
            <a:r>
              <a:rPr lang="en-US" sz="1800" i="1" dirty="0" smtClean="0"/>
              <a:t>case a </a:t>
            </a:r>
            <a:r>
              <a:rPr lang="en-US" sz="1800" i="1" dirty="0" err="1" smtClean="0"/>
              <a:t>expressão</a:t>
            </a:r>
            <a:r>
              <a:rPr lang="en-US" sz="1800" i="1" dirty="0" smtClean="0"/>
              <a:t> exp se </a:t>
            </a:r>
            <a:r>
              <a:rPr lang="en-US" sz="1800" i="1" dirty="0" err="1" smtClean="0"/>
              <a:t>casar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em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seguida</a:t>
            </a:r>
            <a:r>
              <a:rPr lang="en-US" sz="1800" i="1" dirty="0" smtClean="0"/>
              <a:t> a </a:t>
            </a:r>
            <a:r>
              <a:rPr lang="en-US" sz="1800" i="1" dirty="0" err="1" smtClean="0"/>
              <a:t>expressão</a:t>
            </a:r>
            <a:r>
              <a:rPr lang="en-US" sz="1800" i="1" dirty="0" smtClean="0"/>
              <a:t> exp1, </a:t>
            </a:r>
            <a:r>
              <a:rPr lang="en-US" sz="1800" i="1" dirty="0" err="1" smtClean="0"/>
              <a:t>mas</a:t>
            </a:r>
            <a:r>
              <a:rPr lang="en-US" sz="1800" i="1" dirty="0" smtClean="0"/>
              <a:t> </a:t>
            </a:r>
            <a:r>
              <a:rPr lang="en-US" sz="1800" i="1" u="sng" dirty="0" err="1" smtClean="0"/>
              <a:t>não</a:t>
            </a:r>
            <a:r>
              <a:rPr lang="en-US" sz="1800" i="1" u="sng" dirty="0" smtClean="0"/>
              <a:t> </a:t>
            </a:r>
            <a:r>
              <a:rPr lang="en-US" sz="1800" i="1" u="sng" dirty="0" err="1" smtClean="0"/>
              <a:t>retorne</a:t>
            </a:r>
            <a:r>
              <a:rPr lang="en-US" sz="1800" i="1" dirty="0" smtClean="0"/>
              <a:t> o </a:t>
            </a:r>
            <a:r>
              <a:rPr lang="en-US" sz="1800" i="1" dirty="0" err="1" smtClean="0"/>
              <a:t>casamento</a:t>
            </a:r>
            <a:r>
              <a:rPr lang="en-US" sz="1800" i="1" dirty="0" smtClean="0"/>
              <a:t> de exp1.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seja</a:t>
            </a:r>
            <a:r>
              <a:rPr lang="en-US" sz="1800" dirty="0" smtClean="0"/>
              <a:t>, exp1 </a:t>
            </a:r>
            <a:r>
              <a:rPr lang="en-US" sz="1800" dirty="0" err="1" smtClean="0"/>
              <a:t>funciona</a:t>
            </a:r>
            <a:r>
              <a:rPr lang="en-US" sz="1800" dirty="0" smtClean="0"/>
              <a:t> </a:t>
            </a:r>
            <a:r>
              <a:rPr lang="en-US" sz="1800" dirty="0" err="1" smtClean="0"/>
              <a:t>como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i="1" dirty="0" err="1" smtClean="0"/>
              <a:t>âncora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a </a:t>
            </a:r>
            <a:r>
              <a:rPr lang="en-US" sz="1800" dirty="0" err="1" smtClean="0"/>
              <a:t>expressão</a:t>
            </a:r>
            <a:r>
              <a:rPr lang="en-US" sz="1800" dirty="0" smtClean="0"/>
              <a:t> exp.</a:t>
            </a:r>
          </a:p>
          <a:p>
            <a:endParaRPr lang="en-US" sz="1800" i="1" dirty="0" smtClean="0"/>
          </a:p>
          <a:p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dirty="0" err="1" smtClean="0"/>
              <a:t>exemplo</a:t>
            </a:r>
            <a:r>
              <a:rPr lang="en-US" sz="1800" dirty="0" smtClean="0"/>
              <a:t> </a:t>
            </a:r>
            <a:r>
              <a:rPr lang="en-US" sz="1800" dirty="0" err="1" smtClean="0"/>
              <a:t>considere</a:t>
            </a:r>
            <a:r>
              <a:rPr lang="en-US" sz="1800" dirty="0" smtClean="0"/>
              <a:t> </a:t>
            </a:r>
            <a:r>
              <a:rPr lang="en-US" sz="1800" dirty="0" err="1" smtClean="0"/>
              <a:t>capturar</a:t>
            </a:r>
            <a:r>
              <a:rPr lang="en-US" sz="1800" dirty="0" smtClean="0"/>
              <a:t> (</a:t>
            </a:r>
            <a:r>
              <a:rPr lang="en-US" sz="1800" dirty="0" err="1" smtClean="0"/>
              <a:t>somente</a:t>
            </a:r>
            <a:r>
              <a:rPr lang="en-US" sz="1800" dirty="0" smtClean="0"/>
              <a:t>) </a:t>
            </a:r>
            <a:r>
              <a:rPr lang="en-US" sz="1800" dirty="0" err="1" smtClean="0"/>
              <a:t>nomes</a:t>
            </a:r>
            <a:r>
              <a:rPr lang="en-US" sz="1800" dirty="0" smtClean="0"/>
              <a:t> de </a:t>
            </a:r>
            <a:r>
              <a:rPr lang="en-US" sz="1800" dirty="0" err="1" smtClean="0"/>
              <a:t>produtos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lista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1800" dirty="0" err="1" smtClean="0"/>
              <a:t>pincéis</a:t>
            </a:r>
            <a:r>
              <a:rPr lang="en-US" sz="1800" dirty="0" smtClean="0"/>
              <a:t>: R$ 5.50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	</a:t>
            </a:r>
            <a:r>
              <a:rPr lang="en-US" sz="1800" dirty="0" err="1" smtClean="0"/>
              <a:t>tinta</a:t>
            </a:r>
            <a:r>
              <a:rPr lang="en-US" sz="1800" dirty="0" smtClean="0"/>
              <a:t> a </a:t>
            </a:r>
            <a:r>
              <a:rPr lang="en-US" sz="1800" dirty="0" err="1" smtClean="0"/>
              <a:t>óleo</a:t>
            </a:r>
            <a:r>
              <a:rPr lang="en-US" sz="1800" dirty="0" smtClean="0"/>
              <a:t>: R$ 35</a:t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1800" dirty="0" err="1" smtClean="0"/>
              <a:t>agua</a:t>
            </a:r>
            <a:r>
              <a:rPr lang="en-US" sz="1800" dirty="0" smtClean="0"/>
              <a:t> </a:t>
            </a:r>
            <a:r>
              <a:rPr lang="en-US" sz="1800" dirty="0" err="1" smtClean="0"/>
              <a:t>raz</a:t>
            </a:r>
            <a:r>
              <a:rPr lang="en-US" sz="1800" dirty="0" smtClean="0"/>
              <a:t>: R$ 9</a:t>
            </a:r>
          </a:p>
          <a:p>
            <a:r>
              <a:rPr lang="en-US" sz="1800" dirty="0" smtClean="0"/>
              <a:t>Um </a:t>
            </a:r>
            <a:r>
              <a:rPr lang="en-US" sz="1800" dirty="0" err="1" smtClean="0"/>
              <a:t>regex</a:t>
            </a:r>
            <a:r>
              <a:rPr lang="en-US" sz="1800" dirty="0" smtClean="0"/>
              <a:t> </a:t>
            </a:r>
            <a:r>
              <a:rPr lang="en-US" sz="1800" dirty="0" err="1" smtClean="0"/>
              <a:t>usando</a:t>
            </a:r>
            <a:r>
              <a:rPr lang="en-US" sz="1800" dirty="0" smtClean="0"/>
              <a:t> </a:t>
            </a:r>
            <a:r>
              <a:rPr lang="en-US" sz="1800" dirty="0" err="1" smtClean="0"/>
              <a:t>lookahead</a:t>
            </a:r>
            <a:r>
              <a:rPr lang="en-US" sz="1800" dirty="0" smtClean="0"/>
              <a:t> </a:t>
            </a:r>
            <a:r>
              <a:rPr lang="en-US" sz="1800" dirty="0" err="1" smtClean="0"/>
              <a:t>seria</a:t>
            </a:r>
            <a:r>
              <a:rPr lang="en-US" sz="1800" dirty="0" smtClean="0"/>
              <a:t>:  </a:t>
            </a:r>
            <a:r>
              <a:rPr lang="en-US" sz="1800" b="1" dirty="0" smtClean="0"/>
              <a:t>([\w ]*)(?=:)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Ahead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5105400"/>
          <a:ext cx="716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533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([\w ]*)(?=:)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onde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([\w ]*)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capture um </a:t>
                      </a:r>
                      <a:r>
                        <a:rPr lang="en-US" sz="1600" dirty="0" err="1" smtClean="0"/>
                        <a:t>grupo</a:t>
                      </a:r>
                      <a:r>
                        <a:rPr lang="en-US" sz="1600" dirty="0" smtClean="0"/>
                        <a:t> de </a:t>
                      </a:r>
                      <a:r>
                        <a:rPr lang="en-US" sz="1600" dirty="0" err="1" smtClean="0"/>
                        <a:t>alfanuméricos</a:t>
                      </a:r>
                      <a:r>
                        <a:rPr lang="en-US" sz="1600" dirty="0" smtClean="0"/>
                        <a:t> e </a:t>
                      </a:r>
                      <a:r>
                        <a:rPr lang="en-US" sz="1600" dirty="0" err="1" smtClean="0"/>
                        <a:t>espaços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em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branco</a:t>
                      </a:r>
                      <a:r>
                        <a:rPr lang="en-US" sz="1600" dirty="0" smtClean="0"/>
                        <a:t>….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(?=:)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 for </a:t>
                      </a:r>
                      <a:r>
                        <a:rPr lang="en-US" sz="1600" dirty="0" err="1" smtClean="0"/>
                        <a:t>seguido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pelo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caracter</a:t>
                      </a:r>
                      <a:r>
                        <a:rPr lang="en-US" sz="1600" baseline="0" dirty="0" smtClean="0"/>
                        <a:t> :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De </a:t>
            </a:r>
            <a:r>
              <a:rPr lang="en-US" sz="1800" dirty="0" err="1" smtClean="0"/>
              <a:t>modo</a:t>
            </a:r>
            <a:r>
              <a:rPr lang="en-US" sz="1800" dirty="0" smtClean="0"/>
              <a:t> </a:t>
            </a:r>
            <a:r>
              <a:rPr lang="en-US" sz="1800" dirty="0" err="1" smtClean="0"/>
              <a:t>análogo</a:t>
            </a:r>
            <a:r>
              <a:rPr lang="en-US" sz="1800" dirty="0" smtClean="0"/>
              <a:t> </a:t>
            </a:r>
            <a:r>
              <a:rPr lang="en-US" sz="1800" dirty="0" err="1" smtClean="0"/>
              <a:t>podemos</a:t>
            </a:r>
            <a:r>
              <a:rPr lang="en-US" sz="1800" dirty="0" smtClean="0"/>
              <a:t> </a:t>
            </a:r>
            <a:r>
              <a:rPr lang="en-US" sz="1800" dirty="0" err="1" smtClean="0"/>
              <a:t>querer</a:t>
            </a:r>
            <a:r>
              <a:rPr lang="en-US" sz="1800" dirty="0" smtClean="0"/>
              <a:t> </a:t>
            </a:r>
            <a:r>
              <a:rPr lang="en-US" sz="1800" dirty="0" err="1" smtClean="0"/>
              <a:t>casar</a:t>
            </a:r>
            <a:r>
              <a:rPr lang="en-US" sz="1800" dirty="0" smtClean="0"/>
              <a:t>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expressão</a:t>
            </a:r>
            <a:r>
              <a:rPr lang="en-US" sz="1800" dirty="0" smtClean="0"/>
              <a:t> </a:t>
            </a:r>
            <a:r>
              <a:rPr lang="en-US" sz="1800" dirty="0" err="1" smtClean="0"/>
              <a:t>somente</a:t>
            </a:r>
            <a:r>
              <a:rPr lang="en-US" sz="1800" dirty="0" smtClean="0"/>
              <a:t> se for </a:t>
            </a:r>
            <a:r>
              <a:rPr lang="en-US" sz="1800" u="sng" dirty="0" err="1" smtClean="0"/>
              <a:t>precedida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um </a:t>
            </a:r>
            <a:r>
              <a:rPr lang="en-US" sz="1800" dirty="0" err="1" smtClean="0"/>
              <a:t>determinado</a:t>
            </a:r>
            <a:r>
              <a:rPr lang="en-US" sz="1800" dirty="0" smtClean="0"/>
              <a:t>  </a:t>
            </a:r>
            <a:r>
              <a:rPr lang="en-US" sz="1800" dirty="0" err="1" smtClean="0"/>
              <a:t>padrão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Neste</a:t>
            </a:r>
            <a:r>
              <a:rPr lang="en-US" sz="1800" dirty="0" smtClean="0"/>
              <a:t> </a:t>
            </a:r>
            <a:r>
              <a:rPr lang="en-US" sz="1800" dirty="0" err="1" smtClean="0"/>
              <a:t>caso</a:t>
            </a:r>
            <a:r>
              <a:rPr lang="en-US" sz="1800" dirty="0" smtClean="0"/>
              <a:t> </a:t>
            </a:r>
            <a:r>
              <a:rPr lang="en-US" sz="1800" dirty="0" err="1" smtClean="0"/>
              <a:t>usa</a:t>
            </a:r>
            <a:r>
              <a:rPr lang="en-US" sz="1800" dirty="0" smtClean="0"/>
              <a:t>-se </a:t>
            </a:r>
            <a:r>
              <a:rPr lang="en-US" sz="1600" b="1" i="1" dirty="0" smtClean="0">
                <a:solidFill>
                  <a:srgbClr val="0070C0"/>
                </a:solidFill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?&lt;= </a:t>
            </a:r>
            <a:r>
              <a:rPr lang="en-US" sz="1600" b="1" i="1" dirty="0" smtClean="0">
                <a:solidFill>
                  <a:srgbClr val="0070C0"/>
                </a:solidFill>
              </a:rPr>
              <a:t>exp1)exp </a:t>
            </a:r>
            <a:r>
              <a:rPr lang="en-US" sz="1800" dirty="0" smtClean="0"/>
              <a:t>com o </a:t>
            </a:r>
            <a:r>
              <a:rPr lang="en-US" sz="1800" dirty="0" err="1" smtClean="0"/>
              <a:t>seguinte</a:t>
            </a:r>
            <a:r>
              <a:rPr lang="en-US" sz="1800" dirty="0" smtClean="0"/>
              <a:t> </a:t>
            </a:r>
            <a:r>
              <a:rPr lang="en-US" sz="1800" dirty="0" err="1" smtClean="0"/>
              <a:t>significado</a:t>
            </a:r>
            <a:r>
              <a:rPr lang="en-US" sz="1800" dirty="0" smtClean="0"/>
              <a:t>: </a:t>
            </a:r>
            <a:r>
              <a:rPr lang="en-US" sz="1800" i="1" dirty="0" smtClean="0"/>
              <a:t>case a </a:t>
            </a:r>
            <a:r>
              <a:rPr lang="en-US" sz="1800" i="1" dirty="0" err="1" smtClean="0"/>
              <a:t>expressão</a:t>
            </a:r>
            <a:r>
              <a:rPr lang="en-US" sz="1800" i="1" dirty="0" smtClean="0"/>
              <a:t> exp se </a:t>
            </a:r>
            <a:r>
              <a:rPr lang="en-US" sz="1800" i="1" dirty="0" err="1" smtClean="0"/>
              <a:t>casar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imediatamente</a:t>
            </a:r>
            <a:r>
              <a:rPr lang="en-US" sz="1800" i="1" dirty="0" smtClean="0"/>
              <a:t> antes a </a:t>
            </a:r>
            <a:r>
              <a:rPr lang="en-US" sz="1800" i="1" dirty="0" err="1" smtClean="0"/>
              <a:t>expressão</a:t>
            </a:r>
            <a:r>
              <a:rPr lang="en-US" sz="1800" i="1" dirty="0" smtClean="0"/>
              <a:t> exp1, </a:t>
            </a:r>
            <a:r>
              <a:rPr lang="en-US" sz="1800" i="1" dirty="0" err="1" smtClean="0"/>
              <a:t>mas</a:t>
            </a:r>
            <a:r>
              <a:rPr lang="en-US" sz="1800" i="1" dirty="0" smtClean="0"/>
              <a:t> </a:t>
            </a:r>
            <a:r>
              <a:rPr lang="en-US" sz="1800" i="1" u="sng" dirty="0" err="1" smtClean="0"/>
              <a:t>não</a:t>
            </a:r>
            <a:r>
              <a:rPr lang="en-US" sz="1800" i="1" u="sng" dirty="0" smtClean="0"/>
              <a:t> </a:t>
            </a:r>
            <a:r>
              <a:rPr lang="en-US" sz="1800" i="1" u="sng" dirty="0" err="1" smtClean="0"/>
              <a:t>retorne</a:t>
            </a:r>
            <a:r>
              <a:rPr lang="en-US" sz="1800" i="1" dirty="0" smtClean="0"/>
              <a:t> o </a:t>
            </a:r>
            <a:r>
              <a:rPr lang="en-US" sz="1800" i="1" dirty="0" err="1" smtClean="0"/>
              <a:t>casamento</a:t>
            </a:r>
            <a:r>
              <a:rPr lang="en-US" sz="1800" i="1" dirty="0" smtClean="0"/>
              <a:t> de exp1.</a:t>
            </a: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seja</a:t>
            </a:r>
            <a:r>
              <a:rPr lang="en-US" sz="1800" dirty="0" smtClean="0"/>
              <a:t>, exp1 é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i="1" dirty="0" err="1" smtClean="0"/>
              <a:t>âncora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casar</a:t>
            </a:r>
            <a:r>
              <a:rPr lang="en-US" sz="1800" dirty="0" smtClean="0"/>
              <a:t> exp.</a:t>
            </a:r>
          </a:p>
          <a:p>
            <a:endParaRPr lang="en-US" sz="1800" i="1" dirty="0" smtClean="0"/>
          </a:p>
          <a:p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exemplo</a:t>
            </a:r>
            <a:r>
              <a:rPr lang="en-US" sz="1600" dirty="0" smtClean="0"/>
              <a:t> capture </a:t>
            </a:r>
            <a:r>
              <a:rPr lang="en-US" sz="1600" dirty="0" err="1" smtClean="0"/>
              <a:t>todos</a:t>
            </a:r>
            <a:r>
              <a:rPr lang="en-US" sz="1600" dirty="0" smtClean="0"/>
              <a:t> </a:t>
            </a:r>
            <a:r>
              <a:rPr lang="en-US" sz="1600" dirty="0" err="1" smtClean="0"/>
              <a:t>preços</a:t>
            </a:r>
            <a:r>
              <a:rPr lang="en-US" sz="1600" dirty="0" smtClean="0"/>
              <a:t>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lista</a:t>
            </a:r>
            <a:r>
              <a:rPr lang="en-US" sz="1600" dirty="0" smtClean="0"/>
              <a:t> </a:t>
            </a:r>
            <a:r>
              <a:rPr lang="en-US" sz="1600" dirty="0" err="1" smtClean="0"/>
              <a:t>abaixo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pt-BR" sz="1600" dirty="0" smtClean="0"/>
              <a:t>tomate 5/kg: $7.65</a:t>
            </a:r>
            <a:br>
              <a:rPr lang="pt-BR" sz="1600" dirty="0" smtClean="0"/>
            </a:br>
            <a:r>
              <a:rPr lang="pt-BR" sz="1600" dirty="0" smtClean="0"/>
              <a:t>	pão: $3.50</a:t>
            </a:r>
            <a:br>
              <a:rPr lang="pt-BR" sz="1600" dirty="0" smtClean="0"/>
            </a:br>
            <a:r>
              <a:rPr lang="pt-BR" sz="1600" dirty="0" smtClean="0"/>
              <a:t>	Queijo Goud. Cruz. 35/kg: $37.89</a:t>
            </a:r>
          </a:p>
          <a:p>
            <a:endParaRPr lang="en-US" sz="1600" dirty="0" smtClean="0"/>
          </a:p>
          <a:p>
            <a:r>
              <a:rPr lang="en-US" sz="1600" dirty="0" smtClean="0"/>
              <a:t>Um </a:t>
            </a:r>
            <a:r>
              <a:rPr lang="en-US" sz="1600" dirty="0" err="1" smtClean="0"/>
              <a:t>regex</a:t>
            </a:r>
            <a:r>
              <a:rPr lang="en-US" sz="1600" dirty="0" smtClean="0"/>
              <a:t> </a:t>
            </a:r>
            <a:r>
              <a:rPr lang="en-US" sz="1600" dirty="0" err="1" smtClean="0"/>
              <a:t>possivel</a:t>
            </a:r>
            <a:r>
              <a:rPr lang="en-US" sz="1600" dirty="0" smtClean="0"/>
              <a:t> </a:t>
            </a:r>
            <a:r>
              <a:rPr lang="en-US" sz="1600" dirty="0" err="1" smtClean="0"/>
              <a:t>seria</a:t>
            </a:r>
            <a:r>
              <a:rPr lang="en-US" sz="1600" dirty="0" smtClean="0"/>
              <a:t>:  </a:t>
            </a:r>
            <a:r>
              <a:rPr lang="en-US" sz="1600" b="1" dirty="0" smtClean="0"/>
              <a:t>(?&lt;=\$)(\d+\.\d+)</a:t>
            </a:r>
            <a:endParaRPr lang="pt-BR" sz="16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behind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5410200"/>
          <a:ext cx="76962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658"/>
                <a:gridCol w="5483543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 smtClean="0"/>
                        <a:t>(?&lt;=\$)(\d+\.\d+)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onde</a:t>
                      </a:r>
                      <a:r>
                        <a:rPr kumimoji="0" 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 smtClean="0"/>
                        <a:t>(?&lt;=\$)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…SE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um $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imediatamente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ANTES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posição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corrente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 smtClean="0"/>
                        <a:t>(\d+\.\d+)</a:t>
                      </a:r>
                      <a:endParaRPr kumimoji="0"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então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tente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casar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</a:t>
                      </a: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expressão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Diversas</a:t>
            </a:r>
            <a:r>
              <a:rPr lang="en-US" sz="1800" dirty="0" smtClean="0"/>
              <a:t> </a:t>
            </a:r>
            <a:r>
              <a:rPr lang="en-US" sz="1800" dirty="0" err="1" smtClean="0"/>
              <a:t>coisas</a:t>
            </a:r>
            <a:r>
              <a:rPr lang="en-US" sz="1800" dirty="0" smtClean="0"/>
              <a:t>. </a:t>
            </a:r>
            <a:r>
              <a:rPr lang="en-US" sz="1800" dirty="0" err="1" smtClean="0"/>
              <a:t>Em</a:t>
            </a:r>
            <a:r>
              <a:rPr lang="en-US" sz="1800" dirty="0" smtClean="0"/>
              <a:t> particular </a:t>
            </a:r>
            <a:r>
              <a:rPr lang="en-US" sz="1800" dirty="0" err="1" smtClean="0"/>
              <a:t>expressões</a:t>
            </a:r>
            <a:r>
              <a:rPr lang="en-US" sz="1800" dirty="0" smtClean="0"/>
              <a:t> </a:t>
            </a:r>
            <a:r>
              <a:rPr lang="en-US" sz="1800" dirty="0" err="1" smtClean="0"/>
              <a:t>regulares</a:t>
            </a:r>
            <a:r>
              <a:rPr lang="en-US" sz="1800" dirty="0" smtClean="0"/>
              <a:t> </a:t>
            </a:r>
            <a:r>
              <a:rPr lang="en-US" sz="1800" dirty="0" err="1" smtClean="0"/>
              <a:t>não</a:t>
            </a:r>
            <a:r>
              <a:rPr lang="en-US" sz="1800" dirty="0" smtClean="0"/>
              <a:t> tem </a:t>
            </a:r>
            <a:r>
              <a:rPr lang="en-US" sz="1800" dirty="0" err="1" smtClean="0"/>
              <a:t>memória</a:t>
            </a:r>
            <a:r>
              <a:rPr lang="en-US" sz="1800" dirty="0" smtClean="0"/>
              <a:t>, </a:t>
            </a:r>
            <a:r>
              <a:rPr lang="en-US" sz="1800" dirty="0" err="1" smtClean="0"/>
              <a:t>embora</a:t>
            </a:r>
            <a:r>
              <a:rPr lang="en-US" sz="1800" dirty="0" smtClean="0"/>
              <a:t> as </a:t>
            </a:r>
            <a:r>
              <a:rPr lang="en-US" sz="1800" dirty="0" err="1" smtClean="0"/>
              <a:t>implementações</a:t>
            </a:r>
            <a:r>
              <a:rPr lang="en-US" sz="1800" dirty="0" smtClean="0"/>
              <a:t> </a:t>
            </a:r>
            <a:r>
              <a:rPr lang="en-US" sz="1800" i="1" dirty="0" err="1" smtClean="0"/>
              <a:t>práticas</a:t>
            </a:r>
            <a:r>
              <a:rPr lang="en-US" sz="1800" dirty="0" smtClean="0"/>
              <a:t> de </a:t>
            </a:r>
            <a:r>
              <a:rPr lang="en-US" sz="1800" dirty="0" err="1" smtClean="0"/>
              <a:t>regex</a:t>
            </a:r>
            <a:r>
              <a:rPr lang="en-US" sz="1800" dirty="0" smtClean="0"/>
              <a:t> </a:t>
            </a:r>
            <a:r>
              <a:rPr lang="en-US" sz="1800" dirty="0" err="1" smtClean="0"/>
              <a:t>permitam</a:t>
            </a:r>
            <a:r>
              <a:rPr lang="en-US" sz="1800" dirty="0" smtClean="0"/>
              <a:t> </a:t>
            </a:r>
            <a:r>
              <a:rPr lang="en-US" sz="1800" dirty="0" err="1" smtClean="0"/>
              <a:t>captura</a:t>
            </a:r>
            <a:r>
              <a:rPr lang="en-US" sz="1800" dirty="0" smtClean="0"/>
              <a:t> de </a:t>
            </a:r>
            <a:r>
              <a:rPr lang="en-US" sz="1800" dirty="0" err="1" smtClean="0"/>
              <a:t>grupos</a:t>
            </a:r>
            <a:r>
              <a:rPr lang="en-US" sz="1800" dirty="0" smtClean="0"/>
              <a:t> e </a:t>
            </a:r>
            <a:r>
              <a:rPr lang="en-US" sz="1800" dirty="0" err="1" smtClean="0"/>
              <a:t>similares</a:t>
            </a:r>
            <a:r>
              <a:rPr lang="en-US" sz="1800" dirty="0" smtClean="0"/>
              <a:t>. </a:t>
            </a:r>
          </a:p>
          <a:p>
            <a:endParaRPr lang="en-US" sz="1800" dirty="0" smtClean="0"/>
          </a:p>
          <a:p>
            <a:r>
              <a:rPr lang="en-US" sz="1800" dirty="0" smtClean="0"/>
              <a:t>No </a:t>
            </a:r>
            <a:r>
              <a:rPr lang="en-US" sz="1800" dirty="0" err="1" smtClean="0"/>
              <a:t>exemplo</a:t>
            </a:r>
            <a:r>
              <a:rPr lang="en-US" sz="1800" dirty="0" smtClean="0"/>
              <a:t> de </a:t>
            </a:r>
            <a:r>
              <a:rPr lang="en-US" sz="1800" dirty="0" err="1" smtClean="0"/>
              <a:t>palavras</a:t>
            </a:r>
            <a:r>
              <a:rPr lang="en-US" sz="1800" dirty="0" smtClean="0"/>
              <a:t> </a:t>
            </a:r>
            <a:r>
              <a:rPr lang="en-US" sz="1800" dirty="0" err="1" smtClean="0"/>
              <a:t>repetidas</a:t>
            </a:r>
            <a:r>
              <a:rPr lang="en-US" sz="1800" dirty="0" smtClean="0"/>
              <a:t> </a:t>
            </a:r>
            <a:r>
              <a:rPr lang="en-US" sz="1800" dirty="0" err="1" smtClean="0"/>
              <a:t>tivemos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descrever</a:t>
            </a:r>
            <a:r>
              <a:rPr lang="en-US" sz="1800" dirty="0" smtClean="0"/>
              <a:t> </a:t>
            </a:r>
            <a:r>
              <a:rPr lang="en-US" sz="1800" dirty="0" err="1" smtClean="0"/>
              <a:t>explicitamente</a:t>
            </a:r>
            <a:r>
              <a:rPr lang="en-US" sz="1800" dirty="0" smtClean="0"/>
              <a:t> </a:t>
            </a:r>
            <a:r>
              <a:rPr lang="en-US" sz="1800" dirty="0" err="1" smtClean="0"/>
              <a:t>todos</a:t>
            </a:r>
            <a:r>
              <a:rPr lang="en-US" sz="1800" dirty="0" smtClean="0"/>
              <a:t> </a:t>
            </a:r>
            <a:r>
              <a:rPr lang="en-US" sz="1800" dirty="0" err="1" smtClean="0"/>
              <a:t>grupos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queriamos</a:t>
            </a:r>
            <a:r>
              <a:rPr lang="en-US" sz="1800" dirty="0" smtClean="0"/>
              <a:t> </a:t>
            </a:r>
            <a:r>
              <a:rPr lang="en-US" sz="1800" dirty="0" err="1" smtClean="0"/>
              <a:t>capturar</a:t>
            </a:r>
            <a:r>
              <a:rPr lang="en-US" sz="1800" dirty="0" smtClean="0"/>
              <a:t>. 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Mas</a:t>
            </a:r>
            <a:r>
              <a:rPr lang="en-US" sz="1800" dirty="0" smtClean="0"/>
              <a:t> </a:t>
            </a:r>
            <a:r>
              <a:rPr lang="en-US" sz="1800" dirty="0" err="1" smtClean="0"/>
              <a:t>como</a:t>
            </a:r>
            <a:r>
              <a:rPr lang="en-US" sz="1800" dirty="0" smtClean="0"/>
              <a:t> </a:t>
            </a:r>
            <a:r>
              <a:rPr lang="en-US" sz="1800" dirty="0" err="1" smtClean="0"/>
              <a:t>contar</a:t>
            </a:r>
            <a:r>
              <a:rPr lang="en-US" sz="1800" dirty="0" smtClean="0"/>
              <a:t> </a:t>
            </a:r>
            <a:r>
              <a:rPr lang="en-US" sz="1800" dirty="0" err="1" smtClean="0"/>
              <a:t>repetições</a:t>
            </a:r>
            <a:r>
              <a:rPr lang="en-US" sz="1800" dirty="0" smtClean="0"/>
              <a:t> de </a:t>
            </a:r>
            <a:r>
              <a:rPr lang="en-US" sz="1800" dirty="0" err="1" smtClean="0"/>
              <a:t>palavras</a:t>
            </a:r>
            <a:r>
              <a:rPr lang="en-US" sz="1800" dirty="0" smtClean="0"/>
              <a:t> </a:t>
            </a:r>
            <a:r>
              <a:rPr lang="en-US" sz="1800" dirty="0" err="1" smtClean="0"/>
              <a:t>quando</a:t>
            </a:r>
            <a:r>
              <a:rPr lang="en-US" sz="1800" dirty="0" smtClean="0"/>
              <a:t> </a:t>
            </a:r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sabemos</a:t>
            </a:r>
            <a:r>
              <a:rPr lang="en-US" sz="1800" dirty="0" smtClean="0"/>
              <a:t> à priori </a:t>
            </a:r>
            <a:r>
              <a:rPr lang="en-US" sz="1800" dirty="0" err="1" smtClean="0"/>
              <a:t>quantas</a:t>
            </a:r>
            <a:r>
              <a:rPr lang="en-US" sz="1800" dirty="0" smtClean="0"/>
              <a:t> </a:t>
            </a:r>
            <a:r>
              <a:rPr lang="en-US" sz="1800" dirty="0" err="1" smtClean="0"/>
              <a:t>serão</a:t>
            </a:r>
            <a:r>
              <a:rPr lang="en-US" sz="1800" dirty="0" smtClean="0"/>
              <a:t>?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Resposta</a:t>
            </a:r>
            <a:r>
              <a:rPr lang="en-US" sz="1800" dirty="0" smtClean="0"/>
              <a:t>: </a:t>
            </a:r>
            <a:r>
              <a:rPr lang="en-US" sz="1800" dirty="0" err="1" smtClean="0"/>
              <a:t>não</a:t>
            </a:r>
            <a:r>
              <a:rPr lang="en-US" sz="1800" dirty="0" smtClean="0"/>
              <a:t> é </a:t>
            </a:r>
            <a:r>
              <a:rPr lang="en-US" sz="1800" dirty="0" err="1" smtClean="0"/>
              <a:t>possivel</a:t>
            </a:r>
            <a:r>
              <a:rPr lang="en-US" sz="1800" dirty="0" smtClean="0"/>
              <a:t> </a:t>
            </a:r>
            <a:r>
              <a:rPr lang="en-US" sz="1800" dirty="0" err="1" smtClean="0"/>
              <a:t>fazer</a:t>
            </a:r>
            <a:r>
              <a:rPr lang="en-US" sz="1800" dirty="0" smtClean="0"/>
              <a:t> </a:t>
            </a:r>
            <a:r>
              <a:rPr lang="en-US" sz="1800" dirty="0" err="1" smtClean="0"/>
              <a:t>contagem</a:t>
            </a:r>
            <a:r>
              <a:rPr lang="en-US" sz="1800" dirty="0" smtClean="0"/>
              <a:t> </a:t>
            </a:r>
            <a:r>
              <a:rPr lang="en-US" sz="1800" dirty="0" err="1" smtClean="0"/>
              <a:t>arbitrária</a:t>
            </a:r>
            <a:r>
              <a:rPr lang="en-US" sz="1800" dirty="0" smtClean="0"/>
              <a:t> </a:t>
            </a:r>
            <a:r>
              <a:rPr lang="en-US" sz="1800" dirty="0" err="1" smtClean="0"/>
              <a:t>somente</a:t>
            </a:r>
            <a:r>
              <a:rPr lang="en-US" sz="1800" dirty="0" smtClean="0"/>
              <a:t> com </a:t>
            </a:r>
            <a:r>
              <a:rPr lang="en-US" sz="1800" dirty="0" err="1" smtClean="0"/>
              <a:t>regex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Para resolver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problema</a:t>
            </a:r>
            <a:r>
              <a:rPr lang="en-US" sz="1800" dirty="0" smtClean="0"/>
              <a:t> </a:t>
            </a:r>
            <a:r>
              <a:rPr lang="en-US" sz="1800" dirty="0" err="1" smtClean="0"/>
              <a:t>precisamos</a:t>
            </a:r>
            <a:r>
              <a:rPr lang="en-US" sz="1800" dirty="0" smtClean="0"/>
              <a:t> </a:t>
            </a:r>
            <a:r>
              <a:rPr lang="en-US" sz="1800" dirty="0" err="1" smtClean="0"/>
              <a:t>usar</a:t>
            </a:r>
            <a:r>
              <a:rPr lang="en-US" sz="1800" dirty="0" smtClean="0"/>
              <a:t> um </a:t>
            </a:r>
            <a:r>
              <a:rPr lang="en-US" sz="1800" dirty="0" err="1" smtClean="0"/>
              <a:t>programa</a:t>
            </a:r>
            <a:r>
              <a:rPr lang="en-US" sz="1800" dirty="0" smtClean="0"/>
              <a:t> </a:t>
            </a:r>
            <a:r>
              <a:rPr lang="en-US" sz="1800" dirty="0" err="1" smtClean="0"/>
              <a:t>externo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C, Python </a:t>
            </a:r>
            <a:r>
              <a:rPr lang="en-US" sz="1800" dirty="0" err="1" smtClean="0"/>
              <a:t>ou</a:t>
            </a:r>
            <a:r>
              <a:rPr lang="en-US" sz="1800" dirty="0" smtClean="0"/>
              <a:t> </a:t>
            </a:r>
            <a:r>
              <a:rPr lang="en-US" sz="1800" dirty="0" err="1" smtClean="0"/>
              <a:t>qualquer</a:t>
            </a:r>
            <a:r>
              <a:rPr lang="en-US" sz="1800" dirty="0" smtClean="0"/>
              <a:t> </a:t>
            </a:r>
            <a:r>
              <a:rPr lang="en-US" sz="1800" dirty="0" err="1" smtClean="0"/>
              <a:t>outra</a:t>
            </a:r>
            <a:r>
              <a:rPr lang="en-US" sz="1800" dirty="0" smtClean="0"/>
              <a:t> </a:t>
            </a:r>
            <a:r>
              <a:rPr lang="en-US" sz="1800" dirty="0" err="1" smtClean="0"/>
              <a:t>linguagem</a:t>
            </a:r>
            <a:r>
              <a:rPr lang="en-US" sz="1800" dirty="0" smtClean="0"/>
              <a:t>, o </a:t>
            </a:r>
            <a:r>
              <a:rPr lang="en-US" sz="1800" dirty="0" err="1" smtClean="0"/>
              <a:t>qual</a:t>
            </a:r>
            <a:r>
              <a:rPr lang="en-US" sz="1800" dirty="0" smtClean="0"/>
              <a:t> </a:t>
            </a:r>
            <a:r>
              <a:rPr lang="en-US" sz="1800" dirty="0" err="1" smtClean="0"/>
              <a:t>faria</a:t>
            </a:r>
            <a:r>
              <a:rPr lang="en-US" sz="1800" dirty="0" smtClean="0"/>
              <a:t> a </a:t>
            </a:r>
            <a:r>
              <a:rPr lang="en-US" sz="1800" dirty="0" err="1" smtClean="0"/>
              <a:t>contagem</a:t>
            </a:r>
            <a:r>
              <a:rPr lang="en-US" sz="1800" dirty="0" smtClean="0"/>
              <a:t> de </a:t>
            </a:r>
            <a:r>
              <a:rPr lang="en-US" sz="1800" dirty="0" err="1" smtClean="0"/>
              <a:t>casamentos</a:t>
            </a:r>
            <a:r>
              <a:rPr lang="en-US" sz="1800" dirty="0" smtClean="0"/>
              <a:t> </a:t>
            </a:r>
            <a:r>
              <a:rPr lang="en-US" sz="1800" dirty="0" err="1" smtClean="0"/>
              <a:t>feitos</a:t>
            </a:r>
            <a:r>
              <a:rPr lang="en-US" sz="1800" dirty="0" smtClean="0"/>
              <a:t> </a:t>
            </a:r>
            <a:r>
              <a:rPr lang="en-US" sz="1800" dirty="0" err="1" smtClean="0"/>
              <a:t>pelo</a:t>
            </a:r>
            <a:r>
              <a:rPr lang="en-US" sz="1800" dirty="0" smtClean="0"/>
              <a:t> </a:t>
            </a:r>
            <a:r>
              <a:rPr lang="en-US" sz="1800" dirty="0" err="1" smtClean="0"/>
              <a:t>regex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 smtClean="0"/>
              <a:t>expressões</a:t>
            </a:r>
            <a:r>
              <a:rPr lang="en-US" sz="3200" dirty="0" smtClean="0"/>
              <a:t> </a:t>
            </a:r>
            <a:r>
              <a:rPr lang="en-US" sz="3200" dirty="0" err="1" smtClean="0"/>
              <a:t>regulares</a:t>
            </a:r>
            <a:r>
              <a:rPr lang="en-US" sz="3200" dirty="0" smtClean="0"/>
              <a:t> </a:t>
            </a:r>
            <a:r>
              <a:rPr lang="en-US" sz="3200" dirty="0" err="1" smtClean="0"/>
              <a:t>não</a:t>
            </a:r>
            <a:r>
              <a:rPr lang="en-US" sz="3200" dirty="0" smtClean="0"/>
              <a:t> </a:t>
            </a:r>
            <a:r>
              <a:rPr lang="en-US" sz="3200" dirty="0" err="1" smtClean="0"/>
              <a:t>fazem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525963"/>
          </a:xfrm>
          <a:solidFill>
            <a:schemeClr val="bg1"/>
          </a:solidFill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sz="1800" dirty="0" err="1" smtClean="0">
                <a:latin typeface="Calibri" pitchFamily="34" charset="0"/>
              </a:rPr>
              <a:t>Diversos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tópicos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não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foram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mencionados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nesta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apresentação</a:t>
            </a:r>
            <a:r>
              <a:rPr lang="en-US" sz="1800" dirty="0" smtClean="0">
                <a:latin typeface="Calibri" pitchFamily="34" charset="0"/>
              </a:rPr>
              <a:t>: </a:t>
            </a:r>
            <a:r>
              <a:rPr lang="en-US" sz="1800" i="1" dirty="0" smtClean="0">
                <a:latin typeface="Calibri" pitchFamily="34" charset="0"/>
              </a:rPr>
              <a:t>conditional embedding, </a:t>
            </a:r>
            <a:r>
              <a:rPr lang="en-US" sz="1800" i="1" dirty="0" err="1" smtClean="0">
                <a:latin typeface="Calibri" pitchFamily="34" charset="0"/>
              </a:rPr>
              <a:t>mais</a:t>
            </a:r>
            <a:r>
              <a:rPr lang="en-US" sz="1800" i="1" dirty="0" smtClean="0">
                <a:latin typeface="Calibri" pitchFamily="34" charset="0"/>
              </a:rPr>
              <a:t> </a:t>
            </a:r>
            <a:r>
              <a:rPr lang="en-US" sz="1800" i="1" dirty="0" err="1" smtClean="0">
                <a:latin typeface="Calibri" pitchFamily="34" charset="0"/>
              </a:rPr>
              <a:t>tipos</a:t>
            </a:r>
            <a:r>
              <a:rPr lang="en-US" sz="1800" i="1" dirty="0" smtClean="0">
                <a:latin typeface="Calibri" pitchFamily="34" charset="0"/>
              </a:rPr>
              <a:t> de </a:t>
            </a:r>
            <a:r>
              <a:rPr lang="en-US" sz="1800" i="1" dirty="0" err="1" smtClean="0">
                <a:latin typeface="Calibri" pitchFamily="34" charset="0"/>
              </a:rPr>
              <a:t>âncoras</a:t>
            </a:r>
            <a:r>
              <a:rPr lang="en-US" sz="1800" i="1" dirty="0" smtClean="0">
                <a:latin typeface="Calibri" pitchFamily="34" charset="0"/>
              </a:rPr>
              <a:t>, replacement, </a:t>
            </a:r>
            <a:r>
              <a:rPr lang="en-US" sz="1800" i="1" dirty="0" err="1" smtClean="0">
                <a:latin typeface="Calibri" pitchFamily="34" charset="0"/>
              </a:rPr>
              <a:t>outros</a:t>
            </a:r>
            <a:r>
              <a:rPr lang="en-US" sz="1800" i="1" dirty="0" smtClean="0">
                <a:latin typeface="Calibri" pitchFamily="34" charset="0"/>
              </a:rPr>
              <a:t> </a:t>
            </a:r>
            <a:r>
              <a:rPr lang="en-US" sz="1800" i="1" dirty="0" err="1" smtClean="0">
                <a:latin typeface="Calibri" pitchFamily="34" charset="0"/>
              </a:rPr>
              <a:t>metacaracteres</a:t>
            </a:r>
            <a:r>
              <a:rPr lang="en-US" sz="1800" i="1" dirty="0" smtClean="0">
                <a:latin typeface="Calibri" pitchFamily="34" charset="0"/>
              </a:rPr>
              <a:t>, </a:t>
            </a:r>
            <a:r>
              <a:rPr lang="en-US" sz="1800" i="1" dirty="0" err="1" smtClean="0">
                <a:latin typeface="Calibri" pitchFamily="34" charset="0"/>
              </a:rPr>
              <a:t>grupos</a:t>
            </a:r>
            <a:r>
              <a:rPr lang="en-US" sz="1800" i="1" dirty="0" smtClean="0">
                <a:latin typeface="Calibri" pitchFamily="34" charset="0"/>
              </a:rPr>
              <a:t> </a:t>
            </a:r>
            <a:r>
              <a:rPr lang="en-US" sz="1800" i="1" dirty="0" err="1" smtClean="0">
                <a:latin typeface="Calibri" pitchFamily="34" charset="0"/>
              </a:rPr>
              <a:t>encaixados</a:t>
            </a:r>
            <a:r>
              <a:rPr lang="en-US" sz="1800" i="1" dirty="0" smtClean="0">
                <a:latin typeface="Calibri" pitchFamily="34" charset="0"/>
              </a:rPr>
              <a:t>, etc.</a:t>
            </a:r>
          </a:p>
          <a:p>
            <a:endParaRPr lang="en-US" sz="180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São </a:t>
            </a:r>
            <a:r>
              <a:rPr lang="en-US" sz="1800" dirty="0" err="1" smtClean="0">
                <a:latin typeface="Calibri" pitchFamily="34" charset="0"/>
              </a:rPr>
              <a:t>tópicos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avançados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para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uma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curta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palestra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introdutória</a:t>
            </a:r>
            <a:r>
              <a:rPr lang="en-US" sz="1800" dirty="0" smtClean="0">
                <a:latin typeface="Calibri" pitchFamily="34" charset="0"/>
              </a:rPr>
              <a:t>. Os </a:t>
            </a:r>
            <a:r>
              <a:rPr lang="en-US" sz="1800" dirty="0" err="1" smtClean="0">
                <a:latin typeface="Calibri" pitchFamily="34" charset="0"/>
              </a:rPr>
              <a:t>interessados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devem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procurar</a:t>
            </a:r>
            <a:r>
              <a:rPr lang="en-US" sz="1800" dirty="0" smtClean="0">
                <a:latin typeface="Calibri" pitchFamily="34" charset="0"/>
              </a:rPr>
              <a:t> as </a:t>
            </a:r>
            <a:r>
              <a:rPr lang="en-US" sz="1800" dirty="0" err="1" smtClean="0">
                <a:latin typeface="Calibri" pitchFamily="34" charset="0"/>
              </a:rPr>
              <a:t>muitas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referências</a:t>
            </a:r>
            <a:r>
              <a:rPr lang="en-US" sz="1800" dirty="0" smtClean="0">
                <a:latin typeface="Calibri" pitchFamily="34" charset="0"/>
              </a:rPr>
              <a:t> online </a:t>
            </a:r>
            <a:r>
              <a:rPr lang="en-US" sz="1800" dirty="0" err="1" smtClean="0">
                <a:latin typeface="Calibri" pitchFamily="34" charset="0"/>
              </a:rPr>
              <a:t>ou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livros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como</a:t>
            </a:r>
            <a:r>
              <a:rPr lang="en-US" sz="1800" dirty="0" smtClean="0">
                <a:latin typeface="Calibri" pitchFamily="34" charset="0"/>
              </a:rPr>
              <a:t>: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/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/>
              <a:t> Jeffrey E. F. </a:t>
            </a:r>
            <a:r>
              <a:rPr lang="en-US" sz="1800" dirty="0" err="1" smtClean="0"/>
              <a:t>Friedl</a:t>
            </a:r>
            <a:r>
              <a:rPr lang="en-US" sz="1800" dirty="0" smtClean="0"/>
              <a:t>, “Mastering Regular Expressions”, O’Reilly, 2006</a:t>
            </a:r>
          </a:p>
          <a:p>
            <a:endParaRPr lang="en-US" sz="1800" dirty="0" smtClean="0"/>
          </a:p>
          <a:p>
            <a:r>
              <a:rPr lang="en-US" sz="1800" dirty="0" smtClean="0"/>
              <a:t>(</a:t>
            </a:r>
            <a:r>
              <a:rPr lang="en-US" sz="1800" dirty="0" smtClean="0">
                <a:latin typeface="Calibri" pitchFamily="34" charset="0"/>
              </a:rPr>
              <a:t>o </a:t>
            </a:r>
            <a:r>
              <a:rPr lang="en-US" sz="1800" dirty="0" err="1" smtClean="0">
                <a:latin typeface="Calibri" pitchFamily="34" charset="0"/>
              </a:rPr>
              <a:t>programa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anexo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desta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palestra</a:t>
            </a:r>
            <a:r>
              <a:rPr lang="en-US" sz="1800" dirty="0" smtClean="0">
                <a:latin typeface="Calibri" pitchFamily="34" charset="0"/>
              </a:rPr>
              <a:t>  </a:t>
            </a:r>
            <a:r>
              <a:rPr lang="en-US" sz="1800" dirty="0" err="1" smtClean="0">
                <a:latin typeface="Calibri" pitchFamily="34" charset="0"/>
              </a:rPr>
              <a:t>funciona</a:t>
            </a:r>
            <a:r>
              <a:rPr lang="en-US" sz="1800" dirty="0" smtClean="0">
                <a:latin typeface="Calibri" pitchFamily="34" charset="0"/>
              </a:rPr>
              <a:t> com </a:t>
            </a:r>
            <a:r>
              <a:rPr lang="en-US" sz="1800" dirty="0" err="1" smtClean="0">
                <a:latin typeface="Calibri" pitchFamily="34" charset="0"/>
              </a:rPr>
              <a:t>qualquer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destes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conceitos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avançados</a:t>
            </a:r>
            <a:r>
              <a:rPr lang="en-US" sz="1800" dirty="0" smtClean="0">
                <a:latin typeface="Calibri" pitchFamily="34" charset="0"/>
              </a:rPr>
              <a:t>)</a:t>
            </a:r>
          </a:p>
          <a:p>
            <a:endParaRPr lang="en-US" sz="180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  <a:hlinkClick r:id="rId2"/>
              </a:rPr>
              <a:t>http://www.regular-expressions.info/tutorial.html</a:t>
            </a:r>
            <a:r>
              <a:rPr lang="en-US" sz="1800" dirty="0" smtClean="0">
                <a:latin typeface="Calibri" pitchFamily="34" charset="0"/>
              </a:rPr>
              <a:t>   (tutorial e boa </a:t>
            </a:r>
            <a:r>
              <a:rPr lang="en-US" sz="1800" dirty="0" err="1" smtClean="0">
                <a:latin typeface="Calibri" pitchFamily="34" charset="0"/>
              </a:rPr>
              <a:t>referência</a:t>
            </a:r>
            <a:r>
              <a:rPr lang="en-US" sz="1800" dirty="0" smtClean="0">
                <a:latin typeface="Calibri" pitchFamily="34" charset="0"/>
              </a:rPr>
              <a:t>)</a:t>
            </a:r>
          </a:p>
          <a:p>
            <a:endParaRPr lang="en-US" sz="180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Um </a:t>
            </a:r>
            <a:r>
              <a:rPr lang="en-US" sz="1800" dirty="0" err="1" smtClean="0">
                <a:latin typeface="Calibri" pitchFamily="34" charset="0"/>
              </a:rPr>
              <a:t>tópico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importante</a:t>
            </a:r>
            <a:r>
              <a:rPr lang="en-US" sz="1800" dirty="0" smtClean="0">
                <a:latin typeface="Calibri" pitchFamily="34" charset="0"/>
              </a:rPr>
              <a:t> e </a:t>
            </a:r>
            <a:r>
              <a:rPr lang="en-US" sz="1800" dirty="0" err="1" smtClean="0">
                <a:latin typeface="Calibri" pitchFamily="34" charset="0"/>
              </a:rPr>
              <a:t>muitas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vezes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esquecido</a:t>
            </a:r>
            <a:r>
              <a:rPr lang="en-US" sz="1800" dirty="0" smtClean="0">
                <a:latin typeface="Calibri" pitchFamily="34" charset="0"/>
              </a:rPr>
              <a:t> é o </a:t>
            </a:r>
            <a:r>
              <a:rPr lang="en-US" sz="1800" dirty="0" err="1" smtClean="0">
                <a:latin typeface="Calibri" pitchFamily="34" charset="0"/>
              </a:rPr>
              <a:t>da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representação</a:t>
            </a:r>
            <a:r>
              <a:rPr lang="en-US" sz="1800" dirty="0" smtClean="0">
                <a:latin typeface="Calibri" pitchFamily="34" charset="0"/>
              </a:rPr>
              <a:t> de </a:t>
            </a:r>
            <a:r>
              <a:rPr lang="en-US" sz="1800" dirty="0" err="1" smtClean="0">
                <a:latin typeface="Calibri" pitchFamily="34" charset="0"/>
              </a:rPr>
              <a:t>caracteres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em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arquivos</a:t>
            </a:r>
            <a:r>
              <a:rPr lang="en-US" sz="1800" dirty="0" smtClean="0">
                <a:latin typeface="Calibri" pitchFamily="34" charset="0"/>
              </a:rPr>
              <a:t>. </a:t>
            </a:r>
            <a:r>
              <a:rPr lang="en-US" sz="1800" dirty="0" err="1" smtClean="0">
                <a:latin typeface="Calibri" pitchFamily="34" charset="0"/>
              </a:rPr>
              <a:t>Esta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referência</a:t>
            </a:r>
            <a:r>
              <a:rPr lang="en-US" sz="1800" dirty="0" smtClean="0">
                <a:latin typeface="Calibri" pitchFamily="34" charset="0"/>
              </a:rPr>
              <a:t> vale a </a:t>
            </a:r>
            <a:r>
              <a:rPr lang="en-US" sz="1800" dirty="0" err="1" smtClean="0">
                <a:latin typeface="Calibri" pitchFamily="34" charset="0"/>
              </a:rPr>
              <a:t>pena</a:t>
            </a:r>
            <a:r>
              <a:rPr lang="en-US" sz="1800" dirty="0" smtClean="0">
                <a:latin typeface="Calibri" pitchFamily="34" charset="0"/>
              </a:rPr>
              <a:t> ser vista: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/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hlinkClick r:id="rId3"/>
              </a:rPr>
              <a:t>http://joelonsoftware.com/articles/Unicode.html</a:t>
            </a:r>
            <a:r>
              <a:rPr lang="en-US" sz="1800" dirty="0" smtClean="0">
                <a:latin typeface="Calibri" pitchFamily="34" charset="0"/>
              </a:rPr>
              <a:t> </a:t>
            </a:r>
          </a:p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Tópicos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avançados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Aprender</a:t>
            </a:r>
            <a:r>
              <a:rPr lang="en-US" sz="2000" dirty="0" smtClean="0">
                <a:latin typeface="Calibri" pitchFamily="34" charset="0"/>
              </a:rPr>
              <a:t> a </a:t>
            </a:r>
            <a:r>
              <a:rPr lang="en-US" sz="2000" dirty="0" err="1" smtClean="0">
                <a:latin typeface="Calibri" pitchFamily="34" charset="0"/>
              </a:rPr>
              <a:t>criar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regex</a:t>
            </a:r>
            <a:r>
              <a:rPr lang="en-US" sz="2000" dirty="0" smtClean="0">
                <a:latin typeface="Calibri" pitchFamily="34" charset="0"/>
              </a:rPr>
              <a:t> é </a:t>
            </a:r>
            <a:r>
              <a:rPr lang="en-US" sz="2000" dirty="0" err="1" smtClean="0">
                <a:latin typeface="Calibri" pitchFamily="34" charset="0"/>
              </a:rPr>
              <a:t>uma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atividade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eminentemente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prática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Conhecer</a:t>
            </a:r>
            <a:r>
              <a:rPr lang="en-US" sz="2000" dirty="0" smtClean="0">
                <a:latin typeface="Calibri" pitchFamily="34" charset="0"/>
              </a:rPr>
              <a:t> o </a:t>
            </a:r>
            <a:r>
              <a:rPr lang="en-US" sz="2000" dirty="0" err="1" smtClean="0">
                <a:latin typeface="Calibri" pitchFamily="34" charset="0"/>
              </a:rPr>
              <a:t>formalismo</a:t>
            </a:r>
            <a:r>
              <a:rPr lang="en-US" sz="2000" dirty="0" smtClean="0">
                <a:latin typeface="Calibri" pitchFamily="34" charset="0"/>
              </a:rPr>
              <a:t> e </a:t>
            </a:r>
            <a:r>
              <a:rPr lang="en-US" sz="2000" dirty="0" err="1" smtClean="0">
                <a:latin typeface="Calibri" pitchFamily="34" charset="0"/>
              </a:rPr>
              <a:t>teoría</a:t>
            </a:r>
            <a:r>
              <a:rPr lang="en-US" sz="2000" dirty="0" smtClean="0">
                <a:latin typeface="Calibri" pitchFamily="34" charset="0"/>
              </a:rPr>
              <a:t> é </a:t>
            </a:r>
            <a:r>
              <a:rPr lang="en-US" sz="2000" dirty="0" err="1" smtClean="0">
                <a:latin typeface="Calibri" pitchFamily="34" charset="0"/>
              </a:rPr>
              <a:t>essencial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não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basta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</a:rPr>
              <a:t>Todos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receberam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uma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cópia</a:t>
            </a:r>
            <a:r>
              <a:rPr lang="en-US" sz="2000" dirty="0" smtClean="0">
                <a:latin typeface="Calibri" pitchFamily="34" charset="0"/>
              </a:rPr>
              <a:t> do </a:t>
            </a:r>
            <a:r>
              <a:rPr lang="en-US" sz="2000" dirty="0" err="1" smtClean="0">
                <a:latin typeface="Calibri" pitchFamily="34" charset="0"/>
              </a:rPr>
              <a:t>pacote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regex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contendo</a:t>
            </a:r>
            <a:r>
              <a:rPr lang="en-US" sz="2000" dirty="0" smtClean="0">
                <a:latin typeface="Calibri" pitchFamily="34" charset="0"/>
              </a:rPr>
              <a:t> um </a:t>
            </a:r>
            <a:r>
              <a:rPr lang="en-US" sz="2000" dirty="0" err="1" smtClean="0">
                <a:latin typeface="Calibri" pitchFamily="34" charset="0"/>
              </a:rPr>
              <a:t>programa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que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implementa</a:t>
            </a:r>
            <a:r>
              <a:rPr lang="en-US" sz="2000" dirty="0" smtClean="0">
                <a:latin typeface="Calibri" pitchFamily="34" charset="0"/>
              </a:rPr>
              <a:t> um </a:t>
            </a:r>
            <a:r>
              <a:rPr lang="en-US" sz="2000" dirty="0" err="1" smtClean="0">
                <a:latin typeface="Calibri" pitchFamily="34" charset="0"/>
              </a:rPr>
              <a:t>painel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para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experimentar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criação</a:t>
            </a:r>
            <a:r>
              <a:rPr lang="en-US" sz="2000" dirty="0" smtClean="0">
                <a:latin typeface="Calibri" pitchFamily="34" charset="0"/>
              </a:rPr>
              <a:t> de </a:t>
            </a:r>
            <a:r>
              <a:rPr lang="en-US" sz="2000" dirty="0" err="1" smtClean="0">
                <a:latin typeface="Calibri" pitchFamily="34" charset="0"/>
              </a:rPr>
              <a:t>regex</a:t>
            </a:r>
            <a:r>
              <a:rPr lang="en-US" sz="2000" dirty="0" smtClean="0">
                <a:latin typeface="Calibri" pitchFamily="34" charset="0"/>
              </a:rPr>
              <a:t>. Este </a:t>
            </a:r>
            <a:r>
              <a:rPr lang="en-US" sz="2000" dirty="0" err="1" smtClean="0">
                <a:latin typeface="Calibri" pitchFamily="34" charset="0"/>
              </a:rPr>
              <a:t>pacote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inclue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uma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seleção</a:t>
            </a:r>
            <a:r>
              <a:rPr lang="en-US" sz="2000" dirty="0" smtClean="0">
                <a:latin typeface="Calibri" pitchFamily="34" charset="0"/>
              </a:rPr>
              <a:t> de </a:t>
            </a:r>
            <a:r>
              <a:rPr lang="en-US" sz="2000" dirty="0" err="1" smtClean="0">
                <a:latin typeface="Calibri" pitchFamily="34" charset="0"/>
              </a:rPr>
              <a:t>textos</a:t>
            </a:r>
            <a:r>
              <a:rPr lang="en-US" sz="2000" dirty="0" smtClean="0">
                <a:latin typeface="Calibri" pitchFamily="34" charset="0"/>
              </a:rPr>
              <a:t> com </a:t>
            </a:r>
            <a:r>
              <a:rPr lang="en-US" sz="2000" dirty="0" err="1" smtClean="0">
                <a:latin typeface="Calibri" pitchFamily="34" charset="0"/>
              </a:rPr>
              <a:t>exercícios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graduais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cobrindo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os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tópicos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desta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apresentação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Os </a:t>
            </a:r>
            <a:r>
              <a:rPr lang="en-US" sz="2000" dirty="0" err="1" smtClean="0">
                <a:latin typeface="Calibri" pitchFamily="34" charset="0"/>
              </a:rPr>
              <a:t>exercícios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formam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três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séries</a:t>
            </a:r>
            <a:r>
              <a:rPr lang="en-US" sz="2000" dirty="0" smtClean="0">
                <a:latin typeface="Calibri" pitchFamily="34" charset="0"/>
              </a:rPr>
              <a:t>: </a:t>
            </a:r>
            <a:r>
              <a:rPr lang="en-US" sz="2000" dirty="0" err="1" smtClean="0">
                <a:latin typeface="Calibri" pitchFamily="34" charset="0"/>
              </a:rPr>
              <a:t>textos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básicos</a:t>
            </a:r>
            <a:r>
              <a:rPr lang="en-US" sz="2000" dirty="0" smtClean="0">
                <a:latin typeface="Calibri" pitchFamily="34" charset="0"/>
              </a:rPr>
              <a:t> (L1.txt </a:t>
            </a:r>
            <a:r>
              <a:rPr lang="en-US" sz="2000" dirty="0" err="1" smtClean="0">
                <a:latin typeface="Calibri" pitchFamily="34" charset="0"/>
              </a:rPr>
              <a:t>até</a:t>
            </a:r>
            <a:r>
              <a:rPr lang="en-US" sz="2000" dirty="0" smtClean="0">
                <a:latin typeface="Calibri" pitchFamily="34" charset="0"/>
              </a:rPr>
              <a:t> L17.xt), </a:t>
            </a:r>
            <a:r>
              <a:rPr lang="en-US" sz="2000" dirty="0" err="1" smtClean="0">
                <a:latin typeface="Calibri" pitchFamily="34" charset="0"/>
              </a:rPr>
              <a:t>problemas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mais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avançados</a:t>
            </a:r>
            <a:r>
              <a:rPr lang="en-US" sz="2000" dirty="0" smtClean="0">
                <a:latin typeface="Calibri" pitchFamily="34" charset="0"/>
              </a:rPr>
              <a:t> (P1.txt </a:t>
            </a:r>
            <a:r>
              <a:rPr lang="en-US" sz="2000" dirty="0" err="1" smtClean="0">
                <a:latin typeface="Calibri" pitchFamily="34" charset="0"/>
              </a:rPr>
              <a:t>até</a:t>
            </a:r>
            <a:r>
              <a:rPr lang="en-US" sz="2000" dirty="0" smtClean="0">
                <a:latin typeface="Calibri" pitchFamily="34" charset="0"/>
              </a:rPr>
              <a:t> P7.txt) e </a:t>
            </a:r>
            <a:r>
              <a:rPr lang="en-US" sz="2000" dirty="0" err="1" smtClean="0">
                <a:latin typeface="Calibri" pitchFamily="34" charset="0"/>
              </a:rPr>
              <a:t>buscas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em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textos</a:t>
            </a:r>
            <a:r>
              <a:rPr lang="en-US" sz="2000" dirty="0" smtClean="0">
                <a:latin typeface="Calibri" pitchFamily="34" charset="0"/>
              </a:rPr>
              <a:t> (LA1.txt </a:t>
            </a:r>
            <a:r>
              <a:rPr lang="en-US" sz="2000" dirty="0" err="1" smtClean="0">
                <a:latin typeface="Calibri" pitchFamily="34" charset="0"/>
              </a:rPr>
              <a:t>até</a:t>
            </a:r>
            <a:r>
              <a:rPr lang="en-US" sz="2000" smtClean="0">
                <a:latin typeface="Calibri" pitchFamily="34" charset="0"/>
              </a:rPr>
              <a:t> LA4.txt). </a:t>
            </a:r>
            <a:endParaRPr lang="en-US" sz="2000" dirty="0" smtClean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</a:rPr>
              <a:t>Rodem</a:t>
            </a:r>
            <a:r>
              <a:rPr lang="en-US" sz="2000" dirty="0" smtClean="0">
                <a:latin typeface="Calibri" pitchFamily="34" charset="0"/>
              </a:rPr>
              <a:t> agora </a:t>
            </a:r>
            <a:r>
              <a:rPr lang="en-US" sz="2000" dirty="0" err="1" smtClean="0">
                <a:latin typeface="Calibri" pitchFamily="34" charset="0"/>
              </a:rPr>
              <a:t>os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seus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programas</a:t>
            </a:r>
            <a:r>
              <a:rPr lang="en-US" sz="2000" dirty="0" smtClean="0">
                <a:latin typeface="Calibri" pitchFamily="34" charset="0"/>
              </a:rPr>
              <a:t> e </a:t>
            </a:r>
            <a:r>
              <a:rPr lang="en-US" sz="2000" dirty="0" err="1" smtClean="0">
                <a:latin typeface="Calibri" pitchFamily="34" charset="0"/>
              </a:rPr>
              <a:t>vamos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fazer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estes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exercícios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Exercícios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 smtClean="0"/>
              <a:t>Expressões</a:t>
            </a:r>
            <a:r>
              <a:rPr lang="en-US" sz="2000" dirty="0" smtClean="0"/>
              <a:t> </a:t>
            </a:r>
            <a:r>
              <a:rPr lang="en-US" sz="2000" dirty="0" err="1" smtClean="0"/>
              <a:t>regulares</a:t>
            </a:r>
            <a:r>
              <a:rPr lang="en-US" sz="2000" dirty="0" smtClean="0"/>
              <a:t> </a:t>
            </a:r>
            <a:r>
              <a:rPr lang="en-US" sz="2000" dirty="0" err="1" smtClean="0"/>
              <a:t>trabalham</a:t>
            </a:r>
            <a:r>
              <a:rPr lang="en-US" sz="2000" dirty="0" smtClean="0"/>
              <a:t> </a:t>
            </a:r>
            <a:r>
              <a:rPr lang="en-US" sz="2000" dirty="0" err="1" smtClean="0"/>
              <a:t>estritamente</a:t>
            </a:r>
            <a:r>
              <a:rPr lang="en-US" sz="2000" dirty="0" smtClean="0"/>
              <a:t> com </a:t>
            </a:r>
            <a:r>
              <a:rPr lang="en-US" sz="2000" dirty="0" err="1" smtClean="0"/>
              <a:t>reconhecimento</a:t>
            </a:r>
            <a:r>
              <a:rPr lang="en-US" sz="2000" dirty="0" smtClean="0"/>
              <a:t> de </a:t>
            </a:r>
            <a:r>
              <a:rPr lang="en-US" sz="2000" dirty="0" err="1" smtClean="0"/>
              <a:t>padrões</a:t>
            </a:r>
            <a:r>
              <a:rPr lang="en-US" sz="2000" dirty="0" smtClean="0"/>
              <a:t>.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há</a:t>
            </a:r>
            <a:r>
              <a:rPr lang="en-US" sz="2000" dirty="0" smtClean="0"/>
              <a:t> </a:t>
            </a:r>
            <a:r>
              <a:rPr lang="en-US" sz="2000" dirty="0" err="1" smtClean="0"/>
              <a:t>nenhuma</a:t>
            </a:r>
            <a:r>
              <a:rPr lang="en-US" sz="2000" dirty="0" smtClean="0"/>
              <a:t> </a:t>
            </a:r>
            <a:r>
              <a:rPr lang="en-US" sz="2000" dirty="0" err="1" smtClean="0"/>
              <a:t>semântica</a:t>
            </a:r>
            <a:r>
              <a:rPr lang="en-US" sz="2000" dirty="0" smtClean="0"/>
              <a:t> </a:t>
            </a:r>
            <a:r>
              <a:rPr lang="en-US" sz="2000" dirty="0" err="1" smtClean="0"/>
              <a:t>envolvida</a:t>
            </a:r>
            <a:r>
              <a:rPr lang="en-US" sz="2000" dirty="0" smtClean="0"/>
              <a:t>, </a:t>
            </a:r>
            <a:r>
              <a:rPr lang="en-US" sz="2000" dirty="0" err="1" smtClean="0"/>
              <a:t>somente</a:t>
            </a:r>
            <a:r>
              <a:rPr lang="en-US" sz="2000" dirty="0" smtClean="0"/>
              <a:t> forma de </a:t>
            </a:r>
            <a:r>
              <a:rPr lang="en-US" sz="2000" dirty="0" err="1" smtClean="0"/>
              <a:t>padrões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Um </a:t>
            </a:r>
            <a:r>
              <a:rPr lang="en-US" sz="2000" dirty="0" err="1" smtClean="0"/>
              <a:t>texto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o </a:t>
            </a:r>
            <a:r>
              <a:rPr lang="en-US" sz="2000" dirty="0" err="1" smtClean="0"/>
              <a:t>regex</a:t>
            </a:r>
            <a:r>
              <a:rPr lang="en-US" sz="2000" dirty="0" smtClean="0"/>
              <a:t> é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cadeia</a:t>
            </a:r>
            <a:r>
              <a:rPr lang="en-US" sz="2000" dirty="0" smtClean="0"/>
              <a:t> de </a:t>
            </a:r>
            <a:r>
              <a:rPr lang="en-US" sz="2000" dirty="0" err="1" smtClean="0"/>
              <a:t>caracteres</a:t>
            </a:r>
            <a:r>
              <a:rPr lang="en-US" sz="2000" dirty="0" smtClean="0"/>
              <a:t>, </a:t>
            </a:r>
            <a:r>
              <a:rPr lang="en-US" sz="2000" dirty="0" err="1" smtClean="0"/>
              <a:t>sem</a:t>
            </a:r>
            <a:r>
              <a:rPr lang="en-US" sz="2000" dirty="0" smtClean="0"/>
              <a:t> </a:t>
            </a:r>
            <a:r>
              <a:rPr lang="en-US" sz="2000" dirty="0" err="1" smtClean="0"/>
              <a:t>significado</a:t>
            </a:r>
            <a:r>
              <a:rPr lang="en-US" sz="2000" dirty="0" smtClean="0"/>
              <a:t> </a:t>
            </a:r>
            <a:r>
              <a:rPr lang="en-US" sz="2000" dirty="0" err="1" smtClean="0"/>
              <a:t>intrinseco</a:t>
            </a:r>
            <a:r>
              <a:rPr lang="en-US" sz="2000" dirty="0" smtClean="0"/>
              <a:t> (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seja</a:t>
            </a:r>
            <a:r>
              <a:rPr lang="en-US" sz="2000" dirty="0" smtClean="0"/>
              <a:t>, </a:t>
            </a:r>
            <a:r>
              <a:rPr lang="en-US" sz="2000" dirty="0" err="1" smtClean="0"/>
              <a:t>sem</a:t>
            </a:r>
            <a:r>
              <a:rPr lang="en-US" sz="2000" dirty="0" smtClean="0"/>
              <a:t> </a:t>
            </a:r>
            <a:r>
              <a:rPr lang="en-US" sz="2000" dirty="0" err="1" smtClean="0"/>
              <a:t>palavras</a:t>
            </a:r>
            <a:r>
              <a:rPr lang="en-US" sz="2000" dirty="0" smtClean="0"/>
              <a:t>, </a:t>
            </a:r>
            <a:r>
              <a:rPr lang="en-US" sz="2000" dirty="0" err="1" smtClean="0"/>
              <a:t>frases</a:t>
            </a:r>
            <a:r>
              <a:rPr lang="en-US" sz="2000" dirty="0" smtClean="0"/>
              <a:t>, </a:t>
            </a:r>
            <a:r>
              <a:rPr lang="en-US" sz="2000" dirty="0" err="1" smtClean="0"/>
              <a:t>pontuação</a:t>
            </a:r>
            <a:r>
              <a:rPr lang="en-US" sz="2000" dirty="0" smtClean="0"/>
              <a:t>, etc).  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Padrões</a:t>
            </a:r>
            <a:r>
              <a:rPr lang="en-US" sz="2000" dirty="0" smtClean="0"/>
              <a:t> </a:t>
            </a:r>
            <a:r>
              <a:rPr lang="en-US" sz="2000" dirty="0" err="1" smtClean="0"/>
              <a:t>também</a:t>
            </a:r>
            <a:r>
              <a:rPr lang="en-US" sz="2000" dirty="0" smtClean="0"/>
              <a:t> </a:t>
            </a:r>
            <a:r>
              <a:rPr lang="en-US" sz="2000" dirty="0" err="1" smtClean="0"/>
              <a:t>são</a:t>
            </a:r>
            <a:r>
              <a:rPr lang="en-US" sz="2000" dirty="0" smtClean="0"/>
              <a:t> </a:t>
            </a:r>
            <a:r>
              <a:rPr lang="en-US" sz="2000" dirty="0" err="1" smtClean="0"/>
              <a:t>vistos</a:t>
            </a:r>
            <a:r>
              <a:rPr lang="en-US" sz="2000" dirty="0" smtClean="0"/>
              <a:t>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cadeias</a:t>
            </a:r>
            <a:r>
              <a:rPr lang="en-US" sz="2000" dirty="0" smtClean="0"/>
              <a:t> de </a:t>
            </a:r>
            <a:r>
              <a:rPr lang="en-US" sz="2000" dirty="0" err="1" smtClean="0"/>
              <a:t>caracteres</a:t>
            </a:r>
            <a:r>
              <a:rPr lang="en-US" sz="2000" dirty="0" smtClean="0"/>
              <a:t>. Os </a:t>
            </a:r>
            <a:r>
              <a:rPr lang="en-US" sz="2000" dirty="0" err="1" smtClean="0"/>
              <a:t>padrões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um </a:t>
            </a:r>
            <a:r>
              <a:rPr lang="en-US" sz="2000" dirty="0" err="1" smtClean="0"/>
              <a:t>regex</a:t>
            </a:r>
            <a:r>
              <a:rPr lang="en-US" sz="2000" dirty="0" smtClean="0"/>
              <a:t> </a:t>
            </a:r>
            <a:r>
              <a:rPr lang="en-US" sz="2000" dirty="0" err="1" smtClean="0"/>
              <a:t>reconhece</a:t>
            </a:r>
            <a:r>
              <a:rPr lang="en-US" sz="2000" dirty="0" smtClean="0"/>
              <a:t> </a:t>
            </a:r>
            <a:r>
              <a:rPr lang="en-US" sz="2000" dirty="0" err="1" smtClean="0"/>
              <a:t>podem</a:t>
            </a:r>
            <a:r>
              <a:rPr lang="en-US" sz="2000" dirty="0" smtClean="0"/>
              <a:t> ser </a:t>
            </a:r>
            <a:r>
              <a:rPr lang="en-US" sz="2000" dirty="0" err="1" smtClean="0"/>
              <a:t>tanto</a:t>
            </a:r>
            <a:r>
              <a:rPr lang="en-US" sz="2000" dirty="0" smtClean="0"/>
              <a:t>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cadeia</a:t>
            </a:r>
            <a:r>
              <a:rPr lang="en-US" sz="2000" dirty="0" smtClean="0"/>
              <a:t> de </a:t>
            </a:r>
            <a:r>
              <a:rPr lang="en-US" sz="2000" dirty="0" err="1" smtClean="0"/>
              <a:t>caracteres</a:t>
            </a:r>
            <a:r>
              <a:rPr lang="en-US" sz="2000" dirty="0" smtClean="0"/>
              <a:t> </a:t>
            </a:r>
            <a:r>
              <a:rPr lang="en-US" sz="2000" dirty="0" err="1" smtClean="0"/>
              <a:t>quanto</a:t>
            </a:r>
            <a:r>
              <a:rPr lang="en-US" sz="2000" dirty="0" smtClean="0"/>
              <a:t> </a:t>
            </a:r>
            <a:r>
              <a:rPr lang="en-US" sz="2000" dirty="0" err="1" smtClean="0"/>
              <a:t>conjuntos</a:t>
            </a:r>
            <a:r>
              <a:rPr lang="en-US" sz="2000" dirty="0" smtClean="0"/>
              <a:t> de </a:t>
            </a:r>
            <a:r>
              <a:rPr lang="en-US" sz="2000" dirty="0" err="1" smtClean="0"/>
              <a:t>cadeias</a:t>
            </a:r>
            <a:r>
              <a:rPr lang="en-US" sz="2000" dirty="0" smtClean="0"/>
              <a:t> de </a:t>
            </a:r>
            <a:r>
              <a:rPr lang="en-US" sz="2000" dirty="0" err="1" smtClean="0"/>
              <a:t>caracteres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 err="1" smtClean="0"/>
              <a:t>função</a:t>
            </a:r>
            <a:r>
              <a:rPr lang="en-US" sz="2000" dirty="0" smtClean="0"/>
              <a:t> do </a:t>
            </a:r>
            <a:r>
              <a:rPr lang="en-US" sz="2000" dirty="0" err="1" smtClean="0"/>
              <a:t>regex</a:t>
            </a:r>
            <a:r>
              <a:rPr lang="en-US" sz="2000" dirty="0" smtClean="0"/>
              <a:t> </a:t>
            </a:r>
            <a:r>
              <a:rPr lang="en-US" sz="2000" dirty="0" err="1" smtClean="0"/>
              <a:t>será</a:t>
            </a:r>
            <a:r>
              <a:rPr lang="en-US" sz="2000" dirty="0" smtClean="0"/>
              <a:t> </a:t>
            </a:r>
            <a:r>
              <a:rPr lang="en-US" sz="2000" dirty="0" err="1" smtClean="0"/>
              <a:t>examinar</a:t>
            </a:r>
            <a:r>
              <a:rPr lang="en-US" sz="2000" dirty="0" smtClean="0"/>
              <a:t> a </a:t>
            </a:r>
            <a:r>
              <a:rPr lang="en-US" sz="2000" dirty="0" err="1" smtClean="0"/>
              <a:t>cadeia</a:t>
            </a:r>
            <a:r>
              <a:rPr lang="en-US" sz="2000" dirty="0" smtClean="0"/>
              <a:t> de </a:t>
            </a:r>
            <a:r>
              <a:rPr lang="en-US" sz="2000" dirty="0" err="1" smtClean="0"/>
              <a:t>caracteres</a:t>
            </a:r>
            <a:r>
              <a:rPr lang="en-US" sz="2000" dirty="0" smtClean="0"/>
              <a:t> do </a:t>
            </a:r>
            <a:r>
              <a:rPr lang="en-US" sz="2000" dirty="0" err="1" smtClean="0"/>
              <a:t>texto</a:t>
            </a:r>
            <a:r>
              <a:rPr lang="en-US" sz="2000" dirty="0" smtClean="0"/>
              <a:t> e </a:t>
            </a:r>
            <a:r>
              <a:rPr lang="en-US" sz="2000" dirty="0" err="1" smtClean="0"/>
              <a:t>verificar</a:t>
            </a:r>
            <a:r>
              <a:rPr lang="en-US" sz="2000" dirty="0" smtClean="0"/>
              <a:t> se e </a:t>
            </a:r>
            <a:r>
              <a:rPr lang="en-US" sz="2000" dirty="0" err="1" smtClean="0"/>
              <a:t>onde</a:t>
            </a:r>
            <a:r>
              <a:rPr lang="en-US" sz="2000" dirty="0" smtClean="0"/>
              <a:t> </a:t>
            </a:r>
            <a:r>
              <a:rPr lang="en-US" sz="2000" dirty="0" err="1" smtClean="0"/>
              <a:t>nela</a:t>
            </a:r>
            <a:r>
              <a:rPr lang="en-US" sz="2000" dirty="0" smtClean="0"/>
              <a:t> </a:t>
            </a:r>
            <a:r>
              <a:rPr lang="en-US" sz="2000" dirty="0" err="1" smtClean="0"/>
              <a:t>existem</a:t>
            </a:r>
            <a:r>
              <a:rPr lang="en-US" sz="2000" dirty="0" smtClean="0"/>
              <a:t> </a:t>
            </a:r>
            <a:r>
              <a:rPr lang="en-US" sz="2000" dirty="0" err="1" smtClean="0"/>
              <a:t>ocorrem</a:t>
            </a:r>
            <a:r>
              <a:rPr lang="en-US" sz="2000" dirty="0" smtClean="0"/>
              <a:t> </a:t>
            </a:r>
            <a:r>
              <a:rPr lang="en-US" sz="2000" dirty="0" err="1" smtClean="0"/>
              <a:t>trechos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coincidem</a:t>
            </a:r>
            <a:r>
              <a:rPr lang="en-US" sz="2000" dirty="0" smtClean="0"/>
              <a:t> com o  </a:t>
            </a:r>
            <a:r>
              <a:rPr lang="en-US" sz="2000" dirty="0" err="1" smtClean="0"/>
              <a:t>padrão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Temos</a:t>
            </a:r>
            <a:r>
              <a:rPr lang="en-US" sz="2000" dirty="0" smtClean="0">
                <a:latin typeface="Calibri" pitchFamily="34" charset="0"/>
              </a:rPr>
              <a:t> um </a:t>
            </a:r>
            <a:r>
              <a:rPr lang="en-US" sz="2000" b="1" dirty="0" err="1" smtClean="0">
                <a:latin typeface="Calibri" pitchFamily="34" charset="0"/>
              </a:rPr>
              <a:t>padrão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que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desejamos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encontrar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dentro</a:t>
            </a:r>
            <a:r>
              <a:rPr lang="en-US" sz="2000" dirty="0" smtClean="0">
                <a:latin typeface="Calibri" pitchFamily="34" charset="0"/>
              </a:rPr>
              <a:t> de um dado </a:t>
            </a:r>
            <a:r>
              <a:rPr lang="en-US" sz="2000" dirty="0" err="1" smtClean="0">
                <a:latin typeface="Calibri" pitchFamily="34" charset="0"/>
              </a:rPr>
              <a:t>texto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A </a:t>
            </a:r>
            <a:r>
              <a:rPr lang="en-US" sz="2000" b="1" dirty="0" err="1" smtClean="0">
                <a:latin typeface="Calibri" pitchFamily="34" charset="0"/>
              </a:rPr>
              <a:t>busca</a:t>
            </a:r>
            <a:r>
              <a:rPr lang="en-US" sz="2000" dirty="0" smtClean="0">
                <a:latin typeface="Calibri" pitchFamily="34" charset="0"/>
              </a:rPr>
              <a:t> é </a:t>
            </a:r>
            <a:r>
              <a:rPr lang="en-US" sz="2000" dirty="0" err="1" smtClean="0">
                <a:latin typeface="Calibri" pitchFamily="34" charset="0"/>
              </a:rPr>
              <a:t>feita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casando</a:t>
            </a:r>
            <a:r>
              <a:rPr lang="en-US" sz="2000" dirty="0" smtClean="0">
                <a:latin typeface="Calibri" pitchFamily="34" charset="0"/>
              </a:rPr>
              <a:t> um </a:t>
            </a:r>
            <a:r>
              <a:rPr lang="en-US" sz="2000" dirty="0" err="1" smtClean="0">
                <a:latin typeface="Calibri" pitchFamily="34" charset="0"/>
              </a:rPr>
              <a:t>por</a:t>
            </a:r>
            <a:r>
              <a:rPr lang="en-US" sz="2000" dirty="0" smtClean="0">
                <a:latin typeface="Calibri" pitchFamily="34" charset="0"/>
              </a:rPr>
              <a:t> um </a:t>
            </a:r>
            <a:r>
              <a:rPr lang="en-US" sz="2000" dirty="0" err="1" smtClean="0">
                <a:latin typeface="Calibri" pitchFamily="34" charset="0"/>
              </a:rPr>
              <a:t>cada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caracter</a:t>
            </a:r>
            <a:r>
              <a:rPr lang="en-US" sz="2000" dirty="0" smtClean="0">
                <a:latin typeface="Calibri" pitchFamily="34" charset="0"/>
              </a:rPr>
              <a:t> do </a:t>
            </a:r>
            <a:r>
              <a:rPr lang="en-US" sz="2000" dirty="0" err="1" smtClean="0">
                <a:latin typeface="Calibri" pitchFamily="34" charset="0"/>
              </a:rPr>
              <a:t>padrão</a:t>
            </a:r>
            <a:r>
              <a:rPr lang="en-US" sz="2000" dirty="0" smtClean="0">
                <a:latin typeface="Calibri" pitchFamily="34" charset="0"/>
              </a:rPr>
              <a:t> com </a:t>
            </a:r>
            <a:r>
              <a:rPr lang="en-US" sz="2000" dirty="0" err="1" smtClean="0">
                <a:latin typeface="Calibri" pitchFamily="34" charset="0"/>
              </a:rPr>
              <a:t>sucessivos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caracteres</a:t>
            </a:r>
            <a:r>
              <a:rPr lang="en-US" sz="2000" dirty="0" smtClean="0">
                <a:latin typeface="Calibri" pitchFamily="34" charset="0"/>
              </a:rPr>
              <a:t> do </a:t>
            </a:r>
            <a:r>
              <a:rPr lang="en-US" sz="2000" dirty="0" err="1" smtClean="0">
                <a:latin typeface="Calibri" pitchFamily="34" charset="0"/>
              </a:rPr>
              <a:t>texto</a:t>
            </a:r>
            <a:r>
              <a:rPr lang="en-US" sz="2000" dirty="0" smtClean="0">
                <a:latin typeface="Calibri" pitchFamily="34" charset="0"/>
              </a:rPr>
              <a:t>. O </a:t>
            </a:r>
            <a:r>
              <a:rPr lang="en-US" sz="2000" dirty="0" err="1" smtClean="0">
                <a:latin typeface="Calibri" pitchFamily="34" charset="0"/>
              </a:rPr>
              <a:t>padrão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foi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encontrado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quando</a:t>
            </a:r>
            <a:r>
              <a:rPr lang="en-US" sz="2000" dirty="0" smtClean="0">
                <a:latin typeface="Calibri" pitchFamily="34" charset="0"/>
              </a:rPr>
              <a:t> a </a:t>
            </a:r>
            <a:r>
              <a:rPr lang="en-US" sz="2000" dirty="0" err="1" smtClean="0">
                <a:latin typeface="Calibri" pitchFamily="34" charset="0"/>
              </a:rPr>
              <a:t>busca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casar</a:t>
            </a:r>
            <a:r>
              <a:rPr lang="en-US" sz="2000" dirty="0" smtClean="0">
                <a:latin typeface="Calibri" pitchFamily="34" charset="0"/>
              </a:rPr>
              <a:t> o </a:t>
            </a:r>
            <a:r>
              <a:rPr lang="en-US" sz="2000" dirty="0" err="1" smtClean="0">
                <a:latin typeface="Calibri" pitchFamily="34" charset="0"/>
              </a:rPr>
              <a:t>padrão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inteiro</a:t>
            </a:r>
            <a:r>
              <a:rPr lang="en-US" sz="2000" dirty="0" smtClean="0">
                <a:latin typeface="Calibri" pitchFamily="34" charset="0"/>
              </a:rPr>
              <a:t> à </a:t>
            </a:r>
            <a:r>
              <a:rPr lang="en-US" sz="2000" dirty="0" err="1" smtClean="0">
                <a:latin typeface="Calibri" pitchFamily="34" charset="0"/>
              </a:rPr>
              <a:t>partir</a:t>
            </a:r>
            <a:r>
              <a:rPr lang="en-US" sz="2000" dirty="0" smtClean="0">
                <a:latin typeface="Calibri" pitchFamily="34" charset="0"/>
              </a:rPr>
              <a:t> de dada </a:t>
            </a:r>
            <a:r>
              <a:rPr lang="en-US" sz="2000" dirty="0" err="1" smtClean="0">
                <a:latin typeface="Calibri" pitchFamily="34" charset="0"/>
              </a:rPr>
              <a:t>posição</a:t>
            </a:r>
            <a:r>
              <a:rPr lang="en-US" sz="2000" dirty="0" smtClean="0">
                <a:latin typeface="Calibri" pitchFamily="34" charset="0"/>
              </a:rPr>
              <a:t> no </a:t>
            </a:r>
            <a:r>
              <a:rPr lang="en-US" sz="2000" dirty="0" err="1" smtClean="0">
                <a:latin typeface="Calibri" pitchFamily="34" charset="0"/>
              </a:rPr>
              <a:t>texto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O </a:t>
            </a:r>
            <a:r>
              <a:rPr lang="en-US" sz="2000" dirty="0" err="1" smtClean="0">
                <a:latin typeface="Calibri" pitchFamily="34" charset="0"/>
              </a:rPr>
              <a:t>padrão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procurado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pode</a:t>
            </a:r>
            <a:r>
              <a:rPr lang="en-US" sz="2000" dirty="0" smtClean="0">
                <a:latin typeface="Calibri" pitchFamily="34" charset="0"/>
              </a:rPr>
              <a:t> ser </a:t>
            </a:r>
            <a:r>
              <a:rPr lang="en-US" sz="2000" dirty="0" err="1" smtClean="0">
                <a:latin typeface="Calibri" pitchFamily="34" charset="0"/>
              </a:rPr>
              <a:t>complexo</a:t>
            </a:r>
            <a:r>
              <a:rPr lang="en-US" sz="2000" dirty="0" smtClean="0">
                <a:latin typeface="Calibri" pitchFamily="34" charset="0"/>
              </a:rPr>
              <a:t>!</a:t>
            </a:r>
          </a:p>
          <a:p>
            <a:pPr lvl="2">
              <a:buNone/>
            </a:pPr>
            <a:r>
              <a:rPr lang="en-US" sz="1800" dirty="0" smtClean="0">
                <a:latin typeface="Calibri" pitchFamily="34" charset="0"/>
              </a:rPr>
              <a:t>123  4.321  14.345,67 ….. é um </a:t>
            </a:r>
            <a:r>
              <a:rPr lang="en-US" sz="1800" dirty="0" err="1" smtClean="0">
                <a:latin typeface="Calibri" pitchFamily="34" charset="0"/>
              </a:rPr>
              <a:t>padrão</a:t>
            </a:r>
            <a:r>
              <a:rPr lang="en-US" sz="1800" dirty="0" smtClean="0">
                <a:latin typeface="Calibri" pitchFamily="34" charset="0"/>
              </a:rPr>
              <a:t> (</a:t>
            </a:r>
            <a:r>
              <a:rPr lang="en-US" sz="1800" dirty="0" err="1" smtClean="0">
                <a:latin typeface="Calibri" pitchFamily="34" charset="0"/>
              </a:rPr>
              <a:t>infinito</a:t>
            </a:r>
            <a:r>
              <a:rPr lang="en-US" sz="1800" dirty="0" smtClean="0">
                <a:latin typeface="Calibri" pitchFamily="34" charset="0"/>
              </a:rPr>
              <a:t>!) </a:t>
            </a:r>
            <a:r>
              <a:rPr lang="en-US" sz="1800" dirty="0" err="1" smtClean="0">
                <a:latin typeface="Calibri" pitchFamily="34" charset="0"/>
              </a:rPr>
              <a:t>para</a:t>
            </a:r>
            <a:r>
              <a:rPr lang="en-US" sz="1800" dirty="0" smtClean="0">
                <a:latin typeface="Calibri" pitchFamily="34" charset="0"/>
              </a:rPr>
              <a:t> “</a:t>
            </a:r>
            <a:r>
              <a:rPr lang="en-US" sz="1800" dirty="0" err="1" smtClean="0">
                <a:latin typeface="Calibri" pitchFamily="34" charset="0"/>
              </a:rPr>
              <a:t>número</a:t>
            </a:r>
            <a:r>
              <a:rPr lang="en-US" sz="1800" dirty="0" smtClean="0">
                <a:latin typeface="Calibri" pitchFamily="34" charset="0"/>
              </a:rPr>
              <a:t>”</a:t>
            </a:r>
          </a:p>
          <a:p>
            <a:pPr lvl="2">
              <a:buNone/>
            </a:pPr>
            <a:r>
              <a:rPr lang="en-US" sz="1800" dirty="0" smtClean="0">
                <a:latin typeface="Calibri" pitchFamily="34" charset="0"/>
              </a:rPr>
              <a:t>Baba </a:t>
            </a:r>
            <a:r>
              <a:rPr lang="en-US" sz="1800" dirty="0" err="1" smtClean="0">
                <a:latin typeface="Calibri" pitchFamily="34" charset="0"/>
              </a:rPr>
              <a:t>yaga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mmm</a:t>
            </a:r>
            <a:r>
              <a:rPr lang="en-US" sz="1800" dirty="0" smtClean="0">
                <a:latin typeface="Calibri" pitchFamily="34" charset="0"/>
              </a:rPr>
              <a:t> São Paulo  </a:t>
            </a:r>
            <a:r>
              <a:rPr lang="en-US" sz="1800" dirty="0" err="1" smtClean="0">
                <a:latin typeface="Calibri" pitchFamily="34" charset="0"/>
              </a:rPr>
              <a:t>abcdefghyjk</a:t>
            </a:r>
            <a:r>
              <a:rPr lang="en-US" sz="1800" dirty="0" smtClean="0">
                <a:latin typeface="Calibri" pitchFamily="34" charset="0"/>
              </a:rPr>
              <a:t> …… é um </a:t>
            </a:r>
            <a:r>
              <a:rPr lang="en-US" sz="1800" dirty="0" err="1" smtClean="0">
                <a:latin typeface="Calibri" pitchFamily="34" charset="0"/>
              </a:rPr>
              <a:t>padrão</a:t>
            </a:r>
            <a:r>
              <a:rPr lang="en-US" sz="1800" dirty="0" smtClean="0">
                <a:latin typeface="Calibri" pitchFamily="34" charset="0"/>
              </a:rPr>
              <a:t> (</a:t>
            </a:r>
            <a:r>
              <a:rPr lang="en-US" sz="1800" dirty="0" err="1" smtClean="0">
                <a:latin typeface="Calibri" pitchFamily="34" charset="0"/>
              </a:rPr>
              <a:t>infinito</a:t>
            </a:r>
            <a:r>
              <a:rPr lang="en-US" sz="1800" dirty="0" smtClean="0">
                <a:latin typeface="Calibri" pitchFamily="34" charset="0"/>
              </a:rPr>
              <a:t>!) </a:t>
            </a:r>
            <a:r>
              <a:rPr lang="en-US" sz="1800" dirty="0" err="1" smtClean="0">
                <a:latin typeface="Calibri" pitchFamily="34" charset="0"/>
              </a:rPr>
              <a:t>para</a:t>
            </a:r>
            <a:r>
              <a:rPr lang="en-US" sz="1800" dirty="0" smtClean="0">
                <a:latin typeface="Calibri" pitchFamily="34" charset="0"/>
              </a:rPr>
              <a:t> “</a:t>
            </a:r>
            <a:r>
              <a:rPr lang="en-US" sz="1800" dirty="0" err="1" smtClean="0">
                <a:latin typeface="Calibri" pitchFamily="34" charset="0"/>
              </a:rPr>
              <a:t>palavras</a:t>
            </a:r>
            <a:r>
              <a:rPr lang="en-US" sz="1800" dirty="0" smtClean="0">
                <a:latin typeface="Calibri" pitchFamily="34" charset="0"/>
              </a:rPr>
              <a:t>”</a:t>
            </a:r>
          </a:p>
          <a:p>
            <a:pPr lvl="2">
              <a:buNone/>
            </a:pPr>
            <a:r>
              <a:rPr lang="en-US" sz="1800" dirty="0" smtClean="0">
                <a:latin typeface="Calibri" pitchFamily="34" charset="0"/>
              </a:rPr>
              <a:t>12, 34, 51, 67, 98, …. é </a:t>
            </a:r>
            <a:r>
              <a:rPr lang="en-US" sz="1800" dirty="0" err="1" smtClean="0">
                <a:latin typeface="Calibri" pitchFamily="34" charset="0"/>
              </a:rPr>
              <a:t>padrão</a:t>
            </a:r>
            <a:r>
              <a:rPr lang="en-US" sz="1800" dirty="0" smtClean="0">
                <a:latin typeface="Calibri" pitchFamily="34" charset="0"/>
              </a:rPr>
              <a:t> (</a:t>
            </a:r>
            <a:r>
              <a:rPr lang="en-US" sz="1800" dirty="0" err="1" smtClean="0">
                <a:latin typeface="Calibri" pitchFamily="34" charset="0"/>
              </a:rPr>
              <a:t>finito</a:t>
            </a:r>
            <a:r>
              <a:rPr lang="en-US" sz="1800" dirty="0" smtClean="0">
                <a:latin typeface="Calibri" pitchFamily="34" charset="0"/>
              </a:rPr>
              <a:t>) </a:t>
            </a:r>
            <a:r>
              <a:rPr lang="en-US" sz="1800" dirty="0" err="1" smtClean="0">
                <a:latin typeface="Calibri" pitchFamily="34" charset="0"/>
              </a:rPr>
              <a:t>para</a:t>
            </a:r>
            <a:r>
              <a:rPr lang="en-US" sz="1800" dirty="0" smtClean="0">
                <a:latin typeface="Calibri" pitchFamily="34" charset="0"/>
              </a:rPr>
              <a:t> “</a:t>
            </a:r>
            <a:r>
              <a:rPr lang="en-US" sz="1800" dirty="0" err="1" smtClean="0">
                <a:latin typeface="Calibri" pitchFamily="34" charset="0"/>
              </a:rPr>
              <a:t>inteiros</a:t>
            </a:r>
            <a:r>
              <a:rPr lang="en-US" sz="1800" dirty="0" smtClean="0">
                <a:latin typeface="Calibri" pitchFamily="34" charset="0"/>
              </a:rPr>
              <a:t> de 2 </a:t>
            </a:r>
            <a:r>
              <a:rPr lang="en-US" sz="1800" dirty="0" err="1" smtClean="0">
                <a:latin typeface="Calibri" pitchFamily="34" charset="0"/>
              </a:rPr>
              <a:t>digitos</a:t>
            </a:r>
            <a:r>
              <a:rPr lang="en-US" sz="1800" dirty="0" smtClean="0">
                <a:latin typeface="Calibri" pitchFamily="34" charset="0"/>
              </a:rPr>
              <a:t>”</a:t>
            </a:r>
          </a:p>
          <a:p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Busca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em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texto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alibri" pitchFamily="34" charset="0"/>
              </a:rPr>
              <a:t>Uma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expressão</a:t>
            </a:r>
            <a:r>
              <a:rPr lang="en-US" sz="2000" b="1" dirty="0" smtClean="0">
                <a:latin typeface="Calibri" pitchFamily="34" charset="0"/>
              </a:rPr>
              <a:t> regular </a:t>
            </a:r>
            <a:r>
              <a:rPr lang="en-US" sz="2000" dirty="0" smtClean="0">
                <a:latin typeface="Calibri" pitchFamily="34" charset="0"/>
              </a:rPr>
              <a:t>é </a:t>
            </a:r>
            <a:r>
              <a:rPr lang="en-US" sz="2000" dirty="0" err="1" smtClean="0">
                <a:latin typeface="Calibri" pitchFamily="34" charset="0"/>
              </a:rPr>
              <a:t>uma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sequência</a:t>
            </a:r>
            <a:r>
              <a:rPr lang="en-US" sz="2000" dirty="0" smtClean="0">
                <a:latin typeface="Calibri" pitchFamily="34" charset="0"/>
              </a:rPr>
              <a:t> de </a:t>
            </a:r>
            <a:r>
              <a:rPr lang="en-US" sz="2000" i="1" dirty="0" err="1" smtClean="0">
                <a:latin typeface="Calibri" pitchFamily="34" charset="0"/>
              </a:rPr>
              <a:t>caracteres</a:t>
            </a:r>
            <a:r>
              <a:rPr lang="en-US" sz="2000" dirty="0" smtClean="0">
                <a:latin typeface="Calibri" pitchFamily="34" charset="0"/>
              </a:rPr>
              <a:t> e </a:t>
            </a:r>
            <a:r>
              <a:rPr lang="en-US" sz="2000" i="1" dirty="0" smtClean="0">
                <a:latin typeface="Calibri" pitchFamily="34" charset="0"/>
              </a:rPr>
              <a:t>meta-</a:t>
            </a:r>
            <a:r>
              <a:rPr lang="en-US" sz="2000" i="1" dirty="0" err="1" smtClean="0">
                <a:latin typeface="Calibri" pitchFamily="34" charset="0"/>
              </a:rPr>
              <a:t>caracteres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que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codifica</a:t>
            </a:r>
            <a:r>
              <a:rPr lang="en-US" sz="2000" dirty="0" smtClean="0">
                <a:latin typeface="Calibri" pitchFamily="34" charset="0"/>
              </a:rPr>
              <a:t> um </a:t>
            </a:r>
            <a:r>
              <a:rPr lang="en-US" sz="2000" dirty="0" err="1" smtClean="0">
                <a:latin typeface="Calibri" pitchFamily="34" charset="0"/>
              </a:rPr>
              <a:t>padrão</a:t>
            </a:r>
            <a:r>
              <a:rPr lang="en-US" sz="2000" dirty="0" smtClean="0">
                <a:latin typeface="Calibri" pitchFamily="34" charset="0"/>
              </a:rPr>
              <a:t> de </a:t>
            </a:r>
            <a:r>
              <a:rPr lang="en-US" sz="2000" dirty="0" err="1" smtClean="0">
                <a:latin typeface="Calibri" pitchFamily="34" charset="0"/>
              </a:rPr>
              <a:t>busca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em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textos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numa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expressão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concisa</a:t>
            </a:r>
            <a:r>
              <a:rPr lang="en-US" sz="2000" dirty="0" smtClean="0">
                <a:latin typeface="Calibri" pitchFamily="34" charset="0"/>
              </a:rPr>
              <a:t> e </a:t>
            </a:r>
            <a:r>
              <a:rPr lang="en-US" sz="2000" dirty="0" err="1" smtClean="0">
                <a:latin typeface="Calibri" pitchFamily="34" charset="0"/>
              </a:rPr>
              <a:t>precisa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b="1" dirty="0" err="1" smtClean="0">
                <a:latin typeface="Calibri" pitchFamily="34" charset="0"/>
              </a:rPr>
              <a:t>Caracteres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são</a:t>
            </a:r>
            <a:r>
              <a:rPr lang="en-US" sz="2000" dirty="0" smtClean="0">
                <a:latin typeface="Calibri" pitchFamily="34" charset="0"/>
              </a:rPr>
              <a:t> o </a:t>
            </a:r>
            <a:r>
              <a:rPr lang="en-US" sz="2000" dirty="0" err="1" smtClean="0">
                <a:latin typeface="Calibri" pitchFamily="34" charset="0"/>
              </a:rPr>
              <a:t>conjunto</a:t>
            </a:r>
            <a:r>
              <a:rPr lang="en-US" sz="2000" dirty="0" smtClean="0">
                <a:latin typeface="Calibri" pitchFamily="34" charset="0"/>
              </a:rPr>
              <a:t> de </a:t>
            </a:r>
            <a:r>
              <a:rPr lang="en-US" sz="2000" dirty="0" err="1" smtClean="0">
                <a:latin typeface="Calibri" pitchFamily="34" charset="0"/>
              </a:rPr>
              <a:t>simbolos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imprimíveis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incluindo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letras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pontuação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digitos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sublinhado</a:t>
            </a:r>
            <a:r>
              <a:rPr lang="en-US" sz="2000" dirty="0" smtClean="0">
                <a:latin typeface="Calibri" pitchFamily="34" charset="0"/>
              </a:rPr>
              <a:t> (underscore), e </a:t>
            </a:r>
            <a:r>
              <a:rPr lang="en-US" sz="2000" dirty="0" err="1" smtClean="0">
                <a:latin typeface="Calibri" pitchFamily="34" charset="0"/>
              </a:rPr>
              <a:t>ainda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alguns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simbolos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invisíveis</a:t>
            </a:r>
            <a:r>
              <a:rPr lang="en-US" sz="2000" dirty="0" smtClean="0">
                <a:latin typeface="Calibri" pitchFamily="34" charset="0"/>
              </a:rPr>
              <a:t>: </a:t>
            </a:r>
            <a:r>
              <a:rPr lang="en-US" sz="2000" dirty="0" err="1" smtClean="0">
                <a:latin typeface="Calibri" pitchFamily="34" charset="0"/>
              </a:rPr>
              <a:t>espaço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em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branco</a:t>
            </a:r>
            <a:r>
              <a:rPr lang="en-US" sz="2000" dirty="0" smtClean="0">
                <a:latin typeface="Calibri" pitchFamily="34" charset="0"/>
              </a:rPr>
              <a:t>, tab, line feed (nova-</a:t>
            </a:r>
            <a:r>
              <a:rPr lang="en-US" sz="2000" dirty="0" err="1" smtClean="0">
                <a:latin typeface="Calibri" pitchFamily="34" charset="0"/>
              </a:rPr>
              <a:t>linha</a:t>
            </a:r>
            <a:r>
              <a:rPr lang="en-US" sz="2000" dirty="0" smtClean="0">
                <a:latin typeface="Calibri" pitchFamily="34" charset="0"/>
              </a:rPr>
              <a:t>), carriage return, form feed (nova </a:t>
            </a:r>
            <a:r>
              <a:rPr lang="en-US" sz="2000" dirty="0" err="1" smtClean="0">
                <a:latin typeface="Calibri" pitchFamily="34" charset="0"/>
              </a:rPr>
              <a:t>página</a:t>
            </a:r>
            <a:r>
              <a:rPr lang="en-US" sz="2000" dirty="0" smtClean="0">
                <a:latin typeface="Calibri" pitchFamily="34" charset="0"/>
              </a:rPr>
              <a:t>). </a:t>
            </a:r>
          </a:p>
          <a:p>
            <a:endParaRPr lang="en-US" sz="2000" dirty="0" smtClean="0"/>
          </a:p>
          <a:p>
            <a:r>
              <a:rPr lang="en-US" sz="2000" b="1" dirty="0" err="1" smtClean="0">
                <a:latin typeface="Calibri" pitchFamily="34" charset="0"/>
              </a:rPr>
              <a:t>Metacaracteres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são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caracteres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especiais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que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combinados</a:t>
            </a:r>
            <a:r>
              <a:rPr lang="en-US" sz="2000" dirty="0" smtClean="0">
                <a:latin typeface="Calibri" pitchFamily="34" charset="0"/>
              </a:rPr>
              <a:t> com </a:t>
            </a:r>
            <a:r>
              <a:rPr lang="en-US" sz="2000" dirty="0" err="1" smtClean="0">
                <a:latin typeface="Calibri" pitchFamily="34" charset="0"/>
              </a:rPr>
              <a:t>outros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</a:rPr>
              <a:t>adquirem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significados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específicos</a:t>
            </a:r>
            <a:r>
              <a:rPr lang="en-US" sz="2000" dirty="0" smtClean="0">
                <a:latin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</a:rPr>
              <a:t>Por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exemplo</a:t>
            </a:r>
            <a:r>
              <a:rPr lang="en-US" sz="2000" dirty="0" smtClean="0">
                <a:latin typeface="Calibri" pitchFamily="34" charset="0"/>
              </a:rPr>
              <a:t>, “</a:t>
            </a:r>
            <a:r>
              <a:rPr lang="en-US" sz="2000" b="1" dirty="0" smtClean="0">
                <a:latin typeface="Calibri" pitchFamily="34" charset="0"/>
              </a:rPr>
              <a:t>\d</a:t>
            </a:r>
            <a:r>
              <a:rPr lang="en-US" sz="2000" dirty="0" smtClean="0">
                <a:latin typeface="Calibri" pitchFamily="34" charset="0"/>
              </a:rPr>
              <a:t>” </a:t>
            </a:r>
            <a:r>
              <a:rPr lang="en-US" sz="2000" dirty="0" err="1" smtClean="0">
                <a:latin typeface="Calibri" pitchFamily="34" charset="0"/>
              </a:rPr>
              <a:t>denota</a:t>
            </a:r>
            <a:r>
              <a:rPr lang="en-US" sz="2000" dirty="0" smtClean="0">
                <a:latin typeface="Calibri" pitchFamily="34" charset="0"/>
              </a:rPr>
              <a:t> um </a:t>
            </a:r>
            <a:r>
              <a:rPr lang="en-US" sz="2000" dirty="0" err="1" smtClean="0">
                <a:latin typeface="Calibri" pitchFamily="34" charset="0"/>
              </a:rPr>
              <a:t>digito</a:t>
            </a:r>
            <a:r>
              <a:rPr lang="en-US" sz="2000" dirty="0" smtClean="0">
                <a:latin typeface="Calibri" pitchFamily="34" charset="0"/>
              </a:rPr>
              <a:t>: 0, 1, 2, 3, …, 9 </a:t>
            </a:r>
            <a:r>
              <a:rPr lang="en-US" sz="2000" dirty="0" err="1" smtClean="0">
                <a:latin typeface="Calibri" pitchFamily="34" charset="0"/>
              </a:rPr>
              <a:t>criando</a:t>
            </a:r>
            <a:r>
              <a:rPr lang="en-US" sz="2000" dirty="0" smtClean="0">
                <a:latin typeface="Calibri" pitchFamily="34" charset="0"/>
              </a:rPr>
              <a:t> 10 </a:t>
            </a:r>
            <a:r>
              <a:rPr lang="en-US" sz="2000" dirty="0" err="1" smtClean="0">
                <a:latin typeface="Calibri" pitchFamily="34" charset="0"/>
              </a:rPr>
              <a:t>possibilidades</a:t>
            </a:r>
            <a:r>
              <a:rPr lang="en-US" sz="2000" dirty="0" smtClean="0">
                <a:latin typeface="Calibri" pitchFamily="34" charset="0"/>
              </a:rPr>
              <a:t> de </a:t>
            </a:r>
            <a:r>
              <a:rPr lang="en-US" sz="2000" dirty="0" err="1" smtClean="0">
                <a:latin typeface="Calibri" pitchFamily="34" charset="0"/>
              </a:rPr>
              <a:t>casamento</a:t>
            </a:r>
            <a:r>
              <a:rPr lang="en-US" sz="2000" dirty="0" smtClean="0">
                <a:latin typeface="Calibri" pitchFamily="34" charset="0"/>
              </a:rPr>
              <a:t> com o </a:t>
            </a:r>
            <a:r>
              <a:rPr lang="en-US" sz="2000" dirty="0" err="1" smtClean="0">
                <a:latin typeface="Calibri" pitchFamily="34" charset="0"/>
              </a:rPr>
              <a:t>texto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Expressão</a:t>
            </a:r>
            <a:r>
              <a:rPr lang="en-US" dirty="0" smtClean="0">
                <a:latin typeface="Calibri" pitchFamily="34" charset="0"/>
              </a:rPr>
              <a:t> regular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</a:rPr>
              <a:t>Na forma </a:t>
            </a:r>
            <a:r>
              <a:rPr lang="en-US" sz="2000" dirty="0" err="1" smtClean="0">
                <a:latin typeface="Calibri" pitchFamily="34" charset="0"/>
              </a:rPr>
              <a:t>mais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básica</a:t>
            </a:r>
            <a:r>
              <a:rPr lang="en-US" sz="2000" dirty="0" smtClean="0">
                <a:latin typeface="Calibri" pitchFamily="34" charset="0"/>
              </a:rPr>
              <a:t> um </a:t>
            </a:r>
            <a:r>
              <a:rPr lang="en-US" sz="2000" dirty="0" err="1" smtClean="0">
                <a:latin typeface="Calibri" pitchFamily="34" charset="0"/>
              </a:rPr>
              <a:t>regex</a:t>
            </a:r>
            <a:r>
              <a:rPr lang="en-US" sz="2000" dirty="0" smtClean="0">
                <a:latin typeface="Calibri" pitchFamily="34" charset="0"/>
              </a:rPr>
              <a:t> é </a:t>
            </a:r>
            <a:r>
              <a:rPr lang="en-US" sz="2000" dirty="0" err="1" smtClean="0">
                <a:latin typeface="Calibri" pitchFamily="34" charset="0"/>
              </a:rPr>
              <a:t>uma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sequência</a:t>
            </a:r>
            <a:r>
              <a:rPr lang="en-US" sz="2000" dirty="0" smtClean="0">
                <a:latin typeface="Calibri" pitchFamily="34" charset="0"/>
              </a:rPr>
              <a:t> de </a:t>
            </a:r>
            <a:r>
              <a:rPr lang="en-US" sz="2000" dirty="0" err="1" smtClean="0">
                <a:latin typeface="Calibri" pitchFamily="34" charset="0"/>
              </a:rPr>
              <a:t>caracteres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que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casam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consigo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</a:rPr>
              <a:t>mesmo</a:t>
            </a:r>
            <a:r>
              <a:rPr lang="en-US" sz="2000" dirty="0" smtClean="0">
                <a:latin typeface="Calibri" pitchFamily="34" charset="0"/>
              </a:rPr>
              <a:t> num </a:t>
            </a:r>
            <a:r>
              <a:rPr lang="en-US" sz="2000" dirty="0" err="1" smtClean="0">
                <a:latin typeface="Calibri" pitchFamily="34" charset="0"/>
              </a:rPr>
              <a:t>texto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Sintaxe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2590800"/>
          <a:ext cx="6096000" cy="208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alibri" pitchFamily="34" charset="0"/>
                        </a:rPr>
                        <a:t>regex</a:t>
                      </a:r>
                      <a:endParaRPr lang="en-US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casa com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422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alibri" pitchFamily="34" charset="0"/>
                        </a:rPr>
                        <a:t>ana</a:t>
                      </a:r>
                      <a:endParaRPr lang="en-US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Ana b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ana</a:t>
                      </a:r>
                      <a:r>
                        <a:rPr lang="en-US" dirty="0" smtClean="0">
                          <a:latin typeface="Calibri" pitchFamily="34" charset="0"/>
                        </a:rPr>
                        <a:t>na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5422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pitchFamily="34" charset="0"/>
                        </a:rPr>
                        <a:t>123</a:t>
                      </a:r>
                      <a:endParaRPr lang="en-US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latin typeface="Calibri" pitchFamily="34" charset="0"/>
                        </a:rPr>
                        <a:t>abc</a:t>
                      </a:r>
                      <a:r>
                        <a:rPr lang="en-US" sz="1800" b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123</a:t>
                      </a:r>
                      <a:r>
                        <a:rPr lang="en-US" sz="1800" b="0" dirty="0" smtClean="0">
                          <a:latin typeface="Calibri" pitchFamily="34" charset="0"/>
                        </a:rPr>
                        <a:t>xyz </a:t>
                      </a:r>
                      <a:endParaRPr lang="en-US" b="0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  <a:tr h="5422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alibri" pitchFamily="34" charset="0"/>
                        </a:rPr>
                        <a:t>Artigo</a:t>
                      </a:r>
                      <a:r>
                        <a:rPr lang="en-US" b="1" dirty="0" smtClean="0">
                          <a:latin typeface="Calibri" pitchFamily="34" charset="0"/>
                        </a:rPr>
                        <a:t> 133</a:t>
                      </a:r>
                      <a:endParaRPr lang="en-US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itchFamily="34" charset="0"/>
                        </a:rPr>
                        <a:t>conforme</a:t>
                      </a:r>
                      <a:r>
                        <a:rPr lang="en-US" dirty="0" smtClean="0">
                          <a:latin typeface="Calibri" pitchFamily="34" charset="0"/>
                        </a:rPr>
                        <a:t> o 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Artigo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133 </a:t>
                      </a:r>
                      <a:endParaRPr lang="en-US" b="1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 se </a:t>
            </a:r>
            <a:r>
              <a:rPr lang="en-US" sz="2000" dirty="0" err="1" smtClean="0"/>
              <a:t>precisamos</a:t>
            </a:r>
            <a:r>
              <a:rPr lang="en-US" sz="2000" dirty="0" smtClean="0"/>
              <a:t> </a:t>
            </a:r>
            <a:r>
              <a:rPr lang="en-US" sz="2000" dirty="0" err="1" smtClean="0"/>
              <a:t>repetir</a:t>
            </a:r>
            <a:r>
              <a:rPr lang="en-US" sz="2000" dirty="0" smtClean="0"/>
              <a:t> </a:t>
            </a:r>
            <a:r>
              <a:rPr lang="en-US" sz="2000" dirty="0" err="1" smtClean="0"/>
              <a:t>caracteres</a:t>
            </a:r>
            <a:r>
              <a:rPr lang="en-US" sz="2000" dirty="0" smtClean="0"/>
              <a:t>? </a:t>
            </a:r>
            <a:r>
              <a:rPr lang="en-US" sz="2000" b="1" dirty="0" err="1" smtClean="0"/>
              <a:t>ab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abb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abbb</a:t>
            </a:r>
            <a:r>
              <a:rPr lang="en-US" sz="2000" dirty="0" smtClean="0"/>
              <a:t> ?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Usamos</a:t>
            </a:r>
            <a:r>
              <a:rPr lang="en-US" sz="2000" dirty="0" smtClean="0"/>
              <a:t> </a:t>
            </a:r>
            <a:r>
              <a:rPr lang="en-US" sz="2000" i="1" dirty="0" err="1" smtClean="0"/>
              <a:t>quantificadores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b="1" dirty="0" smtClean="0"/>
              <a:t>*</a:t>
            </a:r>
            <a:r>
              <a:rPr lang="en-US" sz="1600" b="1" dirty="0" smtClean="0"/>
              <a:t> 	</a:t>
            </a:r>
            <a:r>
              <a:rPr lang="en-US" sz="1600" dirty="0" smtClean="0"/>
              <a:t>casa </a:t>
            </a:r>
            <a:r>
              <a:rPr lang="en-US" sz="1600" dirty="0" err="1" smtClean="0"/>
              <a:t>qualquer</a:t>
            </a:r>
            <a:r>
              <a:rPr lang="en-US" sz="1600" dirty="0" smtClean="0"/>
              <a:t> </a:t>
            </a:r>
            <a:r>
              <a:rPr lang="en-US" sz="1600" dirty="0" err="1" smtClean="0"/>
              <a:t>número</a:t>
            </a:r>
            <a:r>
              <a:rPr lang="en-US" sz="1600" dirty="0" smtClean="0"/>
              <a:t> de </a:t>
            </a:r>
            <a:r>
              <a:rPr lang="en-US" sz="1600" dirty="0" err="1" smtClean="0"/>
              <a:t>vezes</a:t>
            </a:r>
            <a:r>
              <a:rPr lang="en-US" sz="1600" dirty="0" smtClean="0"/>
              <a:t> o </a:t>
            </a:r>
            <a:r>
              <a:rPr lang="en-US" sz="1600" dirty="0" err="1" smtClean="0"/>
              <a:t>simbolo</a:t>
            </a:r>
            <a:r>
              <a:rPr lang="en-US" sz="1600" dirty="0" smtClean="0"/>
              <a:t> anterior, de 0 a </a:t>
            </a:r>
            <a:r>
              <a:rPr lang="en-US" sz="1600" dirty="0" err="1" smtClean="0"/>
              <a:t>quantos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seja</a:t>
            </a:r>
            <a:endParaRPr lang="en-US" sz="1600" dirty="0" smtClean="0"/>
          </a:p>
          <a:p>
            <a:pPr lvl="1"/>
            <a:r>
              <a:rPr lang="en-US" sz="1600" b="1" dirty="0" smtClean="0"/>
              <a:t>+ 	</a:t>
            </a:r>
            <a:r>
              <a:rPr lang="en-US" sz="1600" dirty="0" smtClean="0"/>
              <a:t>casa </a:t>
            </a:r>
            <a:r>
              <a:rPr lang="en-US" sz="1600" dirty="0" err="1" smtClean="0"/>
              <a:t>pelo</a:t>
            </a:r>
            <a:r>
              <a:rPr lang="en-US" sz="1600" dirty="0" smtClean="0"/>
              <a:t> </a:t>
            </a:r>
            <a:r>
              <a:rPr lang="en-US" sz="1600" dirty="0" err="1" smtClean="0"/>
              <a:t>menos</a:t>
            </a:r>
            <a:r>
              <a:rPr lang="en-US" sz="1600" dirty="0" smtClean="0"/>
              <a:t>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vez</a:t>
            </a:r>
            <a:r>
              <a:rPr lang="en-US" sz="1600" dirty="0" smtClean="0"/>
              <a:t> o </a:t>
            </a:r>
            <a:r>
              <a:rPr lang="en-US" sz="1600" dirty="0" err="1" smtClean="0"/>
              <a:t>simbolo</a:t>
            </a:r>
            <a:r>
              <a:rPr lang="en-US" sz="1600" dirty="0" smtClean="0"/>
              <a:t> anterior</a:t>
            </a:r>
          </a:p>
          <a:p>
            <a:pPr lvl="1"/>
            <a:r>
              <a:rPr lang="en-US" sz="1600" b="1" dirty="0" smtClean="0"/>
              <a:t>?</a:t>
            </a:r>
            <a:r>
              <a:rPr lang="en-US" sz="1600" dirty="0" smtClean="0"/>
              <a:t>  	casa 0 </a:t>
            </a:r>
            <a:r>
              <a:rPr lang="en-US" sz="1600" dirty="0" err="1" smtClean="0"/>
              <a:t>ou</a:t>
            </a:r>
            <a:r>
              <a:rPr lang="en-US" sz="1600" dirty="0" smtClean="0"/>
              <a:t> 1 </a:t>
            </a:r>
            <a:r>
              <a:rPr lang="en-US" sz="1600" dirty="0" err="1" smtClean="0"/>
              <a:t>vez</a:t>
            </a:r>
            <a:r>
              <a:rPr lang="en-US" sz="1600" dirty="0" smtClean="0"/>
              <a:t> o </a:t>
            </a:r>
            <a:r>
              <a:rPr lang="en-US" sz="1600" dirty="0" err="1" smtClean="0"/>
              <a:t>simbolo</a:t>
            </a:r>
            <a:r>
              <a:rPr lang="en-US" sz="1600" dirty="0" smtClean="0"/>
              <a:t> anterior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Quantificadores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4191000"/>
          <a:ext cx="6096000" cy="234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7244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regex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casa</a:t>
                      </a:r>
                      <a:r>
                        <a:rPr lang="en-US" b="1" baseline="0" dirty="0" smtClean="0"/>
                        <a:t> com</a:t>
                      </a:r>
                      <a:endParaRPr lang="en-US" b="1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ab</a:t>
                      </a:r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ab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abb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ab</a:t>
                      </a:r>
                      <a:r>
                        <a:rPr lang="en-US" b="1" dirty="0" err="1" smtClean="0"/>
                        <a:t>obor</a:t>
                      </a:r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12?3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r>
                        <a:rPr lang="en-US" b="1" dirty="0" smtClean="0"/>
                        <a:t>45</a:t>
                      </a:r>
                      <a:r>
                        <a:rPr lang="en-US" b="1" baseline="0" dirty="0" smtClean="0"/>
                        <a:t>   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123</a:t>
                      </a:r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12+3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123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b="1" dirty="0" smtClean="0"/>
                        <a:t>       11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1223</a:t>
                      </a:r>
                      <a:r>
                        <a:rPr lang="en-US" b="1" dirty="0" smtClean="0"/>
                        <a:t>45     1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12222223</a:t>
                      </a:r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Os </a:t>
            </a:r>
            <a:r>
              <a:rPr lang="en-US" sz="2000" dirty="0" err="1" smtClean="0"/>
              <a:t>regex</a:t>
            </a:r>
            <a:r>
              <a:rPr lang="en-US" sz="2000" dirty="0" smtClean="0"/>
              <a:t> </a:t>
            </a:r>
            <a:r>
              <a:rPr lang="en-US" sz="2000" dirty="0" err="1" smtClean="0"/>
              <a:t>são</a:t>
            </a:r>
            <a:r>
              <a:rPr lang="en-US" sz="2000" dirty="0" smtClean="0"/>
              <a:t> “</a:t>
            </a:r>
            <a:r>
              <a:rPr lang="en-US" sz="2000" dirty="0" err="1" smtClean="0"/>
              <a:t>ávidos</a:t>
            </a:r>
            <a:r>
              <a:rPr lang="en-US" sz="2000" dirty="0" smtClean="0"/>
              <a:t>”, </a:t>
            </a:r>
            <a:r>
              <a:rPr lang="en-US" sz="2000" dirty="0" err="1" smtClean="0"/>
              <a:t>procurando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o </a:t>
            </a:r>
            <a:r>
              <a:rPr lang="en-US" sz="2000" dirty="0" err="1" smtClean="0"/>
              <a:t>casamento</a:t>
            </a:r>
            <a:r>
              <a:rPr lang="en-US" sz="2000" dirty="0" smtClean="0"/>
              <a:t> </a:t>
            </a:r>
            <a:r>
              <a:rPr lang="en-US" sz="2000" i="1" dirty="0" err="1" smtClean="0"/>
              <a:t>mais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longo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possíve</a:t>
            </a:r>
            <a:r>
              <a:rPr lang="en-US" sz="2000" dirty="0" err="1" smtClean="0"/>
              <a:t>l</a:t>
            </a:r>
            <a:r>
              <a:rPr lang="en-US" sz="2000" dirty="0" smtClean="0"/>
              <a:t> com o </a:t>
            </a:r>
            <a:r>
              <a:rPr lang="en-US" sz="2000" dirty="0" err="1" smtClean="0"/>
              <a:t>texto</a:t>
            </a:r>
            <a:r>
              <a:rPr lang="en-US" sz="2000" dirty="0" smtClean="0"/>
              <a:t> dado.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inglês</a:t>
            </a:r>
            <a:r>
              <a:rPr lang="en-US" sz="2000" dirty="0" smtClean="0"/>
              <a:t> o </a:t>
            </a:r>
            <a:r>
              <a:rPr lang="en-US" sz="2000" dirty="0" err="1" smtClean="0"/>
              <a:t>termo</a:t>
            </a:r>
            <a:r>
              <a:rPr lang="en-US" sz="2000" dirty="0" smtClean="0"/>
              <a:t> é </a:t>
            </a:r>
            <a:r>
              <a:rPr lang="en-US" sz="2000" b="1" dirty="0" smtClean="0"/>
              <a:t>greedy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exemplo</a:t>
            </a:r>
            <a:r>
              <a:rPr lang="en-US" sz="2000" dirty="0" smtClean="0"/>
              <a:t> o </a:t>
            </a:r>
            <a:r>
              <a:rPr lang="en-US" sz="2000" dirty="0" err="1" smtClean="0"/>
              <a:t>regex</a:t>
            </a:r>
            <a:r>
              <a:rPr lang="en-US" sz="2000" dirty="0" smtClean="0"/>
              <a:t> </a:t>
            </a:r>
            <a:r>
              <a:rPr lang="en-US" sz="2000" b="1" dirty="0" smtClean="0"/>
              <a:t>ah+ </a:t>
            </a:r>
            <a:r>
              <a:rPr lang="en-US" sz="2000" dirty="0" err="1" smtClean="0"/>
              <a:t>vai</a:t>
            </a:r>
            <a:r>
              <a:rPr lang="en-US" sz="2000" dirty="0" smtClean="0"/>
              <a:t> </a:t>
            </a:r>
            <a:r>
              <a:rPr lang="en-US" sz="2000" dirty="0" err="1" smtClean="0"/>
              <a:t>casar</a:t>
            </a:r>
            <a:r>
              <a:rPr lang="en-US" sz="2000" dirty="0" smtClean="0"/>
              <a:t> com </a:t>
            </a:r>
            <a:r>
              <a:rPr lang="en-US" sz="2000" b="1" dirty="0" err="1" smtClean="0"/>
              <a:t>bb</a:t>
            </a:r>
            <a:r>
              <a:rPr lang="en-US" sz="2000" b="1" dirty="0" err="1" smtClean="0">
                <a:solidFill>
                  <a:srgbClr val="FF0000"/>
                </a:solidFill>
              </a:rPr>
              <a:t>ahhhhhhh</a:t>
            </a:r>
            <a:r>
              <a:rPr lang="en-US" sz="2000" b="1" dirty="0" err="1" smtClean="0"/>
              <a:t>dadada</a:t>
            </a:r>
            <a:r>
              <a:rPr lang="en-US" sz="2000" dirty="0" smtClean="0"/>
              <a:t> </a:t>
            </a:r>
            <a:r>
              <a:rPr lang="en-US" sz="2000" dirty="0" err="1" smtClean="0"/>
              <a:t>mas</a:t>
            </a:r>
            <a:r>
              <a:rPr lang="en-US" sz="2000" dirty="0" smtClean="0"/>
              <a:t> </a:t>
            </a:r>
            <a:r>
              <a:rPr lang="en-US" sz="2000" dirty="0" err="1" smtClean="0"/>
              <a:t>casamentos</a:t>
            </a:r>
            <a:r>
              <a:rPr lang="en-US" sz="2000" dirty="0" smtClean="0"/>
              <a:t> </a:t>
            </a: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 err="1" smtClean="0"/>
              <a:t>curtos</a:t>
            </a:r>
            <a:r>
              <a:rPr lang="en-US" sz="2000" dirty="0" smtClean="0"/>
              <a:t> </a:t>
            </a:r>
            <a:r>
              <a:rPr lang="en-US" sz="2000" dirty="0" err="1" smtClean="0"/>
              <a:t>poderiam</a:t>
            </a:r>
            <a:r>
              <a:rPr lang="en-US" sz="2000" dirty="0" smtClean="0"/>
              <a:t> </a:t>
            </a:r>
            <a:r>
              <a:rPr lang="en-US" sz="2000" dirty="0" err="1" smtClean="0"/>
              <a:t>ter</a:t>
            </a:r>
            <a:r>
              <a:rPr lang="en-US" sz="2000" dirty="0" smtClean="0"/>
              <a:t> </a:t>
            </a:r>
            <a:r>
              <a:rPr lang="en-US" sz="2000" dirty="0" err="1" smtClean="0"/>
              <a:t>sido</a:t>
            </a:r>
            <a:r>
              <a:rPr lang="en-US" sz="2000" dirty="0" smtClean="0"/>
              <a:t> </a:t>
            </a:r>
            <a:r>
              <a:rPr lang="en-US" sz="2000" dirty="0" err="1" smtClean="0"/>
              <a:t>feitos</a:t>
            </a:r>
            <a:r>
              <a:rPr lang="en-US" sz="2000" dirty="0" smtClean="0"/>
              <a:t>:</a:t>
            </a:r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</a:t>
            </a:r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ávidos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352800"/>
          <a:ext cx="4953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/>
              </a:tblGrid>
              <a:tr h="3357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bb</a:t>
                      </a:r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</a:rPr>
                        <a:t>ahhhhhhh</a:t>
                      </a:r>
                      <a:r>
                        <a:rPr lang="en-US" sz="2000" b="1" dirty="0" err="1" smtClean="0"/>
                        <a:t>dadada</a:t>
                      </a:r>
                      <a:endParaRPr lang="en-US" sz="2000" b="1" dirty="0"/>
                    </a:p>
                  </a:txBody>
                  <a:tcPr/>
                </a:tc>
              </a:tr>
              <a:tr h="5941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bb</a:t>
                      </a:r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</a:rPr>
                        <a:t>ah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hhhhhhdadada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000" b="1" dirty="0"/>
                    </a:p>
                  </a:txBody>
                  <a:tcPr/>
                </a:tc>
              </a:tr>
              <a:tr h="5941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bb</a:t>
                      </a:r>
                      <a:r>
                        <a:rPr lang="en-US" sz="2000" b="1" dirty="0" err="1" smtClean="0">
                          <a:solidFill>
                            <a:srgbClr val="FF0000"/>
                          </a:solidFill>
                        </a:rPr>
                        <a:t>ahh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hhhhhdadada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Por</a:t>
            </a:r>
            <a:r>
              <a:rPr lang="en-US" sz="2000" dirty="0" smtClean="0"/>
              <a:t> default </a:t>
            </a:r>
            <a:r>
              <a:rPr lang="en-US" sz="2000" dirty="0" err="1" smtClean="0"/>
              <a:t>regex</a:t>
            </a:r>
            <a:r>
              <a:rPr lang="en-US" sz="2000" dirty="0" smtClean="0"/>
              <a:t> </a:t>
            </a:r>
            <a:r>
              <a:rPr lang="en-US" sz="2000" dirty="0" err="1" smtClean="0"/>
              <a:t>são</a:t>
            </a:r>
            <a:r>
              <a:rPr lang="en-US" sz="2000" dirty="0" smtClean="0"/>
              <a:t> </a:t>
            </a:r>
            <a:r>
              <a:rPr lang="en-US" sz="2000" dirty="0" err="1" smtClean="0"/>
              <a:t>ávidos</a:t>
            </a:r>
            <a:r>
              <a:rPr lang="en-US" sz="2000" dirty="0" smtClean="0"/>
              <a:t>.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seja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procuram</a:t>
            </a:r>
            <a:r>
              <a:rPr lang="en-US" sz="2000" dirty="0" smtClean="0"/>
              <a:t> o </a:t>
            </a:r>
            <a:r>
              <a:rPr lang="en-US" sz="2000" dirty="0" err="1" smtClean="0"/>
              <a:t>maior</a:t>
            </a:r>
            <a:r>
              <a:rPr lang="en-US" sz="2000" dirty="0" smtClean="0"/>
              <a:t> </a:t>
            </a:r>
            <a:r>
              <a:rPr lang="en-US" sz="2000" dirty="0" err="1" smtClean="0"/>
              <a:t>casamento</a:t>
            </a:r>
            <a:r>
              <a:rPr lang="en-US" sz="2000" dirty="0" smtClean="0"/>
              <a:t> </a:t>
            </a:r>
            <a:r>
              <a:rPr lang="en-US" sz="2000" dirty="0" err="1" smtClean="0"/>
              <a:t>possivel</a:t>
            </a:r>
            <a:r>
              <a:rPr lang="en-US" sz="2000" dirty="0" smtClean="0"/>
              <a:t> no </a:t>
            </a:r>
            <a:r>
              <a:rPr lang="en-US" sz="2000" dirty="0" err="1" smtClean="0"/>
              <a:t>texto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Ocasionalmente</a:t>
            </a:r>
            <a:r>
              <a:rPr lang="en-US" sz="2000" dirty="0" smtClean="0"/>
              <a:t> </a:t>
            </a:r>
            <a:r>
              <a:rPr lang="en-US" sz="2000" dirty="0" err="1" smtClean="0"/>
              <a:t>interessa</a:t>
            </a:r>
            <a:r>
              <a:rPr lang="en-US" sz="2000" dirty="0" smtClean="0"/>
              <a:t> </a:t>
            </a:r>
            <a:r>
              <a:rPr lang="en-US" sz="2000" dirty="0" err="1" smtClean="0"/>
              <a:t>só</a:t>
            </a:r>
            <a:r>
              <a:rPr lang="en-US" sz="2000" dirty="0" smtClean="0"/>
              <a:t> o </a:t>
            </a:r>
            <a:r>
              <a:rPr lang="en-US" sz="2000" dirty="0" err="1" smtClean="0"/>
              <a:t>casamento</a:t>
            </a:r>
            <a:r>
              <a:rPr lang="en-US" sz="2000" dirty="0" smtClean="0"/>
              <a:t> </a:t>
            </a: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 err="1" smtClean="0"/>
              <a:t>curto</a:t>
            </a:r>
            <a:r>
              <a:rPr lang="en-US" sz="2000" dirty="0" smtClean="0"/>
              <a:t> </a:t>
            </a:r>
            <a:r>
              <a:rPr lang="en-US" sz="2000" dirty="0" err="1" smtClean="0"/>
              <a:t>possível</a:t>
            </a:r>
            <a:r>
              <a:rPr lang="en-US" sz="2000" dirty="0" smtClean="0"/>
              <a:t>.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inglês</a:t>
            </a:r>
            <a:r>
              <a:rPr lang="en-US" sz="2000" dirty="0" smtClean="0"/>
              <a:t> </a:t>
            </a:r>
            <a:r>
              <a:rPr lang="en-US" sz="2000" dirty="0" err="1" smtClean="0"/>
              <a:t>diz</a:t>
            </a:r>
            <a:r>
              <a:rPr lang="en-US" sz="2000" dirty="0" smtClean="0"/>
              <a:t>-se </a:t>
            </a:r>
            <a:r>
              <a:rPr lang="en-US" sz="2000" b="1" i="1" dirty="0" smtClean="0"/>
              <a:t>lazy matching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Para </a:t>
            </a:r>
            <a:r>
              <a:rPr lang="en-US" sz="2000" dirty="0" err="1" smtClean="0"/>
              <a:t>forçar</a:t>
            </a:r>
            <a:r>
              <a:rPr lang="en-US" sz="2000" dirty="0" smtClean="0"/>
              <a:t> o </a:t>
            </a:r>
            <a:r>
              <a:rPr lang="en-US" sz="2000" dirty="0" err="1" smtClean="0"/>
              <a:t>regex</a:t>
            </a:r>
            <a:r>
              <a:rPr lang="en-US" sz="2000" dirty="0" smtClean="0"/>
              <a:t> no </a:t>
            </a:r>
            <a:r>
              <a:rPr lang="en-US" sz="2000" dirty="0" err="1" smtClean="0"/>
              <a:t>modo</a:t>
            </a:r>
            <a:r>
              <a:rPr lang="en-US" sz="2000" dirty="0" smtClean="0"/>
              <a:t> </a:t>
            </a:r>
            <a:r>
              <a:rPr lang="en-US" sz="2000" b="1" dirty="0" smtClean="0"/>
              <a:t>lazy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determinado</a:t>
            </a:r>
            <a:r>
              <a:rPr lang="en-US" sz="2000" dirty="0" smtClean="0"/>
              <a:t> </a:t>
            </a:r>
            <a:r>
              <a:rPr lang="en-US" sz="2000" dirty="0" err="1" smtClean="0"/>
              <a:t>metacaracter</a:t>
            </a:r>
            <a:r>
              <a:rPr lang="en-US" sz="2000" dirty="0" smtClean="0"/>
              <a:t>, </a:t>
            </a:r>
            <a:r>
              <a:rPr lang="en-US" sz="2000" dirty="0" err="1" smtClean="0"/>
              <a:t>usa</a:t>
            </a:r>
            <a:r>
              <a:rPr lang="en-US" sz="2000" dirty="0" smtClean="0"/>
              <a:t>-se o </a:t>
            </a:r>
            <a:r>
              <a:rPr lang="en-US" sz="2000" b="1" dirty="0" smtClean="0"/>
              <a:t>?</a:t>
            </a:r>
            <a:r>
              <a:rPr lang="en-US" sz="2000" dirty="0" smtClean="0"/>
              <a:t>,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força</a:t>
            </a:r>
            <a:r>
              <a:rPr lang="en-US" sz="2000" dirty="0" smtClean="0"/>
              <a:t> o </a:t>
            </a:r>
            <a:r>
              <a:rPr lang="en-US" sz="2000" dirty="0" err="1" smtClean="0"/>
              <a:t>menor</a:t>
            </a:r>
            <a:r>
              <a:rPr lang="en-US" sz="2000" dirty="0" smtClean="0"/>
              <a:t> </a:t>
            </a:r>
            <a:r>
              <a:rPr lang="en-US" sz="2000" dirty="0" err="1" smtClean="0"/>
              <a:t>casamento</a:t>
            </a:r>
            <a:r>
              <a:rPr lang="en-US" sz="2000" dirty="0" smtClean="0"/>
              <a:t> </a:t>
            </a:r>
            <a:r>
              <a:rPr lang="en-US" sz="2000" dirty="0" err="1" smtClean="0"/>
              <a:t>possivel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dirty="0" err="1" smtClean="0"/>
              <a:t>preguiçoso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886200"/>
          <a:ext cx="6096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5029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regex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casa com</a:t>
                      </a:r>
                      <a:endParaRPr lang="en-US" sz="200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ah+?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bb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</a:rPr>
                        <a:t>ah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hhhhhhdadada</a:t>
                      </a:r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</TotalTime>
  <Words>1997</Words>
  <Application>Microsoft Office PowerPoint</Application>
  <PresentationFormat>On-screen Show (4:3)</PresentationFormat>
  <Paragraphs>304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Regex</vt:lpstr>
      <vt:lpstr>Contexto</vt:lpstr>
      <vt:lpstr>Textos</vt:lpstr>
      <vt:lpstr>Busca em texto</vt:lpstr>
      <vt:lpstr>Expressão regular</vt:lpstr>
      <vt:lpstr>Sintaxe</vt:lpstr>
      <vt:lpstr>Quantificadores</vt:lpstr>
      <vt:lpstr>Os regex são ávidos</vt:lpstr>
      <vt:lpstr>Regex preguiçoso</vt:lpstr>
      <vt:lpstr>Básicos</vt:lpstr>
      <vt:lpstr>Básicos</vt:lpstr>
      <vt:lpstr>Quantificadores</vt:lpstr>
      <vt:lpstr>Quantificadores</vt:lpstr>
      <vt:lpstr>Whitespace</vt:lpstr>
      <vt:lpstr>Caracteres especiais</vt:lpstr>
      <vt:lpstr>Âncoras</vt:lpstr>
      <vt:lpstr>Subexpressões</vt:lpstr>
      <vt:lpstr>Grupos e captura</vt:lpstr>
      <vt:lpstr>Captura</vt:lpstr>
      <vt:lpstr>Captura 2</vt:lpstr>
      <vt:lpstr>Captura 3</vt:lpstr>
      <vt:lpstr>Captura 4</vt:lpstr>
      <vt:lpstr>Captura 5</vt:lpstr>
      <vt:lpstr>Look Ahead</vt:lpstr>
      <vt:lpstr>Look behind</vt:lpstr>
      <vt:lpstr>O que expressões regulares não fazem</vt:lpstr>
      <vt:lpstr>Tópicos avançados</vt:lpstr>
      <vt:lpstr>Exercícios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ps</dc:creator>
  <cp:lastModifiedBy>ps</cp:lastModifiedBy>
  <cp:revision>419</cp:revision>
  <dcterms:created xsi:type="dcterms:W3CDTF">2016-02-03T16:41:03Z</dcterms:created>
  <dcterms:modified xsi:type="dcterms:W3CDTF">2016-03-04T14:47:59Z</dcterms:modified>
</cp:coreProperties>
</file>