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7150" cy="5143500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4" name="Shape 1"/>
          <p:cNvSpPr/>
          <p:nvPr/>
        </p:nvSpPr>
        <p:spPr>
          <a:xfrm>
            <a:off x="7715250" y="3714750"/>
            <a:ext cx="2143125" cy="2143125"/>
          </a:xfrm>
          <a:prstGeom prst="ellipse">
            <a:avLst/>
          </a:prstGeom>
          <a:solidFill>
            <a:srgbClr val="1A76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643688" y="-357187"/>
            <a:ext cx="1428750" cy="1428750"/>
          </a:xfrm>
          <a:prstGeom prst="ellipse">
            <a:avLst/>
          </a:prstGeom>
          <a:solidFill>
            <a:srgbClr val="1A76FF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428750" y="1173026"/>
            <a:ext cx="6286500" cy="10972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Overflow Developer Survey Analysis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1428750" y="2413136"/>
            <a:ext cx="6286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Analyst Professional Certificate Capstone Project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3922616" y="3193591"/>
            <a:ext cx="4968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Author: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419498" y="3193591"/>
            <a:ext cx="8018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Omar Essam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1428750" y="3463268"/>
            <a:ext cx="62865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 October 2025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1428750" y="3799024"/>
            <a:ext cx="6286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• Pandas • SQL • Plotly • Data Analysis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Overall Findings &amp; Strategic Implications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14400"/>
            <a:ext cx="26431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Significant Results</a:t>
            </a:r>
            <a:endParaRPr lang="en-US" sz="732" dirty="0"/>
          </a:p>
        </p:txBody>
      </p:sp>
      <p:sp>
        <p:nvSpPr>
          <p:cNvPr id="5" name="Shape 2"/>
          <p:cNvSpPr/>
          <p:nvPr/>
        </p:nvSpPr>
        <p:spPr>
          <a:xfrm>
            <a:off x="428625" y="1171575"/>
            <a:ext cx="2643188" cy="5857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514350" y="1257300"/>
            <a:ext cx="24717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Landscape</a:t>
            </a:r>
            <a:endParaRPr lang="en-US" sz="628" dirty="0"/>
          </a:p>
        </p:txBody>
      </p:sp>
      <p:sp>
        <p:nvSpPr>
          <p:cNvPr id="7" name="Text 4"/>
          <p:cNvSpPr/>
          <p:nvPr/>
        </p:nvSpPr>
        <p:spPr>
          <a:xfrm>
            <a:off x="514350" y="1414463"/>
            <a:ext cx="24717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Clear shift from traditional (Java, PHP) toward modern alternatives (Python, TypeScript, Go)</a:t>
            </a:r>
            <a:endParaRPr lang="en-US" sz="628" dirty="0"/>
          </a:p>
        </p:txBody>
      </p:sp>
      <p:sp>
        <p:nvSpPr>
          <p:cNvPr id="8" name="Shape 5"/>
          <p:cNvSpPr/>
          <p:nvPr/>
        </p:nvSpPr>
        <p:spPr>
          <a:xfrm>
            <a:off x="428625" y="1828800"/>
            <a:ext cx="2643188" cy="5857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6"/>
          <p:cNvSpPr/>
          <p:nvPr/>
        </p:nvSpPr>
        <p:spPr>
          <a:xfrm>
            <a:off x="514350" y="1914525"/>
            <a:ext cx="24717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Cloud-Native Standard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514350" y="2071688"/>
            <a:ext cx="24717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platforms and containerization are no longer optional—they're foundational</a:t>
            </a:r>
            <a:endParaRPr lang="en-US" sz="628" dirty="0"/>
          </a:p>
        </p:txBody>
      </p:sp>
      <p:sp>
        <p:nvSpPr>
          <p:cNvPr id="11" name="Shape 8"/>
          <p:cNvSpPr/>
          <p:nvPr/>
        </p:nvSpPr>
        <p:spPr>
          <a:xfrm>
            <a:off x="428625" y="2486025"/>
            <a:ext cx="2643188" cy="5857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2" name="Text 9"/>
          <p:cNvSpPr/>
          <p:nvPr/>
        </p:nvSpPr>
        <p:spPr>
          <a:xfrm>
            <a:off x="514350" y="2571750"/>
            <a:ext cx="24717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Data-Driven Focus</a:t>
            </a:r>
            <a:endParaRPr lang="en-US" sz="628" dirty="0"/>
          </a:p>
        </p:txBody>
      </p:sp>
      <p:sp>
        <p:nvSpPr>
          <p:cNvPr id="13" name="Text 10"/>
          <p:cNvSpPr/>
          <p:nvPr/>
        </p:nvSpPr>
        <p:spPr>
          <a:xfrm>
            <a:off x="514350" y="2728913"/>
            <a:ext cx="24717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PostgreSQL's dominance reflects the industry's focus on data integrity and analytics</a:t>
            </a:r>
            <a:endParaRPr lang="en-US" sz="628" dirty="0"/>
          </a:p>
        </p:txBody>
      </p:sp>
      <p:sp>
        <p:nvSpPr>
          <p:cNvPr id="14" name="Shape 11"/>
          <p:cNvSpPr/>
          <p:nvPr/>
        </p:nvSpPr>
        <p:spPr>
          <a:xfrm>
            <a:off x="428625" y="3143250"/>
            <a:ext cx="2643188" cy="5857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5" name="Text 12"/>
          <p:cNvSpPr/>
          <p:nvPr/>
        </p:nvSpPr>
        <p:spPr>
          <a:xfrm>
            <a:off x="514350" y="3228975"/>
            <a:ext cx="24717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Premium</a:t>
            </a:r>
            <a:endParaRPr lang="en-US" sz="628" dirty="0"/>
          </a:p>
        </p:txBody>
      </p:sp>
      <p:sp>
        <p:nvSpPr>
          <p:cNvPr id="16" name="Text 13"/>
          <p:cNvSpPr/>
          <p:nvPr/>
        </p:nvSpPr>
        <p:spPr>
          <a:xfrm>
            <a:off x="514350" y="3386138"/>
            <a:ext cx="24717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Compensation correlates strongly with experience, justifying skill development investment</a:t>
            </a:r>
            <a:endParaRPr lang="en-US" sz="628" dirty="0"/>
          </a:p>
        </p:txBody>
      </p:sp>
      <p:sp>
        <p:nvSpPr>
          <p:cNvPr id="17" name="Shape 14"/>
          <p:cNvSpPr/>
          <p:nvPr/>
        </p:nvSpPr>
        <p:spPr>
          <a:xfrm>
            <a:off x="428625" y="3800475"/>
            <a:ext cx="2643188" cy="58578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8" name="Text 15"/>
          <p:cNvSpPr/>
          <p:nvPr/>
        </p:nvSpPr>
        <p:spPr>
          <a:xfrm>
            <a:off x="514350" y="3886200"/>
            <a:ext cx="24717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 Diversity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514350" y="4043363"/>
            <a:ext cx="24717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Growing diversity in educational pathways alongside traditional degrees</a:t>
            </a:r>
            <a:endParaRPr lang="en-US" sz="628" dirty="0"/>
          </a:p>
        </p:txBody>
      </p:sp>
      <p:sp>
        <p:nvSpPr>
          <p:cNvPr id="20" name="Text 17"/>
          <p:cNvSpPr/>
          <p:nvPr/>
        </p:nvSpPr>
        <p:spPr>
          <a:xfrm>
            <a:off x="3250406" y="914400"/>
            <a:ext cx="26431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Organizations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3250406" y="1171575"/>
            <a:ext cx="2643188" cy="428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2" name="Text 19"/>
          <p:cNvSpPr/>
          <p:nvPr/>
        </p:nvSpPr>
        <p:spPr>
          <a:xfrm>
            <a:off x="3336131" y="1262658"/>
            <a:ext cx="108914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Multi-Language Strategy:</a:t>
            </a:r>
            <a:endParaRPr lang="en-US" sz="628" dirty="0"/>
          </a:p>
        </p:txBody>
      </p:sp>
      <p:sp>
        <p:nvSpPr>
          <p:cNvPr id="23" name="Text 20"/>
          <p:cNvSpPr/>
          <p:nvPr/>
        </p:nvSpPr>
        <p:spPr>
          <a:xfrm>
            <a:off x="4425274" y="1262658"/>
            <a:ext cx="126899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Don't rely on single technology 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3336131" y="1391245"/>
            <a:ext cx="239809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stack. Support JavaScript, Python, and emerging languages.</a:t>
            </a:r>
            <a:endParaRPr lang="en-US" sz="628" dirty="0"/>
          </a:p>
        </p:txBody>
      </p:sp>
      <p:sp>
        <p:nvSpPr>
          <p:cNvPr id="25" name="Shape 22"/>
          <p:cNvSpPr/>
          <p:nvPr/>
        </p:nvSpPr>
        <p:spPr>
          <a:xfrm>
            <a:off x="3250406" y="1671638"/>
            <a:ext cx="2643188" cy="428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6" name="Text 23"/>
          <p:cNvSpPr/>
          <p:nvPr/>
        </p:nvSpPr>
        <p:spPr>
          <a:xfrm>
            <a:off x="3336131" y="1762720"/>
            <a:ext cx="78843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Investment: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4124567" y="1762720"/>
            <a:ext cx="14278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Prioritize AWS and Azure expertise. 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3336131" y="1891308"/>
            <a:ext cx="154598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Cloud-native development is essential.</a:t>
            </a:r>
            <a:endParaRPr lang="en-US" sz="628" dirty="0"/>
          </a:p>
        </p:txBody>
      </p:sp>
      <p:sp>
        <p:nvSpPr>
          <p:cNvPr id="29" name="Shape 26"/>
          <p:cNvSpPr/>
          <p:nvPr/>
        </p:nvSpPr>
        <p:spPr>
          <a:xfrm>
            <a:off x="3250406" y="2171700"/>
            <a:ext cx="2643188" cy="428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0" name="Text 27"/>
          <p:cNvSpPr/>
          <p:nvPr/>
        </p:nvSpPr>
        <p:spPr>
          <a:xfrm>
            <a:off x="3336131" y="2262783"/>
            <a:ext cx="64304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Hiring:</a:t>
            </a:r>
            <a:endParaRPr lang="en-US" sz="628" dirty="0"/>
          </a:p>
        </p:txBody>
      </p:sp>
      <p:sp>
        <p:nvSpPr>
          <p:cNvPr id="31" name="Text 28"/>
          <p:cNvSpPr/>
          <p:nvPr/>
        </p:nvSpPr>
        <p:spPr>
          <a:xfrm>
            <a:off x="3979180" y="2262783"/>
            <a:ext cx="181197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Recognize diverse educational backgrounds. </a:t>
            </a:r>
            <a:endParaRPr lang="en-US" sz="628" dirty="0"/>
          </a:p>
        </p:txBody>
      </p:sp>
      <p:sp>
        <p:nvSpPr>
          <p:cNvPr id="32" name="Text 29"/>
          <p:cNvSpPr/>
          <p:nvPr/>
        </p:nvSpPr>
        <p:spPr>
          <a:xfrm>
            <a:off x="3336131" y="2391370"/>
            <a:ext cx="144404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Self-taught developers are valuable.</a:t>
            </a:r>
            <a:endParaRPr lang="en-US" sz="628" dirty="0"/>
          </a:p>
        </p:txBody>
      </p:sp>
      <p:sp>
        <p:nvSpPr>
          <p:cNvPr id="33" name="Shape 30"/>
          <p:cNvSpPr/>
          <p:nvPr/>
        </p:nvSpPr>
        <p:spPr>
          <a:xfrm>
            <a:off x="3250406" y="2671763"/>
            <a:ext cx="2643188" cy="428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4" name="Text 31"/>
          <p:cNvSpPr/>
          <p:nvPr/>
        </p:nvSpPr>
        <p:spPr>
          <a:xfrm>
            <a:off x="3336131" y="2762845"/>
            <a:ext cx="115181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Infrastructure:</a:t>
            </a:r>
            <a:endParaRPr lang="en-US" sz="628" dirty="0"/>
          </a:p>
        </p:txBody>
      </p:sp>
      <p:sp>
        <p:nvSpPr>
          <p:cNvPr id="35" name="Text 32"/>
          <p:cNvSpPr/>
          <p:nvPr/>
        </p:nvSpPr>
        <p:spPr>
          <a:xfrm>
            <a:off x="4487949" y="2762845"/>
            <a:ext cx="116063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Invest in relational database 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3336131" y="2891433"/>
            <a:ext cx="16378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expertise and PostgreSQL infrastructure.</a:t>
            </a:r>
            <a:endParaRPr lang="en-US" sz="628" dirty="0"/>
          </a:p>
        </p:txBody>
      </p:sp>
      <p:sp>
        <p:nvSpPr>
          <p:cNvPr id="37" name="Shape 34"/>
          <p:cNvSpPr/>
          <p:nvPr/>
        </p:nvSpPr>
        <p:spPr>
          <a:xfrm>
            <a:off x="3250406" y="3171825"/>
            <a:ext cx="2643188" cy="42862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8" name="Text 35"/>
          <p:cNvSpPr/>
          <p:nvPr/>
        </p:nvSpPr>
        <p:spPr>
          <a:xfrm>
            <a:off x="3336131" y="3262908"/>
            <a:ext cx="9215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Learning: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4257703" y="3262908"/>
            <a:ext cx="137374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Provide ongoing training and skill </a:t>
            </a:r>
            <a:endParaRPr lang="en-US" sz="628" dirty="0"/>
          </a:p>
        </p:txBody>
      </p:sp>
      <p:sp>
        <p:nvSpPr>
          <p:cNvPr id="40" name="Text 37"/>
          <p:cNvSpPr/>
          <p:nvPr/>
        </p:nvSpPr>
        <p:spPr>
          <a:xfrm>
            <a:off x="3336131" y="3391495"/>
            <a:ext cx="153166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opportunities for teams.</a:t>
            </a:r>
            <a:endParaRPr lang="en-US" sz="628" dirty="0"/>
          </a:p>
        </p:txBody>
      </p:sp>
      <p:sp>
        <p:nvSpPr>
          <p:cNvPr id="41" name="Text 38"/>
          <p:cNvSpPr/>
          <p:nvPr/>
        </p:nvSpPr>
        <p:spPr>
          <a:xfrm>
            <a:off x="6072188" y="914400"/>
            <a:ext cx="26431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 Priorities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6072188" y="1171575"/>
            <a:ext cx="2643188" cy="3000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3" name="Text 40"/>
          <p:cNvSpPr/>
          <p:nvPr/>
        </p:nvSpPr>
        <p:spPr>
          <a:xfrm>
            <a:off x="6157913" y="1257300"/>
            <a:ext cx="7347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</a:t>
            </a:r>
            <a:endParaRPr lang="en-US" sz="628" dirty="0"/>
          </a:p>
        </p:txBody>
      </p:sp>
      <p:sp>
        <p:nvSpPr>
          <p:cNvPr id="44" name="Text 41"/>
          <p:cNvSpPr/>
          <p:nvPr/>
        </p:nvSpPr>
        <p:spPr>
          <a:xfrm>
            <a:off x="6296546" y="1262658"/>
            <a:ext cx="30553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</a:t>
            </a:r>
            <a:endParaRPr lang="en-US" sz="628" dirty="0"/>
          </a:p>
        </p:txBody>
      </p:sp>
      <p:sp>
        <p:nvSpPr>
          <p:cNvPr id="45" name="Text 42"/>
          <p:cNvSpPr/>
          <p:nvPr/>
        </p:nvSpPr>
        <p:spPr>
          <a:xfrm>
            <a:off x="6602081" y="1262658"/>
            <a:ext cx="58235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Programming</a:t>
            </a:r>
            <a:endParaRPr lang="en-US" sz="628" dirty="0"/>
          </a:p>
        </p:txBody>
      </p:sp>
      <p:sp>
        <p:nvSpPr>
          <p:cNvPr id="46" name="Shape 43"/>
          <p:cNvSpPr/>
          <p:nvPr/>
        </p:nvSpPr>
        <p:spPr>
          <a:xfrm>
            <a:off x="6072188" y="1543050"/>
            <a:ext cx="2643188" cy="3000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7" name="Text 44"/>
          <p:cNvSpPr/>
          <p:nvPr/>
        </p:nvSpPr>
        <p:spPr>
          <a:xfrm>
            <a:off x="6157913" y="1628775"/>
            <a:ext cx="7347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</a:t>
            </a:r>
            <a:endParaRPr lang="en-US" sz="628" dirty="0"/>
          </a:p>
        </p:txBody>
      </p:sp>
      <p:sp>
        <p:nvSpPr>
          <p:cNvPr id="48" name="Text 45"/>
          <p:cNvSpPr/>
          <p:nvPr/>
        </p:nvSpPr>
        <p:spPr>
          <a:xfrm>
            <a:off x="6296546" y="1634133"/>
            <a:ext cx="68761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Platforms</a:t>
            </a:r>
            <a:endParaRPr lang="en-US" sz="628" dirty="0"/>
          </a:p>
        </p:txBody>
      </p:sp>
      <p:sp>
        <p:nvSpPr>
          <p:cNvPr id="49" name="Text 46"/>
          <p:cNvSpPr/>
          <p:nvPr/>
        </p:nvSpPr>
        <p:spPr>
          <a:xfrm>
            <a:off x="6984160" y="1634133"/>
            <a:ext cx="51384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(AWS/Azure)</a:t>
            </a:r>
            <a:endParaRPr lang="en-US" sz="628" dirty="0"/>
          </a:p>
        </p:txBody>
      </p:sp>
      <p:sp>
        <p:nvSpPr>
          <p:cNvPr id="50" name="Shape 47"/>
          <p:cNvSpPr/>
          <p:nvPr/>
        </p:nvSpPr>
        <p:spPr>
          <a:xfrm>
            <a:off x="6072188" y="1914525"/>
            <a:ext cx="2643188" cy="3000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1" name="Text 48"/>
          <p:cNvSpPr/>
          <p:nvPr/>
        </p:nvSpPr>
        <p:spPr>
          <a:xfrm>
            <a:off x="6157913" y="2000250"/>
            <a:ext cx="7347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</a:t>
            </a:r>
            <a:endParaRPr lang="en-US" sz="628" dirty="0"/>
          </a:p>
        </p:txBody>
      </p:sp>
      <p:sp>
        <p:nvSpPr>
          <p:cNvPr id="52" name="Text 49"/>
          <p:cNvSpPr/>
          <p:nvPr/>
        </p:nvSpPr>
        <p:spPr>
          <a:xfrm>
            <a:off x="6296546" y="2005608"/>
            <a:ext cx="49275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628" dirty="0"/>
          </a:p>
        </p:txBody>
      </p:sp>
      <p:sp>
        <p:nvSpPr>
          <p:cNvPr id="53" name="Text 50"/>
          <p:cNvSpPr/>
          <p:nvPr/>
        </p:nvSpPr>
        <p:spPr>
          <a:xfrm>
            <a:off x="6789297" y="2005608"/>
            <a:ext cx="40222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Database</a:t>
            </a:r>
            <a:endParaRPr lang="en-US" sz="628" dirty="0"/>
          </a:p>
        </p:txBody>
      </p:sp>
      <p:sp>
        <p:nvSpPr>
          <p:cNvPr id="54" name="Shape 51"/>
          <p:cNvSpPr/>
          <p:nvPr/>
        </p:nvSpPr>
        <p:spPr>
          <a:xfrm>
            <a:off x="6072188" y="2286000"/>
            <a:ext cx="2643188" cy="3000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5" name="Text 52"/>
          <p:cNvSpPr/>
          <p:nvPr/>
        </p:nvSpPr>
        <p:spPr>
          <a:xfrm>
            <a:off x="6157913" y="2371725"/>
            <a:ext cx="7347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</a:t>
            </a:r>
            <a:endParaRPr lang="en-US" sz="628" dirty="0"/>
          </a:p>
        </p:txBody>
      </p:sp>
      <p:sp>
        <p:nvSpPr>
          <p:cNvPr id="56" name="Text 53"/>
          <p:cNvSpPr/>
          <p:nvPr/>
        </p:nvSpPr>
        <p:spPr>
          <a:xfrm>
            <a:off x="6296546" y="2377083"/>
            <a:ext cx="83325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Docker/Kubernetes</a:t>
            </a:r>
            <a:endParaRPr lang="en-US" sz="628" dirty="0"/>
          </a:p>
        </p:txBody>
      </p:sp>
      <p:sp>
        <p:nvSpPr>
          <p:cNvPr id="57" name="Text 54"/>
          <p:cNvSpPr/>
          <p:nvPr/>
        </p:nvSpPr>
        <p:spPr>
          <a:xfrm>
            <a:off x="7129797" y="2377083"/>
            <a:ext cx="68761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Containerization</a:t>
            </a:r>
            <a:endParaRPr lang="en-US" sz="628" dirty="0"/>
          </a:p>
        </p:txBody>
      </p:sp>
      <p:sp>
        <p:nvSpPr>
          <p:cNvPr id="58" name="Shape 55"/>
          <p:cNvSpPr/>
          <p:nvPr/>
        </p:nvSpPr>
        <p:spPr>
          <a:xfrm>
            <a:off x="6072188" y="2657475"/>
            <a:ext cx="2643188" cy="30003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9" name="Text 56"/>
          <p:cNvSpPr/>
          <p:nvPr/>
        </p:nvSpPr>
        <p:spPr>
          <a:xfrm>
            <a:off x="6157913" y="2743200"/>
            <a:ext cx="7347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</a:t>
            </a:r>
            <a:endParaRPr lang="en-US" sz="628" dirty="0"/>
          </a:p>
        </p:txBody>
      </p:sp>
      <p:sp>
        <p:nvSpPr>
          <p:cNvPr id="60" name="Text 57"/>
          <p:cNvSpPr/>
          <p:nvPr/>
        </p:nvSpPr>
        <p:spPr>
          <a:xfrm>
            <a:off x="6296546" y="2748558"/>
            <a:ext cx="33349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</a:t>
            </a:r>
            <a:endParaRPr lang="en-US" sz="628" dirty="0"/>
          </a:p>
        </p:txBody>
      </p:sp>
      <p:sp>
        <p:nvSpPr>
          <p:cNvPr id="61" name="Text 58"/>
          <p:cNvSpPr/>
          <p:nvPr/>
        </p:nvSpPr>
        <p:spPr>
          <a:xfrm>
            <a:off x="6630042" y="2748558"/>
            <a:ext cx="475785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Framework</a:t>
            </a:r>
            <a:endParaRPr lang="en-US" sz="62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276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85838"/>
            <a:ext cx="8286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Takeaways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428625" y="1285875"/>
            <a:ext cx="8286750" cy="139292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1444823"/>
            <a:ext cx="1998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771330" y="1444823"/>
            <a:ext cx="20191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landscape is rapidly evolving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2790499" y="1444823"/>
            <a:ext cx="56564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driven by cloud-native adoption, Python's versatility across domains, and the emergence of modern languages like Rust 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571500" y="1614822"/>
            <a:ext cx="3655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Go.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571500" y="1870546"/>
            <a:ext cx="18689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platforms and containerization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2440456" y="1870546"/>
            <a:ext cx="49578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are no longer optional—they are foundational requirements for modern development and infrastructure.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571500" y="2126270"/>
            <a:ext cx="29496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commands significant compensation premiums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3521171" y="2126270"/>
            <a:ext cx="48680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with senior developers earning 40-60% more than junior roles, justifying continuous skill development.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71500" y="2381994"/>
            <a:ext cx="151369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developer workforce shows 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2085194" y="2381994"/>
            <a:ext cx="21255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growing diversity in educational pathways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4210766" y="2381994"/>
            <a:ext cx="34406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with self-taught developers nearly equal to those with master's degrees.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428625" y="2893107"/>
            <a:ext cx="8286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Outlook</a:t>
            </a: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428625" y="3193145"/>
            <a:ext cx="8286750" cy="967197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Text 16"/>
          <p:cNvSpPr/>
          <p:nvPr/>
        </p:nvSpPr>
        <p:spPr>
          <a:xfrm>
            <a:off x="571500" y="3352093"/>
            <a:ext cx="18684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learning and adaptability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2439953" y="3352093"/>
            <a:ext cx="41479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are essential for both developers and organizations to thrive in this dynamic ecosystem.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571500" y="3607817"/>
            <a:ext cx="12519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must adopt 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1823470" y="3607817"/>
            <a:ext cx="12970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multi-language strategies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3120535" y="3607817"/>
            <a:ext cx="506885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invest in training programs that prioritize Python, cloud platforms, and modern development practices.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571500" y="3863541"/>
            <a:ext cx="127267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industry's shift toward 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1844176" y="3863541"/>
            <a:ext cx="14249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data-driven decision making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3269159" y="3863541"/>
            <a:ext cx="25237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specialized databases will continue to accelerate.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428625" y="4374654"/>
            <a:ext cx="8286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Call to Action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428625" y="4674691"/>
            <a:ext cx="8286750" cy="88147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9" name="Text 26"/>
          <p:cNvSpPr/>
          <p:nvPr/>
        </p:nvSpPr>
        <p:spPr>
          <a:xfrm>
            <a:off x="571500" y="4833640"/>
            <a:ext cx="18209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 these data-driven insights to 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2392431" y="4833640"/>
            <a:ext cx="16691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 technology investments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061557" y="4833640"/>
            <a:ext cx="401040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improve talent acquisition strategies, and design effective professional development 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571500" y="5003639"/>
            <a:ext cx="4864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programs.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571500" y="5259363"/>
            <a:ext cx="11295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Recognize and invest in 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1701050" y="5259363"/>
            <a:ext cx="16586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diverse educational backgrounds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3359683" y="5259363"/>
            <a:ext cx="36474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while prioritizing continuous learning initiatives that keep teams competitive.</a:t>
            </a:r>
            <a:endParaRPr lang="en-US" sz="7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794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Appendix &amp; Contact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50119"/>
            <a:ext cx="4018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Status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428625" y="1207294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Completion: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428625" y="1346597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Complete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428625" y="1557338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Status: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428625" y="1696641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Portfolio-Ready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428625" y="1907381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Modules Completed: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428625" y="2046684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6/6 (100%)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428625" y="2257425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Visualizations: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428625" y="2396728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40+ professional charts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428625" y="2607469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Lines: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428625" y="2746772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8,000+ lines of Python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4697016" y="950119"/>
            <a:ext cx="4018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Stack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4697016" y="1212652"/>
            <a:ext cx="53179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Languages: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5228806" y="1212652"/>
            <a:ext cx="54060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Python 3.8+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4697016" y="1409105"/>
            <a:ext cx="67935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Libraries: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5376370" y="1409105"/>
            <a:ext cx="71091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Pandas, NumPy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4697016" y="1605558"/>
            <a:ext cx="62362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Visualization: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5320643" y="1605558"/>
            <a:ext cx="117358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Matplotlib, Seaborn, Plotly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4697016" y="1802011"/>
            <a:ext cx="46361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Database: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5160634" y="1802011"/>
            <a:ext cx="35933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SQLite3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4697016" y="1998464"/>
            <a:ext cx="7502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 Generation: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5447221" y="1998464"/>
            <a:ext cx="47734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ReportLab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4697016" y="2194917"/>
            <a:ext cx="22809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Web: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4925113" y="2194917"/>
            <a:ext cx="106773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HTML5, CSS3, JavaScript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4697016" y="2391370"/>
            <a:ext cx="7432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 Control: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5440273" y="2391370"/>
            <a:ext cx="5067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Git, GitHub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4697016" y="2587823"/>
            <a:ext cx="75207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Documentation: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5449091" y="2587823"/>
            <a:ext cx="49026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Markdown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428625" y="3207544"/>
            <a:ext cx="4018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Quality Metrics</a:t>
            </a:r>
            <a:endParaRPr lang="en-US" sz="732" dirty="0"/>
          </a:p>
        </p:txBody>
      </p:sp>
      <p:sp>
        <p:nvSpPr>
          <p:cNvPr id="33" name="Shape 30"/>
          <p:cNvSpPr/>
          <p:nvPr/>
        </p:nvSpPr>
        <p:spPr>
          <a:xfrm>
            <a:off x="428625" y="3464719"/>
            <a:ext cx="4018359" cy="4500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4" name="Text 31"/>
          <p:cNvSpPr/>
          <p:nvPr/>
        </p:nvSpPr>
        <p:spPr>
          <a:xfrm>
            <a:off x="514350" y="3555802"/>
            <a:ext cx="6217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Quality: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1136107" y="3555802"/>
            <a:ext cx="280093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PEP 8 compliant, well-documented, modular structure, reusable 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514350" y="3695105"/>
            <a:ext cx="40685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functions </a:t>
            </a:r>
            <a:endParaRPr lang="en-US" sz="680" dirty="0"/>
          </a:p>
        </p:txBody>
      </p:sp>
      <p:sp>
        <p:nvSpPr>
          <p:cNvPr id="37" name="Shape 34"/>
          <p:cNvSpPr/>
          <p:nvPr/>
        </p:nvSpPr>
        <p:spPr>
          <a:xfrm>
            <a:off x="428625" y="3986213"/>
            <a:ext cx="4018359" cy="4500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8" name="Text 35"/>
          <p:cNvSpPr/>
          <p:nvPr/>
        </p:nvSpPr>
        <p:spPr>
          <a:xfrm>
            <a:off x="514350" y="4077295"/>
            <a:ext cx="77445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Quality: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1288805" y="4077295"/>
            <a:ext cx="283009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Statistical rigor, data-driven conclusions, verified accuracy, cross-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514350" y="4216598"/>
            <a:ext cx="85105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referenced findings </a:t>
            </a:r>
            <a:endParaRPr lang="en-US" sz="680" dirty="0"/>
          </a:p>
        </p:txBody>
      </p:sp>
      <p:sp>
        <p:nvSpPr>
          <p:cNvPr id="41" name="Shape 38"/>
          <p:cNvSpPr/>
          <p:nvPr/>
        </p:nvSpPr>
        <p:spPr>
          <a:xfrm>
            <a:off x="428625" y="4507706"/>
            <a:ext cx="4018359" cy="4500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2" name="Text 39"/>
          <p:cNvSpPr/>
          <p:nvPr/>
        </p:nvSpPr>
        <p:spPr>
          <a:xfrm>
            <a:off x="514350" y="4598789"/>
            <a:ext cx="99055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Presentation Quality: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1504903" y="4598789"/>
            <a:ext cx="257147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Professional design, consistent formatting, clear narrative, 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514350" y="4738092"/>
            <a:ext cx="81977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actionable insights </a:t>
            </a:r>
            <a:endParaRPr lang="en-US" sz="680" dirty="0"/>
          </a:p>
        </p:txBody>
      </p:sp>
      <p:sp>
        <p:nvSpPr>
          <p:cNvPr id="45" name="Text 42"/>
          <p:cNvSpPr/>
          <p:nvPr/>
        </p:nvSpPr>
        <p:spPr>
          <a:xfrm>
            <a:off x="4697016" y="3207544"/>
            <a:ext cx="4018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Summary</a:t>
            </a:r>
            <a:endParaRPr lang="en-US" sz="732" dirty="0"/>
          </a:p>
        </p:txBody>
      </p:sp>
      <p:sp>
        <p:nvSpPr>
          <p:cNvPr id="46" name="Text 43"/>
          <p:cNvSpPr/>
          <p:nvPr/>
        </p:nvSpPr>
        <p:spPr>
          <a:xfrm>
            <a:off x="4697016" y="3464719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Dataset:</a:t>
            </a:r>
            <a:endParaRPr lang="en-US" sz="680" dirty="0"/>
          </a:p>
        </p:txBody>
      </p:sp>
      <p:sp>
        <p:nvSpPr>
          <p:cNvPr id="47" name="Text 44"/>
          <p:cNvSpPr/>
          <p:nvPr/>
        </p:nvSpPr>
        <p:spPr>
          <a:xfrm>
            <a:off x="4697016" y="3604022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Overflow Annual Survey 2024</a:t>
            </a:r>
            <a:endParaRPr lang="en-US" sz="680" dirty="0"/>
          </a:p>
        </p:txBody>
      </p:sp>
      <p:sp>
        <p:nvSpPr>
          <p:cNvPr id="48" name="Text 45"/>
          <p:cNvSpPr/>
          <p:nvPr/>
        </p:nvSpPr>
        <p:spPr>
          <a:xfrm>
            <a:off x="4697016" y="3814763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Sample Size: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4697016" y="3954066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10,000+ responses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4697016" y="4164806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Features Analyzed: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4697016" y="4304109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85+ technology and demographic features</a:t>
            </a:r>
            <a:endParaRPr lang="en-US" sz="680" dirty="0"/>
          </a:p>
        </p:txBody>
      </p:sp>
      <p:sp>
        <p:nvSpPr>
          <p:cNvPr id="52" name="Text 49"/>
          <p:cNvSpPr/>
          <p:nvPr/>
        </p:nvSpPr>
        <p:spPr>
          <a:xfrm>
            <a:off x="4697016" y="4514850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Coverage: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4697016" y="4654153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180+ countries</a:t>
            </a:r>
            <a:endParaRPr lang="en-US" sz="680" dirty="0"/>
          </a:p>
        </p:txBody>
      </p:sp>
      <p:sp>
        <p:nvSpPr>
          <p:cNvPr id="54" name="Text 51"/>
          <p:cNvSpPr/>
          <p:nvPr/>
        </p:nvSpPr>
        <p:spPr>
          <a:xfrm>
            <a:off x="4697016" y="4864894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Period: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4697016" y="5004197"/>
            <a:ext cx="40183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October 2025</a:t>
            </a:r>
            <a:endParaRPr lang="en-US" sz="680" dirty="0"/>
          </a:p>
        </p:txBody>
      </p:sp>
      <p:sp>
        <p:nvSpPr>
          <p:cNvPr id="56" name="Shape 53"/>
          <p:cNvSpPr/>
          <p:nvPr/>
        </p:nvSpPr>
        <p:spPr>
          <a:xfrm>
            <a:off x="428625" y="5536406"/>
            <a:ext cx="8286750" cy="11858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7" name="Text 54"/>
          <p:cNvSpPr/>
          <p:nvPr/>
        </p:nvSpPr>
        <p:spPr>
          <a:xfrm>
            <a:off x="571500" y="5684639"/>
            <a:ext cx="35255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Author:</a:t>
            </a:r>
            <a:endParaRPr lang="en-US" sz="680" dirty="0"/>
          </a:p>
        </p:txBody>
      </p:sp>
      <p:sp>
        <p:nvSpPr>
          <p:cNvPr id="58" name="Text 55"/>
          <p:cNvSpPr/>
          <p:nvPr/>
        </p:nvSpPr>
        <p:spPr>
          <a:xfrm>
            <a:off x="948221" y="5684639"/>
            <a:ext cx="55350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Omar Essam</a:t>
            </a:r>
            <a:endParaRPr lang="en-US" sz="680" dirty="0"/>
          </a:p>
        </p:txBody>
      </p:sp>
      <p:sp>
        <p:nvSpPr>
          <p:cNvPr id="59" name="Text 56"/>
          <p:cNvSpPr/>
          <p:nvPr/>
        </p:nvSpPr>
        <p:spPr>
          <a:xfrm>
            <a:off x="571500" y="5909667"/>
            <a:ext cx="24648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</a:t>
            </a:r>
            <a:endParaRPr lang="en-US" sz="680" dirty="0"/>
          </a:p>
        </p:txBody>
      </p:sp>
      <p:sp>
        <p:nvSpPr>
          <p:cNvPr id="60" name="Text 57"/>
          <p:cNvSpPr/>
          <p:nvPr/>
        </p:nvSpPr>
        <p:spPr>
          <a:xfrm>
            <a:off x="842153" y="5909667"/>
            <a:ext cx="59131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October 2025</a:t>
            </a:r>
            <a:endParaRPr lang="en-US" sz="680" dirty="0"/>
          </a:p>
        </p:txBody>
      </p:sp>
      <p:sp>
        <p:nvSpPr>
          <p:cNvPr id="61" name="Text 58"/>
          <p:cNvSpPr/>
          <p:nvPr/>
        </p:nvSpPr>
        <p:spPr>
          <a:xfrm>
            <a:off x="571500" y="6134695"/>
            <a:ext cx="87706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Repository:</a:t>
            </a:r>
            <a:endParaRPr lang="en-US" sz="680" dirty="0"/>
          </a:p>
        </p:txBody>
      </p:sp>
      <p:sp>
        <p:nvSpPr>
          <p:cNvPr id="62" name="Text 59"/>
          <p:cNvSpPr/>
          <p:nvPr/>
        </p:nvSpPr>
        <p:spPr>
          <a:xfrm>
            <a:off x="1472729" y="6134695"/>
            <a:ext cx="220016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github.com/engomaressam/data.analyst.capstone</a:t>
            </a:r>
            <a:endParaRPr lang="en-US" sz="680" dirty="0"/>
          </a:p>
        </p:txBody>
      </p:sp>
      <p:sp>
        <p:nvSpPr>
          <p:cNvPr id="63" name="Text 60"/>
          <p:cNvSpPr/>
          <p:nvPr/>
        </p:nvSpPr>
        <p:spPr>
          <a:xfrm>
            <a:off x="571500" y="6359723"/>
            <a:ext cx="37194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License:</a:t>
            </a:r>
            <a:endParaRPr lang="en-US" sz="680" dirty="0"/>
          </a:p>
        </p:txBody>
      </p:sp>
      <p:sp>
        <p:nvSpPr>
          <p:cNvPr id="64" name="Text 61"/>
          <p:cNvSpPr/>
          <p:nvPr/>
        </p:nvSpPr>
        <p:spPr>
          <a:xfrm>
            <a:off x="967615" y="6359723"/>
            <a:ext cx="16737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</a:t>
            </a:r>
            <a:endParaRPr lang="en-US" sz="68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363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Executive Summary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057275"/>
            <a:ext cx="4036219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1200150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Scope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571500" y="1414463"/>
            <a:ext cx="128076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analysis of 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1852268" y="1414463"/>
            <a:ext cx="203728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10,000+ Stack Overflow survey responses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3889549" y="1414463"/>
            <a:ext cx="43016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covering 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571500" y="1564481"/>
            <a:ext cx="20197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85+ technology and demographic features.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428625" y="1957388"/>
            <a:ext cx="4036219" cy="9429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571500" y="2100263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 1: Programming Languages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571500" y="2314575"/>
            <a:ext cx="13720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JavaScript, Python, and SQL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1943574" y="2314575"/>
            <a:ext cx="23602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dominate current usage (60%+ adoption). Python, 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71500" y="2464594"/>
            <a:ext cx="31212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Rust, and Go lead future interest, indicating a shift toward systems 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571500" y="2614613"/>
            <a:ext cx="14927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programming and data science.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428625" y="3007519"/>
            <a:ext cx="4036219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4"/>
          <p:cNvSpPr/>
          <p:nvPr/>
        </p:nvSpPr>
        <p:spPr>
          <a:xfrm>
            <a:off x="571500" y="3150394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 2: Databases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571500" y="3364706"/>
            <a:ext cx="11587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and MySQL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1730266" y="3364706"/>
            <a:ext cx="250572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lead relational databases (45% combined). MongoDB 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71500" y="3514725"/>
            <a:ext cx="32854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dominates NoSQL (30%). PostgreSQL shows strongest future demand.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428625" y="3907631"/>
            <a:ext cx="4036219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2" name="Text 19"/>
          <p:cNvSpPr/>
          <p:nvPr/>
        </p:nvSpPr>
        <p:spPr>
          <a:xfrm>
            <a:off x="571500" y="4050506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 3: Technology Ecosystem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571500" y="4264819"/>
            <a:ext cx="353836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platforms (AWS, Azure) and containerization (Docker, Kubernetes) are 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571500" y="4414838"/>
            <a:ext cx="4731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standard. 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1044662" y="4414838"/>
            <a:ext cx="94732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 dominates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1991990" y="4414838"/>
            <a:ext cx="19220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 framework choice (65% usage).</a:t>
            </a:r>
            <a:endParaRPr lang="en-US" sz="732" dirty="0"/>
          </a:p>
        </p:txBody>
      </p:sp>
      <p:sp>
        <p:nvSpPr>
          <p:cNvPr id="27" name="Shape 24"/>
          <p:cNvSpPr/>
          <p:nvPr/>
        </p:nvSpPr>
        <p:spPr>
          <a:xfrm>
            <a:off x="4679156" y="1057275"/>
            <a:ext cx="4036219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8" name="Text 25"/>
          <p:cNvSpPr/>
          <p:nvPr/>
        </p:nvSpPr>
        <p:spPr>
          <a:xfrm>
            <a:off x="4822031" y="1200150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 4: Compensation Trends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4822031" y="1414463"/>
            <a:ext cx="156900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Median developer compensation 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6391033" y="1414463"/>
            <a:ext cx="6613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$65K globally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7052416" y="1414463"/>
            <a:ext cx="11329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Strong correlation with 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822031" y="1564481"/>
            <a:ext cx="25491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(up to 15-20 years). Senior roles command 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7371150" y="1564481"/>
            <a:ext cx="8356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40-60% premium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8206773" y="1564481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732" dirty="0"/>
          </a:p>
        </p:txBody>
      </p:sp>
      <p:sp>
        <p:nvSpPr>
          <p:cNvPr id="35" name="Shape 32"/>
          <p:cNvSpPr/>
          <p:nvPr/>
        </p:nvSpPr>
        <p:spPr>
          <a:xfrm>
            <a:off x="4679156" y="1957388"/>
            <a:ext cx="4036219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6" name="Text 33"/>
          <p:cNvSpPr/>
          <p:nvPr/>
        </p:nvSpPr>
        <p:spPr>
          <a:xfrm>
            <a:off x="4822031" y="2100263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 5: Demographics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4822031" y="2314575"/>
            <a:ext cx="14528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Developer workforce primarily 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6274836" y="2314575"/>
            <a:ext cx="10386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25-34 years old (55%)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7313470" y="2314575"/>
            <a:ext cx="11607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Bachelor's degree most </a:t>
            </a:r>
            <a:endParaRPr lang="en-US" sz="732" dirty="0"/>
          </a:p>
        </p:txBody>
      </p:sp>
      <p:sp>
        <p:nvSpPr>
          <p:cNvPr id="40" name="Text 37"/>
          <p:cNvSpPr/>
          <p:nvPr/>
        </p:nvSpPr>
        <p:spPr>
          <a:xfrm>
            <a:off x="4822031" y="2464594"/>
            <a:ext cx="26302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common (45%). Significant self-taught population (25%).</a:t>
            </a:r>
            <a:endParaRPr lang="en-US" sz="732" dirty="0"/>
          </a:p>
        </p:txBody>
      </p:sp>
      <p:sp>
        <p:nvSpPr>
          <p:cNvPr id="41" name="Shape 38"/>
          <p:cNvSpPr/>
          <p:nvPr/>
        </p:nvSpPr>
        <p:spPr>
          <a:xfrm>
            <a:off x="4679156" y="2857500"/>
            <a:ext cx="4036219" cy="9429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2" name="Text 39"/>
          <p:cNvSpPr/>
          <p:nvPr/>
        </p:nvSpPr>
        <p:spPr>
          <a:xfrm>
            <a:off x="4822031" y="3000375"/>
            <a:ext cx="37504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Implications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4822031" y="3214688"/>
            <a:ext cx="147780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should prioritize 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6299839" y="3214688"/>
            <a:ext cx="15786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and cloud skills training</a:t>
            </a:r>
            <a:endParaRPr lang="en-US" sz="732" dirty="0"/>
          </a:p>
        </p:txBody>
      </p:sp>
      <p:sp>
        <p:nvSpPr>
          <p:cNvPr id="45" name="Text 42"/>
          <p:cNvSpPr/>
          <p:nvPr/>
        </p:nvSpPr>
        <p:spPr>
          <a:xfrm>
            <a:off x="7878440" y="3214688"/>
            <a:ext cx="4452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invest in </a:t>
            </a:r>
            <a:endParaRPr lang="en-US" sz="732" dirty="0"/>
          </a:p>
        </p:txBody>
      </p:sp>
      <p:sp>
        <p:nvSpPr>
          <p:cNvPr id="46" name="Text 43"/>
          <p:cNvSpPr/>
          <p:nvPr/>
        </p:nvSpPr>
        <p:spPr>
          <a:xfrm>
            <a:off x="4822031" y="3364706"/>
            <a:ext cx="36299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infrastructure, and recognize diverse educational backgrounds in 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4822031" y="3514725"/>
            <a:ext cx="3048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hiring.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Methodology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14400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 Purpose</a:t>
            </a:r>
            <a:endParaRPr lang="en-US" sz="680" dirty="0"/>
          </a:p>
        </p:txBody>
      </p:sp>
      <p:sp>
        <p:nvSpPr>
          <p:cNvPr id="5" name="Text 2"/>
          <p:cNvSpPr/>
          <p:nvPr/>
        </p:nvSpPr>
        <p:spPr>
          <a:xfrm>
            <a:off x="428625" y="1130833"/>
            <a:ext cx="333261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analysis of Stack Overflow Developer Survey data to identify 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428625" y="1130833"/>
            <a:ext cx="3680064" cy="2753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technology trends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1274127" y="1279401"/>
            <a:ext cx="490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1323184" y="1279401"/>
            <a:ext cx="128858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technology demands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2611766" y="1279401"/>
            <a:ext cx="23979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and 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2851556" y="1279401"/>
            <a:ext cx="10372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 patterns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3888823" y="1279401"/>
            <a:ext cx="15066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428625" y="1427969"/>
            <a:ext cx="84466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actionable insights.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428625" y="1708696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Audience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571500" y="1925129"/>
            <a:ext cx="94291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Leaders: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1514419" y="1925129"/>
            <a:ext cx="112056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CTOs, VPs of Engineering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571500" y="2102272"/>
            <a:ext cx="80305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Hiring Managers: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1374558" y="2102272"/>
            <a:ext cx="124825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Recruiters, HR professionals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571500" y="2279414"/>
            <a:ext cx="54376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Developers: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1115262" y="2279414"/>
            <a:ext cx="17047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Career planning and skill development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571500" y="2456557"/>
            <a:ext cx="114433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Educational Institutions: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715839" y="2456557"/>
            <a:ext cx="82767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Curriculum design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571500" y="2633700"/>
            <a:ext cx="85172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Analysts: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1423225" y="2633700"/>
            <a:ext cx="87000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Market researchers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428625" y="2914427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Sources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571500" y="3130860"/>
            <a:ext cx="39759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Primary: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969094" y="3130860"/>
            <a:ext cx="155705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Stack Overflow Annual Survey 2024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571500" y="3297287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10,000+ responses, 85+ features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571500" y="3474430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180+ countries, diverse experience levels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571500" y="3662288"/>
            <a:ext cx="50865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Secondary: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1080157" y="3662288"/>
            <a:ext cx="7802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Job postings data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4679156" y="914400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 Delivered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4822031" y="1130833"/>
            <a:ext cx="94336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Data-driven insights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5765397" y="1130833"/>
            <a:ext cx="126812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backed by statistical analysis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4822031" y="1307976"/>
            <a:ext cx="79033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Predictive trends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5612364" y="1307976"/>
            <a:ext cx="137187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future technology adoption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4822031" y="1485119"/>
            <a:ext cx="127267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Compensation benchmarks</a:t>
            </a:r>
            <a:endParaRPr lang="en-US" sz="680" dirty="0"/>
          </a:p>
        </p:txBody>
      </p:sp>
      <p:sp>
        <p:nvSpPr>
          <p:cNvPr id="37" name="Text 34"/>
          <p:cNvSpPr/>
          <p:nvPr/>
        </p:nvSpPr>
        <p:spPr>
          <a:xfrm>
            <a:off x="6094707" y="1485119"/>
            <a:ext cx="86165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hiring decisions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822031" y="1662261"/>
            <a:ext cx="119431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 intelligence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6016349" y="1662261"/>
            <a:ext cx="98368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diversity initiatives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4679156" y="1942988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Wrangling &amp; Analysis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4822031" y="2148706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7+ missing value imputation methods</a:t>
            </a:r>
            <a:endParaRPr lang="en-US" sz="680" dirty="0"/>
          </a:p>
        </p:txBody>
      </p:sp>
      <p:sp>
        <p:nvSpPr>
          <p:cNvPr id="42" name="Text 39"/>
          <p:cNvSpPr/>
          <p:nvPr/>
        </p:nvSpPr>
        <p:spPr>
          <a:xfrm>
            <a:off x="4822031" y="2325849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Duplicate removal (2.3% of records)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4822031" y="2502991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normalization and feature engineering</a:t>
            </a:r>
            <a:endParaRPr lang="en-US" sz="680" dirty="0"/>
          </a:p>
        </p:txBody>
      </p:sp>
      <p:sp>
        <p:nvSpPr>
          <p:cNvPr id="44" name="Text 41"/>
          <p:cNvSpPr/>
          <p:nvPr/>
        </p:nvSpPr>
        <p:spPr>
          <a:xfrm>
            <a:off x="4822031" y="2680134"/>
            <a:ext cx="3893344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Statistical validation and outlier detection</a:t>
            </a:r>
            <a:endParaRPr lang="en-US" sz="680" dirty="0"/>
          </a:p>
        </p:txBody>
      </p:sp>
      <p:sp>
        <p:nvSpPr>
          <p:cNvPr id="45" name="Text 42"/>
          <p:cNvSpPr/>
          <p:nvPr/>
        </p:nvSpPr>
        <p:spPr>
          <a:xfrm>
            <a:off x="4679156" y="2971577"/>
            <a:ext cx="403621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Tools &amp; Techniques</a:t>
            </a:r>
            <a:endParaRPr lang="en-US" sz="680" dirty="0"/>
          </a:p>
        </p:txBody>
      </p:sp>
      <p:sp>
        <p:nvSpPr>
          <p:cNvPr id="46" name="Text 43"/>
          <p:cNvSpPr/>
          <p:nvPr/>
        </p:nvSpPr>
        <p:spPr>
          <a:xfrm>
            <a:off x="4822031" y="3188010"/>
            <a:ext cx="3574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Python:</a:t>
            </a:r>
            <a:endParaRPr lang="en-US" sz="680" dirty="0"/>
          </a:p>
        </p:txBody>
      </p:sp>
      <p:sp>
        <p:nvSpPr>
          <p:cNvPr id="47" name="Text 44"/>
          <p:cNvSpPr/>
          <p:nvPr/>
        </p:nvSpPr>
        <p:spPr>
          <a:xfrm>
            <a:off x="5179498" y="3188010"/>
            <a:ext cx="190567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Pandas, NumPy, Matplotlib, Seaborn, Plotly</a:t>
            </a:r>
            <a:endParaRPr lang="en-US" sz="680" dirty="0"/>
          </a:p>
        </p:txBody>
      </p:sp>
      <p:sp>
        <p:nvSpPr>
          <p:cNvPr id="48" name="Text 45"/>
          <p:cNvSpPr/>
          <p:nvPr/>
        </p:nvSpPr>
        <p:spPr>
          <a:xfrm>
            <a:off x="4822031" y="3365153"/>
            <a:ext cx="46361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Database:</a:t>
            </a:r>
            <a:endParaRPr lang="en-US" sz="680" dirty="0"/>
          </a:p>
        </p:txBody>
      </p:sp>
      <p:sp>
        <p:nvSpPr>
          <p:cNvPr id="49" name="Text 46"/>
          <p:cNvSpPr/>
          <p:nvPr/>
        </p:nvSpPr>
        <p:spPr>
          <a:xfrm>
            <a:off x="5285649" y="3365153"/>
            <a:ext cx="35933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SQLite3</a:t>
            </a:r>
            <a:endParaRPr lang="en-US" sz="680" dirty="0"/>
          </a:p>
        </p:txBody>
      </p:sp>
      <p:sp>
        <p:nvSpPr>
          <p:cNvPr id="50" name="Text 47"/>
          <p:cNvSpPr/>
          <p:nvPr/>
        </p:nvSpPr>
        <p:spPr>
          <a:xfrm>
            <a:off x="4822031" y="3542295"/>
            <a:ext cx="43269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Methods:</a:t>
            </a:r>
            <a:endParaRPr lang="en-US" sz="680" dirty="0"/>
          </a:p>
        </p:txBody>
      </p:sp>
      <p:sp>
        <p:nvSpPr>
          <p:cNvPr id="51" name="Text 48"/>
          <p:cNvSpPr/>
          <p:nvPr/>
        </p:nvSpPr>
        <p:spPr>
          <a:xfrm>
            <a:off x="5254730" y="3542295"/>
            <a:ext cx="22866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Descriptive statistics, correlation, hypothesis testing</a:t>
            </a:r>
            <a:endParaRPr lang="en-US" sz="680" dirty="0"/>
          </a:p>
        </p:txBody>
      </p:sp>
      <p:sp>
        <p:nvSpPr>
          <p:cNvPr id="52" name="Text 49"/>
          <p:cNvSpPr/>
          <p:nvPr/>
        </p:nvSpPr>
        <p:spPr>
          <a:xfrm>
            <a:off x="4822031" y="3719438"/>
            <a:ext cx="66978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Visualizations:</a:t>
            </a:r>
            <a:endParaRPr lang="en-US" sz="680" dirty="0"/>
          </a:p>
        </p:txBody>
      </p:sp>
      <p:sp>
        <p:nvSpPr>
          <p:cNvPr id="53" name="Text 50"/>
          <p:cNvSpPr/>
          <p:nvPr/>
        </p:nvSpPr>
        <p:spPr>
          <a:xfrm>
            <a:off x="5491814" y="3719438"/>
            <a:ext cx="103894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40+ professional charts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Programming Languages: Current &amp; Future Trends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Usage</a:t>
            </a:r>
            <a:endParaRPr lang="en-US" sz="837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21569"/>
            <a:ext cx="4000500" cy="25003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14875" y="842963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Interest</a:t>
            </a:r>
            <a:endParaRPr lang="en-US" sz="837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121569"/>
            <a:ext cx="4000500" cy="2500313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28625" y="4179094"/>
            <a:ext cx="4036219" cy="6786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4"/>
          <p:cNvSpPr/>
          <p:nvPr/>
        </p:nvSpPr>
        <p:spPr>
          <a:xfrm>
            <a:off x="535781" y="4286250"/>
            <a:ext cx="382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Dominance</a:t>
            </a:r>
            <a:endParaRPr lang="en-US" sz="628" dirty="0"/>
          </a:p>
        </p:txBody>
      </p:sp>
      <p:sp>
        <p:nvSpPr>
          <p:cNvPr id="10" name="Text 5"/>
          <p:cNvSpPr/>
          <p:nvPr/>
        </p:nvSpPr>
        <p:spPr>
          <a:xfrm>
            <a:off x="535781" y="4477345"/>
            <a:ext cx="7413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 (65%)</a:t>
            </a:r>
            <a:endParaRPr lang="en-US" sz="680" dirty="0"/>
          </a:p>
        </p:txBody>
      </p:sp>
      <p:sp>
        <p:nvSpPr>
          <p:cNvPr id="11" name="Text 6"/>
          <p:cNvSpPr/>
          <p:nvPr/>
        </p:nvSpPr>
        <p:spPr>
          <a:xfrm>
            <a:off x="1277085" y="4477345"/>
            <a:ext cx="110859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leads web development, </a:t>
            </a:r>
            <a:endParaRPr lang="en-US" sz="680" dirty="0"/>
          </a:p>
        </p:txBody>
      </p:sp>
      <p:sp>
        <p:nvSpPr>
          <p:cNvPr id="12" name="Text 7"/>
          <p:cNvSpPr/>
          <p:nvPr/>
        </p:nvSpPr>
        <p:spPr>
          <a:xfrm>
            <a:off x="2385678" y="4477345"/>
            <a:ext cx="60802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(60%)</a:t>
            </a:r>
            <a:endParaRPr lang="en-US" sz="680" dirty="0"/>
          </a:p>
        </p:txBody>
      </p:sp>
      <p:sp>
        <p:nvSpPr>
          <p:cNvPr id="13" name="Text 8"/>
          <p:cNvSpPr/>
          <p:nvPr/>
        </p:nvSpPr>
        <p:spPr>
          <a:xfrm>
            <a:off x="2993706" y="4477345"/>
            <a:ext cx="99510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strong across multiple </a:t>
            </a:r>
            <a:endParaRPr lang="en-US" sz="680" dirty="0"/>
          </a:p>
        </p:txBody>
      </p:sp>
      <p:sp>
        <p:nvSpPr>
          <p:cNvPr id="14" name="Text 9"/>
          <p:cNvSpPr/>
          <p:nvPr/>
        </p:nvSpPr>
        <p:spPr>
          <a:xfrm>
            <a:off x="535781" y="4616648"/>
            <a:ext cx="42711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domains, </a:t>
            </a:r>
            <a:endParaRPr lang="en-US" sz="680" dirty="0"/>
          </a:p>
        </p:txBody>
      </p:sp>
      <p:sp>
        <p:nvSpPr>
          <p:cNvPr id="15" name="Text 10"/>
          <p:cNvSpPr/>
          <p:nvPr/>
        </p:nvSpPr>
        <p:spPr>
          <a:xfrm>
            <a:off x="962899" y="4616648"/>
            <a:ext cx="45460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 (55%)</a:t>
            </a:r>
            <a:endParaRPr lang="en-US" sz="680" dirty="0"/>
          </a:p>
        </p:txBody>
      </p:sp>
      <p:sp>
        <p:nvSpPr>
          <p:cNvPr id="16" name="Text 11"/>
          <p:cNvSpPr/>
          <p:nvPr/>
        </p:nvSpPr>
        <p:spPr>
          <a:xfrm>
            <a:off x="1417504" y="4616648"/>
            <a:ext cx="188117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remains essential for database operations.</a:t>
            </a:r>
            <a:endParaRPr lang="en-US" sz="680" dirty="0"/>
          </a:p>
        </p:txBody>
      </p:sp>
      <p:sp>
        <p:nvSpPr>
          <p:cNvPr id="17" name="Shape 12"/>
          <p:cNvSpPr/>
          <p:nvPr/>
        </p:nvSpPr>
        <p:spPr>
          <a:xfrm>
            <a:off x="4679156" y="4179094"/>
            <a:ext cx="4036219" cy="6786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8" name="Text 13"/>
          <p:cNvSpPr/>
          <p:nvPr/>
        </p:nvSpPr>
        <p:spPr>
          <a:xfrm>
            <a:off x="4786313" y="4286250"/>
            <a:ext cx="38219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Shift</a:t>
            </a:r>
            <a:endParaRPr lang="en-US" sz="628" dirty="0"/>
          </a:p>
        </p:txBody>
      </p:sp>
      <p:sp>
        <p:nvSpPr>
          <p:cNvPr id="19" name="Text 14"/>
          <p:cNvSpPr/>
          <p:nvPr/>
        </p:nvSpPr>
        <p:spPr>
          <a:xfrm>
            <a:off x="4786313" y="4477345"/>
            <a:ext cx="60802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(68%)</a:t>
            </a:r>
            <a:endParaRPr lang="en-US" sz="680" dirty="0"/>
          </a:p>
        </p:txBody>
      </p:sp>
      <p:sp>
        <p:nvSpPr>
          <p:cNvPr id="20" name="Text 15"/>
          <p:cNvSpPr/>
          <p:nvPr/>
        </p:nvSpPr>
        <p:spPr>
          <a:xfrm>
            <a:off x="5394341" y="4477345"/>
            <a:ext cx="95480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leads future interest, </a:t>
            </a:r>
            <a:endParaRPr lang="en-US" sz="680" dirty="0"/>
          </a:p>
        </p:txBody>
      </p:sp>
      <p:sp>
        <p:nvSpPr>
          <p:cNvPr id="21" name="Text 16"/>
          <p:cNvSpPr/>
          <p:nvPr/>
        </p:nvSpPr>
        <p:spPr>
          <a:xfrm>
            <a:off x="6349147" y="4477345"/>
            <a:ext cx="48580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Rust (25%)</a:t>
            </a:r>
            <a:endParaRPr lang="en-US" sz="680" dirty="0"/>
          </a:p>
        </p:txBody>
      </p:sp>
      <p:sp>
        <p:nvSpPr>
          <p:cNvPr id="22" name="Text 17"/>
          <p:cNvSpPr/>
          <p:nvPr/>
        </p:nvSpPr>
        <p:spPr>
          <a:xfrm>
            <a:off x="6834950" y="4477345"/>
            <a:ext cx="21489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</a:t>
            </a:r>
            <a:endParaRPr lang="en-US" sz="680" dirty="0"/>
          </a:p>
        </p:txBody>
      </p:sp>
      <p:sp>
        <p:nvSpPr>
          <p:cNvPr id="23" name="Text 18"/>
          <p:cNvSpPr/>
          <p:nvPr/>
        </p:nvSpPr>
        <p:spPr>
          <a:xfrm>
            <a:off x="7049849" y="4477345"/>
            <a:ext cx="40175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 (22%)</a:t>
            </a:r>
            <a:endParaRPr lang="en-US" sz="680" dirty="0"/>
          </a:p>
        </p:txBody>
      </p:sp>
      <p:sp>
        <p:nvSpPr>
          <p:cNvPr id="24" name="Text 19"/>
          <p:cNvSpPr/>
          <p:nvPr/>
        </p:nvSpPr>
        <p:spPr>
          <a:xfrm>
            <a:off x="7451601" y="4477345"/>
            <a:ext cx="97707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emerging for systems </a:t>
            </a:r>
            <a:endParaRPr lang="en-US" sz="680" dirty="0"/>
          </a:p>
        </p:txBody>
      </p:sp>
      <p:sp>
        <p:nvSpPr>
          <p:cNvPr id="25" name="Text 20"/>
          <p:cNvSpPr/>
          <p:nvPr/>
        </p:nvSpPr>
        <p:spPr>
          <a:xfrm>
            <a:off x="4786313" y="4616648"/>
            <a:ext cx="198183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programming and cloud-native development.</a:t>
            </a:r>
            <a:endParaRPr lang="en-US" sz="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22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Databases: Current Usage &amp; Future Demand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914400"/>
            <a:ext cx="3636811" cy="52506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535781" y="1021556"/>
            <a:ext cx="34224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Usage (Top 3)</a:t>
            </a:r>
            <a:endParaRPr lang="en-US" sz="628" dirty="0"/>
          </a:p>
        </p:txBody>
      </p:sp>
      <p:sp>
        <p:nvSpPr>
          <p:cNvPr id="6" name="Text 3"/>
          <p:cNvSpPr/>
          <p:nvPr/>
        </p:nvSpPr>
        <p:spPr>
          <a:xfrm>
            <a:off x="535781" y="1198364"/>
            <a:ext cx="81084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(32%)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1346625" y="1198364"/>
            <a:ext cx="136769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MySQL (28%), MongoDB (25%)</a:t>
            </a:r>
            <a:endParaRPr lang="en-US" sz="680" dirty="0"/>
          </a:p>
        </p:txBody>
      </p:sp>
      <p:sp>
        <p:nvSpPr>
          <p:cNvPr id="8" name="Shape 5"/>
          <p:cNvSpPr/>
          <p:nvPr/>
        </p:nvSpPr>
        <p:spPr>
          <a:xfrm>
            <a:off x="428625" y="1525191"/>
            <a:ext cx="3636811" cy="52506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6"/>
          <p:cNvSpPr/>
          <p:nvPr/>
        </p:nvSpPr>
        <p:spPr>
          <a:xfrm>
            <a:off x="535781" y="1632347"/>
            <a:ext cx="34224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Demand (Top 3)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535781" y="1809155"/>
            <a:ext cx="81084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(35%)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1346625" y="1809155"/>
            <a:ext cx="129963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MongoDB (28%), Redis (22%)</a:t>
            </a:r>
            <a:endParaRPr lang="en-US" sz="680" dirty="0"/>
          </a:p>
        </p:txBody>
      </p:sp>
      <p:sp>
        <p:nvSpPr>
          <p:cNvPr id="12" name="Shape 9"/>
          <p:cNvSpPr/>
          <p:nvPr/>
        </p:nvSpPr>
        <p:spPr>
          <a:xfrm>
            <a:off x="428625" y="2135981"/>
            <a:ext cx="3636811" cy="66436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3" name="Text 10"/>
          <p:cNvSpPr/>
          <p:nvPr/>
        </p:nvSpPr>
        <p:spPr>
          <a:xfrm>
            <a:off x="535781" y="2243138"/>
            <a:ext cx="34224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</a:t>
            </a:r>
            <a:endParaRPr lang="en-US" sz="628" dirty="0"/>
          </a:p>
        </p:txBody>
      </p:sp>
      <p:sp>
        <p:nvSpPr>
          <p:cNvPr id="14" name="Text 11"/>
          <p:cNvSpPr/>
          <p:nvPr/>
        </p:nvSpPr>
        <p:spPr>
          <a:xfrm>
            <a:off x="535781" y="2414588"/>
            <a:ext cx="342249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leads relational and growing in demand. MongoDB dominates NoSQL. Redis increasing for caching and real-time applications.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428625" y="2886075"/>
            <a:ext cx="3636811" cy="80367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6" name="Text 13"/>
          <p:cNvSpPr/>
          <p:nvPr/>
        </p:nvSpPr>
        <p:spPr>
          <a:xfrm>
            <a:off x="535781" y="2993231"/>
            <a:ext cx="34224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Implications</a:t>
            </a:r>
            <a:endParaRPr lang="en-US" sz="628" dirty="0"/>
          </a:p>
        </p:txBody>
      </p:sp>
      <p:sp>
        <p:nvSpPr>
          <p:cNvPr id="17" name="Text 14"/>
          <p:cNvSpPr/>
          <p:nvPr/>
        </p:nvSpPr>
        <p:spPr>
          <a:xfrm>
            <a:off x="535781" y="3164681"/>
            <a:ext cx="3422498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expertise increasingly valuable. Relational databases remain dominant (60% combined). Multi-database knowledge beneficial for modern development.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4351186" y="914400"/>
            <a:ext cx="436418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Usage</a:t>
            </a:r>
            <a:endParaRPr lang="en-US" sz="68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186" y="1125141"/>
            <a:ext cx="4363045" cy="2143125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4351186" y="3411141"/>
            <a:ext cx="436418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Demand</a:t>
            </a:r>
            <a:endParaRPr lang="en-US" sz="68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86" y="3621881"/>
            <a:ext cx="436304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Job Market Demand &amp; Compensation Trends</a:t>
            </a:r>
            <a:endParaRPr lang="en-US" sz="18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93106"/>
            <a:ext cx="4000500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14875" y="914400"/>
            <a:ext cx="4000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</a:t>
            </a:r>
            <a:endParaRPr lang="en-US" sz="680" dirty="0"/>
          </a:p>
        </p:txBody>
      </p:sp>
      <p:sp>
        <p:nvSpPr>
          <p:cNvPr id="6" name="Shape 2"/>
          <p:cNvSpPr/>
          <p:nvPr/>
        </p:nvSpPr>
        <p:spPr>
          <a:xfrm>
            <a:off x="4714875" y="1125141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" name="Text 3"/>
          <p:cNvSpPr/>
          <p:nvPr/>
        </p:nvSpPr>
        <p:spPr>
          <a:xfrm>
            <a:off x="4800600" y="1216223"/>
            <a:ext cx="59937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leads</a:t>
            </a:r>
            <a:endParaRPr lang="en-US" sz="680" dirty="0"/>
          </a:p>
        </p:txBody>
      </p:sp>
      <p:sp>
        <p:nvSpPr>
          <p:cNvPr id="8" name="Text 4"/>
          <p:cNvSpPr/>
          <p:nvPr/>
        </p:nvSpPr>
        <p:spPr>
          <a:xfrm>
            <a:off x="5399977" y="1216223"/>
            <a:ext cx="181049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job market demand with 12,500 postings</a:t>
            </a:r>
            <a:endParaRPr lang="en-US" sz="680" dirty="0"/>
          </a:p>
        </p:txBody>
      </p:sp>
      <p:sp>
        <p:nvSpPr>
          <p:cNvPr id="9" name="Shape 5"/>
          <p:cNvSpPr/>
          <p:nvPr/>
        </p:nvSpPr>
        <p:spPr>
          <a:xfrm>
            <a:off x="4714875" y="1493044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0" name="Text 6"/>
          <p:cNvSpPr/>
          <p:nvPr/>
        </p:nvSpPr>
        <p:spPr>
          <a:xfrm>
            <a:off x="4800600" y="1584127"/>
            <a:ext cx="107320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 close second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5873809" y="1584127"/>
            <a:ext cx="92508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11,200 postings</a:t>
            </a:r>
            <a:endParaRPr lang="en-US" sz="680" dirty="0"/>
          </a:p>
        </p:txBody>
      </p:sp>
      <p:sp>
        <p:nvSpPr>
          <p:cNvPr id="12" name="Shape 8"/>
          <p:cNvSpPr/>
          <p:nvPr/>
        </p:nvSpPr>
        <p:spPr>
          <a:xfrm>
            <a:off x="4714875" y="1860947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3" name="Text 9"/>
          <p:cNvSpPr/>
          <p:nvPr/>
        </p:nvSpPr>
        <p:spPr>
          <a:xfrm>
            <a:off x="4800600" y="1952030"/>
            <a:ext cx="71398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Strong demand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5514584" y="1952030"/>
            <a:ext cx="153596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 traditional languages (Java, C#)</a:t>
            </a:r>
            <a:endParaRPr lang="en-US" sz="680" dirty="0"/>
          </a:p>
        </p:txBody>
      </p:sp>
      <p:sp>
        <p:nvSpPr>
          <p:cNvPr id="15" name="Shape 11"/>
          <p:cNvSpPr/>
          <p:nvPr/>
        </p:nvSpPr>
        <p:spPr>
          <a:xfrm>
            <a:off x="4714875" y="2228850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6" name="Text 12"/>
          <p:cNvSpPr/>
          <p:nvPr/>
        </p:nvSpPr>
        <p:spPr>
          <a:xfrm>
            <a:off x="4800600" y="2319933"/>
            <a:ext cx="9515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Emerging languages</a:t>
            </a:r>
            <a:endParaRPr lang="en-US" sz="680" dirty="0"/>
          </a:p>
        </p:txBody>
      </p:sp>
      <p:sp>
        <p:nvSpPr>
          <p:cNvPr id="17" name="Text 13"/>
          <p:cNvSpPr/>
          <p:nvPr/>
        </p:nvSpPr>
        <p:spPr>
          <a:xfrm>
            <a:off x="5752142" y="2319933"/>
            <a:ext cx="171064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(Go, Rust) showing significant postings</a:t>
            </a:r>
            <a:endParaRPr lang="en-US" sz="680" dirty="0"/>
          </a:p>
        </p:txBody>
      </p:sp>
      <p:sp>
        <p:nvSpPr>
          <p:cNvPr id="18" name="Text 14"/>
          <p:cNvSpPr/>
          <p:nvPr/>
        </p:nvSpPr>
        <p:spPr>
          <a:xfrm>
            <a:off x="4714875" y="2739628"/>
            <a:ext cx="4000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Compensation Trends</a:t>
            </a:r>
            <a:endParaRPr lang="en-US" sz="680" dirty="0"/>
          </a:p>
        </p:txBody>
      </p:sp>
      <p:sp>
        <p:nvSpPr>
          <p:cNvPr id="19" name="Shape 15"/>
          <p:cNvSpPr/>
          <p:nvPr/>
        </p:nvSpPr>
        <p:spPr>
          <a:xfrm>
            <a:off x="4714875" y="2950369"/>
            <a:ext cx="4000500" cy="5107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0" name="Text 16"/>
          <p:cNvSpPr/>
          <p:nvPr/>
        </p:nvSpPr>
        <p:spPr>
          <a:xfrm>
            <a:off x="4822031" y="3057525"/>
            <a:ext cx="37861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Median Global</a:t>
            </a:r>
            <a:endParaRPr lang="en-US" sz="680" dirty="0"/>
          </a:p>
        </p:txBody>
      </p:sp>
      <p:sp>
        <p:nvSpPr>
          <p:cNvPr id="21" name="Text 17"/>
          <p:cNvSpPr/>
          <p:nvPr/>
        </p:nvSpPr>
        <p:spPr>
          <a:xfrm>
            <a:off x="4822031" y="3225403"/>
            <a:ext cx="378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$65,000 per year</a:t>
            </a:r>
            <a:endParaRPr lang="en-US" sz="628" dirty="0"/>
          </a:p>
        </p:txBody>
      </p:sp>
      <p:sp>
        <p:nvSpPr>
          <p:cNvPr id="22" name="Shape 18"/>
          <p:cNvSpPr/>
          <p:nvPr/>
        </p:nvSpPr>
        <p:spPr>
          <a:xfrm>
            <a:off x="4714875" y="3532584"/>
            <a:ext cx="4000500" cy="5107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3" name="Text 19"/>
          <p:cNvSpPr/>
          <p:nvPr/>
        </p:nvSpPr>
        <p:spPr>
          <a:xfrm>
            <a:off x="4822031" y="3639741"/>
            <a:ext cx="37861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Junior Developer</a:t>
            </a:r>
            <a:endParaRPr lang="en-US" sz="680" dirty="0"/>
          </a:p>
        </p:txBody>
      </p:sp>
      <p:sp>
        <p:nvSpPr>
          <p:cNvPr id="24" name="Text 20"/>
          <p:cNvSpPr/>
          <p:nvPr/>
        </p:nvSpPr>
        <p:spPr>
          <a:xfrm>
            <a:off x="4822031" y="3807619"/>
            <a:ext cx="378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$45,000 - $55,000</a:t>
            </a:r>
            <a:endParaRPr lang="en-US" sz="628" dirty="0"/>
          </a:p>
        </p:txBody>
      </p:sp>
      <p:sp>
        <p:nvSpPr>
          <p:cNvPr id="25" name="Shape 21"/>
          <p:cNvSpPr/>
          <p:nvPr/>
        </p:nvSpPr>
        <p:spPr>
          <a:xfrm>
            <a:off x="4714875" y="4114800"/>
            <a:ext cx="4000500" cy="5107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6" name="Text 22"/>
          <p:cNvSpPr/>
          <p:nvPr/>
        </p:nvSpPr>
        <p:spPr>
          <a:xfrm>
            <a:off x="4822031" y="4221956"/>
            <a:ext cx="37861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Senior Developer</a:t>
            </a:r>
            <a:endParaRPr lang="en-US" sz="680" dirty="0"/>
          </a:p>
        </p:txBody>
      </p:sp>
      <p:sp>
        <p:nvSpPr>
          <p:cNvPr id="27" name="Text 23"/>
          <p:cNvSpPr/>
          <p:nvPr/>
        </p:nvSpPr>
        <p:spPr>
          <a:xfrm>
            <a:off x="4822031" y="4389834"/>
            <a:ext cx="378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$90,000 - $130,000 (40-60% premium)</a:t>
            </a:r>
            <a:endParaRPr lang="en-US" sz="628" dirty="0"/>
          </a:p>
        </p:txBody>
      </p:sp>
      <p:sp>
        <p:nvSpPr>
          <p:cNvPr id="28" name="Text 24"/>
          <p:cNvSpPr/>
          <p:nvPr/>
        </p:nvSpPr>
        <p:spPr>
          <a:xfrm>
            <a:off x="4714875" y="4839891"/>
            <a:ext cx="4000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Implications</a:t>
            </a:r>
            <a:endParaRPr lang="en-US" sz="680" dirty="0"/>
          </a:p>
        </p:txBody>
      </p:sp>
      <p:sp>
        <p:nvSpPr>
          <p:cNvPr id="29" name="Shape 25"/>
          <p:cNvSpPr/>
          <p:nvPr/>
        </p:nvSpPr>
        <p:spPr>
          <a:xfrm>
            <a:off x="4714875" y="5050631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0" name="Text 26"/>
          <p:cNvSpPr/>
          <p:nvPr/>
        </p:nvSpPr>
        <p:spPr>
          <a:xfrm>
            <a:off x="4800600" y="5141714"/>
            <a:ext cx="80174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skills offer </a:t>
            </a:r>
            <a:endParaRPr lang="en-US" sz="680" dirty="0"/>
          </a:p>
        </p:txBody>
      </p:sp>
      <p:sp>
        <p:nvSpPr>
          <p:cNvPr id="31" name="Text 27"/>
          <p:cNvSpPr/>
          <p:nvPr/>
        </p:nvSpPr>
        <p:spPr>
          <a:xfrm>
            <a:off x="5602346" y="5141714"/>
            <a:ext cx="139442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job market opportunities</a:t>
            </a:r>
            <a:endParaRPr lang="en-US" sz="680" dirty="0"/>
          </a:p>
        </p:txBody>
      </p:sp>
      <p:sp>
        <p:nvSpPr>
          <p:cNvPr id="32" name="Shape 28"/>
          <p:cNvSpPr/>
          <p:nvPr/>
        </p:nvSpPr>
        <p:spPr>
          <a:xfrm>
            <a:off x="4714875" y="5418534"/>
            <a:ext cx="4000500" cy="3107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3" name="Text 29"/>
          <p:cNvSpPr/>
          <p:nvPr/>
        </p:nvSpPr>
        <p:spPr>
          <a:xfrm>
            <a:off x="4800600" y="5509617"/>
            <a:ext cx="173565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 emerging languages provides </a:t>
            </a:r>
            <a:endParaRPr lang="en-US" sz="680" dirty="0"/>
          </a:p>
        </p:txBody>
      </p:sp>
      <p:sp>
        <p:nvSpPr>
          <p:cNvPr id="34" name="Text 30"/>
          <p:cNvSpPr/>
          <p:nvPr/>
        </p:nvSpPr>
        <p:spPr>
          <a:xfrm>
            <a:off x="6536252" y="5509617"/>
            <a:ext cx="107413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advantage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Ecosystem Overview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85838"/>
            <a:ext cx="19645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Platforms</a:t>
            </a:r>
            <a:endParaRPr lang="en-US" sz="732" dirty="0"/>
          </a:p>
        </p:txBody>
      </p:sp>
      <p:sp>
        <p:nvSpPr>
          <p:cNvPr id="5" name="Text 2"/>
          <p:cNvSpPr/>
          <p:nvPr/>
        </p:nvSpPr>
        <p:spPr>
          <a:xfrm>
            <a:off x="428625" y="1243013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</a:t>
            </a:r>
            <a:endParaRPr lang="en-US" sz="680" dirty="0"/>
          </a:p>
        </p:txBody>
      </p:sp>
      <p:sp>
        <p:nvSpPr>
          <p:cNvPr id="6" name="Shape 3"/>
          <p:cNvSpPr/>
          <p:nvPr/>
        </p:nvSpPr>
        <p:spPr>
          <a:xfrm>
            <a:off x="428625" y="1410891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" name="Shape 4"/>
          <p:cNvSpPr/>
          <p:nvPr/>
        </p:nvSpPr>
        <p:spPr>
          <a:xfrm>
            <a:off x="428625" y="1410891"/>
            <a:ext cx="884039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8" name="Text 5"/>
          <p:cNvSpPr/>
          <p:nvPr/>
        </p:nvSpPr>
        <p:spPr>
          <a:xfrm>
            <a:off x="1094473" y="1418034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45%</a:t>
            </a:r>
            <a:endParaRPr lang="en-US" sz="628" dirty="0"/>
          </a:p>
        </p:txBody>
      </p:sp>
      <p:sp>
        <p:nvSpPr>
          <p:cNvPr id="9" name="Text 6"/>
          <p:cNvSpPr/>
          <p:nvPr/>
        </p:nvSpPr>
        <p:spPr>
          <a:xfrm>
            <a:off x="428625" y="1639491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Azure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428625" y="1807369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Shape 8"/>
          <p:cNvSpPr/>
          <p:nvPr/>
        </p:nvSpPr>
        <p:spPr>
          <a:xfrm>
            <a:off x="428625" y="1807369"/>
            <a:ext cx="589359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12" name="Text 9"/>
          <p:cNvSpPr/>
          <p:nvPr/>
        </p:nvSpPr>
        <p:spPr>
          <a:xfrm>
            <a:off x="799793" y="1814513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</a:t>
            </a:r>
            <a:endParaRPr lang="en-US" sz="628" dirty="0"/>
          </a:p>
        </p:txBody>
      </p:sp>
      <p:sp>
        <p:nvSpPr>
          <p:cNvPr id="13" name="Text 10"/>
          <p:cNvSpPr/>
          <p:nvPr/>
        </p:nvSpPr>
        <p:spPr>
          <a:xfrm>
            <a:off x="428625" y="2035969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Cloud</a:t>
            </a:r>
            <a:endParaRPr lang="en-US" sz="680" dirty="0"/>
          </a:p>
        </p:txBody>
      </p:sp>
      <p:sp>
        <p:nvSpPr>
          <p:cNvPr id="14" name="Shape 11"/>
          <p:cNvSpPr/>
          <p:nvPr/>
        </p:nvSpPr>
        <p:spPr>
          <a:xfrm>
            <a:off x="428625" y="2203847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5" name="Shape 12"/>
          <p:cNvSpPr/>
          <p:nvPr/>
        </p:nvSpPr>
        <p:spPr>
          <a:xfrm>
            <a:off x="428625" y="2203847"/>
            <a:ext cx="392906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16" name="Text 13"/>
          <p:cNvSpPr/>
          <p:nvPr/>
        </p:nvSpPr>
        <p:spPr>
          <a:xfrm>
            <a:off x="603340" y="2210991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20%</a:t>
            </a:r>
            <a:endParaRPr lang="en-US" sz="628" dirty="0"/>
          </a:p>
        </p:txBody>
      </p:sp>
      <p:sp>
        <p:nvSpPr>
          <p:cNvPr id="17" name="Text 14"/>
          <p:cNvSpPr/>
          <p:nvPr/>
        </p:nvSpPr>
        <p:spPr>
          <a:xfrm>
            <a:off x="428625" y="2432447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Other</a:t>
            </a:r>
            <a:endParaRPr lang="en-US" sz="680" dirty="0"/>
          </a:p>
        </p:txBody>
      </p:sp>
      <p:sp>
        <p:nvSpPr>
          <p:cNvPr id="18" name="Shape 15"/>
          <p:cNvSpPr/>
          <p:nvPr/>
        </p:nvSpPr>
        <p:spPr>
          <a:xfrm>
            <a:off x="428625" y="2600325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Shape 16"/>
          <p:cNvSpPr/>
          <p:nvPr/>
        </p:nvSpPr>
        <p:spPr>
          <a:xfrm>
            <a:off x="428625" y="2600325"/>
            <a:ext cx="98227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20" name="Text 17"/>
          <p:cNvSpPr/>
          <p:nvPr/>
        </p:nvSpPr>
        <p:spPr>
          <a:xfrm>
            <a:off x="357690" y="2607469"/>
            <a:ext cx="1262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5%</a:t>
            </a:r>
            <a:endParaRPr lang="en-US" sz="628" dirty="0"/>
          </a:p>
        </p:txBody>
      </p:sp>
      <p:sp>
        <p:nvSpPr>
          <p:cNvPr id="21" name="Text 18"/>
          <p:cNvSpPr/>
          <p:nvPr/>
        </p:nvSpPr>
        <p:spPr>
          <a:xfrm>
            <a:off x="2536031" y="985838"/>
            <a:ext cx="19645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Containerization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2536031" y="1243013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Docker</a:t>
            </a:r>
            <a:endParaRPr lang="en-US" sz="680" dirty="0"/>
          </a:p>
        </p:txBody>
      </p:sp>
      <p:sp>
        <p:nvSpPr>
          <p:cNvPr id="23" name="Shape 20"/>
          <p:cNvSpPr/>
          <p:nvPr/>
        </p:nvSpPr>
        <p:spPr>
          <a:xfrm>
            <a:off x="2536031" y="1410891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4" name="Shape 21"/>
          <p:cNvSpPr/>
          <p:nvPr/>
        </p:nvSpPr>
        <p:spPr>
          <a:xfrm>
            <a:off x="2536031" y="1410891"/>
            <a:ext cx="1178719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25" name="Text 22"/>
          <p:cNvSpPr/>
          <p:nvPr/>
        </p:nvSpPr>
        <p:spPr>
          <a:xfrm>
            <a:off x="3496559" y="1418034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2536031" y="1639491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Kubernetes</a:t>
            </a:r>
            <a:endParaRPr lang="en-US" sz="680" dirty="0"/>
          </a:p>
        </p:txBody>
      </p:sp>
      <p:sp>
        <p:nvSpPr>
          <p:cNvPr id="27" name="Shape 24"/>
          <p:cNvSpPr/>
          <p:nvPr/>
        </p:nvSpPr>
        <p:spPr>
          <a:xfrm>
            <a:off x="2536031" y="1807369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8" name="Shape 25"/>
          <p:cNvSpPr/>
          <p:nvPr/>
        </p:nvSpPr>
        <p:spPr>
          <a:xfrm>
            <a:off x="2536031" y="1807369"/>
            <a:ext cx="687586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29" name="Text 26"/>
          <p:cNvSpPr/>
          <p:nvPr/>
        </p:nvSpPr>
        <p:spPr>
          <a:xfrm>
            <a:off x="3005426" y="1814513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35%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2536031" y="2035969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Other</a:t>
            </a:r>
            <a:endParaRPr lang="en-US" sz="680" dirty="0"/>
          </a:p>
        </p:txBody>
      </p:sp>
      <p:sp>
        <p:nvSpPr>
          <p:cNvPr id="31" name="Shape 28"/>
          <p:cNvSpPr/>
          <p:nvPr/>
        </p:nvSpPr>
        <p:spPr>
          <a:xfrm>
            <a:off x="2536031" y="2203847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2" name="Shape 29"/>
          <p:cNvSpPr/>
          <p:nvPr/>
        </p:nvSpPr>
        <p:spPr>
          <a:xfrm>
            <a:off x="2536031" y="2203847"/>
            <a:ext cx="98227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33" name="Text 30"/>
          <p:cNvSpPr/>
          <p:nvPr/>
        </p:nvSpPr>
        <p:spPr>
          <a:xfrm>
            <a:off x="2465096" y="2210991"/>
            <a:ext cx="1262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5%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4643438" y="985838"/>
            <a:ext cx="19645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Frameworks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4643438" y="1243013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</a:t>
            </a:r>
            <a:endParaRPr lang="en-US" sz="680" dirty="0"/>
          </a:p>
        </p:txBody>
      </p:sp>
      <p:sp>
        <p:nvSpPr>
          <p:cNvPr id="36" name="Shape 33"/>
          <p:cNvSpPr/>
          <p:nvPr/>
        </p:nvSpPr>
        <p:spPr>
          <a:xfrm>
            <a:off x="4643438" y="1410891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7" name="Shape 34"/>
          <p:cNvSpPr/>
          <p:nvPr/>
        </p:nvSpPr>
        <p:spPr>
          <a:xfrm>
            <a:off x="4643438" y="1410891"/>
            <a:ext cx="1276945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38" name="Text 35"/>
          <p:cNvSpPr/>
          <p:nvPr/>
        </p:nvSpPr>
        <p:spPr>
          <a:xfrm>
            <a:off x="5702191" y="1418034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65%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4643438" y="1639491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Vue.js</a:t>
            </a:r>
            <a:endParaRPr lang="en-US" sz="680" dirty="0"/>
          </a:p>
        </p:txBody>
      </p:sp>
      <p:sp>
        <p:nvSpPr>
          <p:cNvPr id="40" name="Shape 37"/>
          <p:cNvSpPr/>
          <p:nvPr/>
        </p:nvSpPr>
        <p:spPr>
          <a:xfrm>
            <a:off x="4643438" y="1807369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1" name="Shape 38"/>
          <p:cNvSpPr/>
          <p:nvPr/>
        </p:nvSpPr>
        <p:spPr>
          <a:xfrm>
            <a:off x="4643438" y="1807369"/>
            <a:ext cx="392906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42" name="Text 39"/>
          <p:cNvSpPr/>
          <p:nvPr/>
        </p:nvSpPr>
        <p:spPr>
          <a:xfrm>
            <a:off x="4818152" y="1814513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20%</a:t>
            </a:r>
            <a:endParaRPr lang="en-US" sz="628" dirty="0"/>
          </a:p>
        </p:txBody>
      </p:sp>
      <p:sp>
        <p:nvSpPr>
          <p:cNvPr id="43" name="Text 40"/>
          <p:cNvSpPr/>
          <p:nvPr/>
        </p:nvSpPr>
        <p:spPr>
          <a:xfrm>
            <a:off x="4643438" y="2035969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Angular</a:t>
            </a:r>
            <a:endParaRPr lang="en-US" sz="680" dirty="0"/>
          </a:p>
        </p:txBody>
      </p:sp>
      <p:sp>
        <p:nvSpPr>
          <p:cNvPr id="44" name="Shape 41"/>
          <p:cNvSpPr/>
          <p:nvPr/>
        </p:nvSpPr>
        <p:spPr>
          <a:xfrm>
            <a:off x="4643438" y="2203847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5" name="Shape 42"/>
          <p:cNvSpPr/>
          <p:nvPr/>
        </p:nvSpPr>
        <p:spPr>
          <a:xfrm>
            <a:off x="4643438" y="2203847"/>
            <a:ext cx="353616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46" name="Text 43"/>
          <p:cNvSpPr/>
          <p:nvPr/>
        </p:nvSpPr>
        <p:spPr>
          <a:xfrm>
            <a:off x="4778862" y="2210991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18%</a:t>
            </a:r>
            <a:endParaRPr lang="en-US" sz="628" dirty="0"/>
          </a:p>
        </p:txBody>
      </p:sp>
      <p:sp>
        <p:nvSpPr>
          <p:cNvPr id="47" name="Text 44"/>
          <p:cNvSpPr/>
          <p:nvPr/>
        </p:nvSpPr>
        <p:spPr>
          <a:xfrm>
            <a:off x="4643438" y="2432447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Svelte</a:t>
            </a:r>
            <a:endParaRPr lang="en-US" sz="680" dirty="0"/>
          </a:p>
        </p:txBody>
      </p:sp>
      <p:sp>
        <p:nvSpPr>
          <p:cNvPr id="48" name="Shape 45"/>
          <p:cNvSpPr/>
          <p:nvPr/>
        </p:nvSpPr>
        <p:spPr>
          <a:xfrm>
            <a:off x="4643438" y="2600325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9" name="Shape 46"/>
          <p:cNvSpPr/>
          <p:nvPr/>
        </p:nvSpPr>
        <p:spPr>
          <a:xfrm>
            <a:off x="4643438" y="2600325"/>
            <a:ext cx="157163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50" name="Text 47"/>
          <p:cNvSpPr/>
          <p:nvPr/>
        </p:nvSpPr>
        <p:spPr>
          <a:xfrm>
            <a:off x="4631438" y="2607469"/>
            <a:ext cx="1262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8%</a:t>
            </a:r>
            <a:endParaRPr lang="en-US" sz="628" dirty="0"/>
          </a:p>
        </p:txBody>
      </p:sp>
      <p:sp>
        <p:nvSpPr>
          <p:cNvPr id="51" name="Text 48"/>
          <p:cNvSpPr/>
          <p:nvPr/>
        </p:nvSpPr>
        <p:spPr>
          <a:xfrm>
            <a:off x="6750844" y="985838"/>
            <a:ext cx="19645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Frameworks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6750844" y="1243013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Node.js/Express</a:t>
            </a:r>
            <a:endParaRPr lang="en-US" sz="680" dirty="0"/>
          </a:p>
        </p:txBody>
      </p:sp>
      <p:sp>
        <p:nvSpPr>
          <p:cNvPr id="53" name="Shape 50"/>
          <p:cNvSpPr/>
          <p:nvPr/>
        </p:nvSpPr>
        <p:spPr>
          <a:xfrm>
            <a:off x="6750844" y="1410891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4" name="Shape 51"/>
          <p:cNvSpPr/>
          <p:nvPr/>
        </p:nvSpPr>
        <p:spPr>
          <a:xfrm>
            <a:off x="6750844" y="1410891"/>
            <a:ext cx="785813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55" name="Text 52"/>
          <p:cNvSpPr/>
          <p:nvPr/>
        </p:nvSpPr>
        <p:spPr>
          <a:xfrm>
            <a:off x="7318465" y="1418034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628" dirty="0"/>
          </a:p>
        </p:txBody>
      </p:sp>
      <p:sp>
        <p:nvSpPr>
          <p:cNvPr id="56" name="Text 53"/>
          <p:cNvSpPr/>
          <p:nvPr/>
        </p:nvSpPr>
        <p:spPr>
          <a:xfrm>
            <a:off x="6750844" y="1639491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</a:t>
            </a:r>
            <a:endParaRPr lang="en-US" sz="680" dirty="0"/>
          </a:p>
        </p:txBody>
      </p:sp>
      <p:sp>
        <p:nvSpPr>
          <p:cNvPr id="57" name="Shape 54"/>
          <p:cNvSpPr/>
          <p:nvPr/>
        </p:nvSpPr>
        <p:spPr>
          <a:xfrm>
            <a:off x="6750844" y="1807369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8" name="Shape 55"/>
          <p:cNvSpPr/>
          <p:nvPr/>
        </p:nvSpPr>
        <p:spPr>
          <a:xfrm>
            <a:off x="6750844" y="1807369"/>
            <a:ext cx="353616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59" name="Text 56"/>
          <p:cNvSpPr/>
          <p:nvPr/>
        </p:nvSpPr>
        <p:spPr>
          <a:xfrm>
            <a:off x="6886268" y="1814513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18%</a:t>
            </a:r>
            <a:endParaRPr lang="en-US" sz="628" dirty="0"/>
          </a:p>
        </p:txBody>
      </p:sp>
      <p:sp>
        <p:nvSpPr>
          <p:cNvPr id="60" name="Text 57"/>
          <p:cNvSpPr/>
          <p:nvPr/>
        </p:nvSpPr>
        <p:spPr>
          <a:xfrm>
            <a:off x="6750844" y="2035969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</a:t>
            </a:r>
            <a:endParaRPr lang="en-US" sz="680" dirty="0"/>
          </a:p>
        </p:txBody>
      </p:sp>
      <p:sp>
        <p:nvSpPr>
          <p:cNvPr id="61" name="Shape 58"/>
          <p:cNvSpPr/>
          <p:nvPr/>
        </p:nvSpPr>
        <p:spPr>
          <a:xfrm>
            <a:off x="6750844" y="2203847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2" name="Shape 59"/>
          <p:cNvSpPr/>
          <p:nvPr/>
        </p:nvSpPr>
        <p:spPr>
          <a:xfrm>
            <a:off x="6750844" y="2203847"/>
            <a:ext cx="294680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63" name="Text 60"/>
          <p:cNvSpPr/>
          <p:nvPr/>
        </p:nvSpPr>
        <p:spPr>
          <a:xfrm>
            <a:off x="6827332" y="2210991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15%</a:t>
            </a:r>
            <a:endParaRPr lang="en-US" sz="628" dirty="0"/>
          </a:p>
        </p:txBody>
      </p:sp>
      <p:sp>
        <p:nvSpPr>
          <p:cNvPr id="64" name="Text 61"/>
          <p:cNvSpPr/>
          <p:nvPr/>
        </p:nvSpPr>
        <p:spPr>
          <a:xfrm>
            <a:off x="6750844" y="2432447"/>
            <a:ext cx="19645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 Boot</a:t>
            </a:r>
            <a:endParaRPr lang="en-US" sz="680" dirty="0"/>
          </a:p>
        </p:txBody>
      </p:sp>
      <p:sp>
        <p:nvSpPr>
          <p:cNvPr id="65" name="Shape 62"/>
          <p:cNvSpPr/>
          <p:nvPr/>
        </p:nvSpPr>
        <p:spPr>
          <a:xfrm>
            <a:off x="6750844" y="2600325"/>
            <a:ext cx="1964531" cy="1428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6" name="Shape 63"/>
          <p:cNvSpPr/>
          <p:nvPr/>
        </p:nvSpPr>
        <p:spPr>
          <a:xfrm>
            <a:off x="6750844" y="2600325"/>
            <a:ext cx="235744" cy="142875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67" name="Text 64"/>
          <p:cNvSpPr/>
          <p:nvPr/>
        </p:nvSpPr>
        <p:spPr>
          <a:xfrm>
            <a:off x="6768396" y="2607469"/>
            <a:ext cx="1753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12%</a:t>
            </a:r>
            <a:endParaRPr lang="en-US" sz="628" dirty="0"/>
          </a:p>
        </p:txBody>
      </p:sp>
      <p:sp>
        <p:nvSpPr>
          <p:cNvPr id="68" name="Shape 65"/>
          <p:cNvSpPr/>
          <p:nvPr/>
        </p:nvSpPr>
        <p:spPr>
          <a:xfrm>
            <a:off x="428625" y="3730489"/>
            <a:ext cx="8286750" cy="105582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9" name="Text 66"/>
          <p:cNvSpPr/>
          <p:nvPr/>
        </p:nvSpPr>
        <p:spPr>
          <a:xfrm>
            <a:off x="535781" y="3848360"/>
            <a:ext cx="54990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Insight:</a:t>
            </a:r>
            <a:endParaRPr lang="en-US" sz="680" dirty="0"/>
          </a:p>
        </p:txBody>
      </p:sp>
      <p:sp>
        <p:nvSpPr>
          <p:cNvPr id="70" name="Text 67"/>
          <p:cNvSpPr/>
          <p:nvPr/>
        </p:nvSpPr>
        <p:spPr>
          <a:xfrm>
            <a:off x="1085683" y="3848360"/>
            <a:ext cx="722939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Cloud-native development is the new standard with 90% of respondents using cloud platforms. React.js has effectively won the frontend framework competition (65% </a:t>
            </a:r>
            <a:endParaRPr lang="en-US" sz="680" dirty="0"/>
          </a:p>
        </p:txBody>
      </p:sp>
      <p:sp>
        <p:nvSpPr>
          <p:cNvPr id="71" name="Text 68"/>
          <p:cNvSpPr/>
          <p:nvPr/>
        </p:nvSpPr>
        <p:spPr>
          <a:xfrm>
            <a:off x="535781" y="3996928"/>
            <a:ext cx="677646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usage), while Docker and Kubernetes dominate containerization. Organizations are building modern, scalable infrastructure as a foundational requirement. 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Demographics: Age &amp; Education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914400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 Distribution</a:t>
            </a:r>
            <a:endParaRPr lang="en-US" sz="837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93006"/>
            <a:ext cx="4000500" cy="22860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28625" y="3693319"/>
            <a:ext cx="4000500" cy="68937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3693319"/>
            <a:ext cx="28575" cy="689372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8" name="Text 4"/>
          <p:cNvSpPr/>
          <p:nvPr/>
        </p:nvSpPr>
        <p:spPr>
          <a:xfrm>
            <a:off x="535781" y="3800475"/>
            <a:ext cx="37861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</a:t>
            </a:r>
            <a:endParaRPr lang="en-US" sz="680" dirty="0"/>
          </a:p>
        </p:txBody>
      </p:sp>
      <p:sp>
        <p:nvSpPr>
          <p:cNvPr id="9" name="Text 5"/>
          <p:cNvSpPr/>
          <p:nvPr/>
        </p:nvSpPr>
        <p:spPr>
          <a:xfrm>
            <a:off x="535781" y="4002286"/>
            <a:ext cx="92277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Primary workforce is </a:t>
            </a:r>
            <a:endParaRPr lang="en-US" sz="680" dirty="0"/>
          </a:p>
        </p:txBody>
      </p:sp>
      <p:sp>
        <p:nvSpPr>
          <p:cNvPr id="10" name="Text 6"/>
          <p:cNvSpPr/>
          <p:nvPr/>
        </p:nvSpPr>
        <p:spPr>
          <a:xfrm>
            <a:off x="1458553" y="4002286"/>
            <a:ext cx="79571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25-34 years (55%)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2254272" y="4002286"/>
            <a:ext cx="88811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median age of 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3142385" y="4002286"/>
            <a:ext cx="38255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 years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3524938" y="4002286"/>
            <a:ext cx="41578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Younger 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535781" y="4141589"/>
            <a:ext cx="223554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demographic dominates the developer community.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4714875" y="914400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 Background</a:t>
            </a:r>
            <a:endParaRPr lang="en-US" sz="837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193006"/>
            <a:ext cx="4000500" cy="2286000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4714875" y="3693319"/>
            <a:ext cx="4000500" cy="68937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8" name="Shape 13"/>
          <p:cNvSpPr/>
          <p:nvPr/>
        </p:nvSpPr>
        <p:spPr>
          <a:xfrm>
            <a:off x="4714875" y="3693319"/>
            <a:ext cx="28575" cy="689372"/>
          </a:xfrm>
          <a:prstGeom prst="rect">
            <a:avLst/>
          </a:prstGeom>
          <a:solidFill>
            <a:srgbClr val="1A76FF"/>
          </a:solidFill>
          <a:ln/>
        </p:spPr>
      </p:sp>
      <p:sp>
        <p:nvSpPr>
          <p:cNvPr id="19" name="Text 14"/>
          <p:cNvSpPr/>
          <p:nvPr/>
        </p:nvSpPr>
        <p:spPr>
          <a:xfrm>
            <a:off x="4822031" y="3800475"/>
            <a:ext cx="37861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</a:t>
            </a:r>
            <a:endParaRPr lang="en-US" sz="680" dirty="0"/>
          </a:p>
        </p:txBody>
      </p:sp>
      <p:sp>
        <p:nvSpPr>
          <p:cNvPr id="20" name="Text 15"/>
          <p:cNvSpPr/>
          <p:nvPr/>
        </p:nvSpPr>
        <p:spPr>
          <a:xfrm>
            <a:off x="4822031" y="4002286"/>
            <a:ext cx="110560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Bachelor's degree (45%)</a:t>
            </a:r>
            <a:endParaRPr lang="en-US" sz="680" dirty="0"/>
          </a:p>
        </p:txBody>
      </p:sp>
      <p:sp>
        <p:nvSpPr>
          <p:cNvPr id="21" name="Text 16"/>
          <p:cNvSpPr/>
          <p:nvPr/>
        </p:nvSpPr>
        <p:spPr>
          <a:xfrm>
            <a:off x="5927638" y="4002286"/>
            <a:ext cx="118742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most common. Significant </a:t>
            </a:r>
            <a:endParaRPr lang="en-US" sz="680" dirty="0"/>
          </a:p>
        </p:txBody>
      </p:sp>
      <p:sp>
        <p:nvSpPr>
          <p:cNvPr id="22" name="Text 17"/>
          <p:cNvSpPr/>
          <p:nvPr/>
        </p:nvSpPr>
        <p:spPr>
          <a:xfrm>
            <a:off x="7115063" y="4002286"/>
            <a:ext cx="132153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self-taught population (25%)</a:t>
            </a:r>
            <a:endParaRPr lang="en-US" sz="680" dirty="0"/>
          </a:p>
        </p:txBody>
      </p:sp>
      <p:sp>
        <p:nvSpPr>
          <p:cNvPr id="23" name="Text 18"/>
          <p:cNvSpPr/>
          <p:nvPr/>
        </p:nvSpPr>
        <p:spPr>
          <a:xfrm>
            <a:off x="4822031" y="4141589"/>
            <a:ext cx="360823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nearly equal to master's degrees (28%). Growing diversity in educational pathways.</a:t>
            </a:r>
            <a:endParaRPr lang="en-US" sz="6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93423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Insights &amp; Key Patterns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950119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607219" y="1128713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607219" y="1443038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Evolution</a:t>
            </a:r>
            <a:endParaRPr lang="en-US" sz="785" dirty="0"/>
          </a:p>
        </p:txBody>
      </p:sp>
      <p:sp>
        <p:nvSpPr>
          <p:cNvPr id="7" name="Text 4"/>
          <p:cNvSpPr/>
          <p:nvPr/>
        </p:nvSpPr>
        <p:spPr>
          <a:xfrm>
            <a:off x="607219" y="1689497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Clear shift from traditional languages (Java, PHP) toward modern alternatives (Python, TypeScript, Go). This reflects industry demand for more versatile, maintainable, and performance-oriented solutions.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607219" y="222092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+8% future interest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607219" y="2399519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vs. current usage</a:t>
            </a:r>
            <a:endParaRPr lang="en-US" sz="628" dirty="0"/>
          </a:p>
        </p:txBody>
      </p:sp>
      <p:sp>
        <p:nvSpPr>
          <p:cNvPr id="10" name="Shape 7"/>
          <p:cNvSpPr/>
          <p:nvPr/>
        </p:nvSpPr>
        <p:spPr>
          <a:xfrm>
            <a:off x="4661297" y="950119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1" name="Text 8"/>
          <p:cNvSpPr/>
          <p:nvPr/>
        </p:nvSpPr>
        <p:spPr>
          <a:xfrm>
            <a:off x="4839891" y="1128713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☁️</a:t>
            </a:r>
            <a:endParaRPr lang="en-US" sz="1575" dirty="0"/>
          </a:p>
        </p:txBody>
      </p:sp>
      <p:sp>
        <p:nvSpPr>
          <p:cNvPr id="12" name="Text 9"/>
          <p:cNvSpPr/>
          <p:nvPr/>
        </p:nvSpPr>
        <p:spPr>
          <a:xfrm>
            <a:off x="4839891" y="1443038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Cloud-Native Dominance</a:t>
            </a:r>
            <a:endParaRPr lang="en-US" sz="785" dirty="0"/>
          </a:p>
        </p:txBody>
      </p:sp>
      <p:sp>
        <p:nvSpPr>
          <p:cNvPr id="13" name="Text 10"/>
          <p:cNvSpPr/>
          <p:nvPr/>
        </p:nvSpPr>
        <p:spPr>
          <a:xfrm>
            <a:off x="4839891" y="1689497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AWS, Docker, and Kubernetes are present in majority of technology stacks. Cloud-native development is no longer optional but foundational for modern infrastructure and scalability.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4839891" y="222092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 cloud adoption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4839891" y="2399519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among respondents</a:t>
            </a:r>
            <a:endParaRPr lang="en-US" sz="628" dirty="0"/>
          </a:p>
        </p:txBody>
      </p:sp>
      <p:sp>
        <p:nvSpPr>
          <p:cNvPr id="16" name="Shape 13"/>
          <p:cNvSpPr/>
          <p:nvPr/>
        </p:nvSpPr>
        <p:spPr>
          <a:xfrm>
            <a:off x="428625" y="2885294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4"/>
          <p:cNvSpPr/>
          <p:nvPr/>
        </p:nvSpPr>
        <p:spPr>
          <a:xfrm>
            <a:off x="607219" y="3063887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⚛️</a:t>
            </a:r>
            <a:endParaRPr lang="en-US" sz="1575" dirty="0"/>
          </a:p>
        </p:txBody>
      </p:sp>
      <p:sp>
        <p:nvSpPr>
          <p:cNvPr id="18" name="Text 15"/>
          <p:cNvSpPr/>
          <p:nvPr/>
        </p:nvSpPr>
        <p:spPr>
          <a:xfrm>
            <a:off x="607219" y="3378212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Standardization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607219" y="3624672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 has effectively won the frontend framework competition with overwhelming market dominance. This standardization simplifies hiring and team collaboration across organizations.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607219" y="4156100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65% React.js usage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607219" y="4334694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clear market leader</a:t>
            </a:r>
            <a:endParaRPr lang="en-US" sz="628" dirty="0"/>
          </a:p>
        </p:txBody>
      </p:sp>
      <p:sp>
        <p:nvSpPr>
          <p:cNvPr id="22" name="Shape 19"/>
          <p:cNvSpPr/>
          <p:nvPr/>
        </p:nvSpPr>
        <p:spPr>
          <a:xfrm>
            <a:off x="4661297" y="2885294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3" name="Text 20"/>
          <p:cNvSpPr/>
          <p:nvPr/>
        </p:nvSpPr>
        <p:spPr>
          <a:xfrm>
            <a:off x="4839891" y="3063887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🗄️</a:t>
            </a:r>
            <a:endParaRPr lang="en-US" sz="1575" dirty="0"/>
          </a:p>
        </p:txBody>
      </p:sp>
      <p:sp>
        <p:nvSpPr>
          <p:cNvPr id="24" name="Text 21"/>
          <p:cNvSpPr/>
          <p:nvPr/>
        </p:nvSpPr>
        <p:spPr>
          <a:xfrm>
            <a:off x="4839891" y="3378212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Diversification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839891" y="3624672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Organizations are adopting multiple database technologies to address different use cases. This polyglot persistence approach enables specialized solutions for specific data requirements and workloads.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4839891" y="4156100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2.5 database types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4839891" y="4334694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average per organization</a:t>
            </a:r>
            <a:endParaRPr lang="en-US" sz="628" dirty="0"/>
          </a:p>
        </p:txBody>
      </p:sp>
      <p:sp>
        <p:nvSpPr>
          <p:cNvPr id="28" name="Shape 25"/>
          <p:cNvSpPr/>
          <p:nvPr/>
        </p:nvSpPr>
        <p:spPr>
          <a:xfrm>
            <a:off x="428625" y="4820469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9" name="Text 26"/>
          <p:cNvSpPr/>
          <p:nvPr/>
        </p:nvSpPr>
        <p:spPr>
          <a:xfrm>
            <a:off x="607219" y="4999062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💰</a:t>
            </a:r>
            <a:endParaRPr lang="en-US" sz="1575" dirty="0"/>
          </a:p>
        </p:txBody>
      </p:sp>
      <p:sp>
        <p:nvSpPr>
          <p:cNvPr id="30" name="Text 27"/>
          <p:cNvSpPr/>
          <p:nvPr/>
        </p:nvSpPr>
        <p:spPr>
          <a:xfrm>
            <a:off x="607219" y="5313387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Correlation</a:t>
            </a:r>
            <a:endParaRPr lang="en-US" sz="785" dirty="0"/>
          </a:p>
        </p:txBody>
      </p:sp>
      <p:sp>
        <p:nvSpPr>
          <p:cNvPr id="31" name="Text 28"/>
          <p:cNvSpPr/>
          <p:nvPr/>
        </p:nvSpPr>
        <p:spPr>
          <a:xfrm>
            <a:off x="607219" y="5559847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Compensation strongly correlates with experience up to 15-20 years, then plateaus. This demonstrates the market's valuation of accumulated expertise and seniority in technical roles.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607219" y="609127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40-60% senior premium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607219" y="6269868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 junior developers</a:t>
            </a:r>
            <a:endParaRPr lang="en-US" sz="628" dirty="0"/>
          </a:p>
        </p:txBody>
      </p:sp>
      <p:sp>
        <p:nvSpPr>
          <p:cNvPr id="34" name="Shape 31"/>
          <p:cNvSpPr/>
          <p:nvPr/>
        </p:nvSpPr>
        <p:spPr>
          <a:xfrm>
            <a:off x="4661297" y="4820469"/>
            <a:ext cx="4054078" cy="17565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5" name="Text 32"/>
          <p:cNvSpPr/>
          <p:nvPr/>
        </p:nvSpPr>
        <p:spPr>
          <a:xfrm>
            <a:off x="4839891" y="4999062"/>
            <a:ext cx="36968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🎓</a:t>
            </a:r>
            <a:endParaRPr lang="en-US" sz="1575" dirty="0"/>
          </a:p>
        </p:txBody>
      </p:sp>
      <p:sp>
        <p:nvSpPr>
          <p:cNvPr id="36" name="Text 33"/>
          <p:cNvSpPr/>
          <p:nvPr/>
        </p:nvSpPr>
        <p:spPr>
          <a:xfrm>
            <a:off x="4839891" y="5313387"/>
            <a:ext cx="36968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Educational Diversity</a:t>
            </a:r>
            <a:endParaRPr lang="en-US" sz="785" dirty="0"/>
          </a:p>
        </p:txBody>
      </p:sp>
      <p:sp>
        <p:nvSpPr>
          <p:cNvPr id="37" name="Text 34"/>
          <p:cNvSpPr/>
          <p:nvPr/>
        </p:nvSpPr>
        <p:spPr>
          <a:xfrm>
            <a:off x="4839891" y="5559847"/>
            <a:ext cx="3696891" cy="4457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Self-taught developers (25%) nearly equal to those with master's degrees (28%). Growing diversity in educational pathways indicates multiple valid routes to developer careers beyond traditional academia.</a:t>
            </a:r>
            <a:endParaRPr lang="en-US" sz="680" dirty="0"/>
          </a:p>
        </p:txBody>
      </p:sp>
      <p:sp>
        <p:nvSpPr>
          <p:cNvPr id="38" name="Text 35"/>
          <p:cNvSpPr/>
          <p:nvPr/>
        </p:nvSpPr>
        <p:spPr>
          <a:xfrm>
            <a:off x="4839891" y="609127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76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25% self-taught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4839891" y="6269868"/>
            <a:ext cx="36968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significant workforce segment</a:t>
            </a:r>
            <a:endParaRPr lang="en-US" sz="6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2025-10-19T09:03:10Z</dcterms:created>
  <dcterms:modified xsi:type="dcterms:W3CDTF">2025-10-19T09:03:10Z</dcterms:modified>
</cp:coreProperties>
</file>