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10287000" cx="18288000"/>
  <p:notesSz cx="6858000" cy="9144000"/>
  <p:embeddedFontLst>
    <p:embeddedFont>
      <p:font typeface="Tenor Sans"/>
      <p:regular r:id="rId53"/>
    </p:embeddedFont>
    <p:embeddedFont>
      <p:font typeface="Assistant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6" roundtripDataSignature="AMtx7mjFrvtuJj17qutpezz1YA3XTdYV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E8232A-7338-4A72-B110-076368CD62EB}">
  <a:tblStyle styleId="{06E8232A-7338-4A72-B110-076368CD62E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5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5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TenorSans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Assistant-bold.fntdata"/><Relationship Id="rId10" Type="http://schemas.openxmlformats.org/officeDocument/2006/relationships/slide" Target="slides/slide4.xml"/><Relationship Id="rId54" Type="http://schemas.openxmlformats.org/officeDocument/2006/relationships/font" Target="fonts/Assistant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7" name="Google Shape;317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4" name="Google Shape;324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0" name="Google Shape;330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0" name="Google Shape;340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0" name="Google Shape;350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60" name="Google Shape;360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7" name="Google Shape;367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3" name="Google Shape;37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3" name="Google Shape;383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200">
                <a:solidFill>
                  <a:srgbClr val="313636"/>
                </a:solidFill>
                <a:latin typeface="Assistant"/>
                <a:ea typeface="Assistant"/>
                <a:cs typeface="Assistant"/>
                <a:sym typeface="Assistant"/>
              </a:rPr>
              <a:t>7 Eye-opening Credit Card Fraud Statistics: </a:t>
            </a:r>
            <a:r>
              <a:rPr b="0" i="0" lang="en-US" sz="1200">
                <a:solidFill>
                  <a:srgbClr val="313636"/>
                </a:solidFill>
                <a:latin typeface="Assistant"/>
                <a:ea typeface="Assistant"/>
                <a:cs typeface="Assistant"/>
                <a:sym typeface="Assistant"/>
              </a:rPr>
              <a:t>https://fitsmallbusiness.com/credit-card-fraud-statistics/</a:t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92" name="Google Shape;392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9" name="Google Shape;399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5" name="Google Shape;405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3" name="Google Shape;41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20" name="Google Shape;420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27" name="Google Shape;427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4" name="Google Shape;434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200">
                <a:latin typeface="Assistant"/>
                <a:ea typeface="Assistant"/>
                <a:cs typeface="Assistant"/>
                <a:sym typeface="Assistant"/>
              </a:rPr>
              <a:t>This is a credit card transaction dataset containing legitimate and fraud transactions from the duration Jan 2019 - Mar 2020. It covers credit cards of 1000 customers doing transactions with a pool of 800 merchants.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2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0" lang="en-US" sz="1200">
                <a:latin typeface="Assistant"/>
                <a:ea typeface="Assistant"/>
                <a:cs typeface="Assistant"/>
                <a:sym typeface="Assistant"/>
              </a:rPr>
              <a:t>Link to Dataset: </a:t>
            </a:r>
            <a:r>
              <a:rPr b="0" i="0" lang="en-US" sz="1200">
                <a:latin typeface="Assistant"/>
                <a:ea typeface="Assistant"/>
                <a:cs typeface="Assistant"/>
                <a:sym typeface="Assistant"/>
              </a:rPr>
              <a:t>https://www.kaggle.com/datasets/kartik2112/fraud-detection?datasetId=817870</a:t>
            </a:r>
            <a:endParaRPr sz="12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/>
          <p:nvPr/>
        </p:nvSpPr>
        <p:spPr>
          <a:xfrm>
            <a:off x="0" y="8631788"/>
            <a:ext cx="18288118" cy="1655221"/>
          </a:xfrm>
          <a:custGeom>
            <a:rect b="b" l="l" r="r" t="t"/>
            <a:pathLst>
              <a:path extrusionOk="0" h="435940" w="4816592">
                <a:moveTo>
                  <a:pt x="0" y="0"/>
                </a:moveTo>
                <a:lnTo>
                  <a:pt x="4816592" y="0"/>
                </a:lnTo>
                <a:lnTo>
                  <a:pt x="4816592" y="435940"/>
                </a:lnTo>
                <a:lnTo>
                  <a:pt x="0" y="435940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11" name="Google Shape;11;p49"/>
          <p:cNvSpPr txBox="1"/>
          <p:nvPr>
            <p:ph idx="1" type="body"/>
          </p:nvPr>
        </p:nvSpPr>
        <p:spPr>
          <a:xfrm>
            <a:off x="1507350" y="47318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445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ssistant"/>
              <a:buChar char="●"/>
              <a:defRPr sz="3400">
                <a:latin typeface="Assistant"/>
                <a:ea typeface="Assistant"/>
                <a:cs typeface="Assistant"/>
                <a:sym typeface="Assistant"/>
              </a:defRPr>
            </a:lvl1pPr>
            <a:lvl2pPr indent="-4445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ssistant"/>
              <a:buChar char="○"/>
              <a:defRPr sz="3400">
                <a:latin typeface="Assistant"/>
                <a:ea typeface="Assistant"/>
                <a:cs typeface="Assistant"/>
                <a:sym typeface="Assistant"/>
              </a:defRPr>
            </a:lvl2pPr>
            <a:lvl3pPr indent="-4445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ssistant"/>
              <a:buChar char="■"/>
              <a:defRPr sz="3400">
                <a:latin typeface="Assistant"/>
                <a:ea typeface="Assistant"/>
                <a:cs typeface="Assistant"/>
                <a:sym typeface="Assistant"/>
              </a:defRPr>
            </a:lvl3pPr>
            <a:lvl4pPr indent="-4445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ssistant"/>
              <a:buChar char="●"/>
              <a:defRPr sz="3400">
                <a:latin typeface="Assistant"/>
                <a:ea typeface="Assistant"/>
                <a:cs typeface="Assistant"/>
                <a:sym typeface="Assistant"/>
              </a:defRPr>
            </a:lvl4pPr>
            <a:lvl5pPr indent="-4445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ssistant"/>
              <a:buChar char="○"/>
              <a:defRPr sz="3400">
                <a:latin typeface="Assistant"/>
                <a:ea typeface="Assistant"/>
                <a:cs typeface="Assistant"/>
                <a:sym typeface="Assistant"/>
              </a:defRPr>
            </a:lvl5pPr>
            <a:lvl6pPr indent="-4445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ssistant"/>
              <a:buChar char="■"/>
              <a:defRPr sz="3400">
                <a:latin typeface="Assistant"/>
                <a:ea typeface="Assistant"/>
                <a:cs typeface="Assistant"/>
                <a:sym typeface="Assistant"/>
              </a:defRPr>
            </a:lvl6pPr>
            <a:lvl7pPr indent="-4445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ssistant"/>
              <a:buChar char="●"/>
              <a:defRPr sz="3400">
                <a:latin typeface="Assistant"/>
                <a:ea typeface="Assistant"/>
                <a:cs typeface="Assistant"/>
                <a:sym typeface="Assistant"/>
              </a:defRPr>
            </a:lvl7pPr>
            <a:lvl8pPr indent="-4445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ssistant"/>
              <a:buChar char="○"/>
              <a:defRPr sz="3400">
                <a:latin typeface="Assistant"/>
                <a:ea typeface="Assistant"/>
                <a:cs typeface="Assistant"/>
                <a:sym typeface="Assistant"/>
              </a:defRPr>
            </a:lvl8pPr>
            <a:lvl9pPr indent="-4445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ssistant"/>
              <a:buChar char="■"/>
              <a:defRPr sz="34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2" name="Google Shape;12;p49"/>
          <p:cNvSpPr txBox="1"/>
          <p:nvPr>
            <p:ph type="title"/>
          </p:nvPr>
        </p:nvSpPr>
        <p:spPr>
          <a:xfrm>
            <a:off x="1152300" y="649600"/>
            <a:ext cx="14335800" cy="3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300"/>
              <a:buFont typeface="Tenor Sans"/>
              <a:buNone/>
              <a:defRPr sz="12300">
                <a:solidFill>
                  <a:schemeClr val="dk2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0"/>
          <p:cNvSpPr txBox="1"/>
          <p:nvPr>
            <p:ph idx="1" type="body"/>
          </p:nvPr>
        </p:nvSpPr>
        <p:spPr>
          <a:xfrm>
            <a:off x="1296800" y="24309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46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1pPr>
            <a:lvl2pPr indent="-3746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2pPr>
            <a:lvl3pPr indent="-3746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3pPr>
            <a:lvl4pPr indent="-37465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4pPr>
            <a:lvl5pPr indent="-3746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5pPr>
            <a:lvl6pPr indent="-3746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6pPr>
            <a:lvl7pPr indent="-3746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7pPr>
            <a:lvl8pPr indent="-3746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8pPr>
            <a:lvl9pPr indent="-3746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5" name="Google Shape;15;p50"/>
          <p:cNvSpPr/>
          <p:nvPr/>
        </p:nvSpPr>
        <p:spPr>
          <a:xfrm>
            <a:off x="0" y="9258300"/>
            <a:ext cx="18280075" cy="1028255"/>
          </a:xfrm>
          <a:custGeom>
            <a:rect b="b" l="l" r="r" t="t"/>
            <a:pathLst>
              <a:path extrusionOk="0" h="504665" w="8971816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16" name="Google Shape;16;p50"/>
          <p:cNvSpPr txBox="1"/>
          <p:nvPr>
            <p:ph type="title"/>
          </p:nvPr>
        </p:nvSpPr>
        <p:spPr>
          <a:xfrm>
            <a:off x="1059175" y="757750"/>
            <a:ext cx="13823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Tenor Sans"/>
              <a:buNone/>
              <a:defRPr sz="7500">
                <a:solidFill>
                  <a:schemeClr val="dk2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1"/>
          <p:cNvSpPr/>
          <p:nvPr/>
        </p:nvSpPr>
        <p:spPr>
          <a:xfrm>
            <a:off x="0" y="0"/>
            <a:ext cx="18280075" cy="3126283"/>
          </a:xfrm>
          <a:custGeom>
            <a:rect b="b" l="l" r="r" t="t"/>
            <a:pathLst>
              <a:path extrusionOk="0" h="1534372" w="8971816">
                <a:moveTo>
                  <a:pt x="0" y="0"/>
                </a:moveTo>
                <a:lnTo>
                  <a:pt x="8971816" y="0"/>
                </a:lnTo>
                <a:lnTo>
                  <a:pt x="8971816" y="1534372"/>
                </a:lnTo>
                <a:lnTo>
                  <a:pt x="0" y="1534372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19" name="Google Shape;19;p51"/>
          <p:cNvSpPr txBox="1"/>
          <p:nvPr>
            <p:ph type="title"/>
          </p:nvPr>
        </p:nvSpPr>
        <p:spPr>
          <a:xfrm>
            <a:off x="1034175" y="724875"/>
            <a:ext cx="13823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Tenor Sans"/>
              <a:buNone/>
              <a:defRPr sz="75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51"/>
          <p:cNvSpPr txBox="1"/>
          <p:nvPr>
            <p:ph idx="1" type="body"/>
          </p:nvPr>
        </p:nvSpPr>
        <p:spPr>
          <a:xfrm>
            <a:off x="1716675" y="40986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46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1pPr>
            <a:lvl2pPr indent="-3746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2pPr>
            <a:lvl3pPr indent="-3746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3pPr>
            <a:lvl4pPr indent="-37465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4pPr>
            <a:lvl5pPr indent="-3746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5pPr>
            <a:lvl6pPr indent="-3746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6pPr>
            <a:lvl7pPr indent="-3746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7pPr>
            <a:lvl8pPr indent="-3746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8pPr>
            <a:lvl9pPr indent="-3746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2"/>
          <p:cNvSpPr/>
          <p:nvPr/>
        </p:nvSpPr>
        <p:spPr>
          <a:xfrm>
            <a:off x="0" y="0"/>
            <a:ext cx="18280075" cy="10330159"/>
          </a:xfrm>
          <a:custGeom>
            <a:rect b="b" l="l" r="r" t="t"/>
            <a:pathLst>
              <a:path extrusionOk="0" h="1534372" w="8971816">
                <a:moveTo>
                  <a:pt x="0" y="0"/>
                </a:moveTo>
                <a:lnTo>
                  <a:pt x="8971816" y="0"/>
                </a:lnTo>
                <a:lnTo>
                  <a:pt x="8971816" y="1534372"/>
                </a:lnTo>
                <a:lnTo>
                  <a:pt x="0" y="1534372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23" name="Google Shape;23;p52"/>
          <p:cNvSpPr txBox="1"/>
          <p:nvPr>
            <p:ph idx="1" type="body"/>
          </p:nvPr>
        </p:nvSpPr>
        <p:spPr>
          <a:xfrm>
            <a:off x="900475" y="4441800"/>
            <a:ext cx="5274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46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7465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746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7465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746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746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746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746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746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24" name="Google Shape;24;p52"/>
          <p:cNvSpPr txBox="1"/>
          <p:nvPr>
            <p:ph idx="2" type="body"/>
          </p:nvPr>
        </p:nvSpPr>
        <p:spPr>
          <a:xfrm>
            <a:off x="6665375" y="4441800"/>
            <a:ext cx="5274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46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7465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746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7465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746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746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746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746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746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25" name="Google Shape;25;p52"/>
          <p:cNvSpPr txBox="1"/>
          <p:nvPr>
            <p:ph idx="3" type="body"/>
          </p:nvPr>
        </p:nvSpPr>
        <p:spPr>
          <a:xfrm>
            <a:off x="12522450" y="4441800"/>
            <a:ext cx="5274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46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7465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746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7465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746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746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746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746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746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cxnSp>
        <p:nvCxnSpPr>
          <p:cNvPr id="26" name="Google Shape;26;p52"/>
          <p:cNvCxnSpPr/>
          <p:nvPr/>
        </p:nvCxnSpPr>
        <p:spPr>
          <a:xfrm rot="-5400000">
            <a:off x="3123221" y="6406499"/>
            <a:ext cx="6195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52"/>
          <p:cNvCxnSpPr/>
          <p:nvPr/>
        </p:nvCxnSpPr>
        <p:spPr>
          <a:xfrm rot="-5400000">
            <a:off x="8946460" y="6406499"/>
            <a:ext cx="6195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52"/>
          <p:cNvSpPr txBox="1"/>
          <p:nvPr>
            <p:ph type="title"/>
          </p:nvPr>
        </p:nvSpPr>
        <p:spPr>
          <a:xfrm>
            <a:off x="1034175" y="724875"/>
            <a:ext cx="13823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Tenor Sans"/>
              <a:buNone/>
              <a:defRPr sz="75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3"/>
          <p:cNvSpPr/>
          <p:nvPr/>
        </p:nvSpPr>
        <p:spPr>
          <a:xfrm>
            <a:off x="-304050" y="5575575"/>
            <a:ext cx="18592045" cy="4711422"/>
          </a:xfrm>
          <a:custGeom>
            <a:rect b="b" l="l" r="r" t="t"/>
            <a:pathLst>
              <a:path extrusionOk="0" h="435940" w="4816592">
                <a:moveTo>
                  <a:pt x="0" y="0"/>
                </a:moveTo>
                <a:lnTo>
                  <a:pt x="4816592" y="0"/>
                </a:lnTo>
                <a:lnTo>
                  <a:pt x="4816592" y="435940"/>
                </a:lnTo>
                <a:lnTo>
                  <a:pt x="0" y="435940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31" name="Google Shape;31;p53"/>
          <p:cNvSpPr txBox="1"/>
          <p:nvPr>
            <p:ph type="title"/>
          </p:nvPr>
        </p:nvSpPr>
        <p:spPr>
          <a:xfrm>
            <a:off x="7096250" y="2865250"/>
            <a:ext cx="8431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Tenor Sans"/>
              <a:buNone/>
              <a:defRPr sz="7500">
                <a:solidFill>
                  <a:schemeClr val="dk2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3"/>
          <p:cNvSpPr/>
          <p:nvPr>
            <p:ph idx="2" type="pic"/>
          </p:nvPr>
        </p:nvSpPr>
        <p:spPr>
          <a:xfrm>
            <a:off x="-7249675" y="-36300"/>
            <a:ext cx="13866600" cy="1039950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53"/>
          <p:cNvSpPr/>
          <p:nvPr/>
        </p:nvSpPr>
        <p:spPr>
          <a:xfrm>
            <a:off x="6335797" y="5495283"/>
            <a:ext cx="3086608" cy="259388"/>
          </a:xfrm>
          <a:custGeom>
            <a:rect b="b" l="l" r="r" t="t"/>
            <a:pathLst>
              <a:path extrusionOk="0" h="68305" w="812800">
                <a:moveTo>
                  <a:pt x="0" y="0"/>
                </a:moveTo>
                <a:lnTo>
                  <a:pt x="812800" y="0"/>
                </a:lnTo>
                <a:lnTo>
                  <a:pt x="812800" y="68305"/>
                </a:lnTo>
                <a:lnTo>
                  <a:pt x="0" y="68305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sp>
        <p:nvSpPr>
          <p:cNvPr id="34" name="Google Shape;34;p53"/>
          <p:cNvSpPr txBox="1"/>
          <p:nvPr>
            <p:ph idx="1" type="body"/>
          </p:nvPr>
        </p:nvSpPr>
        <p:spPr>
          <a:xfrm>
            <a:off x="7471950" y="59532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46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746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746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7465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746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746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746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●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746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○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746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ssistant"/>
              <a:buChar char="■"/>
              <a:defRPr sz="23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4"/>
          <p:cNvSpPr/>
          <p:nvPr/>
        </p:nvSpPr>
        <p:spPr>
          <a:xfrm>
            <a:off x="-34848" y="0"/>
            <a:ext cx="18314908" cy="10282543"/>
          </a:xfrm>
          <a:custGeom>
            <a:rect b="b" l="l" r="r" t="t"/>
            <a:pathLst>
              <a:path extrusionOk="0" h="5046647" w="8988912">
                <a:moveTo>
                  <a:pt x="0" y="0"/>
                </a:moveTo>
                <a:lnTo>
                  <a:pt x="8988912" y="0"/>
                </a:lnTo>
                <a:lnTo>
                  <a:pt x="8988912" y="5046647"/>
                </a:lnTo>
                <a:lnTo>
                  <a:pt x="0" y="5046647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37" name="Google Shape;37;p54"/>
          <p:cNvSpPr txBox="1"/>
          <p:nvPr>
            <p:ph idx="1" type="body"/>
          </p:nvPr>
        </p:nvSpPr>
        <p:spPr>
          <a:xfrm>
            <a:off x="4463000" y="4304700"/>
            <a:ext cx="9464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0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●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4508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○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4508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■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45085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●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4508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○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4508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■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4508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●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4508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○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4508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■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38" name="Google Shape;38;p54"/>
          <p:cNvSpPr txBox="1"/>
          <p:nvPr>
            <p:ph type="title"/>
          </p:nvPr>
        </p:nvSpPr>
        <p:spPr>
          <a:xfrm>
            <a:off x="2377100" y="2752425"/>
            <a:ext cx="13823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Tenor Sans"/>
              <a:buNone/>
              <a:defRPr sz="75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5"/>
          <p:cNvSpPr/>
          <p:nvPr/>
        </p:nvSpPr>
        <p:spPr>
          <a:xfrm>
            <a:off x="-9" y="-3610"/>
            <a:ext cx="5782276" cy="10286150"/>
          </a:xfrm>
          <a:custGeom>
            <a:rect b="b" l="l" r="r" t="t"/>
            <a:pathLst>
              <a:path extrusionOk="0" h="5048417" w="2837927">
                <a:moveTo>
                  <a:pt x="0" y="0"/>
                </a:moveTo>
                <a:lnTo>
                  <a:pt x="2837927" y="0"/>
                </a:lnTo>
                <a:lnTo>
                  <a:pt x="2837927" y="5048417"/>
                </a:lnTo>
                <a:lnTo>
                  <a:pt x="0" y="5048417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41" name="Google Shape;41;p55"/>
          <p:cNvSpPr/>
          <p:nvPr>
            <p:ph idx="2" type="pic"/>
          </p:nvPr>
        </p:nvSpPr>
        <p:spPr>
          <a:xfrm>
            <a:off x="-911324" y="1969975"/>
            <a:ext cx="8172900" cy="61296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55"/>
          <p:cNvSpPr txBox="1"/>
          <p:nvPr>
            <p:ph idx="1" type="body"/>
          </p:nvPr>
        </p:nvSpPr>
        <p:spPr>
          <a:xfrm>
            <a:off x="7543625" y="33523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46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1pPr>
            <a:lvl2pPr indent="-3746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2pPr>
            <a:lvl3pPr indent="-3746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3pPr>
            <a:lvl4pPr indent="-37465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4pPr>
            <a:lvl5pPr indent="-3746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5pPr>
            <a:lvl6pPr indent="-3746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6pPr>
            <a:lvl7pPr indent="-3746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7pPr>
            <a:lvl8pPr indent="-3746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8pPr>
            <a:lvl9pPr indent="-3746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43" name="Google Shape;43;p55"/>
          <p:cNvSpPr txBox="1"/>
          <p:nvPr>
            <p:ph type="title"/>
          </p:nvPr>
        </p:nvSpPr>
        <p:spPr>
          <a:xfrm>
            <a:off x="7643275" y="1969975"/>
            <a:ext cx="13823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Tenor Sans"/>
              <a:buNone/>
              <a:defRPr sz="7500">
                <a:solidFill>
                  <a:schemeClr val="dk2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6"/>
          <p:cNvSpPr/>
          <p:nvPr/>
        </p:nvSpPr>
        <p:spPr>
          <a:xfrm>
            <a:off x="12503216" y="-3610"/>
            <a:ext cx="5782276" cy="10286150"/>
          </a:xfrm>
          <a:custGeom>
            <a:rect b="b" l="l" r="r" t="t"/>
            <a:pathLst>
              <a:path extrusionOk="0" h="5048417" w="2837927">
                <a:moveTo>
                  <a:pt x="0" y="0"/>
                </a:moveTo>
                <a:lnTo>
                  <a:pt x="2837927" y="0"/>
                </a:lnTo>
                <a:lnTo>
                  <a:pt x="2837927" y="5048417"/>
                </a:lnTo>
                <a:lnTo>
                  <a:pt x="0" y="5048417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46" name="Google Shape;46;p56"/>
          <p:cNvSpPr/>
          <p:nvPr>
            <p:ph idx="2" type="pic"/>
          </p:nvPr>
        </p:nvSpPr>
        <p:spPr>
          <a:xfrm>
            <a:off x="10115051" y="1908550"/>
            <a:ext cx="8172900" cy="61296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56"/>
          <p:cNvSpPr/>
          <p:nvPr/>
        </p:nvSpPr>
        <p:spPr>
          <a:xfrm>
            <a:off x="789072" y="5612758"/>
            <a:ext cx="9974316" cy="106960"/>
          </a:xfrm>
          <a:custGeom>
            <a:rect b="b" l="l" r="r" t="t"/>
            <a:pathLst>
              <a:path extrusionOk="0" h="28166" w="2626548">
                <a:moveTo>
                  <a:pt x="0" y="0"/>
                </a:moveTo>
                <a:lnTo>
                  <a:pt x="2626548" y="0"/>
                </a:lnTo>
                <a:lnTo>
                  <a:pt x="2626548" y="28166"/>
                </a:lnTo>
                <a:lnTo>
                  <a:pt x="0" y="28166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sp>
        <p:nvSpPr>
          <p:cNvPr id="48" name="Google Shape;48;p56"/>
          <p:cNvSpPr txBox="1"/>
          <p:nvPr>
            <p:ph idx="1" type="body"/>
          </p:nvPr>
        </p:nvSpPr>
        <p:spPr>
          <a:xfrm>
            <a:off x="1163750" y="60339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46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1pPr>
            <a:lvl2pPr indent="-3746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2pPr>
            <a:lvl3pPr indent="-3746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3pPr>
            <a:lvl4pPr indent="-37465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4pPr>
            <a:lvl5pPr indent="-3746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5pPr>
            <a:lvl6pPr indent="-3746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6pPr>
            <a:lvl7pPr indent="-3746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7pPr>
            <a:lvl8pPr indent="-3746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8pPr>
            <a:lvl9pPr indent="-3746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49" name="Google Shape;49;p56"/>
          <p:cNvSpPr txBox="1"/>
          <p:nvPr>
            <p:ph type="title"/>
          </p:nvPr>
        </p:nvSpPr>
        <p:spPr>
          <a:xfrm>
            <a:off x="682150" y="3078925"/>
            <a:ext cx="8916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Tenor Sans"/>
              <a:buNone/>
              <a:defRPr sz="7500">
                <a:solidFill>
                  <a:schemeClr val="dk2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7"/>
          <p:cNvSpPr txBox="1"/>
          <p:nvPr>
            <p:ph idx="1" type="body"/>
          </p:nvPr>
        </p:nvSpPr>
        <p:spPr>
          <a:xfrm>
            <a:off x="2218400" y="48973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b="0" i="0" sz="14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b="0" i="0" sz="14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b="0" i="0" sz="14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b="0" i="0" sz="14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b="0" i="0" sz="14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b="0" i="0" sz="14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b="0" i="0" sz="14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b="0" i="0" sz="14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b="0" i="0" sz="14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7" name="Google Shape;7;p47"/>
          <p:cNvSpPr txBox="1"/>
          <p:nvPr>
            <p:ph type="title"/>
          </p:nvPr>
        </p:nvSpPr>
        <p:spPr>
          <a:xfrm>
            <a:off x="1152300" y="649600"/>
            <a:ext cx="14335800" cy="3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300"/>
              <a:buFont typeface="Tenor Sans"/>
              <a:buNone/>
              <a:defRPr b="0" i="0" sz="12300" u="none" cap="none" strike="noStrike">
                <a:solidFill>
                  <a:schemeClr val="dk2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hyperlink" Target="https://fitsmallbusiness.com/credit-card-fraud-statistics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datasets/kartik2112/fraud-detection?datasetId=81787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48B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 amt="13000"/>
          </a:blip>
          <a:srcRect b="15625" l="0" r="0" t="0"/>
          <a:stretch/>
        </p:blipFill>
        <p:spPr>
          <a:xfrm>
            <a:off x="0" y="1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2423985" y="2041153"/>
            <a:ext cx="128049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0" i="0" lang="en-US" sz="9000" u="none" cap="none" strike="noStrike">
                <a:solidFill>
                  <a:srgbClr val="F6F6F6"/>
                </a:solidFill>
                <a:latin typeface="Tenor Sans"/>
                <a:ea typeface="Tenor Sans"/>
                <a:cs typeface="Tenor Sans"/>
                <a:sym typeface="Tenor Sans"/>
              </a:rPr>
              <a:t>“Torture the data and it will confess to anything”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741550" y="7433369"/>
            <a:ext cx="12804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6F6F6"/>
                </a:solidFill>
                <a:latin typeface="Assistant"/>
                <a:ea typeface="Assistant"/>
                <a:cs typeface="Assistant"/>
                <a:sym typeface="Assistant"/>
              </a:rPr>
              <a:t>—  Ronald Coase  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>
            <p:ph type="title"/>
          </p:nvPr>
        </p:nvSpPr>
        <p:spPr>
          <a:xfrm>
            <a:off x="1152300" y="649600"/>
            <a:ext cx="15954600" cy="1698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300"/>
              <a:buFont typeface="Tenor Sans"/>
              <a:buNone/>
            </a:pPr>
            <a:r>
              <a:rPr lang="en-US" sz="6600"/>
              <a:t>How to minimize Fraud Transactions</a:t>
            </a:r>
            <a:r>
              <a:rPr lang="en-US" sz="5400">
                <a:latin typeface="Arial"/>
                <a:ea typeface="Arial"/>
                <a:cs typeface="Arial"/>
                <a:sym typeface="Arial"/>
              </a:rPr>
              <a:t>?</a:t>
            </a:r>
            <a:endParaRPr sz="6600"/>
          </a:p>
        </p:txBody>
      </p:sp>
      <p:cxnSp>
        <p:nvCxnSpPr>
          <p:cNvPr id="126" name="Google Shape;126;p10"/>
          <p:cNvCxnSpPr/>
          <p:nvPr/>
        </p:nvCxnSpPr>
        <p:spPr>
          <a:xfrm rot="5400000">
            <a:off x="9437082" y="5934255"/>
            <a:ext cx="1860051" cy="0"/>
          </a:xfrm>
          <a:prstGeom prst="straightConnector1">
            <a:avLst/>
          </a:prstGeom>
          <a:noFill/>
          <a:ln cap="flat" cmpd="sng" w="12700">
            <a:solidFill>
              <a:srgbClr val="B5BB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10"/>
          <p:cNvSpPr/>
          <p:nvPr/>
        </p:nvSpPr>
        <p:spPr>
          <a:xfrm>
            <a:off x="10105982" y="6678512"/>
            <a:ext cx="522250" cy="635939"/>
          </a:xfrm>
          <a:custGeom>
            <a:rect b="b" l="l" r="r" t="t"/>
            <a:pathLst>
              <a:path extrusionOk="0" h="3374390" w="2771140">
                <a:moveTo>
                  <a:pt x="0" y="0"/>
                </a:moveTo>
                <a:lnTo>
                  <a:pt x="0" y="2471420"/>
                </a:lnTo>
                <a:lnTo>
                  <a:pt x="1384300" y="3374390"/>
                </a:lnTo>
                <a:lnTo>
                  <a:pt x="2771140" y="2471420"/>
                </a:lnTo>
                <a:lnTo>
                  <a:pt x="2771140" y="0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128" name="Google Shape;128;p10"/>
          <p:cNvSpPr txBox="1"/>
          <p:nvPr/>
        </p:nvSpPr>
        <p:spPr>
          <a:xfrm>
            <a:off x="10290516" y="6685540"/>
            <a:ext cx="210330" cy="443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b="1" i="0" lang="en-US" sz="2799" u="none" cap="none" strike="noStrik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10812582" y="6634221"/>
            <a:ext cx="2891482" cy="499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RFM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0"/>
          <p:cNvSpPr txBox="1"/>
          <p:nvPr/>
        </p:nvSpPr>
        <p:spPr>
          <a:xfrm>
            <a:off x="10812581" y="7158338"/>
            <a:ext cx="3085495" cy="492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9"/>
              <a:buFont typeface="Arial"/>
              <a:buNone/>
            </a:pPr>
            <a:r>
              <a:rPr b="0" i="0" lang="en-US" sz="1599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Categorize fraudsters into different levels on the basis of RFM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0"/>
          <p:cNvSpPr txBox="1"/>
          <p:nvPr/>
        </p:nvSpPr>
        <p:spPr>
          <a:xfrm rot="5400000">
            <a:off x="9816442" y="4826503"/>
            <a:ext cx="692462" cy="762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10"/>
          <p:cNvCxnSpPr/>
          <p:nvPr/>
        </p:nvCxnSpPr>
        <p:spPr>
          <a:xfrm rot="5400000">
            <a:off x="2097669" y="3997798"/>
            <a:ext cx="1860051" cy="0"/>
          </a:xfrm>
          <a:prstGeom prst="straightConnector1">
            <a:avLst/>
          </a:prstGeom>
          <a:noFill/>
          <a:ln cap="flat" cmpd="sng" w="12700">
            <a:solidFill>
              <a:srgbClr val="B5BB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10"/>
          <p:cNvSpPr/>
          <p:nvPr/>
        </p:nvSpPr>
        <p:spPr>
          <a:xfrm>
            <a:off x="2766569" y="2436752"/>
            <a:ext cx="522250" cy="635938"/>
          </a:xfrm>
          <a:custGeom>
            <a:rect b="b" l="l" r="r" t="t"/>
            <a:pathLst>
              <a:path extrusionOk="0" h="3374390" w="2771140">
                <a:moveTo>
                  <a:pt x="0" y="0"/>
                </a:moveTo>
                <a:lnTo>
                  <a:pt x="0" y="2471420"/>
                </a:lnTo>
                <a:lnTo>
                  <a:pt x="1384300" y="3374390"/>
                </a:lnTo>
                <a:lnTo>
                  <a:pt x="2771140" y="2471420"/>
                </a:lnTo>
                <a:lnTo>
                  <a:pt x="2771140" y="0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134" name="Google Shape;134;p10"/>
          <p:cNvSpPr txBox="1"/>
          <p:nvPr/>
        </p:nvSpPr>
        <p:spPr>
          <a:xfrm>
            <a:off x="2951103" y="2443781"/>
            <a:ext cx="210330" cy="4430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b="1" i="0" lang="en-US" sz="2799" u="none" cap="none" strike="noStrik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0"/>
          <p:cNvSpPr txBox="1"/>
          <p:nvPr/>
        </p:nvSpPr>
        <p:spPr>
          <a:xfrm>
            <a:off x="3473168" y="2392463"/>
            <a:ext cx="3675839" cy="499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Exploratory Data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0"/>
          <p:cNvSpPr txBox="1"/>
          <p:nvPr/>
        </p:nvSpPr>
        <p:spPr>
          <a:xfrm>
            <a:off x="3473168" y="2916579"/>
            <a:ext cx="3335685" cy="73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9"/>
              <a:buFont typeface="Arial"/>
              <a:buNone/>
            </a:pPr>
            <a:r>
              <a:rPr b="0" i="0" lang="en-US" sz="1599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Explore fraud habits of fraudsters to train systems to prevent from fraudulent transactions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0"/>
          <p:cNvSpPr/>
          <p:nvPr/>
        </p:nvSpPr>
        <p:spPr>
          <a:xfrm>
            <a:off x="2854805" y="4805784"/>
            <a:ext cx="337716" cy="33771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>
            <a:off x="10212905" y="4812724"/>
            <a:ext cx="337716" cy="33771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10"/>
          <p:cNvGrpSpPr/>
          <p:nvPr/>
        </p:nvGrpSpPr>
        <p:grpSpPr>
          <a:xfrm>
            <a:off x="1729816" y="4686847"/>
            <a:ext cx="10807089" cy="3339147"/>
            <a:chOff x="0" y="-66675"/>
            <a:chExt cx="3390138" cy="879475"/>
          </a:xfrm>
        </p:grpSpPr>
        <p:sp>
          <p:nvSpPr>
            <p:cNvPr id="140" name="Google Shape;140;p10"/>
            <p:cNvSpPr/>
            <p:nvPr/>
          </p:nvSpPr>
          <p:spPr>
            <a:xfrm>
              <a:off x="0" y="0"/>
              <a:ext cx="3390138" cy="14465"/>
            </a:xfrm>
            <a:custGeom>
              <a:rect b="b" l="l" r="r" t="t"/>
              <a:pathLst>
                <a:path extrusionOk="0" h="14465" w="3390138">
                  <a:moveTo>
                    <a:pt x="0" y="0"/>
                  </a:moveTo>
                  <a:lnTo>
                    <a:pt x="3390138" y="0"/>
                  </a:lnTo>
                  <a:lnTo>
                    <a:pt x="3390138" y="14465"/>
                  </a:lnTo>
                  <a:lnTo>
                    <a:pt x="0" y="14465"/>
                  </a:lnTo>
                  <a:close/>
                </a:path>
              </a:pathLst>
            </a:custGeom>
            <a:solidFill>
              <a:srgbClr val="0C48BB"/>
            </a:solidFill>
            <a:ln>
              <a:noFill/>
            </a:ln>
          </p:spPr>
        </p:sp>
        <p:sp>
          <p:nvSpPr>
            <p:cNvPr id="141" name="Google Shape;141;p10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48BB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1"/>
          <p:cNvPicPr preferRelativeResize="0"/>
          <p:nvPr/>
        </p:nvPicPr>
        <p:blipFill rotWithShape="1">
          <a:blip r:embed="rId3">
            <a:alphaModFix amt="13000"/>
          </a:blip>
          <a:srcRect b="15625" l="0" r="0" t="0"/>
          <a:stretch/>
        </p:blipFill>
        <p:spPr>
          <a:xfrm>
            <a:off x="0" y="1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1"/>
          <p:cNvSpPr txBox="1"/>
          <p:nvPr/>
        </p:nvSpPr>
        <p:spPr>
          <a:xfrm>
            <a:off x="2002825" y="3019841"/>
            <a:ext cx="1428235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b="0" i="0" lang="en-US" sz="13800" u="none" cap="none" strike="noStrike">
                <a:solidFill>
                  <a:srgbClr val="F6F6F6"/>
                </a:solidFill>
                <a:latin typeface="Tenor Sans"/>
                <a:ea typeface="Tenor Sans"/>
                <a:cs typeface="Tenor Sans"/>
                <a:sym typeface="Tenor Sans"/>
              </a:rPr>
              <a:t>Data Transformations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/>
          <p:nvPr/>
        </p:nvSpPr>
        <p:spPr>
          <a:xfrm>
            <a:off x="0" y="0"/>
            <a:ext cx="18288000" cy="2661466"/>
          </a:xfrm>
          <a:custGeom>
            <a:rect b="b" l="l" r="r" t="t"/>
            <a:pathLst>
              <a:path extrusionOk="0" h="1534372" w="8971816">
                <a:moveTo>
                  <a:pt x="0" y="0"/>
                </a:moveTo>
                <a:lnTo>
                  <a:pt x="8971816" y="0"/>
                </a:lnTo>
                <a:lnTo>
                  <a:pt x="8971816" y="1534372"/>
                </a:lnTo>
                <a:lnTo>
                  <a:pt x="0" y="1534372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2"/>
          <p:cNvSpPr txBox="1"/>
          <p:nvPr/>
        </p:nvSpPr>
        <p:spPr>
          <a:xfrm>
            <a:off x="1143650" y="577007"/>
            <a:ext cx="1323965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0" i="0" lang="en-US" sz="7500" u="none" cap="none" strike="noStrike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Data Transformations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2"/>
          <p:cNvSpPr txBox="1"/>
          <p:nvPr/>
        </p:nvSpPr>
        <p:spPr>
          <a:xfrm>
            <a:off x="1433945" y="3952953"/>
            <a:ext cx="1450571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Filter the fraud transactions in 2019</a:t>
            </a:r>
            <a:endParaRPr b="0" i="0" sz="40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Split date_time column into day, date, month, year and hour column 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Introduce new columns (city_state, age)and remove redundant columns from the data set (card owner and merchant longitude and latitude)</a:t>
            </a:r>
            <a:endParaRPr b="0" i="0" sz="40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48BB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 amt="13000"/>
          </a:blip>
          <a:srcRect b="15625" l="0" r="0" t="0"/>
          <a:stretch/>
        </p:blipFill>
        <p:spPr>
          <a:xfrm>
            <a:off x="0" y="1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 txBox="1"/>
          <p:nvPr/>
        </p:nvSpPr>
        <p:spPr>
          <a:xfrm>
            <a:off x="2002825" y="3019841"/>
            <a:ext cx="1428235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b="0" i="0" lang="en-US" sz="13800" u="none" cap="none" strike="noStrike">
                <a:solidFill>
                  <a:srgbClr val="F6F6F6"/>
                </a:solidFill>
                <a:latin typeface="Tenor Sans"/>
                <a:ea typeface="Tenor Sans"/>
                <a:cs typeface="Tenor Sans"/>
                <a:sym typeface="Tenor Sans"/>
              </a:rPr>
              <a:t>Exploratory Data Analysis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9326" y="2180961"/>
            <a:ext cx="7241762" cy="592507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/>
          <p:nvPr/>
        </p:nvSpPr>
        <p:spPr>
          <a:xfrm>
            <a:off x="918550" y="1019175"/>
            <a:ext cx="9782400" cy="12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0C48BB"/>
                </a:solidFill>
                <a:latin typeface="Tenor Sans"/>
                <a:ea typeface="Tenor Sans"/>
                <a:cs typeface="Tenor Sans"/>
                <a:sym typeface="Tenor Sans"/>
              </a:rPr>
              <a:t>Frauds Vs Gender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4"/>
          <p:cNvSpPr txBox="1"/>
          <p:nvPr/>
        </p:nvSpPr>
        <p:spPr>
          <a:xfrm>
            <a:off x="1873162" y="3373081"/>
            <a:ext cx="535495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Male and Female have made almost same number of fraud transactions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0" y="9258300"/>
            <a:ext cx="18288000" cy="1028700"/>
          </a:xfrm>
          <a:custGeom>
            <a:rect b="b" l="l" r="r" t="t"/>
            <a:pathLst>
              <a:path extrusionOk="0" h="504665" w="8971816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169" name="Google Shape;169;p14"/>
          <p:cNvSpPr/>
          <p:nvPr/>
        </p:nvSpPr>
        <p:spPr>
          <a:xfrm>
            <a:off x="12397478" y="9090528"/>
            <a:ext cx="6019800" cy="335544"/>
          </a:xfrm>
          <a:custGeom>
            <a:rect b="b" l="l" r="r" t="t"/>
            <a:pathLst>
              <a:path extrusionOk="0" h="88374" w="1585462">
                <a:moveTo>
                  <a:pt x="0" y="0"/>
                </a:moveTo>
                <a:lnTo>
                  <a:pt x="1585462" y="0"/>
                </a:lnTo>
                <a:lnTo>
                  <a:pt x="158546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sp>
        <p:nvSpPr>
          <p:cNvPr id="170" name="Google Shape;170;p14"/>
          <p:cNvSpPr/>
          <p:nvPr/>
        </p:nvSpPr>
        <p:spPr>
          <a:xfrm>
            <a:off x="1396912" y="3452958"/>
            <a:ext cx="333375" cy="335544"/>
          </a:xfrm>
          <a:custGeom>
            <a:rect b="b" l="l" r="r" t="t"/>
            <a:pathLst>
              <a:path extrusionOk="0" h="88374" w="87802">
                <a:moveTo>
                  <a:pt x="0" y="0"/>
                </a:moveTo>
                <a:lnTo>
                  <a:pt x="87802" y="0"/>
                </a:lnTo>
                <a:lnTo>
                  <a:pt x="8780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/>
        </p:nvSpPr>
        <p:spPr>
          <a:xfrm>
            <a:off x="918550" y="1019175"/>
            <a:ext cx="14607200" cy="12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0C48BB"/>
                </a:solidFill>
                <a:latin typeface="Tenor Sans"/>
                <a:ea typeface="Tenor Sans"/>
                <a:cs typeface="Tenor Sans"/>
                <a:sym typeface="Tenor Sans"/>
              </a:rPr>
              <a:t>Frauds in Different Age Groups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5"/>
          <p:cNvSpPr txBox="1"/>
          <p:nvPr/>
        </p:nvSpPr>
        <p:spPr>
          <a:xfrm>
            <a:off x="1873162" y="3373081"/>
            <a:ext cx="4995782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People between 20 to 65 age group generally have higher tendency to make fraud transaction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0" y="9258300"/>
            <a:ext cx="18288000" cy="1028700"/>
          </a:xfrm>
          <a:custGeom>
            <a:rect b="b" l="l" r="r" t="t"/>
            <a:pathLst>
              <a:path extrusionOk="0" h="504665" w="8971816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178" name="Google Shape;178;p15"/>
          <p:cNvSpPr/>
          <p:nvPr/>
        </p:nvSpPr>
        <p:spPr>
          <a:xfrm>
            <a:off x="12397478" y="9090528"/>
            <a:ext cx="6019800" cy="335544"/>
          </a:xfrm>
          <a:custGeom>
            <a:rect b="b" l="l" r="r" t="t"/>
            <a:pathLst>
              <a:path extrusionOk="0" h="88374" w="1585462">
                <a:moveTo>
                  <a:pt x="0" y="0"/>
                </a:moveTo>
                <a:lnTo>
                  <a:pt x="1585462" y="0"/>
                </a:lnTo>
                <a:lnTo>
                  <a:pt x="158546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sp>
        <p:nvSpPr>
          <p:cNvPr id="179" name="Google Shape;179;p15"/>
          <p:cNvSpPr/>
          <p:nvPr/>
        </p:nvSpPr>
        <p:spPr>
          <a:xfrm>
            <a:off x="1396912" y="3452958"/>
            <a:ext cx="333375" cy="335544"/>
          </a:xfrm>
          <a:custGeom>
            <a:rect b="b" l="l" r="r" t="t"/>
            <a:pathLst>
              <a:path extrusionOk="0" h="88374" w="87802">
                <a:moveTo>
                  <a:pt x="0" y="0"/>
                </a:moveTo>
                <a:lnTo>
                  <a:pt x="87802" y="0"/>
                </a:lnTo>
                <a:lnTo>
                  <a:pt x="8780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pic>
        <p:nvPicPr>
          <p:cNvPr id="180" name="Google Shape;1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1819" y="2404170"/>
            <a:ext cx="10626476" cy="6461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/>
        </p:nvSpPr>
        <p:spPr>
          <a:xfrm>
            <a:off x="918550" y="1019175"/>
            <a:ext cx="16264550" cy="12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0C48BB"/>
                </a:solidFill>
                <a:latin typeface="Tenor Sans"/>
                <a:ea typeface="Tenor Sans"/>
                <a:cs typeface="Tenor Sans"/>
                <a:sym typeface="Tenor Sans"/>
              </a:rPr>
              <a:t>Frauds in Different Months of a Year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1873162" y="3373081"/>
            <a:ext cx="5324051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December and January are top months w.r.t fraud count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0" y="9258300"/>
            <a:ext cx="18288000" cy="1028700"/>
          </a:xfrm>
          <a:custGeom>
            <a:rect b="b" l="l" r="r" t="t"/>
            <a:pathLst>
              <a:path extrusionOk="0" h="504665" w="8971816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188" name="Google Shape;188;p16"/>
          <p:cNvSpPr/>
          <p:nvPr/>
        </p:nvSpPr>
        <p:spPr>
          <a:xfrm>
            <a:off x="12397478" y="9090528"/>
            <a:ext cx="6019800" cy="335544"/>
          </a:xfrm>
          <a:custGeom>
            <a:rect b="b" l="l" r="r" t="t"/>
            <a:pathLst>
              <a:path extrusionOk="0" h="88374" w="1585462">
                <a:moveTo>
                  <a:pt x="0" y="0"/>
                </a:moveTo>
                <a:lnTo>
                  <a:pt x="1585462" y="0"/>
                </a:lnTo>
                <a:lnTo>
                  <a:pt x="158546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sp>
        <p:nvSpPr>
          <p:cNvPr id="189" name="Google Shape;189;p16"/>
          <p:cNvSpPr/>
          <p:nvPr/>
        </p:nvSpPr>
        <p:spPr>
          <a:xfrm>
            <a:off x="1396912" y="3452958"/>
            <a:ext cx="333375" cy="335544"/>
          </a:xfrm>
          <a:custGeom>
            <a:rect b="b" l="l" r="r" t="t"/>
            <a:pathLst>
              <a:path extrusionOk="0" h="88374" w="87802">
                <a:moveTo>
                  <a:pt x="0" y="0"/>
                </a:moveTo>
                <a:lnTo>
                  <a:pt x="87802" y="0"/>
                </a:lnTo>
                <a:lnTo>
                  <a:pt x="8780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pic>
        <p:nvPicPr>
          <p:cNvPr id="190" name="Google Shape;1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7790" y="2404170"/>
            <a:ext cx="8803298" cy="6602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/>
          <p:nvPr/>
        </p:nvSpPr>
        <p:spPr>
          <a:xfrm>
            <a:off x="0" y="9258300"/>
            <a:ext cx="18288000" cy="1028700"/>
          </a:xfrm>
          <a:custGeom>
            <a:rect b="b" l="l" r="r" t="t"/>
            <a:pathLst>
              <a:path extrusionOk="0" h="504665" w="8971816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196" name="Google Shape;196;p17"/>
          <p:cNvSpPr/>
          <p:nvPr/>
        </p:nvSpPr>
        <p:spPr>
          <a:xfrm>
            <a:off x="12397478" y="9090528"/>
            <a:ext cx="6019800" cy="335544"/>
          </a:xfrm>
          <a:custGeom>
            <a:rect b="b" l="l" r="r" t="t"/>
            <a:pathLst>
              <a:path extrusionOk="0" h="88374" w="1585462">
                <a:moveTo>
                  <a:pt x="0" y="0"/>
                </a:moveTo>
                <a:lnTo>
                  <a:pt x="1585462" y="0"/>
                </a:lnTo>
                <a:lnTo>
                  <a:pt x="158546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pic>
        <p:nvPicPr>
          <p:cNvPr id="197" name="Google Shape;19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551" y="487955"/>
            <a:ext cx="15972538" cy="8518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/>
        </p:nvSpPr>
        <p:spPr>
          <a:xfrm>
            <a:off x="918550" y="1019175"/>
            <a:ext cx="15496288" cy="12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0C48BB"/>
                </a:solidFill>
                <a:latin typeface="Tenor Sans"/>
                <a:ea typeface="Tenor Sans"/>
                <a:cs typeface="Tenor Sans"/>
                <a:sym typeface="Tenor Sans"/>
              </a:rPr>
              <a:t>Frauds in Different Days of a Week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1873162" y="3373081"/>
            <a:ext cx="5854993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Saturday, Sunday and Monday have higher fraud count than other days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0" y="9258300"/>
            <a:ext cx="18288000" cy="1028700"/>
          </a:xfrm>
          <a:custGeom>
            <a:rect b="b" l="l" r="r" t="t"/>
            <a:pathLst>
              <a:path extrusionOk="0" h="504665" w="8971816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205" name="Google Shape;205;p18"/>
          <p:cNvSpPr/>
          <p:nvPr/>
        </p:nvSpPr>
        <p:spPr>
          <a:xfrm>
            <a:off x="12397478" y="9090528"/>
            <a:ext cx="6019800" cy="335544"/>
          </a:xfrm>
          <a:custGeom>
            <a:rect b="b" l="l" r="r" t="t"/>
            <a:pathLst>
              <a:path extrusionOk="0" h="88374" w="1585462">
                <a:moveTo>
                  <a:pt x="0" y="0"/>
                </a:moveTo>
                <a:lnTo>
                  <a:pt x="1585462" y="0"/>
                </a:lnTo>
                <a:lnTo>
                  <a:pt x="158546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sp>
        <p:nvSpPr>
          <p:cNvPr id="206" name="Google Shape;206;p18"/>
          <p:cNvSpPr/>
          <p:nvPr/>
        </p:nvSpPr>
        <p:spPr>
          <a:xfrm>
            <a:off x="1396912" y="3452958"/>
            <a:ext cx="333375" cy="335544"/>
          </a:xfrm>
          <a:custGeom>
            <a:rect b="b" l="l" r="r" t="t"/>
            <a:pathLst>
              <a:path extrusionOk="0" h="88374" w="87802">
                <a:moveTo>
                  <a:pt x="0" y="0"/>
                </a:moveTo>
                <a:lnTo>
                  <a:pt x="87802" y="0"/>
                </a:lnTo>
                <a:lnTo>
                  <a:pt x="8780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pic>
        <p:nvPicPr>
          <p:cNvPr id="207" name="Google Shape;20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7700" y="2319085"/>
            <a:ext cx="8623388" cy="6467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/>
        </p:nvSpPr>
        <p:spPr>
          <a:xfrm>
            <a:off x="918549" y="1019175"/>
            <a:ext cx="11295603" cy="12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0C48BB"/>
                </a:solidFill>
                <a:latin typeface="Tenor Sans"/>
                <a:ea typeface="Tenor Sans"/>
                <a:cs typeface="Tenor Sans"/>
                <a:sym typeface="Tenor Sans"/>
              </a:rPr>
              <a:t>Hourly Trend of Frauds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1873162" y="3373081"/>
            <a:ext cx="4940593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Approximately all (10 out of 12) frauds were made between 10 PM to 4 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9258300"/>
            <a:ext cx="18288000" cy="1028700"/>
          </a:xfrm>
          <a:custGeom>
            <a:rect b="b" l="l" r="r" t="t"/>
            <a:pathLst>
              <a:path extrusionOk="0" h="504665" w="8971816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215" name="Google Shape;215;p19"/>
          <p:cNvSpPr/>
          <p:nvPr/>
        </p:nvSpPr>
        <p:spPr>
          <a:xfrm>
            <a:off x="12397478" y="9090528"/>
            <a:ext cx="6019800" cy="335544"/>
          </a:xfrm>
          <a:custGeom>
            <a:rect b="b" l="l" r="r" t="t"/>
            <a:pathLst>
              <a:path extrusionOk="0" h="88374" w="1585462">
                <a:moveTo>
                  <a:pt x="0" y="0"/>
                </a:moveTo>
                <a:lnTo>
                  <a:pt x="1585462" y="0"/>
                </a:lnTo>
                <a:lnTo>
                  <a:pt x="158546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sp>
        <p:nvSpPr>
          <p:cNvPr id="216" name="Google Shape;216;p19"/>
          <p:cNvSpPr/>
          <p:nvPr/>
        </p:nvSpPr>
        <p:spPr>
          <a:xfrm>
            <a:off x="1396912" y="3452958"/>
            <a:ext cx="333375" cy="335544"/>
          </a:xfrm>
          <a:custGeom>
            <a:rect b="b" l="l" r="r" t="t"/>
            <a:pathLst>
              <a:path extrusionOk="0" h="88374" w="87802">
                <a:moveTo>
                  <a:pt x="0" y="0"/>
                </a:moveTo>
                <a:lnTo>
                  <a:pt x="87802" y="0"/>
                </a:lnTo>
                <a:lnTo>
                  <a:pt x="8780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pic>
        <p:nvPicPr>
          <p:cNvPr id="217" name="Google Shape;2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9226" y="2657608"/>
            <a:ext cx="10400132" cy="6240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8401" y="1977806"/>
            <a:ext cx="8230404" cy="54795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2"/>
          <p:cNvGrpSpPr/>
          <p:nvPr/>
        </p:nvGrpSpPr>
        <p:grpSpPr>
          <a:xfrm>
            <a:off x="0" y="8414801"/>
            <a:ext cx="18287996" cy="3303286"/>
            <a:chOff x="0" y="-57149"/>
            <a:chExt cx="4816592" cy="870000"/>
          </a:xfrm>
        </p:grpSpPr>
        <p:sp>
          <p:nvSpPr>
            <p:cNvPr id="63" name="Google Shape;63;p2"/>
            <p:cNvSpPr/>
            <p:nvPr/>
          </p:nvSpPr>
          <p:spPr>
            <a:xfrm>
              <a:off x="0" y="0"/>
              <a:ext cx="4816592" cy="435940"/>
            </a:xfrm>
            <a:custGeom>
              <a:rect b="b" l="l" r="r" t="t"/>
              <a:pathLst>
                <a:path extrusionOk="0" h="43594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35940"/>
                  </a:lnTo>
                  <a:lnTo>
                    <a:pt x="0" y="435940"/>
                  </a:lnTo>
                  <a:close/>
                </a:path>
              </a:pathLst>
            </a:custGeom>
            <a:solidFill>
              <a:srgbClr val="0C48BB"/>
            </a:solidFill>
            <a:ln>
              <a:noFill/>
            </a:ln>
          </p:spPr>
        </p:sp>
        <p:sp>
          <p:nvSpPr>
            <p:cNvPr id="64" name="Google Shape;64;p2"/>
            <p:cNvSpPr txBox="1"/>
            <p:nvPr/>
          </p:nvSpPr>
          <p:spPr>
            <a:xfrm>
              <a:off x="0" y="-57149"/>
              <a:ext cx="48165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5" name="Google Shape;65;p2"/>
          <p:cNvCxnSpPr/>
          <p:nvPr/>
        </p:nvCxnSpPr>
        <p:spPr>
          <a:xfrm>
            <a:off x="1210628" y="6056361"/>
            <a:ext cx="11339069" cy="0"/>
          </a:xfrm>
          <a:prstGeom prst="straightConnector1">
            <a:avLst/>
          </a:prstGeom>
          <a:noFill/>
          <a:ln cap="flat" cmpd="sng" w="104775">
            <a:solidFill>
              <a:srgbClr val="B4E3EF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66" name="Google Shape;66;p2"/>
          <p:cNvGrpSpPr/>
          <p:nvPr/>
        </p:nvGrpSpPr>
        <p:grpSpPr>
          <a:xfrm>
            <a:off x="9429204" y="5424343"/>
            <a:ext cx="1258394" cy="1264035"/>
            <a:chOff x="1813" y="0"/>
            <a:chExt cx="809173" cy="812800"/>
          </a:xfrm>
        </p:grpSpPr>
        <p:sp>
          <p:nvSpPr>
            <p:cNvPr id="67" name="Google Shape;67;p2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C48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2"/>
          <p:cNvSpPr txBox="1"/>
          <p:nvPr>
            <p:ph idx="1" type="body"/>
          </p:nvPr>
        </p:nvSpPr>
        <p:spPr>
          <a:xfrm>
            <a:off x="1270642" y="6597147"/>
            <a:ext cx="4977575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17647"/>
              <a:buNone/>
            </a:pPr>
            <a:r>
              <a:rPr lang="en-US"/>
              <a:t>Presented by Muhammad Taha</a:t>
            </a:r>
            <a:endParaRPr/>
          </a:p>
        </p:txBody>
      </p:sp>
      <p:sp>
        <p:nvSpPr>
          <p:cNvPr id="70" name="Google Shape;70;p2"/>
          <p:cNvSpPr txBox="1"/>
          <p:nvPr>
            <p:ph type="title"/>
          </p:nvPr>
        </p:nvSpPr>
        <p:spPr>
          <a:xfrm>
            <a:off x="1270642" y="2472860"/>
            <a:ext cx="7873181" cy="25413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300"/>
              <a:buNone/>
            </a:pPr>
            <a:r>
              <a:rPr lang="en-US" sz="8000"/>
              <a:t>Credit Card Fraud Analysis</a:t>
            </a:r>
            <a:endParaRPr sz="8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/>
          <p:nvPr/>
        </p:nvSpPr>
        <p:spPr>
          <a:xfrm>
            <a:off x="918550" y="1019175"/>
            <a:ext cx="9782400" cy="12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0C48BB"/>
                </a:solidFill>
                <a:latin typeface="Tenor Sans"/>
                <a:ea typeface="Tenor Sans"/>
                <a:cs typeface="Tenor Sans"/>
                <a:sym typeface="Tenor Sans"/>
              </a:rPr>
              <a:t>Fraud Vs Job Title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0"/>
          <p:cNvSpPr/>
          <p:nvPr/>
        </p:nvSpPr>
        <p:spPr>
          <a:xfrm>
            <a:off x="0" y="9258300"/>
            <a:ext cx="18288000" cy="1028700"/>
          </a:xfrm>
          <a:custGeom>
            <a:rect b="b" l="l" r="r" t="t"/>
            <a:pathLst>
              <a:path extrusionOk="0" h="504665" w="8971816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224" name="Google Shape;224;p20"/>
          <p:cNvSpPr/>
          <p:nvPr/>
        </p:nvSpPr>
        <p:spPr>
          <a:xfrm>
            <a:off x="12397478" y="9090528"/>
            <a:ext cx="6019800" cy="335544"/>
          </a:xfrm>
          <a:custGeom>
            <a:rect b="b" l="l" r="r" t="t"/>
            <a:pathLst>
              <a:path extrusionOk="0" h="88374" w="1585462">
                <a:moveTo>
                  <a:pt x="0" y="0"/>
                </a:moveTo>
                <a:lnTo>
                  <a:pt x="1585462" y="0"/>
                </a:lnTo>
                <a:lnTo>
                  <a:pt x="158546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6231" y="2334260"/>
            <a:ext cx="10955538" cy="6573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/>
          <p:nvPr/>
        </p:nvSpPr>
        <p:spPr>
          <a:xfrm>
            <a:off x="918550" y="1019175"/>
            <a:ext cx="9782400" cy="12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0C48BB"/>
                </a:solidFill>
                <a:latin typeface="Tenor Sans"/>
                <a:ea typeface="Tenor Sans"/>
                <a:cs typeface="Tenor Sans"/>
                <a:sym typeface="Tenor Sans"/>
              </a:rPr>
              <a:t>Frauds Vs Merchants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0" y="9258300"/>
            <a:ext cx="18288000" cy="1028700"/>
          </a:xfrm>
          <a:custGeom>
            <a:rect b="b" l="l" r="r" t="t"/>
            <a:pathLst>
              <a:path extrusionOk="0" h="504665" w="8971816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232" name="Google Shape;232;p21"/>
          <p:cNvSpPr/>
          <p:nvPr/>
        </p:nvSpPr>
        <p:spPr>
          <a:xfrm>
            <a:off x="12397478" y="9090528"/>
            <a:ext cx="6019800" cy="335544"/>
          </a:xfrm>
          <a:custGeom>
            <a:rect b="b" l="l" r="r" t="t"/>
            <a:pathLst>
              <a:path extrusionOk="0" h="88374" w="1585462">
                <a:moveTo>
                  <a:pt x="0" y="0"/>
                </a:moveTo>
                <a:lnTo>
                  <a:pt x="1585462" y="0"/>
                </a:lnTo>
                <a:lnTo>
                  <a:pt x="158546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pic>
        <p:nvPicPr>
          <p:cNvPr id="233" name="Google Shape;2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1208" y="2405742"/>
            <a:ext cx="10725583" cy="643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/>
        </p:nvSpPr>
        <p:spPr>
          <a:xfrm>
            <a:off x="918550" y="1019175"/>
            <a:ext cx="12502482" cy="12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0C48BB"/>
                </a:solidFill>
                <a:latin typeface="Tenor Sans"/>
                <a:ea typeface="Tenor Sans"/>
                <a:cs typeface="Tenor Sans"/>
                <a:sym typeface="Tenor Sans"/>
              </a:rPr>
              <a:t>Frauds Vs Merchant Category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2"/>
          <p:cNvSpPr txBox="1"/>
          <p:nvPr/>
        </p:nvSpPr>
        <p:spPr>
          <a:xfrm>
            <a:off x="1873161" y="3373081"/>
            <a:ext cx="5265057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Frauds on Online stores and Grocery POS were made more than any other merchant category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2"/>
          <p:cNvSpPr/>
          <p:nvPr/>
        </p:nvSpPr>
        <p:spPr>
          <a:xfrm>
            <a:off x="0" y="9258300"/>
            <a:ext cx="18288000" cy="1028700"/>
          </a:xfrm>
          <a:custGeom>
            <a:rect b="b" l="l" r="r" t="t"/>
            <a:pathLst>
              <a:path extrusionOk="0" h="504665" w="8971816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241" name="Google Shape;241;p22"/>
          <p:cNvSpPr/>
          <p:nvPr/>
        </p:nvSpPr>
        <p:spPr>
          <a:xfrm>
            <a:off x="12397478" y="9090528"/>
            <a:ext cx="6019800" cy="335544"/>
          </a:xfrm>
          <a:custGeom>
            <a:rect b="b" l="l" r="r" t="t"/>
            <a:pathLst>
              <a:path extrusionOk="0" h="88374" w="1585462">
                <a:moveTo>
                  <a:pt x="0" y="0"/>
                </a:moveTo>
                <a:lnTo>
                  <a:pt x="1585462" y="0"/>
                </a:lnTo>
                <a:lnTo>
                  <a:pt x="158546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sp>
        <p:nvSpPr>
          <p:cNvPr id="242" name="Google Shape;242;p22"/>
          <p:cNvSpPr/>
          <p:nvPr/>
        </p:nvSpPr>
        <p:spPr>
          <a:xfrm>
            <a:off x="1396912" y="3452958"/>
            <a:ext cx="333375" cy="335544"/>
          </a:xfrm>
          <a:custGeom>
            <a:rect b="b" l="l" r="r" t="t"/>
            <a:pathLst>
              <a:path extrusionOk="0" h="88374" w="87802">
                <a:moveTo>
                  <a:pt x="0" y="0"/>
                </a:moveTo>
                <a:lnTo>
                  <a:pt x="87802" y="0"/>
                </a:lnTo>
                <a:lnTo>
                  <a:pt x="8780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347" y="2861187"/>
            <a:ext cx="10121248" cy="6072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4499" y="2237970"/>
            <a:ext cx="9584951" cy="670946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3"/>
          <p:cNvSpPr txBox="1"/>
          <p:nvPr/>
        </p:nvSpPr>
        <p:spPr>
          <a:xfrm>
            <a:off x="918550" y="1019175"/>
            <a:ext cx="15157192" cy="12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0C48BB"/>
                </a:solidFill>
                <a:latin typeface="Tenor Sans"/>
                <a:ea typeface="Tenor Sans"/>
                <a:cs typeface="Tenor Sans"/>
                <a:sym typeface="Tenor Sans"/>
              </a:rPr>
              <a:t>Frauds in different Range of Amount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1873162" y="3373081"/>
            <a:ext cx="5265057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Generally more frauds were made between 1$ to 100$, 300$ to 400$ and 700$ to 1200$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0" y="9258300"/>
            <a:ext cx="18288000" cy="1028700"/>
          </a:xfrm>
          <a:custGeom>
            <a:rect b="b" l="l" r="r" t="t"/>
            <a:pathLst>
              <a:path extrusionOk="0" h="504665" w="8971816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252" name="Google Shape;252;p23"/>
          <p:cNvSpPr/>
          <p:nvPr/>
        </p:nvSpPr>
        <p:spPr>
          <a:xfrm>
            <a:off x="12397478" y="9090528"/>
            <a:ext cx="6019800" cy="335544"/>
          </a:xfrm>
          <a:custGeom>
            <a:rect b="b" l="l" r="r" t="t"/>
            <a:pathLst>
              <a:path extrusionOk="0" h="88374" w="1585462">
                <a:moveTo>
                  <a:pt x="0" y="0"/>
                </a:moveTo>
                <a:lnTo>
                  <a:pt x="1585462" y="0"/>
                </a:lnTo>
                <a:lnTo>
                  <a:pt x="158546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sp>
        <p:nvSpPr>
          <p:cNvPr id="253" name="Google Shape;253;p23"/>
          <p:cNvSpPr/>
          <p:nvPr/>
        </p:nvSpPr>
        <p:spPr>
          <a:xfrm>
            <a:off x="1396912" y="3452958"/>
            <a:ext cx="333375" cy="335544"/>
          </a:xfrm>
          <a:custGeom>
            <a:rect b="b" l="l" r="r" t="t"/>
            <a:pathLst>
              <a:path extrusionOk="0" h="88374" w="87802">
                <a:moveTo>
                  <a:pt x="0" y="0"/>
                </a:moveTo>
                <a:lnTo>
                  <a:pt x="87802" y="0"/>
                </a:lnTo>
                <a:lnTo>
                  <a:pt x="8780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/>
        </p:nvSpPr>
        <p:spPr>
          <a:xfrm>
            <a:off x="918549" y="1019175"/>
            <a:ext cx="1421329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0" i="0" lang="en-US" sz="7500" u="none" cap="none" strike="noStrike">
                <a:solidFill>
                  <a:srgbClr val="0C48BB"/>
                </a:solidFill>
                <a:latin typeface="Tenor Sans"/>
                <a:ea typeface="Tenor Sans"/>
                <a:cs typeface="Tenor Sans"/>
                <a:sym typeface="Tenor Sans"/>
              </a:rPr>
              <a:t>Top states w.r.t Fraud Count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4"/>
          <p:cNvSpPr/>
          <p:nvPr/>
        </p:nvSpPr>
        <p:spPr>
          <a:xfrm>
            <a:off x="0" y="9258300"/>
            <a:ext cx="18288000" cy="1028700"/>
          </a:xfrm>
          <a:custGeom>
            <a:rect b="b" l="l" r="r" t="t"/>
            <a:pathLst>
              <a:path extrusionOk="0" h="504665" w="8971816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260" name="Google Shape;260;p24"/>
          <p:cNvSpPr/>
          <p:nvPr/>
        </p:nvSpPr>
        <p:spPr>
          <a:xfrm>
            <a:off x="12397478" y="9090528"/>
            <a:ext cx="6019800" cy="335544"/>
          </a:xfrm>
          <a:custGeom>
            <a:rect b="b" l="l" r="r" t="t"/>
            <a:pathLst>
              <a:path extrusionOk="0" h="88374" w="1585462">
                <a:moveTo>
                  <a:pt x="0" y="0"/>
                </a:moveTo>
                <a:lnTo>
                  <a:pt x="1585462" y="0"/>
                </a:lnTo>
                <a:lnTo>
                  <a:pt x="158546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pic>
        <p:nvPicPr>
          <p:cNvPr id="261" name="Google Shape;2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5513" y="2404170"/>
            <a:ext cx="10836974" cy="6502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/>
        </p:nvSpPr>
        <p:spPr>
          <a:xfrm>
            <a:off x="918550" y="1019175"/>
            <a:ext cx="13416882" cy="12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0C48BB"/>
                </a:solidFill>
                <a:latin typeface="Tenor Sans"/>
                <a:ea typeface="Tenor Sans"/>
                <a:cs typeface="Tenor Sans"/>
                <a:sym typeface="Tenor Sans"/>
              </a:rPr>
              <a:t>Top Cities w.r.t Fraud Count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5"/>
          <p:cNvSpPr/>
          <p:nvPr/>
        </p:nvSpPr>
        <p:spPr>
          <a:xfrm>
            <a:off x="0" y="9258300"/>
            <a:ext cx="18288000" cy="1028700"/>
          </a:xfrm>
          <a:custGeom>
            <a:rect b="b" l="l" r="r" t="t"/>
            <a:pathLst>
              <a:path extrusionOk="0" h="504665" w="8971816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268" name="Google Shape;268;p25"/>
          <p:cNvSpPr/>
          <p:nvPr/>
        </p:nvSpPr>
        <p:spPr>
          <a:xfrm>
            <a:off x="12397478" y="9090528"/>
            <a:ext cx="6019800" cy="335544"/>
          </a:xfrm>
          <a:custGeom>
            <a:rect b="b" l="l" r="r" t="t"/>
            <a:pathLst>
              <a:path extrusionOk="0" h="88374" w="1585462">
                <a:moveTo>
                  <a:pt x="0" y="0"/>
                </a:moveTo>
                <a:lnTo>
                  <a:pt x="1585462" y="0"/>
                </a:lnTo>
                <a:lnTo>
                  <a:pt x="158546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pic>
        <p:nvPicPr>
          <p:cNvPr id="269" name="Google Shape;26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5197" y="2237970"/>
            <a:ext cx="11077606" cy="6646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/>
          <p:nvPr/>
        </p:nvSpPr>
        <p:spPr>
          <a:xfrm>
            <a:off x="0" y="9258300"/>
            <a:ext cx="18288000" cy="1028700"/>
          </a:xfrm>
          <a:custGeom>
            <a:rect b="b" l="l" r="r" t="t"/>
            <a:pathLst>
              <a:path extrusionOk="0" h="504665" w="8971816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275" name="Google Shape;275;p26"/>
          <p:cNvSpPr/>
          <p:nvPr/>
        </p:nvSpPr>
        <p:spPr>
          <a:xfrm>
            <a:off x="12397478" y="9090528"/>
            <a:ext cx="6019800" cy="335544"/>
          </a:xfrm>
          <a:custGeom>
            <a:rect b="b" l="l" r="r" t="t"/>
            <a:pathLst>
              <a:path extrusionOk="0" h="88374" w="1585462">
                <a:moveTo>
                  <a:pt x="0" y="0"/>
                </a:moveTo>
                <a:lnTo>
                  <a:pt x="1585462" y="0"/>
                </a:lnTo>
                <a:lnTo>
                  <a:pt x="158546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pic>
        <p:nvPicPr>
          <p:cNvPr id="276" name="Google Shape;27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7383" y="2467757"/>
            <a:ext cx="10898140" cy="6538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859" y="820450"/>
            <a:ext cx="10087650" cy="605259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6"/>
          <p:cNvSpPr/>
          <p:nvPr/>
        </p:nvSpPr>
        <p:spPr>
          <a:xfrm>
            <a:off x="6326976" y="773264"/>
            <a:ext cx="8651891" cy="1323439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Hanging Fruit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48BB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27"/>
          <p:cNvPicPr preferRelativeResize="0"/>
          <p:nvPr/>
        </p:nvPicPr>
        <p:blipFill rotWithShape="1">
          <a:blip r:embed="rId3">
            <a:alphaModFix amt="13000"/>
          </a:blip>
          <a:srcRect b="15625" l="0" r="0" t="0"/>
          <a:stretch/>
        </p:blipFill>
        <p:spPr>
          <a:xfrm>
            <a:off x="0" y="1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7"/>
          <p:cNvSpPr txBox="1"/>
          <p:nvPr/>
        </p:nvSpPr>
        <p:spPr>
          <a:xfrm>
            <a:off x="2002825" y="3019841"/>
            <a:ext cx="1428235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b="0" i="0" lang="en-US" sz="13800" u="none" cap="none" strike="noStrike">
                <a:solidFill>
                  <a:srgbClr val="F6F6F6"/>
                </a:solidFill>
                <a:latin typeface="Tenor Sans"/>
                <a:ea typeface="Tenor Sans"/>
                <a:cs typeface="Tenor Sans"/>
                <a:sym typeface="Tenor Sans"/>
              </a:rPr>
              <a:t>Frauds at Grocery POS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/>
          <p:nvPr/>
        </p:nvSpPr>
        <p:spPr>
          <a:xfrm>
            <a:off x="918549" y="1019175"/>
            <a:ext cx="16101089" cy="12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0C48BB"/>
                </a:solidFill>
                <a:latin typeface="Tenor Sans"/>
                <a:ea typeface="Tenor Sans"/>
                <a:cs typeface="Tenor Sans"/>
                <a:sym typeface="Tenor Sans"/>
              </a:rPr>
              <a:t>Top Fraudsters at Grocery POS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8"/>
          <p:cNvSpPr/>
          <p:nvPr/>
        </p:nvSpPr>
        <p:spPr>
          <a:xfrm>
            <a:off x="0" y="9258300"/>
            <a:ext cx="18288000" cy="1028700"/>
          </a:xfrm>
          <a:custGeom>
            <a:rect b="b" l="l" r="r" t="t"/>
            <a:pathLst>
              <a:path extrusionOk="0" h="504665" w="8971816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291" name="Google Shape;291;p28"/>
          <p:cNvSpPr/>
          <p:nvPr/>
        </p:nvSpPr>
        <p:spPr>
          <a:xfrm>
            <a:off x="12397478" y="9090528"/>
            <a:ext cx="6019800" cy="335544"/>
          </a:xfrm>
          <a:custGeom>
            <a:rect b="b" l="l" r="r" t="t"/>
            <a:pathLst>
              <a:path extrusionOk="0" h="88374" w="1585462">
                <a:moveTo>
                  <a:pt x="0" y="0"/>
                </a:moveTo>
                <a:lnTo>
                  <a:pt x="1585462" y="0"/>
                </a:lnTo>
                <a:lnTo>
                  <a:pt x="158546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pic>
        <p:nvPicPr>
          <p:cNvPr id="292" name="Google Shape;29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355" y="2739713"/>
            <a:ext cx="7871438" cy="5510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58713" y="2571942"/>
            <a:ext cx="8191932" cy="573435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8"/>
          <p:cNvSpPr/>
          <p:nvPr/>
        </p:nvSpPr>
        <p:spPr>
          <a:xfrm>
            <a:off x="4607199" y="4481780"/>
            <a:ext cx="8753108" cy="1323439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 Credit Cards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 txBox="1"/>
          <p:nvPr/>
        </p:nvSpPr>
        <p:spPr>
          <a:xfrm>
            <a:off x="918550" y="1019175"/>
            <a:ext cx="15972538" cy="1181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0" i="0" lang="en-US" sz="6400" u="none" cap="none" strike="noStrike">
                <a:solidFill>
                  <a:srgbClr val="0C48BB"/>
                </a:solidFill>
                <a:latin typeface="Tenor Sans"/>
                <a:ea typeface="Tenor Sans"/>
                <a:cs typeface="Tenor Sans"/>
                <a:sym typeface="Tenor Sans"/>
              </a:rPr>
              <a:t>Hourly Trend of Frauds at Grocery POS </a:t>
            </a:r>
            <a:endParaRPr b="0" i="0" sz="6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9"/>
          <p:cNvSpPr txBox="1"/>
          <p:nvPr/>
        </p:nvSpPr>
        <p:spPr>
          <a:xfrm>
            <a:off x="1873162" y="3373081"/>
            <a:ext cx="471434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Generally more frauds at Grocery POS were made between 12 AM to 4 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9"/>
          <p:cNvSpPr/>
          <p:nvPr/>
        </p:nvSpPr>
        <p:spPr>
          <a:xfrm>
            <a:off x="0" y="9258300"/>
            <a:ext cx="18288000" cy="1028700"/>
          </a:xfrm>
          <a:custGeom>
            <a:rect b="b" l="l" r="r" t="t"/>
            <a:pathLst>
              <a:path extrusionOk="0" h="504665" w="8971816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302" name="Google Shape;302;p29"/>
          <p:cNvSpPr/>
          <p:nvPr/>
        </p:nvSpPr>
        <p:spPr>
          <a:xfrm>
            <a:off x="12397478" y="9090528"/>
            <a:ext cx="6019800" cy="335544"/>
          </a:xfrm>
          <a:custGeom>
            <a:rect b="b" l="l" r="r" t="t"/>
            <a:pathLst>
              <a:path extrusionOk="0" h="88374" w="1585462">
                <a:moveTo>
                  <a:pt x="0" y="0"/>
                </a:moveTo>
                <a:lnTo>
                  <a:pt x="1585462" y="0"/>
                </a:lnTo>
                <a:lnTo>
                  <a:pt x="158546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sp>
        <p:nvSpPr>
          <p:cNvPr id="303" name="Google Shape;303;p29"/>
          <p:cNvSpPr/>
          <p:nvPr/>
        </p:nvSpPr>
        <p:spPr>
          <a:xfrm>
            <a:off x="1396912" y="3452958"/>
            <a:ext cx="333375" cy="335544"/>
          </a:xfrm>
          <a:custGeom>
            <a:rect b="b" l="l" r="r" t="t"/>
            <a:pathLst>
              <a:path extrusionOk="0" h="88374" w="87802">
                <a:moveTo>
                  <a:pt x="0" y="0"/>
                </a:moveTo>
                <a:lnTo>
                  <a:pt x="87802" y="0"/>
                </a:lnTo>
                <a:lnTo>
                  <a:pt x="8780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pic>
        <p:nvPicPr>
          <p:cNvPr id="304" name="Google Shape;30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7503" y="2787456"/>
            <a:ext cx="11291400" cy="6009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0" y="0"/>
            <a:ext cx="18288000" cy="2661466"/>
          </a:xfrm>
          <a:custGeom>
            <a:rect b="b" l="l" r="r" t="t"/>
            <a:pathLst>
              <a:path extrusionOk="0" h="1534372" w="8971816">
                <a:moveTo>
                  <a:pt x="0" y="0"/>
                </a:moveTo>
                <a:lnTo>
                  <a:pt x="8971816" y="0"/>
                </a:lnTo>
                <a:lnTo>
                  <a:pt x="8971816" y="1534372"/>
                </a:lnTo>
                <a:lnTo>
                  <a:pt x="0" y="1534372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1143650" y="577007"/>
            <a:ext cx="1323965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0" i="0" lang="en-US" sz="7500" u="none" cap="none" strike="noStrike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Credit Card Fraud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1402475" y="3935679"/>
            <a:ext cx="14743216" cy="3689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202124"/>
                </a:solidFill>
                <a:latin typeface="Assistant"/>
                <a:ea typeface="Assistant"/>
                <a:cs typeface="Assistant"/>
                <a:sym typeface="Assistant"/>
              </a:rPr>
              <a:t>Credit card fraud is a form of identity theft that involves an unauthorized taking of another's credit card information for the purpose of charging purchases to the account or removing funds from it.</a:t>
            </a:r>
            <a:endParaRPr b="0" i="0" sz="40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/>
          <p:nvPr/>
        </p:nvSpPr>
        <p:spPr>
          <a:xfrm>
            <a:off x="918550" y="1019175"/>
            <a:ext cx="15496288" cy="12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0C48BB"/>
                </a:solidFill>
                <a:latin typeface="Tenor Sans"/>
                <a:ea typeface="Tenor Sans"/>
                <a:cs typeface="Tenor Sans"/>
                <a:sym typeface="Tenor Sans"/>
              </a:rPr>
              <a:t>Fraud Amount Range at Grocery POS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1873162" y="3373081"/>
            <a:ext cx="558952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Almost all frauds at Grocery POS  were made between 275$ to 375$ range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0"/>
          <p:cNvSpPr/>
          <p:nvPr/>
        </p:nvSpPr>
        <p:spPr>
          <a:xfrm>
            <a:off x="0" y="9258300"/>
            <a:ext cx="18288000" cy="1028700"/>
          </a:xfrm>
          <a:custGeom>
            <a:rect b="b" l="l" r="r" t="t"/>
            <a:pathLst>
              <a:path extrusionOk="0" h="504665" w="8971816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312" name="Google Shape;312;p30"/>
          <p:cNvSpPr/>
          <p:nvPr/>
        </p:nvSpPr>
        <p:spPr>
          <a:xfrm>
            <a:off x="12397478" y="9090528"/>
            <a:ext cx="6019800" cy="335544"/>
          </a:xfrm>
          <a:custGeom>
            <a:rect b="b" l="l" r="r" t="t"/>
            <a:pathLst>
              <a:path extrusionOk="0" h="88374" w="1585462">
                <a:moveTo>
                  <a:pt x="0" y="0"/>
                </a:moveTo>
                <a:lnTo>
                  <a:pt x="1585462" y="0"/>
                </a:lnTo>
                <a:lnTo>
                  <a:pt x="158546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sp>
        <p:nvSpPr>
          <p:cNvPr id="313" name="Google Shape;313;p30"/>
          <p:cNvSpPr/>
          <p:nvPr/>
        </p:nvSpPr>
        <p:spPr>
          <a:xfrm>
            <a:off x="1396912" y="3452958"/>
            <a:ext cx="333375" cy="335544"/>
          </a:xfrm>
          <a:custGeom>
            <a:rect b="b" l="l" r="r" t="t"/>
            <a:pathLst>
              <a:path extrusionOk="0" h="88374" w="87802">
                <a:moveTo>
                  <a:pt x="0" y="0"/>
                </a:moveTo>
                <a:lnTo>
                  <a:pt x="87802" y="0"/>
                </a:lnTo>
                <a:lnTo>
                  <a:pt x="8780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pic>
        <p:nvPicPr>
          <p:cNvPr id="314" name="Google Shape;31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9764" y="2558962"/>
            <a:ext cx="8391324" cy="587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/>
          <p:nvPr/>
        </p:nvSpPr>
        <p:spPr>
          <a:xfrm>
            <a:off x="0" y="0"/>
            <a:ext cx="18288000" cy="2661466"/>
          </a:xfrm>
          <a:custGeom>
            <a:rect b="b" l="l" r="r" t="t"/>
            <a:pathLst>
              <a:path extrusionOk="0" h="1534372" w="8971816">
                <a:moveTo>
                  <a:pt x="0" y="0"/>
                </a:moveTo>
                <a:lnTo>
                  <a:pt x="8971816" y="0"/>
                </a:lnTo>
                <a:lnTo>
                  <a:pt x="8971816" y="1534372"/>
                </a:lnTo>
                <a:lnTo>
                  <a:pt x="0" y="1534372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1"/>
          <p:cNvSpPr txBox="1"/>
          <p:nvPr/>
        </p:nvSpPr>
        <p:spPr>
          <a:xfrm>
            <a:off x="1143650" y="577007"/>
            <a:ext cx="1323965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0" i="0" lang="en-US" sz="7500" u="none" cap="none" strike="noStrike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Recommendations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1"/>
          <p:cNvSpPr txBox="1"/>
          <p:nvPr/>
        </p:nvSpPr>
        <p:spPr>
          <a:xfrm>
            <a:off x="1428602" y="3287459"/>
            <a:ext cx="1450571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 cap="none" strike="noStrike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Keep special checks on the transactions at grocery store between 12 AM to 4 AM between the fraud amount range of 275$ to 375$</a:t>
            </a:r>
            <a:endParaRPr b="0" i="0" sz="4000" u="none" cap="none" strike="noStrike">
              <a:solidFill>
                <a:srgbClr val="FF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48BB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32"/>
          <p:cNvPicPr preferRelativeResize="0"/>
          <p:nvPr/>
        </p:nvPicPr>
        <p:blipFill rotWithShape="1">
          <a:blip r:embed="rId3">
            <a:alphaModFix amt="13000"/>
          </a:blip>
          <a:srcRect b="15625" l="0" r="0" t="0"/>
          <a:stretch/>
        </p:blipFill>
        <p:spPr>
          <a:xfrm>
            <a:off x="0" y="1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2"/>
          <p:cNvSpPr txBox="1"/>
          <p:nvPr/>
        </p:nvSpPr>
        <p:spPr>
          <a:xfrm>
            <a:off x="2002825" y="3019841"/>
            <a:ext cx="1428235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b="0" i="0" lang="en-US" sz="13800" u="none" cap="none" strike="noStrike">
                <a:solidFill>
                  <a:srgbClr val="F6F6F6"/>
                </a:solidFill>
                <a:latin typeface="Tenor Sans"/>
                <a:ea typeface="Tenor Sans"/>
                <a:cs typeface="Tenor Sans"/>
                <a:sym typeface="Tenor Sans"/>
              </a:rPr>
              <a:t>Frauds in Online Shopping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/>
          <p:nvPr/>
        </p:nvSpPr>
        <p:spPr>
          <a:xfrm>
            <a:off x="918550" y="1019175"/>
            <a:ext cx="16280992" cy="12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0C48BB"/>
                </a:solidFill>
                <a:latin typeface="Tenor Sans"/>
                <a:ea typeface="Tenor Sans"/>
                <a:cs typeface="Tenor Sans"/>
                <a:sym typeface="Tenor Sans"/>
              </a:rPr>
              <a:t>Top Fraudsters in Online Shopping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3"/>
          <p:cNvSpPr/>
          <p:nvPr/>
        </p:nvSpPr>
        <p:spPr>
          <a:xfrm>
            <a:off x="0" y="9258300"/>
            <a:ext cx="18288000" cy="1028700"/>
          </a:xfrm>
          <a:custGeom>
            <a:rect b="b" l="l" r="r" t="t"/>
            <a:pathLst>
              <a:path extrusionOk="0" h="504665" w="8971816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334" name="Google Shape;334;p33"/>
          <p:cNvSpPr/>
          <p:nvPr/>
        </p:nvSpPr>
        <p:spPr>
          <a:xfrm>
            <a:off x="12397478" y="9090528"/>
            <a:ext cx="6019800" cy="335544"/>
          </a:xfrm>
          <a:custGeom>
            <a:rect b="b" l="l" r="r" t="t"/>
            <a:pathLst>
              <a:path extrusionOk="0" h="88374" w="1585462">
                <a:moveTo>
                  <a:pt x="0" y="0"/>
                </a:moveTo>
                <a:lnTo>
                  <a:pt x="1585462" y="0"/>
                </a:lnTo>
                <a:lnTo>
                  <a:pt x="158546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pic>
        <p:nvPicPr>
          <p:cNvPr id="335" name="Google Shape;33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458" y="2974528"/>
            <a:ext cx="7679125" cy="537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20417" y="2974528"/>
            <a:ext cx="7679125" cy="5375387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3"/>
          <p:cNvSpPr/>
          <p:nvPr/>
        </p:nvSpPr>
        <p:spPr>
          <a:xfrm>
            <a:off x="4606871" y="5000501"/>
            <a:ext cx="8753108" cy="1323439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 Credit Cards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/>
          <p:nvPr/>
        </p:nvSpPr>
        <p:spPr>
          <a:xfrm>
            <a:off x="918549" y="1019175"/>
            <a:ext cx="16514045" cy="2437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0C48BB"/>
                </a:solidFill>
                <a:latin typeface="Tenor Sans"/>
                <a:ea typeface="Tenor Sans"/>
                <a:cs typeface="Tenor Sans"/>
                <a:sym typeface="Tenor Sans"/>
              </a:rPr>
              <a:t>Hourly Trend of Frauds in Online Shopping  </a:t>
            </a:r>
            <a:endParaRPr b="0" i="0" sz="6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4"/>
          <p:cNvSpPr/>
          <p:nvPr/>
        </p:nvSpPr>
        <p:spPr>
          <a:xfrm>
            <a:off x="0" y="9258300"/>
            <a:ext cx="18288000" cy="1028700"/>
          </a:xfrm>
          <a:custGeom>
            <a:rect b="b" l="l" r="r" t="t"/>
            <a:pathLst>
              <a:path extrusionOk="0" h="504665" w="8971816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344" name="Google Shape;344;p34"/>
          <p:cNvSpPr txBox="1"/>
          <p:nvPr/>
        </p:nvSpPr>
        <p:spPr>
          <a:xfrm>
            <a:off x="1854112" y="3892899"/>
            <a:ext cx="463517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Almost all frauds at Online store were made between 10 PM to 12 AM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4"/>
          <p:cNvSpPr/>
          <p:nvPr/>
        </p:nvSpPr>
        <p:spPr>
          <a:xfrm>
            <a:off x="12397478" y="9090528"/>
            <a:ext cx="6019800" cy="335544"/>
          </a:xfrm>
          <a:custGeom>
            <a:rect b="b" l="l" r="r" t="t"/>
            <a:pathLst>
              <a:path extrusionOk="0" h="88374" w="1585462">
                <a:moveTo>
                  <a:pt x="0" y="0"/>
                </a:moveTo>
                <a:lnTo>
                  <a:pt x="1585462" y="0"/>
                </a:lnTo>
                <a:lnTo>
                  <a:pt x="158546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sp>
        <p:nvSpPr>
          <p:cNvPr id="346" name="Google Shape;346;p34"/>
          <p:cNvSpPr/>
          <p:nvPr/>
        </p:nvSpPr>
        <p:spPr>
          <a:xfrm>
            <a:off x="1301771" y="3892899"/>
            <a:ext cx="333428" cy="335600"/>
          </a:xfrm>
          <a:custGeom>
            <a:rect b="b" l="l" r="r" t="t"/>
            <a:pathLst>
              <a:path extrusionOk="0" h="88374" w="87802">
                <a:moveTo>
                  <a:pt x="0" y="0"/>
                </a:moveTo>
                <a:lnTo>
                  <a:pt x="87802" y="0"/>
                </a:lnTo>
                <a:lnTo>
                  <a:pt x="8780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pic>
        <p:nvPicPr>
          <p:cNvPr id="347" name="Google Shape;34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6053" y="3126658"/>
            <a:ext cx="11102889" cy="5829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 txBox="1"/>
          <p:nvPr/>
        </p:nvSpPr>
        <p:spPr>
          <a:xfrm>
            <a:off x="918550" y="1019175"/>
            <a:ext cx="16425553" cy="2437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0C48BB"/>
                </a:solidFill>
                <a:latin typeface="Tenor Sans"/>
                <a:ea typeface="Tenor Sans"/>
                <a:cs typeface="Tenor Sans"/>
                <a:sym typeface="Tenor Sans"/>
              </a:rPr>
              <a:t>Fraud Amount Range in Online Shopping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5"/>
          <p:cNvSpPr/>
          <p:nvPr/>
        </p:nvSpPr>
        <p:spPr>
          <a:xfrm>
            <a:off x="0" y="9258300"/>
            <a:ext cx="18288000" cy="1028700"/>
          </a:xfrm>
          <a:custGeom>
            <a:rect b="b" l="l" r="r" t="t"/>
            <a:pathLst>
              <a:path extrusionOk="0" h="504665" w="8971816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354" name="Google Shape;354;p35"/>
          <p:cNvSpPr txBox="1"/>
          <p:nvPr/>
        </p:nvSpPr>
        <p:spPr>
          <a:xfrm>
            <a:off x="1854112" y="3988750"/>
            <a:ext cx="507763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Almost all frauds at  Online Store were made between 850$ to 1150$ range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5"/>
          <p:cNvSpPr/>
          <p:nvPr/>
        </p:nvSpPr>
        <p:spPr>
          <a:xfrm>
            <a:off x="12397478" y="9090528"/>
            <a:ext cx="6019800" cy="335544"/>
          </a:xfrm>
          <a:custGeom>
            <a:rect b="b" l="l" r="r" t="t"/>
            <a:pathLst>
              <a:path extrusionOk="0" h="88374" w="1585462">
                <a:moveTo>
                  <a:pt x="0" y="0"/>
                </a:moveTo>
                <a:lnTo>
                  <a:pt x="1585462" y="0"/>
                </a:lnTo>
                <a:lnTo>
                  <a:pt x="158546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sp>
        <p:nvSpPr>
          <p:cNvPr id="356" name="Google Shape;356;p35"/>
          <p:cNvSpPr/>
          <p:nvPr/>
        </p:nvSpPr>
        <p:spPr>
          <a:xfrm>
            <a:off x="1225716" y="3988750"/>
            <a:ext cx="333428" cy="335600"/>
          </a:xfrm>
          <a:custGeom>
            <a:rect b="b" l="l" r="r" t="t"/>
            <a:pathLst>
              <a:path extrusionOk="0" h="88374" w="87802">
                <a:moveTo>
                  <a:pt x="0" y="0"/>
                </a:moveTo>
                <a:lnTo>
                  <a:pt x="87802" y="0"/>
                </a:lnTo>
                <a:lnTo>
                  <a:pt x="8780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pic>
        <p:nvPicPr>
          <p:cNvPr id="357" name="Google Shape;35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6710" y="2538479"/>
            <a:ext cx="10407624" cy="6244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/>
          <p:nvPr/>
        </p:nvSpPr>
        <p:spPr>
          <a:xfrm>
            <a:off x="0" y="0"/>
            <a:ext cx="18288000" cy="2661466"/>
          </a:xfrm>
          <a:custGeom>
            <a:rect b="b" l="l" r="r" t="t"/>
            <a:pathLst>
              <a:path extrusionOk="0" h="1534372" w="8971816">
                <a:moveTo>
                  <a:pt x="0" y="0"/>
                </a:moveTo>
                <a:lnTo>
                  <a:pt x="8971816" y="0"/>
                </a:lnTo>
                <a:lnTo>
                  <a:pt x="8971816" y="1534372"/>
                </a:lnTo>
                <a:lnTo>
                  <a:pt x="0" y="1534372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6"/>
          <p:cNvSpPr txBox="1"/>
          <p:nvPr/>
        </p:nvSpPr>
        <p:spPr>
          <a:xfrm>
            <a:off x="1143650" y="577007"/>
            <a:ext cx="1323965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0" i="0" lang="en-US" sz="7500" u="none" cap="none" strike="noStrike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Recommendations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6"/>
          <p:cNvSpPr txBox="1"/>
          <p:nvPr/>
        </p:nvSpPr>
        <p:spPr>
          <a:xfrm>
            <a:off x="1480853" y="3238473"/>
            <a:ext cx="1450571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Keep special checks on the transactions at grocery store between 12 AM to 4 AM between the fraud amount range of 275$ to 375$</a:t>
            </a:r>
            <a:endParaRPr b="0" i="0" sz="40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 cap="none" strike="noStrike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Keep special checks on the transactions at online store between 10 PM to 12 PM between the fraud amount range of 850$ to 1150$</a:t>
            </a:r>
            <a:endParaRPr b="0" i="0" sz="4000" u="none" cap="none" strike="noStrike">
              <a:solidFill>
                <a:srgbClr val="FF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48BB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37"/>
          <p:cNvPicPr preferRelativeResize="0"/>
          <p:nvPr/>
        </p:nvPicPr>
        <p:blipFill rotWithShape="1">
          <a:blip r:embed="rId3">
            <a:alphaModFix amt="13000"/>
          </a:blip>
          <a:srcRect b="15625" l="0" r="0" t="0"/>
          <a:stretch/>
        </p:blipFill>
        <p:spPr>
          <a:xfrm>
            <a:off x="0" y="1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7"/>
          <p:cNvSpPr txBox="1"/>
          <p:nvPr/>
        </p:nvSpPr>
        <p:spPr>
          <a:xfrm>
            <a:off x="2002825" y="3019841"/>
            <a:ext cx="1428235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b="0" i="0" lang="en-US" sz="13800" u="none" cap="none" strike="noStrike">
                <a:solidFill>
                  <a:srgbClr val="F6F6F6"/>
                </a:solidFill>
                <a:latin typeface="Tenor Sans"/>
                <a:ea typeface="Tenor Sans"/>
                <a:cs typeface="Tenor Sans"/>
                <a:sym typeface="Tenor Sans"/>
              </a:rPr>
              <a:t>Frauds Between 10 to 12 PM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9470" y="2779974"/>
            <a:ext cx="9919981" cy="5951988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8"/>
          <p:cNvSpPr txBox="1"/>
          <p:nvPr/>
        </p:nvSpPr>
        <p:spPr>
          <a:xfrm>
            <a:off x="918549" y="1019175"/>
            <a:ext cx="16189579" cy="2437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0C48BB"/>
                </a:solidFill>
                <a:latin typeface="Tenor Sans"/>
                <a:ea typeface="Tenor Sans"/>
                <a:cs typeface="Tenor Sans"/>
                <a:sym typeface="Tenor Sans"/>
              </a:rPr>
              <a:t>Top Fraudulent Merchant Categories b/w 10 to 12 PM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8"/>
          <p:cNvSpPr/>
          <p:nvPr/>
        </p:nvSpPr>
        <p:spPr>
          <a:xfrm>
            <a:off x="0" y="9258300"/>
            <a:ext cx="18288000" cy="1028700"/>
          </a:xfrm>
          <a:custGeom>
            <a:rect b="b" l="l" r="r" t="t"/>
            <a:pathLst>
              <a:path extrusionOk="0" h="504665" w="8971816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378" name="Google Shape;378;p38"/>
          <p:cNvSpPr txBox="1"/>
          <p:nvPr/>
        </p:nvSpPr>
        <p:spPr>
          <a:xfrm>
            <a:off x="2129797" y="4377445"/>
            <a:ext cx="4907069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A lot of frauds between 10 to 12 PM were made at online stores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8"/>
          <p:cNvSpPr/>
          <p:nvPr/>
        </p:nvSpPr>
        <p:spPr>
          <a:xfrm>
            <a:off x="12397478" y="9090528"/>
            <a:ext cx="6019800" cy="335544"/>
          </a:xfrm>
          <a:custGeom>
            <a:rect b="b" l="l" r="r" t="t"/>
            <a:pathLst>
              <a:path extrusionOk="0" h="88374" w="1585462">
                <a:moveTo>
                  <a:pt x="0" y="0"/>
                </a:moveTo>
                <a:lnTo>
                  <a:pt x="1585462" y="0"/>
                </a:lnTo>
                <a:lnTo>
                  <a:pt x="158546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sp>
        <p:nvSpPr>
          <p:cNvPr id="380" name="Google Shape;380;p38"/>
          <p:cNvSpPr/>
          <p:nvPr/>
        </p:nvSpPr>
        <p:spPr>
          <a:xfrm>
            <a:off x="1590067" y="4377445"/>
            <a:ext cx="333428" cy="335600"/>
          </a:xfrm>
          <a:custGeom>
            <a:rect b="b" l="l" r="r" t="t"/>
            <a:pathLst>
              <a:path extrusionOk="0" h="88374" w="87802">
                <a:moveTo>
                  <a:pt x="0" y="0"/>
                </a:moveTo>
                <a:lnTo>
                  <a:pt x="87802" y="0"/>
                </a:lnTo>
                <a:lnTo>
                  <a:pt x="8780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"/>
          <p:cNvSpPr txBox="1"/>
          <p:nvPr/>
        </p:nvSpPr>
        <p:spPr>
          <a:xfrm>
            <a:off x="918550" y="1019175"/>
            <a:ext cx="16450900" cy="12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0C48BB"/>
                </a:solidFill>
                <a:latin typeface="Tenor Sans"/>
                <a:ea typeface="Tenor Sans"/>
                <a:cs typeface="Tenor Sans"/>
                <a:sym typeface="Tenor Sans"/>
              </a:rPr>
              <a:t>Fraud Amount Range b/w 10 to 12 PM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9"/>
          <p:cNvSpPr/>
          <p:nvPr/>
        </p:nvSpPr>
        <p:spPr>
          <a:xfrm>
            <a:off x="0" y="9258300"/>
            <a:ext cx="18288000" cy="1028700"/>
          </a:xfrm>
          <a:custGeom>
            <a:rect b="b" l="l" r="r" t="t"/>
            <a:pathLst>
              <a:path extrusionOk="0" h="504665" w="8971816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387" name="Google Shape;387;p39"/>
          <p:cNvSpPr/>
          <p:nvPr/>
        </p:nvSpPr>
        <p:spPr>
          <a:xfrm>
            <a:off x="12397478" y="9090528"/>
            <a:ext cx="6019800" cy="335544"/>
          </a:xfrm>
          <a:custGeom>
            <a:rect b="b" l="l" r="r" t="t"/>
            <a:pathLst>
              <a:path extrusionOk="0" h="88374" w="1585462">
                <a:moveTo>
                  <a:pt x="0" y="0"/>
                </a:moveTo>
                <a:lnTo>
                  <a:pt x="1585462" y="0"/>
                </a:lnTo>
                <a:lnTo>
                  <a:pt x="1585462" y="88374"/>
                </a:lnTo>
                <a:lnTo>
                  <a:pt x="0" y="88374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pic>
        <p:nvPicPr>
          <p:cNvPr id="388" name="Google Shape;38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550" y="2859310"/>
            <a:ext cx="7694508" cy="5386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74944" y="2859310"/>
            <a:ext cx="7694509" cy="5386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0" y="0"/>
            <a:ext cx="18288000" cy="2661466"/>
          </a:xfrm>
          <a:custGeom>
            <a:rect b="b" l="l" r="r" t="t"/>
            <a:pathLst>
              <a:path extrusionOk="0" h="1534372" w="8971816">
                <a:moveTo>
                  <a:pt x="0" y="0"/>
                </a:moveTo>
                <a:lnTo>
                  <a:pt x="8971816" y="0"/>
                </a:lnTo>
                <a:lnTo>
                  <a:pt x="8971816" y="1534372"/>
                </a:lnTo>
                <a:lnTo>
                  <a:pt x="0" y="1534372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1143650" y="577007"/>
            <a:ext cx="13239653" cy="12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Global Credit Card Fraud Losses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2245" y="3077010"/>
            <a:ext cx="12763509" cy="60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 txBox="1"/>
          <p:nvPr/>
        </p:nvSpPr>
        <p:spPr>
          <a:xfrm>
            <a:off x="1143650" y="9556104"/>
            <a:ext cx="151267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313636"/>
                </a:solidFill>
                <a:latin typeface="Assistant"/>
                <a:ea typeface="Assistant"/>
                <a:cs typeface="Assistant"/>
                <a:sym typeface="Assistant"/>
              </a:rPr>
              <a:t>7 Eye-opening Credit Card Fraud Statistics: </a:t>
            </a:r>
            <a:r>
              <a:rPr b="0" i="0" lang="en-US" sz="2000" u="sng" cap="none" strike="noStrike">
                <a:solidFill>
                  <a:srgbClr val="313636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https://fitsmallbusiness.com/credit-card-fraud-statistics/</a:t>
            </a:r>
            <a:endParaRPr b="0" i="0" sz="2000" u="none" cap="none" strike="noStrike">
              <a:solidFill>
                <a:srgbClr val="313636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0"/>
          <p:cNvSpPr/>
          <p:nvPr/>
        </p:nvSpPr>
        <p:spPr>
          <a:xfrm>
            <a:off x="0" y="0"/>
            <a:ext cx="18288000" cy="2661466"/>
          </a:xfrm>
          <a:custGeom>
            <a:rect b="b" l="l" r="r" t="t"/>
            <a:pathLst>
              <a:path extrusionOk="0" h="1534372" w="8971816">
                <a:moveTo>
                  <a:pt x="0" y="0"/>
                </a:moveTo>
                <a:lnTo>
                  <a:pt x="8971816" y="0"/>
                </a:lnTo>
                <a:lnTo>
                  <a:pt x="8971816" y="1534372"/>
                </a:lnTo>
                <a:lnTo>
                  <a:pt x="0" y="1534372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0"/>
          <p:cNvSpPr txBox="1"/>
          <p:nvPr/>
        </p:nvSpPr>
        <p:spPr>
          <a:xfrm>
            <a:off x="1143650" y="577007"/>
            <a:ext cx="1323965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0" i="0" lang="en-US" sz="7500" u="none" cap="none" strike="noStrike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Recommendations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0"/>
          <p:cNvSpPr txBox="1"/>
          <p:nvPr/>
        </p:nvSpPr>
        <p:spPr>
          <a:xfrm>
            <a:off x="1143650" y="3447998"/>
            <a:ext cx="14505710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Keep special checks on the transactions at grocery store between 12 AM to 4 AM between the fraud amount range of 275$ to 375$</a:t>
            </a:r>
            <a:endParaRPr b="0" i="0" sz="40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Keep special checks on the transactions at online store between 10 PM to 12 PM between the fraud amount range of 850$ to 1150$</a:t>
            </a:r>
            <a:endParaRPr b="0" i="0" sz="40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 cap="none" strike="noStrike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Keep special checks on the transactions between 10 PM to 12 PM at online stores between the fraud amount range of 10$ to 25$ and 700$ to 1100$</a:t>
            </a:r>
            <a:endParaRPr b="0" i="0" sz="4000" u="none" cap="none" strike="noStrike">
              <a:solidFill>
                <a:srgbClr val="FF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48BB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41"/>
          <p:cNvPicPr preferRelativeResize="0"/>
          <p:nvPr/>
        </p:nvPicPr>
        <p:blipFill rotWithShape="1">
          <a:blip r:embed="rId3">
            <a:alphaModFix amt="13000"/>
          </a:blip>
          <a:srcRect b="15625" l="0" r="0" t="0"/>
          <a:stretch/>
        </p:blipFill>
        <p:spPr>
          <a:xfrm>
            <a:off x="0" y="1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1"/>
          <p:cNvSpPr txBox="1"/>
          <p:nvPr/>
        </p:nvSpPr>
        <p:spPr>
          <a:xfrm>
            <a:off x="2002825" y="4081671"/>
            <a:ext cx="1428235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b="0" i="0" lang="en-US" sz="13800" u="none" cap="none" strike="noStrike">
                <a:solidFill>
                  <a:srgbClr val="F6F6F6"/>
                </a:solidFill>
                <a:latin typeface="Tenor Sans"/>
                <a:ea typeface="Tenor Sans"/>
                <a:cs typeface="Tenor Sans"/>
                <a:sym typeface="Tenor Sans"/>
              </a:rPr>
              <a:t>RFM Analysis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/>
          <p:nvPr/>
        </p:nvSpPr>
        <p:spPr>
          <a:xfrm>
            <a:off x="0" y="0"/>
            <a:ext cx="18288000" cy="2661466"/>
          </a:xfrm>
          <a:custGeom>
            <a:rect b="b" l="l" r="r" t="t"/>
            <a:pathLst>
              <a:path extrusionOk="0" h="1534372" w="8971816">
                <a:moveTo>
                  <a:pt x="0" y="0"/>
                </a:moveTo>
                <a:lnTo>
                  <a:pt x="8971816" y="0"/>
                </a:lnTo>
                <a:lnTo>
                  <a:pt x="8971816" y="1534372"/>
                </a:lnTo>
                <a:lnTo>
                  <a:pt x="0" y="1534372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2"/>
          <p:cNvSpPr txBox="1"/>
          <p:nvPr/>
        </p:nvSpPr>
        <p:spPr>
          <a:xfrm>
            <a:off x="1143650" y="577007"/>
            <a:ext cx="1323965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0" i="0" lang="en-US" sz="7500" u="none" cap="none" strike="noStrike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RFM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2"/>
          <p:cNvSpPr txBox="1"/>
          <p:nvPr/>
        </p:nvSpPr>
        <p:spPr>
          <a:xfrm>
            <a:off x="1456471" y="5585953"/>
            <a:ext cx="14766251" cy="25545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1" i="0" lang="en-US" sz="40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Recency:  </a:t>
            </a:r>
            <a:r>
              <a:rPr b="0" i="0" lang="en-US" sz="40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How recent a customer has done last fraud transaction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1" i="0" lang="en-US" sz="40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Frequency: </a:t>
            </a:r>
            <a:r>
              <a:rPr b="0" i="0" lang="en-US" sz="40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Total fraud transactions a customer has made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1" i="0" lang="en-US" sz="40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Monetary: </a:t>
            </a:r>
            <a:r>
              <a:rPr b="0" i="0" lang="en-US" sz="40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Total amount of fraud transaction made by a customer</a:t>
            </a:r>
            <a:endParaRPr b="0" i="0" sz="40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10" name="Google Shape;410;p42"/>
          <p:cNvSpPr txBox="1"/>
          <p:nvPr/>
        </p:nvSpPr>
        <p:spPr>
          <a:xfrm>
            <a:off x="1143650" y="3852855"/>
            <a:ext cx="1507907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0C0C0C"/>
                </a:solidFill>
                <a:latin typeface="Assistant"/>
                <a:ea typeface="Assistant"/>
                <a:cs typeface="Assistant"/>
                <a:sym typeface="Assistant"/>
              </a:rPr>
              <a:t>RFM analysis is used categorize customers by scoring them in three categories: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3"/>
          <p:cNvSpPr/>
          <p:nvPr/>
        </p:nvSpPr>
        <p:spPr>
          <a:xfrm>
            <a:off x="0" y="0"/>
            <a:ext cx="18288000" cy="2661466"/>
          </a:xfrm>
          <a:custGeom>
            <a:rect b="b" l="l" r="r" t="t"/>
            <a:pathLst>
              <a:path extrusionOk="0" h="1534372" w="8971816">
                <a:moveTo>
                  <a:pt x="0" y="0"/>
                </a:moveTo>
                <a:lnTo>
                  <a:pt x="8971816" y="0"/>
                </a:lnTo>
                <a:lnTo>
                  <a:pt x="8971816" y="1534372"/>
                </a:lnTo>
                <a:lnTo>
                  <a:pt x="0" y="1534372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3"/>
          <p:cNvSpPr txBox="1"/>
          <p:nvPr/>
        </p:nvSpPr>
        <p:spPr>
          <a:xfrm>
            <a:off x="1143650" y="577007"/>
            <a:ext cx="1323965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0" i="0" lang="en-US" sz="7500" u="none" cap="none" strike="noStrike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RFM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7" name="Google Shape;417;p43"/>
          <p:cNvGraphicFramePr/>
          <p:nvPr/>
        </p:nvGraphicFramePr>
        <p:xfrm>
          <a:off x="1698171" y="37348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{06E8232A-7338-4A72-B110-076368CD62EB}</a:tableStyleId>
              </a:tblPr>
              <a:tblGrid>
                <a:gridCol w="4963875"/>
                <a:gridCol w="4963875"/>
                <a:gridCol w="4963875"/>
              </a:tblGrid>
              <a:tr h="93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</a:t>
                      </a:r>
                      <a:endParaRPr sz="44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RFM Score</a:t>
                      </a:r>
                      <a:endParaRPr sz="44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 sz="44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93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Alicia Morales</a:t>
                      </a:r>
                      <a:endParaRPr sz="4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555</a:t>
                      </a:r>
                      <a:endParaRPr sz="4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</a:t>
                      </a:r>
                      <a:endParaRPr sz="4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93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Brianna Wilson</a:t>
                      </a:r>
                      <a:endParaRPr sz="4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145</a:t>
                      </a:r>
                      <a:endParaRPr sz="4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Critical</a:t>
                      </a:r>
                      <a:endParaRPr sz="4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93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Jessica Werner</a:t>
                      </a:r>
                      <a:endParaRPr sz="4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541</a:t>
                      </a:r>
                      <a:endParaRPr sz="4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Moderately Critical</a:t>
                      </a:r>
                      <a:endParaRPr sz="4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93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Emily Hall </a:t>
                      </a:r>
                      <a:endParaRPr sz="4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442</a:t>
                      </a:r>
                      <a:endParaRPr sz="4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4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Moderately Critical</a:t>
                      </a:r>
                      <a:endParaRPr sz="4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93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Amber Lewis</a:t>
                      </a:r>
                      <a:endParaRPr sz="4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211</a:t>
                      </a:r>
                      <a:endParaRPr sz="4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Non Critical</a:t>
                      </a:r>
                      <a:endParaRPr sz="4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/>
          <p:nvPr/>
        </p:nvSpPr>
        <p:spPr>
          <a:xfrm>
            <a:off x="0" y="0"/>
            <a:ext cx="18288000" cy="2661466"/>
          </a:xfrm>
          <a:custGeom>
            <a:rect b="b" l="l" r="r" t="t"/>
            <a:pathLst>
              <a:path extrusionOk="0" h="1534372" w="8971816">
                <a:moveTo>
                  <a:pt x="0" y="0"/>
                </a:moveTo>
                <a:lnTo>
                  <a:pt x="8971816" y="0"/>
                </a:lnTo>
                <a:lnTo>
                  <a:pt x="8971816" y="1534372"/>
                </a:lnTo>
                <a:lnTo>
                  <a:pt x="0" y="1534372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4"/>
          <p:cNvSpPr txBox="1"/>
          <p:nvPr/>
        </p:nvSpPr>
        <p:spPr>
          <a:xfrm>
            <a:off x="1143650" y="577007"/>
            <a:ext cx="1323965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0" i="0" lang="en-US" sz="7500" u="none" cap="none" strike="noStrike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Recommendations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4"/>
          <p:cNvSpPr txBox="1"/>
          <p:nvPr/>
        </p:nvSpPr>
        <p:spPr>
          <a:xfrm>
            <a:off x="1454727" y="3238473"/>
            <a:ext cx="14505710" cy="6555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Keep special checks on the transactions at grocery store between 12 AM to 4 AM between the fraud amount range of 275$ to 375$</a:t>
            </a:r>
            <a:endParaRPr b="0" i="0" sz="40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Keep special checks on the transactions at online store between 10 PM to 12 PM between the fraud amount range of 850$ to 1150$</a:t>
            </a:r>
            <a:endParaRPr b="0" i="0" sz="40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Keep special checks on the transactions between 10 PM to 12 PM at online stores between the fraud amount range of 10$ to 25$ and 700$ to 1100$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 cap="none" strike="noStrike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Block customers having critical RFM score and warn  customers having moderately critical RFM score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5"/>
          <p:cNvSpPr/>
          <p:nvPr/>
        </p:nvSpPr>
        <p:spPr>
          <a:xfrm>
            <a:off x="0" y="0"/>
            <a:ext cx="18288000" cy="2661466"/>
          </a:xfrm>
          <a:custGeom>
            <a:rect b="b" l="l" r="r" t="t"/>
            <a:pathLst>
              <a:path extrusionOk="0" h="1534372" w="8971816">
                <a:moveTo>
                  <a:pt x="0" y="0"/>
                </a:moveTo>
                <a:lnTo>
                  <a:pt x="8971816" y="0"/>
                </a:lnTo>
                <a:lnTo>
                  <a:pt x="8971816" y="1534372"/>
                </a:lnTo>
                <a:lnTo>
                  <a:pt x="0" y="1534372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5"/>
          <p:cNvSpPr txBox="1"/>
          <p:nvPr/>
        </p:nvSpPr>
        <p:spPr>
          <a:xfrm>
            <a:off x="1143650" y="577007"/>
            <a:ext cx="1323965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0" i="0" lang="en-US" sz="7500" u="none" cap="none" strike="noStrike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Further Advancements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5"/>
          <p:cNvSpPr txBox="1"/>
          <p:nvPr/>
        </p:nvSpPr>
        <p:spPr>
          <a:xfrm>
            <a:off x="1143650" y="4020115"/>
            <a:ext cx="1450571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Create Dashboard 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Predict whether a transaction is fraud or legit in a real time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Dive deeper into the data to extract more insight about fraud transactions i.e. perform more complex EDA</a:t>
            </a:r>
            <a:endParaRPr b="0" i="0" sz="40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48BB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6"/>
          <p:cNvSpPr txBox="1"/>
          <p:nvPr/>
        </p:nvSpPr>
        <p:spPr>
          <a:xfrm>
            <a:off x="1720515" y="1452686"/>
            <a:ext cx="14846969" cy="63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b="0" i="0" lang="en-US" sz="13800" u="none" cap="none" strike="noStrike">
                <a:solidFill>
                  <a:srgbClr val="F6F6F6"/>
                </a:solidFill>
                <a:latin typeface="Tenor Sans"/>
                <a:ea typeface="Tenor Sans"/>
                <a:cs typeface="Tenor Sans"/>
                <a:sym typeface="Tenor Sans"/>
              </a:rPr>
              <a:t>Thank you!!!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b="0" i="0" lang="en-US" sz="13800" u="none" cap="none" strike="noStrike">
                <a:solidFill>
                  <a:srgbClr val="F6F6F6"/>
                </a:solidFill>
                <a:latin typeface="Tenor Sans"/>
                <a:ea typeface="Tenor Sans"/>
                <a:cs typeface="Tenor Sans"/>
                <a:sym typeface="Tenor Sans"/>
              </a:rPr>
              <a:t>Any Questions</a:t>
            </a:r>
            <a:r>
              <a:rPr b="0" i="0" lang="en-US" sz="138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48BB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 amt="13000"/>
          </a:blip>
          <a:srcRect b="15625" l="0" r="0" t="0"/>
          <a:stretch/>
        </p:blipFill>
        <p:spPr>
          <a:xfrm>
            <a:off x="0" y="1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2741550" y="3373785"/>
            <a:ext cx="128049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0" i="0" lang="en-US" sz="11500" u="none" cap="none" strike="noStrike">
                <a:solidFill>
                  <a:srgbClr val="F6F6F6"/>
                </a:solidFill>
                <a:latin typeface="Tenor Sans"/>
                <a:ea typeface="Tenor Sans"/>
                <a:cs typeface="Tenor Sans"/>
                <a:sym typeface="Tenor Sans"/>
              </a:rPr>
              <a:t>Credit Card Fraud Dataset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/>
          <p:nvPr/>
        </p:nvSpPr>
        <p:spPr>
          <a:xfrm>
            <a:off x="0" y="0"/>
            <a:ext cx="18288000" cy="2661466"/>
          </a:xfrm>
          <a:custGeom>
            <a:rect b="b" l="l" r="r" t="t"/>
            <a:pathLst>
              <a:path extrusionOk="0" h="1534372" w="8971816">
                <a:moveTo>
                  <a:pt x="0" y="0"/>
                </a:moveTo>
                <a:lnTo>
                  <a:pt x="8971816" y="0"/>
                </a:lnTo>
                <a:lnTo>
                  <a:pt x="8971816" y="1534372"/>
                </a:lnTo>
                <a:lnTo>
                  <a:pt x="0" y="1534372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1143650" y="577007"/>
            <a:ext cx="1323965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0" i="0" lang="en-US" sz="7500" u="none" cap="none" strike="noStrike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Credit Card Fraud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1454727" y="3839883"/>
            <a:ext cx="14505710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Credit card transaction dataset containing legitimate and fraud transactions 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Duration Jan 2019 - Mar 2020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Covers credit cards of 1000 customers doing transactions 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Pool of 800 merchants</a:t>
            </a:r>
            <a:endParaRPr b="0" i="0" sz="40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1143649" y="9402216"/>
            <a:ext cx="114228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Link to Dataset: </a:t>
            </a:r>
            <a:r>
              <a:rPr b="0" i="0" lang="en-US" sz="2000" u="sng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https://www.kaggle.com/datasets/kartik2112/fraud-detection?datasetId=817870</a:t>
            </a:r>
            <a:endParaRPr b="0" i="0" sz="20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/>
          <p:nvPr/>
        </p:nvSpPr>
        <p:spPr>
          <a:xfrm>
            <a:off x="0" y="0"/>
            <a:ext cx="18288000" cy="2661466"/>
          </a:xfrm>
          <a:custGeom>
            <a:rect b="b" l="l" r="r" t="t"/>
            <a:pathLst>
              <a:path extrusionOk="0" h="1534372" w="8971816">
                <a:moveTo>
                  <a:pt x="0" y="0"/>
                </a:moveTo>
                <a:lnTo>
                  <a:pt x="8971816" y="0"/>
                </a:lnTo>
                <a:lnTo>
                  <a:pt x="8971816" y="1534372"/>
                </a:lnTo>
                <a:lnTo>
                  <a:pt x="0" y="1534372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"/>
          <p:cNvSpPr txBox="1"/>
          <p:nvPr/>
        </p:nvSpPr>
        <p:spPr>
          <a:xfrm>
            <a:off x="1143650" y="577007"/>
            <a:ext cx="1323965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0" i="0" lang="en-US" sz="7500" u="none" cap="none" strike="noStrike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Credit Card Fraud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7"/>
          <p:cNvSpPr txBox="1"/>
          <p:nvPr/>
        </p:nvSpPr>
        <p:spPr>
          <a:xfrm>
            <a:off x="1433945" y="3578424"/>
            <a:ext cx="1450571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Data Source:  Kaggle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Rows: 1 million+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b="0" i="0" lang="en-US" sz="40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Columns: 24 columns </a:t>
            </a:r>
            <a:endParaRPr b="0" i="0" sz="40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7" name="Google Shape;107;p7"/>
          <p:cNvSpPr txBox="1"/>
          <p:nvPr/>
        </p:nvSpPr>
        <p:spPr>
          <a:xfrm>
            <a:off x="2701636" y="6442138"/>
            <a:ext cx="125937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▪"/>
            </a:pPr>
            <a:r>
              <a:rPr lang="en-US" sz="4000">
                <a:latin typeface="Assistant"/>
                <a:ea typeface="Assistant"/>
                <a:cs typeface="Assistant"/>
                <a:sym typeface="Assistant"/>
              </a:rPr>
              <a:t>Significant</a:t>
            </a:r>
            <a:r>
              <a:rPr b="0" i="0" lang="en-US" sz="40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Columns:  Transaction date &amp; time, Merchant and its  category, Card owner, City, State, Date of Birth, Job Title, Fraud Amount and is_fraud</a:t>
            </a:r>
            <a:endParaRPr b="0" i="0" sz="40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48BB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8"/>
          <p:cNvPicPr preferRelativeResize="0"/>
          <p:nvPr/>
        </p:nvPicPr>
        <p:blipFill rotWithShape="1">
          <a:blip r:embed="rId3">
            <a:alphaModFix amt="13000"/>
          </a:blip>
          <a:srcRect b="15625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 txBox="1"/>
          <p:nvPr/>
        </p:nvSpPr>
        <p:spPr>
          <a:xfrm>
            <a:off x="2741550" y="4081671"/>
            <a:ext cx="1280490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b="0" i="0" lang="en-US" sz="13800" u="none" cap="none" strike="noStrike">
                <a:solidFill>
                  <a:srgbClr val="F6F6F6"/>
                </a:solidFill>
                <a:latin typeface="Tenor Sans"/>
                <a:ea typeface="Tenor Sans"/>
                <a:cs typeface="Tenor Sans"/>
                <a:sym typeface="Tenor Sans"/>
              </a:rPr>
              <a:t>Business Task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/>
          <p:nvPr/>
        </p:nvSpPr>
        <p:spPr>
          <a:xfrm>
            <a:off x="0" y="0"/>
            <a:ext cx="18288000" cy="2661466"/>
          </a:xfrm>
          <a:custGeom>
            <a:rect b="b" l="l" r="r" t="t"/>
            <a:pathLst>
              <a:path extrusionOk="0" h="1534372" w="8971816">
                <a:moveTo>
                  <a:pt x="0" y="0"/>
                </a:moveTo>
                <a:lnTo>
                  <a:pt x="8971816" y="0"/>
                </a:lnTo>
                <a:lnTo>
                  <a:pt x="8971816" y="1534372"/>
                </a:lnTo>
                <a:lnTo>
                  <a:pt x="0" y="1534372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9"/>
          <p:cNvSpPr txBox="1"/>
          <p:nvPr/>
        </p:nvSpPr>
        <p:spPr>
          <a:xfrm>
            <a:off x="1143650" y="577007"/>
            <a:ext cx="1323965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0" i="0" lang="en-US" sz="7500" u="none" cap="none" strike="noStrike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Business Task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9"/>
          <p:cNvSpPr txBox="1"/>
          <p:nvPr/>
        </p:nvSpPr>
        <p:spPr>
          <a:xfrm>
            <a:off x="1891145" y="4865022"/>
            <a:ext cx="1450571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“Minimize fraud transactions to increase the revenue” </a:t>
            </a:r>
            <a:endParaRPr b="0" i="0" sz="66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and White Simple Basic Company Roadmap Presentation">
  <a:themeElements>
    <a:clrScheme name="Office">
      <a:dk1>
        <a:srgbClr val="000000"/>
      </a:dk1>
      <a:lt1>
        <a:srgbClr val="FFFFFF"/>
      </a:lt1>
      <a:dk2>
        <a:srgbClr val="0C48BB"/>
      </a:dk2>
      <a:lt2>
        <a:srgbClr val="EEECE1"/>
      </a:lt2>
      <a:accent1>
        <a:srgbClr val="4F81BD"/>
      </a:accent1>
      <a:accent2>
        <a:srgbClr val="F6F6F6"/>
      </a:accent2>
      <a:accent3>
        <a:srgbClr val="B4E3EF"/>
      </a:accent3>
      <a:accent4>
        <a:srgbClr val="0C48BB"/>
      </a:accent4>
      <a:accent5>
        <a:srgbClr val="6488D2"/>
      </a:accent5>
      <a:accent6>
        <a:srgbClr val="D8D8D8"/>
      </a:accent6>
      <a:hlink>
        <a:srgbClr val="0C48BB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Muhammad Taha</dc:creator>
</cp:coreProperties>
</file>