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7" r:id="rId2"/>
    <p:sldId id="258" r:id="rId3"/>
    <p:sldId id="262" r:id="rId4"/>
    <p:sldId id="271" r:id="rId5"/>
    <p:sldId id="263" r:id="rId6"/>
    <p:sldId id="264" r:id="rId7"/>
    <p:sldId id="265" r:id="rId8"/>
    <p:sldId id="269" r:id="rId9"/>
    <p:sldId id="266" r:id="rId10"/>
    <p:sldId id="259" r:id="rId11"/>
    <p:sldId id="260" r:id="rId12"/>
    <p:sldId id="261" r:id="rId13"/>
    <p:sldId id="270" r:id="rId14"/>
    <p:sldId id="257" r:id="rId15"/>
    <p:sldId id="256" r:id="rId16"/>
    <p:sldId id="268"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0A8247-8CD0-4E6C-8019-0C708C6767B8}" v="199" dt="2021-11-28T15:10:49.622"/>
    <p1510:client id="{C18CE267-6D2B-4251-B10A-5F08C069EF2E}" v="35" dt="2021-12-11T13:47:02.008"/>
    <p1510:client id="{C3CE0747-749A-49B4-93C0-4170920D6550}" v="101" dt="2021-12-11T14:18:56.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6" autoAdjust="0"/>
    <p:restoredTop sz="83531" autoAdjust="0"/>
  </p:normalViewPr>
  <p:slideViewPr>
    <p:cSldViewPr snapToGrid="0">
      <p:cViewPr varScale="1">
        <p:scale>
          <a:sx n="38" d="100"/>
          <a:sy n="38" d="100"/>
        </p:scale>
        <p:origin x="78"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C4045-FDD6-4E44-BF4F-73F14C2B451E}" type="datetimeFigureOut">
              <a:rPr lang="en-US" smtClean="0"/>
              <a:t>12/18/2021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F078F-3202-44BA-9522-9D0AA9539126}" type="slidenum">
              <a:rPr lang="en-US" smtClean="0"/>
              <a:t>‹#›</a:t>
            </a:fld>
            <a:endParaRPr lang="en-US"/>
          </a:p>
        </p:txBody>
      </p:sp>
    </p:spTree>
    <p:extLst>
      <p:ext uri="{BB962C8B-B14F-4D97-AF65-F5344CB8AC3E}">
        <p14:creationId xmlns:p14="http://schemas.microsoft.com/office/powerpoint/2010/main" val="370554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Indeed Ghana’s oil and gas prospects are significant. Recent discoveries are that the country’s oil and gas resources stretch across the country’s shoreline from Cape Three points in the West to Keta in the East. The Volta Basin as well is also believed to hold oil and gas reserves. Government is seeking to fully maximize Ghana’s prospects in the oil industry. It has recently sought to extend the country’s continental shelf to increase the country’s oil and gas scope.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77F078F-3202-44BA-9522-9D0AA9539126}" type="slidenum">
              <a:rPr lang="en-US" smtClean="0"/>
              <a:t>2</a:t>
            </a:fld>
            <a:endParaRPr lang="en-US"/>
          </a:p>
        </p:txBody>
      </p:sp>
    </p:spTree>
    <p:extLst>
      <p:ext uri="{BB962C8B-B14F-4D97-AF65-F5344CB8AC3E}">
        <p14:creationId xmlns:p14="http://schemas.microsoft.com/office/powerpoint/2010/main" val="29811178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2072480-10DA-4FB4-BEAE-2A1DEA90F248}" type="datetimeFigureOut">
              <a:rPr lang="tr-TR" smtClean="0"/>
              <a:t>18.12.2021</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320A84BC-3F9E-4B08-9743-FC4E27FA5126}"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853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072480-10DA-4FB4-BEAE-2A1DEA90F248}" type="datetimeFigureOut">
              <a:rPr lang="tr-TR" smtClean="0"/>
              <a:t>18.12.2021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7573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072480-10DA-4FB4-BEAE-2A1DEA90F248}"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999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072480-10DA-4FB4-BEAE-2A1DEA90F248}"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79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072480-10DA-4FB4-BEAE-2A1DEA90F248}"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18175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072480-10DA-4FB4-BEAE-2A1DEA90F248}"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66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072480-10DA-4FB4-BEAE-2A1DEA90F248}"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631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493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825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8604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072480-10DA-4FB4-BEAE-2A1DEA90F248}" type="datetimeFigureOut">
              <a:rPr lang="tr-TR" smtClean="0"/>
              <a:t>18.12.2021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9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072480-10DA-4FB4-BEAE-2A1DEA90F248}" type="datetimeFigureOut">
              <a:rPr lang="tr-TR" smtClean="0"/>
              <a:t>18.12.2021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5856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072480-10DA-4FB4-BEAE-2A1DEA90F248}" type="datetimeFigureOut">
              <a:rPr lang="tr-TR" smtClean="0"/>
              <a:t>18.12.2021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0A84BC-3F9E-4B08-9743-FC4E27FA5126}"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408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072480-10DA-4FB4-BEAE-2A1DEA90F248}" type="datetimeFigureOut">
              <a:rPr lang="tr-TR" smtClean="0"/>
              <a:t>18.12.2021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20A84BC-3F9E-4B08-9743-FC4E27FA5126}"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4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72480-10DA-4FB4-BEAE-2A1DEA90F248}" type="datetimeFigureOut">
              <a:rPr lang="tr-TR" smtClean="0"/>
              <a:t>18.12.2021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54731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072480-10DA-4FB4-BEAE-2A1DEA90F248}" type="datetimeFigureOut">
              <a:rPr lang="tr-TR" smtClean="0"/>
              <a:t>18.12.2021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951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072480-10DA-4FB4-BEAE-2A1DEA90F248}" type="datetimeFigureOut">
              <a:rPr lang="tr-TR" smtClean="0"/>
              <a:t>18.12.2021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33767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072480-10DA-4FB4-BEAE-2A1DEA90F248}" type="datetimeFigureOut">
              <a:rPr lang="tr-TR" smtClean="0"/>
              <a:t>18.12.2021</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2801927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7298" y="1499203"/>
            <a:ext cx="6815669" cy="1515533"/>
          </a:xfrm>
        </p:spPr>
        <p:txBody>
          <a:bodyPr/>
          <a:lstStyle/>
          <a:p>
            <a:r>
              <a:rPr lang="en-US" sz="4400" u="sng" dirty="0" smtClean="0"/>
              <a:t>Market Analysis Assignment</a:t>
            </a:r>
            <a:r>
              <a:rPr lang="en-US" sz="4400" dirty="0" smtClean="0"/>
              <a:t/>
            </a:r>
            <a:br>
              <a:rPr lang="en-US" sz="4400" dirty="0" smtClean="0"/>
            </a:br>
            <a:r>
              <a:rPr lang="en-US" sz="4400" dirty="0" smtClean="0"/>
              <a:t>WSB, Krakow</a:t>
            </a:r>
            <a:endParaRPr lang="en-US" sz="4400" dirty="0"/>
          </a:p>
        </p:txBody>
      </p:sp>
      <p:sp>
        <p:nvSpPr>
          <p:cNvPr id="3" name="Subtitle 2"/>
          <p:cNvSpPr>
            <a:spLocks noGrp="1"/>
          </p:cNvSpPr>
          <p:nvPr>
            <p:ph type="subTitle" idx="1"/>
          </p:nvPr>
        </p:nvSpPr>
        <p:spPr>
          <a:xfrm>
            <a:off x="2620980" y="3518504"/>
            <a:ext cx="8637072" cy="1523396"/>
          </a:xfrm>
        </p:spPr>
        <p:txBody>
          <a:bodyPr>
            <a:noAutofit/>
          </a:bodyPr>
          <a:lstStyle/>
          <a:p>
            <a:pPr algn="l"/>
            <a:r>
              <a:rPr lang="en-US" sz="1600" b="1" dirty="0" smtClean="0">
                <a:solidFill>
                  <a:srgbClr val="7030A0"/>
                </a:solidFill>
              </a:rPr>
              <a:t>M</a:t>
            </a:r>
            <a:r>
              <a:rPr lang="en-US" sz="1600" b="1" dirty="0" smtClean="0"/>
              <a:t>urat </a:t>
            </a:r>
            <a:r>
              <a:rPr lang="en-US" sz="1600" b="1" dirty="0" err="1" smtClean="0"/>
              <a:t>Akar</a:t>
            </a:r>
            <a:r>
              <a:rPr lang="en-US" sz="1600" b="1" dirty="0" smtClean="0"/>
              <a:t>		44771</a:t>
            </a:r>
          </a:p>
          <a:p>
            <a:pPr algn="l"/>
            <a:r>
              <a:rPr lang="en-US" sz="1600" b="1" dirty="0" smtClean="0">
                <a:solidFill>
                  <a:srgbClr val="7030A0"/>
                </a:solidFill>
              </a:rPr>
              <a:t>A</a:t>
            </a:r>
            <a:r>
              <a:rPr lang="en-US" sz="1600" b="1" dirty="0" smtClean="0"/>
              <a:t>ziza </a:t>
            </a:r>
            <a:r>
              <a:rPr lang="en-US" sz="1600" b="1" dirty="0" err="1" smtClean="0"/>
              <a:t>Jalilova</a:t>
            </a:r>
            <a:r>
              <a:rPr lang="en-US" sz="1600" b="1" dirty="0" smtClean="0"/>
              <a:t>		44772</a:t>
            </a:r>
          </a:p>
          <a:p>
            <a:pPr algn="l"/>
            <a:r>
              <a:rPr lang="en-US" sz="1600" b="1" dirty="0" err="1" smtClean="0">
                <a:solidFill>
                  <a:srgbClr val="7030A0"/>
                </a:solidFill>
              </a:rPr>
              <a:t>K</a:t>
            </a:r>
            <a:r>
              <a:rPr lang="en-US" sz="1600" b="1" dirty="0" err="1" smtClean="0"/>
              <a:t>amilla</a:t>
            </a:r>
            <a:r>
              <a:rPr lang="en-US" sz="1600" b="1" dirty="0" smtClean="0"/>
              <a:t> </a:t>
            </a:r>
            <a:r>
              <a:rPr lang="en-US" sz="1600" b="1" dirty="0" err="1" smtClean="0"/>
              <a:t>Mambetova</a:t>
            </a:r>
            <a:r>
              <a:rPr lang="en-US" sz="1600" b="1" dirty="0" smtClean="0"/>
              <a:t>	44773</a:t>
            </a:r>
          </a:p>
          <a:p>
            <a:pPr algn="l"/>
            <a:r>
              <a:rPr lang="en-US" sz="1600" b="1" dirty="0" err="1" smtClean="0">
                <a:solidFill>
                  <a:srgbClr val="7030A0"/>
                </a:solidFill>
              </a:rPr>
              <a:t>A</a:t>
            </a:r>
            <a:r>
              <a:rPr lang="en-US" sz="1600" b="1" dirty="0" err="1" smtClean="0"/>
              <a:t>yse</a:t>
            </a:r>
            <a:r>
              <a:rPr lang="en-US" sz="1600" b="1" dirty="0" smtClean="0"/>
              <a:t> </a:t>
            </a:r>
            <a:r>
              <a:rPr lang="en-US" sz="1600" b="1" dirty="0" err="1" smtClean="0"/>
              <a:t>Urs</a:t>
            </a:r>
            <a:r>
              <a:rPr lang="en-US" sz="1600" b="1" dirty="0" smtClean="0"/>
              <a:t>			44378</a:t>
            </a:r>
            <a:endParaRPr lang="en-US" sz="1600" b="1" dirty="0" smtClean="0">
              <a:solidFill>
                <a:srgbClr val="7030A0"/>
              </a:solidFill>
            </a:endParaRPr>
          </a:p>
          <a:p>
            <a:pPr algn="l"/>
            <a:r>
              <a:rPr lang="en-US" sz="1600" b="1" dirty="0" smtClean="0">
                <a:solidFill>
                  <a:srgbClr val="7030A0"/>
                </a:solidFill>
              </a:rPr>
              <a:t>W</a:t>
            </a:r>
            <a:r>
              <a:rPr lang="en-US" sz="1600" b="1" dirty="0" smtClean="0"/>
              <a:t>edam Ahmed		44509</a:t>
            </a:r>
          </a:p>
        </p:txBody>
      </p:sp>
      <p:sp>
        <p:nvSpPr>
          <p:cNvPr id="5" name="Subtitle 2"/>
          <p:cNvSpPr txBox="1">
            <a:spLocks/>
          </p:cNvSpPr>
          <p:nvPr/>
        </p:nvSpPr>
        <p:spPr>
          <a:xfrm>
            <a:off x="2527298" y="3014736"/>
            <a:ext cx="8637072" cy="1523396"/>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b="1" dirty="0" smtClean="0">
                <a:solidFill>
                  <a:srgbClr val="7030A0"/>
                </a:solidFill>
              </a:rPr>
              <a:t>MAKAW Oil Company                                         December, 2021</a:t>
            </a:r>
            <a:endParaRPr lang="en-US" b="1" dirty="0" smtClean="0"/>
          </a:p>
        </p:txBody>
      </p:sp>
    </p:spTree>
    <p:extLst>
      <p:ext uri="{BB962C8B-B14F-4D97-AF65-F5344CB8AC3E}">
        <p14:creationId xmlns:p14="http://schemas.microsoft.com/office/powerpoint/2010/main" val="2312530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CC1C556-F82C-4FD6-A339-25E1D8F3F332}"/>
              </a:ext>
            </a:extLst>
          </p:cNvPr>
          <p:cNvSpPr>
            <a:spLocks noGrp="1"/>
          </p:cNvSpPr>
          <p:nvPr>
            <p:ph idx="1"/>
          </p:nvPr>
        </p:nvSpPr>
        <p:spPr>
          <a:xfrm>
            <a:off x="833522" y="1486068"/>
            <a:ext cx="10494878" cy="5554495"/>
          </a:xfrm>
        </p:spPr>
        <p:txBody>
          <a:bodyPr vert="horz" lIns="91440" tIns="45720" rIns="91440" bIns="45720" rtlCol="0" anchor="t">
            <a:noAutofit/>
          </a:bodyPr>
          <a:lstStyle/>
          <a:p>
            <a:pPr algn="just">
              <a:lnSpc>
                <a:spcPct val="150000"/>
              </a:lnSpc>
            </a:pPr>
            <a:r>
              <a:rPr lang="tr-TR" sz="2000" dirty="0" smtClean="0">
                <a:ea typeface="+mn-lt"/>
                <a:cs typeface="+mn-lt"/>
              </a:rPr>
              <a:t>The </a:t>
            </a:r>
            <a:r>
              <a:rPr lang="tr-TR" sz="2000" dirty="0">
                <a:ea typeface="+mn-lt"/>
                <a:cs typeface="+mn-lt"/>
              </a:rPr>
              <a:t>VRIN/VRIO analysis is a strategic tool that is used for the assessing and evaluating the resources of a company, and determining its strategic advantage, and competitiveness. </a:t>
            </a:r>
            <a:endParaRPr lang="en-US" sz="2000" dirty="0" smtClean="0">
              <a:ea typeface="+mn-lt"/>
              <a:cs typeface="+mn-lt"/>
            </a:endParaRPr>
          </a:p>
          <a:p>
            <a:pPr algn="just">
              <a:lnSpc>
                <a:spcPct val="150000"/>
              </a:lnSpc>
            </a:pPr>
            <a:r>
              <a:rPr lang="tr-TR" sz="2000" dirty="0" smtClean="0">
                <a:ea typeface="+mn-lt"/>
                <a:cs typeface="+mn-lt"/>
              </a:rPr>
              <a:t>The </a:t>
            </a:r>
            <a:r>
              <a:rPr lang="tr-TR" sz="2000" dirty="0">
                <a:ea typeface="+mn-lt"/>
                <a:cs typeface="+mn-lt"/>
              </a:rPr>
              <a:t>strategic tool facilitates the identification of a long term competitive advantage for the company through evaluating the internal resources and capabilities of the company, and thus helping the business identify its core competencies to be able e develop a sustainable long term competitive advantage. </a:t>
            </a:r>
            <a:endParaRPr lang="en-US" sz="2000" dirty="0" smtClean="0">
              <a:ea typeface="+mn-lt"/>
              <a:cs typeface="+mn-lt"/>
            </a:endParaRPr>
          </a:p>
        </p:txBody>
      </p:sp>
      <p:sp>
        <p:nvSpPr>
          <p:cNvPr id="4" name="TextBox 3"/>
          <p:cNvSpPr txBox="1"/>
          <p:nvPr/>
        </p:nvSpPr>
        <p:spPr>
          <a:xfrm>
            <a:off x="2006600" y="749300"/>
            <a:ext cx="8115300" cy="646331"/>
          </a:xfrm>
          <a:prstGeom prst="rect">
            <a:avLst/>
          </a:prstGeom>
          <a:noFill/>
        </p:spPr>
        <p:txBody>
          <a:bodyPr wrap="square" rtlCol="0">
            <a:spAutoFit/>
          </a:bodyPr>
          <a:lstStyle/>
          <a:p>
            <a:r>
              <a:rPr lang="tr-TR" sz="3600" b="1"/>
              <a:t>VRIN/VRIO analysis</a:t>
            </a:r>
            <a:endParaRPr lang="tr-TR" sz="3600" dirty="0">
              <a:cs typeface="Calibri" panose="020F0502020204030204"/>
            </a:endParaRPr>
          </a:p>
        </p:txBody>
      </p:sp>
    </p:spTree>
    <p:extLst>
      <p:ext uri="{BB962C8B-B14F-4D97-AF65-F5344CB8AC3E}">
        <p14:creationId xmlns:p14="http://schemas.microsoft.com/office/powerpoint/2010/main" val="44364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0D35126-7D75-425D-8D2D-228B254676F9}"/>
              </a:ext>
            </a:extLst>
          </p:cNvPr>
          <p:cNvSpPr>
            <a:spLocks noGrp="1"/>
          </p:cNvSpPr>
          <p:nvPr>
            <p:ph idx="1"/>
          </p:nvPr>
        </p:nvSpPr>
        <p:spPr>
          <a:xfrm>
            <a:off x="867611" y="2494047"/>
            <a:ext cx="11006889" cy="5714916"/>
          </a:xfrm>
        </p:spPr>
        <p:txBody>
          <a:bodyPr vert="horz" lIns="91440" tIns="45720" rIns="91440" bIns="45720" rtlCol="0" anchor="t">
            <a:normAutofit/>
          </a:bodyPr>
          <a:lstStyle/>
          <a:p>
            <a:pPr marL="0" indent="0" algn="just"/>
            <a:r>
              <a:rPr lang="tr-TR" dirty="0">
                <a:ea typeface="+mn-lt"/>
                <a:cs typeface="+mn-lt"/>
              </a:rPr>
              <a:t>Valuable</a:t>
            </a:r>
            <a:endParaRPr lang="tr-TR" dirty="0">
              <a:cs typeface="Calibri" panose="020F0502020204030204"/>
            </a:endParaRPr>
          </a:p>
          <a:p>
            <a:pPr algn="just"/>
            <a:r>
              <a:rPr lang="tr-TR" dirty="0">
                <a:ea typeface="+mn-lt"/>
                <a:cs typeface="+mn-lt"/>
              </a:rPr>
              <a:t>Rare</a:t>
            </a:r>
            <a:endParaRPr lang="tr-TR" dirty="0"/>
          </a:p>
          <a:p>
            <a:pPr algn="just"/>
            <a:r>
              <a:rPr lang="tr-TR" dirty="0">
                <a:ea typeface="+mn-lt"/>
                <a:cs typeface="+mn-lt"/>
              </a:rPr>
              <a:t>Inimitable</a:t>
            </a:r>
            <a:endParaRPr lang="tr-TR" dirty="0"/>
          </a:p>
          <a:p>
            <a:pPr algn="just"/>
            <a:r>
              <a:rPr lang="tr-TR" dirty="0" smtClean="0">
                <a:ea typeface="+mn-lt"/>
                <a:cs typeface="+mn-lt"/>
              </a:rPr>
              <a:t>Non-substitutable/organization</a:t>
            </a:r>
            <a:endParaRPr lang="tr-TR" dirty="0"/>
          </a:p>
        </p:txBody>
      </p:sp>
      <p:sp>
        <p:nvSpPr>
          <p:cNvPr id="4" name="TextBox 3"/>
          <p:cNvSpPr txBox="1"/>
          <p:nvPr/>
        </p:nvSpPr>
        <p:spPr>
          <a:xfrm>
            <a:off x="1058111" y="1295400"/>
            <a:ext cx="8924089" cy="972254"/>
          </a:xfrm>
          <a:prstGeom prst="rect">
            <a:avLst/>
          </a:prstGeom>
          <a:noFill/>
        </p:spPr>
        <p:txBody>
          <a:bodyPr wrap="square" rtlCol="0">
            <a:spAutoFit/>
          </a:bodyPr>
          <a:lstStyle/>
          <a:p>
            <a:pPr algn="just">
              <a:lnSpc>
                <a:spcPct val="150000"/>
              </a:lnSpc>
            </a:pPr>
            <a:r>
              <a:rPr lang="tr-TR" sz="2000" b="1" dirty="0">
                <a:ea typeface="+mn-lt"/>
                <a:cs typeface="+mn-lt"/>
              </a:rPr>
              <a:t>The VRIN/VRIO analysis evaluates resources and competencies based on the characteristics of:</a:t>
            </a:r>
            <a:endParaRPr lang="tr-TR" sz="2000" b="1" dirty="0">
              <a:cs typeface="Calibri"/>
            </a:endParaRPr>
          </a:p>
        </p:txBody>
      </p:sp>
    </p:spTree>
    <p:extLst>
      <p:ext uri="{BB962C8B-B14F-4D97-AF65-F5344CB8AC3E}">
        <p14:creationId xmlns:p14="http://schemas.microsoft.com/office/powerpoint/2010/main" val="2775059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5A216D9-D9D5-46F3-8238-5F7BCDB73415}"/>
              </a:ext>
            </a:extLst>
          </p:cNvPr>
          <p:cNvSpPr>
            <a:spLocks noGrp="1"/>
          </p:cNvSpPr>
          <p:nvPr>
            <p:ph idx="1"/>
          </p:nvPr>
        </p:nvSpPr>
        <p:spPr>
          <a:xfrm>
            <a:off x="838200" y="914399"/>
            <a:ext cx="10515600" cy="5262563"/>
          </a:xfrm>
        </p:spPr>
        <p:txBody>
          <a:bodyPr vert="horz" lIns="91440" tIns="45720" rIns="91440" bIns="45720" rtlCol="0" anchor="t">
            <a:normAutofit/>
          </a:bodyPr>
          <a:lstStyle/>
          <a:p>
            <a:pPr marL="0" indent="0">
              <a:buNone/>
            </a:pPr>
            <a:r>
              <a:rPr lang="tr-TR" b="1" dirty="0"/>
              <a:t>Valuable</a:t>
            </a:r>
            <a:endParaRPr lang="tr-TR" dirty="0">
              <a:cs typeface="Calibri"/>
            </a:endParaRPr>
          </a:p>
          <a:p>
            <a:pPr marL="0" indent="0" algn="just">
              <a:buNone/>
            </a:pPr>
            <a:r>
              <a:rPr lang="tr-TR" dirty="0">
                <a:ea typeface="+mn-lt"/>
                <a:cs typeface="+mn-lt"/>
              </a:rPr>
              <a:t>Competencies that are valuable help the MAKAW Oil Company in exploiting the opportunities available and in neutralizing the threats from the internal and external environment. </a:t>
            </a:r>
            <a:endParaRPr lang="en-US" dirty="0" smtClean="0">
              <a:ea typeface="+mn-lt"/>
              <a:cs typeface="+mn-lt"/>
            </a:endParaRPr>
          </a:p>
          <a:p>
            <a:pPr marL="0" indent="0" algn="just">
              <a:buNone/>
            </a:pPr>
            <a:r>
              <a:rPr lang="tr-TR" dirty="0" smtClean="0">
                <a:ea typeface="+mn-lt"/>
                <a:cs typeface="+mn-lt"/>
              </a:rPr>
              <a:t>These </a:t>
            </a:r>
            <a:r>
              <a:rPr lang="tr-TR" dirty="0">
                <a:ea typeface="+mn-lt"/>
                <a:cs typeface="+mn-lt"/>
              </a:rPr>
              <a:t>competencies allow a business to grow, develop, and expand further</a:t>
            </a:r>
            <a:r>
              <a:rPr lang="tr-TR" dirty="0" smtClean="0">
                <a:ea typeface="+mn-lt"/>
                <a:cs typeface="+mn-lt"/>
              </a:rPr>
              <a:t>.</a:t>
            </a:r>
            <a:endParaRPr lang="en-US" dirty="0" smtClean="0">
              <a:cs typeface="Calibri"/>
            </a:endParaRPr>
          </a:p>
          <a:p>
            <a:pPr marL="0" indent="0" algn="just">
              <a:buNone/>
            </a:pPr>
            <a:endParaRPr lang="en-US" b="1" dirty="0" smtClean="0"/>
          </a:p>
          <a:p>
            <a:pPr marL="0" indent="0">
              <a:buNone/>
            </a:pPr>
            <a:r>
              <a:rPr lang="tr-TR" b="1" dirty="0" smtClean="0"/>
              <a:t>Rare</a:t>
            </a:r>
            <a:endParaRPr lang="tr-TR" dirty="0">
              <a:cs typeface="Calibri" panose="020F0502020204030204"/>
            </a:endParaRPr>
          </a:p>
          <a:p>
            <a:pPr marL="0" indent="0" algn="just">
              <a:buNone/>
            </a:pPr>
            <a:r>
              <a:rPr lang="tr-TR" dirty="0">
                <a:ea typeface="+mn-lt"/>
                <a:cs typeface="+mn-lt"/>
              </a:rPr>
              <a:t>Competencies that are rare in nature are possessed and developed by only a handful of firms in the industry, and help in building competitive advantage for the MAKAW Oil Company .</a:t>
            </a:r>
            <a:endParaRPr lang="tr-TR" dirty="0"/>
          </a:p>
          <a:p>
            <a:endParaRPr lang="tr-TR" dirty="0">
              <a:cs typeface="Calibri"/>
            </a:endParaRPr>
          </a:p>
        </p:txBody>
      </p:sp>
      <p:sp>
        <p:nvSpPr>
          <p:cNvPr id="4" name="TextBox 3"/>
          <p:cNvSpPr txBox="1"/>
          <p:nvPr/>
        </p:nvSpPr>
        <p:spPr>
          <a:xfrm>
            <a:off x="1778000" y="762000"/>
            <a:ext cx="8115300" cy="6223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449076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5A216D9-D9D5-46F3-8238-5F7BCDB73415}"/>
              </a:ext>
            </a:extLst>
          </p:cNvPr>
          <p:cNvSpPr>
            <a:spLocks noGrp="1"/>
          </p:cNvSpPr>
          <p:nvPr>
            <p:ph idx="1"/>
          </p:nvPr>
        </p:nvSpPr>
        <p:spPr>
          <a:xfrm>
            <a:off x="639011" y="1073150"/>
            <a:ext cx="10740189" cy="5704890"/>
          </a:xfrm>
        </p:spPr>
        <p:txBody>
          <a:bodyPr vert="horz" lIns="91440" tIns="45720" rIns="91440" bIns="45720" rtlCol="0" anchor="t">
            <a:normAutofit/>
          </a:bodyPr>
          <a:lstStyle/>
          <a:p>
            <a:pPr marL="0" indent="0">
              <a:buNone/>
            </a:pPr>
            <a:r>
              <a:rPr lang="tr-TR" b="1" dirty="0" smtClean="0"/>
              <a:t>Inimitable</a:t>
            </a:r>
            <a:endParaRPr lang="tr-TR" dirty="0">
              <a:cs typeface="Calibri"/>
            </a:endParaRPr>
          </a:p>
          <a:p>
            <a:pPr algn="just"/>
            <a:r>
              <a:rPr lang="tr-TR" dirty="0">
                <a:ea typeface="+mn-lt"/>
                <a:cs typeface="+mn-lt"/>
              </a:rPr>
              <a:t>These inimitable competencies help in adding value to the competitive advantage, and long term sustainability for an organization. These resources and competencies are hard and costly to imitate by the competing players</a:t>
            </a:r>
            <a:endParaRPr lang="tr-TR" dirty="0"/>
          </a:p>
          <a:p>
            <a:pPr marL="0" indent="0">
              <a:buNone/>
            </a:pPr>
            <a:r>
              <a:rPr lang="tr-TR" b="1" dirty="0"/>
              <a:t>Organization</a:t>
            </a:r>
            <a:endParaRPr lang="tr-TR" dirty="0">
              <a:cs typeface="Calibri"/>
            </a:endParaRPr>
          </a:p>
          <a:p>
            <a:pPr algn="just"/>
            <a:r>
              <a:rPr lang="tr-TR" dirty="0">
                <a:ea typeface="+mn-lt"/>
                <a:cs typeface="+mn-lt"/>
              </a:rPr>
              <a:t>These resources are uniquely developed for the MAKAW Oil Company , and can not be used by competing players in the industry. These resources have no substitutes, and thus cannot be employed by companies other than the MAKAW Oil Company, and as such allow the company to exploit opportunities and make use of resources effectively for business growth</a:t>
            </a:r>
            <a:endParaRPr lang="tr-TR" dirty="0"/>
          </a:p>
          <a:p>
            <a:endParaRPr lang="tr-TR" dirty="0">
              <a:cs typeface="Calibri"/>
            </a:endParaRPr>
          </a:p>
        </p:txBody>
      </p:sp>
      <p:sp>
        <p:nvSpPr>
          <p:cNvPr id="4" name="TextBox 3"/>
          <p:cNvSpPr txBox="1"/>
          <p:nvPr/>
        </p:nvSpPr>
        <p:spPr>
          <a:xfrm>
            <a:off x="1778000" y="762000"/>
            <a:ext cx="8115300" cy="6223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00343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703F4F-1E4D-4F72-852A-4FCD6B3C004D}"/>
              </a:ext>
            </a:extLst>
          </p:cNvPr>
          <p:cNvSpPr>
            <a:spLocks noGrp="1"/>
          </p:cNvSpPr>
          <p:nvPr>
            <p:ph idx="1"/>
          </p:nvPr>
        </p:nvSpPr>
        <p:spPr>
          <a:xfrm>
            <a:off x="1168401" y="2529333"/>
            <a:ext cx="9153950" cy="3935281"/>
          </a:xfrm>
        </p:spPr>
        <p:txBody>
          <a:bodyPr vert="horz" lIns="91440" tIns="45720" rIns="91440" bIns="45720" rtlCol="0" anchor="t">
            <a:normAutofit/>
          </a:bodyPr>
          <a:lstStyle/>
          <a:p>
            <a:r>
              <a:rPr lang="tr-TR" sz="2400" dirty="0">
                <a:ea typeface="+mn-lt"/>
                <a:cs typeface="+mn-lt"/>
              </a:rPr>
              <a:t>To help bring home our commitment to giving our esteemed customers the best of services, a dedicated unit has been set up at the Head Office to complement the efforts of the sales and marketing personnel. </a:t>
            </a:r>
            <a:endParaRPr lang="en-US" sz="2400" dirty="0" smtClean="0">
              <a:ea typeface="+mn-lt"/>
              <a:cs typeface="+mn-lt"/>
            </a:endParaRPr>
          </a:p>
          <a:p>
            <a:r>
              <a:rPr lang="tr-TR" sz="2400" dirty="0" smtClean="0">
                <a:ea typeface="+mn-lt"/>
                <a:cs typeface="+mn-lt"/>
              </a:rPr>
              <a:t>The </a:t>
            </a:r>
            <a:r>
              <a:rPr lang="tr-TR" sz="2400" dirty="0">
                <a:ea typeface="+mn-lt"/>
                <a:cs typeface="+mn-lt"/>
              </a:rPr>
              <a:t>Unit’s focus is to assist prospective customers who want/need to deal with MAKAW Oil Company . </a:t>
            </a:r>
            <a:endParaRPr lang="en-US" sz="2400" dirty="0" smtClean="0">
              <a:ea typeface="+mn-lt"/>
              <a:cs typeface="+mn-lt"/>
            </a:endParaRPr>
          </a:p>
          <a:p>
            <a:r>
              <a:rPr lang="tr-TR" sz="2400" dirty="0" smtClean="0">
                <a:ea typeface="+mn-lt"/>
                <a:cs typeface="+mn-lt"/>
              </a:rPr>
              <a:t>Several </a:t>
            </a:r>
            <a:r>
              <a:rPr lang="tr-TR" sz="2400" dirty="0">
                <a:ea typeface="+mn-lt"/>
                <a:cs typeface="+mn-lt"/>
              </a:rPr>
              <a:t>dedicated phone lines, help make it possible for easy access to services at all times.</a:t>
            </a:r>
            <a:endParaRPr lang="tr-TR" sz="2400" dirty="0"/>
          </a:p>
        </p:txBody>
      </p:sp>
      <p:sp>
        <p:nvSpPr>
          <p:cNvPr id="4" name="Title 3"/>
          <p:cNvSpPr>
            <a:spLocks noGrp="1"/>
          </p:cNvSpPr>
          <p:nvPr>
            <p:ph type="title"/>
          </p:nvPr>
        </p:nvSpPr>
        <p:spPr>
          <a:xfrm>
            <a:off x="571502" y="1617132"/>
            <a:ext cx="9601196" cy="543901"/>
          </a:xfrm>
        </p:spPr>
        <p:txBody>
          <a:bodyPr>
            <a:normAutofit fontScale="90000"/>
          </a:bodyPr>
          <a:lstStyle/>
          <a:p>
            <a:r>
              <a:rPr lang="en-US" b="1" dirty="0" smtClean="0"/>
              <a:t>Customer Eccentricity</a:t>
            </a:r>
            <a:endParaRPr lang="en-US" b="1" dirty="0"/>
          </a:p>
        </p:txBody>
      </p:sp>
    </p:spTree>
    <p:extLst>
      <p:ext uri="{BB962C8B-B14F-4D97-AF65-F5344CB8AC3E}">
        <p14:creationId xmlns:p14="http://schemas.microsoft.com/office/powerpoint/2010/main" val="762883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719535D3-4D46-48CF-A5A0-F6A5E1309537}"/>
              </a:ext>
            </a:extLst>
          </p:cNvPr>
          <p:cNvSpPr txBox="1"/>
          <p:nvPr/>
        </p:nvSpPr>
        <p:spPr>
          <a:xfrm>
            <a:off x="2387600" y="1651000"/>
            <a:ext cx="7378700"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smtClean="0">
                <a:ea typeface="+mn-lt"/>
                <a:cs typeface="+mn-lt"/>
              </a:rPr>
              <a:t>Mission</a:t>
            </a:r>
            <a:endParaRPr lang="tr-TR" sz="2000" dirty="0"/>
          </a:p>
          <a:p>
            <a:pPr algn="just"/>
            <a:r>
              <a:rPr lang="tr-TR" sz="2000" dirty="0" smtClean="0">
                <a:ea typeface="+mn-lt"/>
                <a:cs typeface="+mn-lt"/>
              </a:rPr>
              <a:t>To </a:t>
            </a:r>
            <a:r>
              <a:rPr lang="tr-TR" sz="2000" dirty="0">
                <a:ea typeface="+mn-lt"/>
                <a:cs typeface="+mn-lt"/>
              </a:rPr>
              <a:t>market quality petroleum and other energy products and services in all its branches in an ethical, healthy, safe, environmentally friendly and socially responsible manner. </a:t>
            </a:r>
            <a:endParaRPr lang="en-US" sz="2000" dirty="0" smtClean="0">
              <a:ea typeface="+mn-lt"/>
              <a:cs typeface="+mn-lt"/>
            </a:endParaRPr>
          </a:p>
          <a:p>
            <a:pPr algn="just"/>
            <a:r>
              <a:rPr lang="tr-TR" sz="2000" dirty="0" smtClean="0">
                <a:ea typeface="+mn-lt"/>
                <a:cs typeface="+mn-lt"/>
              </a:rPr>
              <a:t>Produce </a:t>
            </a:r>
            <a:r>
              <a:rPr lang="tr-TR" sz="2000" dirty="0">
                <a:ea typeface="+mn-lt"/>
                <a:cs typeface="+mn-lt"/>
              </a:rPr>
              <a:t>and manufacture goods or provide services which enhance or support the marketing, distribution and sale of the company’s products and </a:t>
            </a:r>
            <a:r>
              <a:rPr lang="tr-TR" dirty="0">
                <a:ea typeface="+mn-lt"/>
                <a:cs typeface="+mn-lt"/>
              </a:rPr>
              <a:t>services</a:t>
            </a:r>
            <a:r>
              <a:rPr lang="tr-TR" sz="2000" dirty="0" smtClean="0">
                <a:ea typeface="+mn-lt"/>
                <a:cs typeface="+mn-lt"/>
              </a:rPr>
              <a:t>.</a:t>
            </a:r>
            <a:endParaRPr lang="en-US" sz="2000" dirty="0" smtClean="0">
              <a:ea typeface="+mn-lt"/>
              <a:cs typeface="+mn-lt"/>
            </a:endParaRPr>
          </a:p>
          <a:p>
            <a:endParaRPr lang="tr-TR" sz="2000" dirty="0"/>
          </a:p>
          <a:p>
            <a:r>
              <a:rPr lang="tr-TR" sz="2000" b="1" dirty="0" smtClean="0">
                <a:ea typeface="+mn-lt"/>
                <a:cs typeface="+mn-lt"/>
              </a:rPr>
              <a:t>Vision</a:t>
            </a:r>
            <a:endParaRPr lang="tr-TR" sz="2000" dirty="0"/>
          </a:p>
          <a:p>
            <a:r>
              <a:rPr lang="en-US" sz="2000" dirty="0" smtClean="0">
                <a:ea typeface="+mn-lt"/>
                <a:cs typeface="+mn-lt"/>
              </a:rPr>
              <a:t>To </a:t>
            </a:r>
            <a:r>
              <a:rPr lang="tr-TR" sz="2000" dirty="0" smtClean="0">
                <a:ea typeface="+mn-lt"/>
                <a:cs typeface="+mn-lt"/>
              </a:rPr>
              <a:t>be </a:t>
            </a:r>
            <a:r>
              <a:rPr lang="tr-TR" sz="2000" dirty="0">
                <a:ea typeface="+mn-lt"/>
                <a:cs typeface="+mn-lt"/>
              </a:rPr>
              <a:t>a world-class provider of goods and services in the petroleum and other areas of the energy industry.</a:t>
            </a:r>
            <a:endParaRPr lang="tr-TR" sz="2000" dirty="0"/>
          </a:p>
          <a:p>
            <a:pPr algn="l"/>
            <a:endParaRPr lang="tr-TR" sz="2400" dirty="0">
              <a:cs typeface="Calibri"/>
            </a:endParaRPr>
          </a:p>
        </p:txBody>
      </p:sp>
      <p:sp>
        <p:nvSpPr>
          <p:cNvPr id="3" name="TextBox 2"/>
          <p:cNvSpPr txBox="1"/>
          <p:nvPr/>
        </p:nvSpPr>
        <p:spPr>
          <a:xfrm>
            <a:off x="1778000" y="762000"/>
            <a:ext cx="8115300" cy="646331"/>
          </a:xfrm>
          <a:prstGeom prst="rect">
            <a:avLst/>
          </a:prstGeom>
          <a:noFill/>
        </p:spPr>
        <p:txBody>
          <a:bodyPr wrap="square" rtlCol="0">
            <a:spAutoFit/>
          </a:bodyPr>
          <a:lstStyle/>
          <a:p>
            <a:r>
              <a:rPr lang="tr-TR" sz="3600" b="1" dirty="0">
                <a:ea typeface="+mn-lt"/>
                <a:cs typeface="+mn-lt"/>
              </a:rPr>
              <a:t>Our </a:t>
            </a:r>
            <a:r>
              <a:rPr lang="tr-TR" sz="3600" b="1" dirty="0" smtClean="0">
                <a:ea typeface="+mn-lt"/>
                <a:cs typeface="+mn-lt"/>
              </a:rPr>
              <a:t>Mission</a:t>
            </a:r>
            <a:r>
              <a:rPr lang="en-US" sz="3600" b="1" dirty="0" smtClean="0">
                <a:ea typeface="+mn-lt"/>
                <a:cs typeface="+mn-lt"/>
              </a:rPr>
              <a:t> and Vision</a:t>
            </a:r>
            <a:endParaRPr lang="tr-TR" sz="3600" dirty="0" err="1"/>
          </a:p>
        </p:txBody>
      </p:sp>
    </p:spTree>
    <p:extLst>
      <p:ext uri="{BB962C8B-B14F-4D97-AF65-F5344CB8AC3E}">
        <p14:creationId xmlns:p14="http://schemas.microsoft.com/office/powerpoint/2010/main" val="1674425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8000" y="762000"/>
            <a:ext cx="8115300" cy="622300"/>
          </a:xfrm>
          <a:prstGeom prst="rect">
            <a:avLst/>
          </a:prstGeom>
          <a:noFill/>
        </p:spPr>
        <p:txBody>
          <a:bodyPr wrap="square" rtlCol="0">
            <a:spAutoFit/>
          </a:bodyPr>
          <a:lstStyle/>
          <a:p>
            <a:endParaRPr lang="en-US" dirty="0"/>
          </a:p>
        </p:txBody>
      </p:sp>
      <p:sp>
        <p:nvSpPr>
          <p:cNvPr id="5" name="TextBox 4"/>
          <p:cNvSpPr txBox="1"/>
          <p:nvPr/>
        </p:nvSpPr>
        <p:spPr>
          <a:xfrm>
            <a:off x="2514600" y="3048000"/>
            <a:ext cx="7277100" cy="523220"/>
          </a:xfrm>
          <a:prstGeom prst="rect">
            <a:avLst/>
          </a:prstGeom>
          <a:noFill/>
        </p:spPr>
        <p:txBody>
          <a:bodyPr wrap="square" rtlCol="0">
            <a:spAutoFit/>
          </a:bodyPr>
          <a:lstStyle/>
          <a:p>
            <a:pPr algn="ctr"/>
            <a:r>
              <a:rPr lang="en-US" sz="2800" dirty="0" smtClean="0"/>
              <a:t>Thank you for your attention!</a:t>
            </a:r>
            <a:endParaRPr lang="en-US" sz="2800" dirty="0"/>
          </a:p>
        </p:txBody>
      </p:sp>
    </p:spTree>
    <p:extLst>
      <p:ext uri="{BB962C8B-B14F-4D97-AF65-F5344CB8AC3E}">
        <p14:creationId xmlns:p14="http://schemas.microsoft.com/office/powerpoint/2010/main" val="392926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AE5F41E-B89E-40C3-AF80-BC7D2D91264A}"/>
              </a:ext>
            </a:extLst>
          </p:cNvPr>
          <p:cNvSpPr>
            <a:spLocks noGrp="1"/>
          </p:cNvSpPr>
          <p:nvPr>
            <p:ph idx="1"/>
          </p:nvPr>
        </p:nvSpPr>
        <p:spPr>
          <a:xfrm>
            <a:off x="964679" y="1864618"/>
            <a:ext cx="10630421" cy="4691063"/>
          </a:xfrm>
        </p:spPr>
        <p:txBody>
          <a:bodyPr vert="horz" lIns="91440" tIns="45720" rIns="91440" bIns="45720" rtlCol="0" anchor="t">
            <a:normAutofit/>
          </a:bodyPr>
          <a:lstStyle/>
          <a:p>
            <a:pPr algn="just"/>
            <a:r>
              <a:rPr lang="tr-TR" dirty="0" smtClean="0">
                <a:ea typeface="+mn-lt"/>
                <a:cs typeface="+mn-lt"/>
              </a:rPr>
              <a:t>The </a:t>
            </a:r>
            <a:r>
              <a:rPr lang="tr-TR" dirty="0">
                <a:ea typeface="+mn-lt"/>
                <a:cs typeface="+mn-lt"/>
              </a:rPr>
              <a:t>country is endowed with rich natural resources. </a:t>
            </a:r>
            <a:endParaRPr lang="en-US" dirty="0" smtClean="0">
              <a:ea typeface="+mn-lt"/>
              <a:cs typeface="+mn-lt"/>
            </a:endParaRPr>
          </a:p>
          <a:p>
            <a:r>
              <a:rPr lang="tr-TR" b="1" dirty="0" smtClean="0">
                <a:ea typeface="+mn-lt"/>
                <a:cs typeface="+mn-lt"/>
              </a:rPr>
              <a:t>Timber</a:t>
            </a:r>
            <a:r>
              <a:rPr lang="tr-TR" b="1" dirty="0">
                <a:ea typeface="+mn-lt"/>
                <a:cs typeface="+mn-lt"/>
              </a:rPr>
              <a:t>, gold, diamonds, bauxite, manganese, and oil</a:t>
            </a:r>
            <a:r>
              <a:rPr lang="tr-TR" dirty="0">
                <a:ea typeface="+mn-lt"/>
                <a:cs typeface="+mn-lt"/>
              </a:rPr>
              <a:t> contribute to making Ghana among the wealthier nations in West Africa</a:t>
            </a:r>
            <a:r>
              <a:rPr lang="tr-TR" dirty="0" smtClean="0">
                <a:ea typeface="+mn-lt"/>
                <a:cs typeface="+mn-lt"/>
              </a:rPr>
              <a:t>.</a:t>
            </a:r>
            <a:endParaRPr lang="en-US" dirty="0" smtClean="0">
              <a:ea typeface="+mn-lt"/>
              <a:cs typeface="+mn-lt"/>
            </a:endParaRPr>
          </a:p>
          <a:p>
            <a:r>
              <a:rPr lang="en-US" dirty="0" smtClean="0">
                <a:ea typeface="+mn-lt"/>
                <a:cs typeface="+mn-lt"/>
              </a:rPr>
              <a:t>Ghana </a:t>
            </a:r>
            <a:r>
              <a:rPr lang="en-US" dirty="0">
                <a:ea typeface="+mn-lt"/>
                <a:cs typeface="+mn-lt"/>
              </a:rPr>
              <a:t>is believed to have up to </a:t>
            </a:r>
            <a:r>
              <a:rPr lang="en-US" b="1" dirty="0">
                <a:ea typeface="+mn-lt"/>
                <a:cs typeface="+mn-lt"/>
              </a:rPr>
              <a:t>5 billion barrels</a:t>
            </a:r>
            <a:r>
              <a:rPr lang="en-US" dirty="0">
                <a:ea typeface="+mn-lt"/>
                <a:cs typeface="+mn-lt"/>
              </a:rPr>
              <a:t> (790,000,000 m</a:t>
            </a:r>
            <a:r>
              <a:rPr lang="en-US" baseline="30000" dirty="0">
                <a:ea typeface="+mn-lt"/>
                <a:cs typeface="+mn-lt"/>
              </a:rPr>
              <a:t>3</a:t>
            </a:r>
            <a:r>
              <a:rPr lang="en-US" dirty="0">
                <a:ea typeface="+mn-lt"/>
                <a:cs typeface="+mn-lt"/>
              </a:rPr>
              <a:t>) to 7 billion barrels (1.1×10</a:t>
            </a:r>
            <a:r>
              <a:rPr lang="en-US" baseline="30000" dirty="0">
                <a:ea typeface="+mn-lt"/>
                <a:cs typeface="+mn-lt"/>
              </a:rPr>
              <a:t>9</a:t>
            </a:r>
            <a:r>
              <a:rPr lang="en-US" dirty="0">
                <a:ea typeface="+mn-lt"/>
                <a:cs typeface="+mn-lt"/>
              </a:rPr>
              <a:t> m</a:t>
            </a:r>
            <a:r>
              <a:rPr lang="en-US" baseline="30000" dirty="0">
                <a:ea typeface="+mn-lt"/>
                <a:cs typeface="+mn-lt"/>
              </a:rPr>
              <a:t>3</a:t>
            </a:r>
            <a:r>
              <a:rPr lang="en-US" dirty="0">
                <a:ea typeface="+mn-lt"/>
                <a:cs typeface="+mn-lt"/>
              </a:rPr>
              <a:t>) of petroleum in reserves, which is the sixth largest in Africa and the 25th largest proven reserves in the world and Ghana has up to 6 trillion cubic feet of natural gas in reserves</a:t>
            </a:r>
            <a:r>
              <a:rPr lang="en-US" dirty="0" smtClean="0">
                <a:ea typeface="+mn-lt"/>
                <a:cs typeface="+mn-lt"/>
              </a:rPr>
              <a:t>.</a:t>
            </a:r>
            <a:endParaRPr lang="en-US" dirty="0">
              <a:ea typeface="+mn-lt"/>
              <a:cs typeface="+mn-lt"/>
            </a:endParaRPr>
          </a:p>
          <a:p>
            <a:pPr algn="just"/>
            <a:r>
              <a:rPr lang="en-US" dirty="0">
                <a:ea typeface="+mn-lt"/>
                <a:cs typeface="+mn-lt"/>
              </a:rPr>
              <a:t>Frankly we chose this country because Ghana is rich in oil and cheap in labor.</a:t>
            </a:r>
          </a:p>
        </p:txBody>
      </p:sp>
      <p:sp>
        <p:nvSpPr>
          <p:cNvPr id="4" name="TextBox 3"/>
          <p:cNvSpPr txBox="1"/>
          <p:nvPr/>
        </p:nvSpPr>
        <p:spPr>
          <a:xfrm>
            <a:off x="1397000" y="787400"/>
            <a:ext cx="8496300" cy="1077218"/>
          </a:xfrm>
          <a:prstGeom prst="rect">
            <a:avLst/>
          </a:prstGeom>
          <a:noFill/>
        </p:spPr>
        <p:txBody>
          <a:bodyPr wrap="square" rtlCol="0">
            <a:spAutoFit/>
          </a:bodyPr>
          <a:lstStyle/>
          <a:p>
            <a:r>
              <a:rPr lang="tr-TR" sz="3200" b="1" dirty="0">
                <a:ea typeface="+mn-lt"/>
                <a:cs typeface="+mn-lt"/>
              </a:rPr>
              <a:t>Why Did We Choose Ghana To Do Business</a:t>
            </a:r>
            <a:br>
              <a:rPr lang="tr-TR" sz="3200" b="1" dirty="0">
                <a:ea typeface="+mn-lt"/>
                <a:cs typeface="+mn-lt"/>
              </a:rPr>
            </a:br>
            <a:endParaRPr lang="en-US" sz="3200" dirty="0"/>
          </a:p>
        </p:txBody>
      </p:sp>
    </p:spTree>
    <p:extLst>
      <p:ext uri="{BB962C8B-B14F-4D97-AF65-F5344CB8AC3E}">
        <p14:creationId xmlns:p14="http://schemas.microsoft.com/office/powerpoint/2010/main" val="171867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234D7E-8590-4876-B0B5-59BB46212F57}"/>
              </a:ext>
            </a:extLst>
          </p:cNvPr>
          <p:cNvSpPr>
            <a:spLocks noGrp="1"/>
          </p:cNvSpPr>
          <p:nvPr>
            <p:ph idx="1"/>
          </p:nvPr>
        </p:nvSpPr>
        <p:spPr>
          <a:xfrm>
            <a:off x="774701" y="2407381"/>
            <a:ext cx="6967282" cy="3384571"/>
          </a:xfrm>
        </p:spPr>
        <p:txBody>
          <a:bodyPr vert="horz" lIns="91440" tIns="45720" rIns="91440" bIns="45720" rtlCol="0" anchor="ctr">
            <a:normAutofit/>
          </a:bodyPr>
          <a:lstStyle/>
          <a:p>
            <a:pPr algn="just"/>
            <a:r>
              <a:rPr lang="tr-TR" sz="2000" dirty="0" smtClean="0">
                <a:solidFill>
                  <a:schemeClr val="tx2"/>
                </a:solidFill>
                <a:ea typeface="+mn-lt"/>
                <a:cs typeface="+mn-lt"/>
              </a:rPr>
              <a:t>.</a:t>
            </a:r>
            <a:endParaRPr lang="tr-TR" sz="2000" dirty="0">
              <a:solidFill>
                <a:schemeClr val="tx2"/>
              </a:solidFill>
              <a:cs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4245699968"/>
              </p:ext>
            </p:extLst>
          </p:nvPr>
        </p:nvGraphicFramePr>
        <p:xfrm>
          <a:off x="1258888" y="691008"/>
          <a:ext cx="8748712" cy="5491070"/>
        </p:xfrm>
        <a:graphic>
          <a:graphicData uri="http://schemas.openxmlformats.org/drawingml/2006/table">
            <a:tbl>
              <a:tblPr>
                <a:tableStyleId>{5C22544A-7EE6-4342-B048-85BDC9FD1C3A}</a:tableStyleId>
              </a:tblPr>
              <a:tblGrid>
                <a:gridCol w="4345194">
                  <a:extLst>
                    <a:ext uri="{9D8B030D-6E8A-4147-A177-3AD203B41FA5}">
                      <a16:colId xmlns:a16="http://schemas.microsoft.com/office/drawing/2014/main" val="2363267897"/>
                    </a:ext>
                  </a:extLst>
                </a:gridCol>
                <a:gridCol w="4403518">
                  <a:extLst>
                    <a:ext uri="{9D8B030D-6E8A-4147-A177-3AD203B41FA5}">
                      <a16:colId xmlns:a16="http://schemas.microsoft.com/office/drawing/2014/main" val="1543315343"/>
                    </a:ext>
                  </a:extLst>
                </a:gridCol>
              </a:tblGrid>
              <a:tr h="2598292">
                <a:tc>
                  <a:txBody>
                    <a:bodyPr/>
                    <a:lstStyle/>
                    <a:p>
                      <a:pPr algn="just">
                        <a:lnSpc>
                          <a:spcPct val="115000"/>
                        </a:lnSpc>
                        <a:spcAft>
                          <a:spcPts val="0"/>
                        </a:spcAft>
                      </a:pPr>
                      <a:r>
                        <a:rPr lang="ru-RU" sz="1800" b="1" u="sng" dirty="0">
                          <a:effectLst/>
                        </a:rPr>
                        <a:t>Strength</a:t>
                      </a:r>
                      <a:endParaRPr lang="en-US" sz="1600" b="1" u="sng" dirty="0">
                        <a:effectLst/>
                      </a:endParaRPr>
                    </a:p>
                    <a:p>
                      <a:pPr algn="just">
                        <a:lnSpc>
                          <a:spcPct val="115000"/>
                        </a:lnSpc>
                        <a:spcAft>
                          <a:spcPts val="0"/>
                        </a:spcAft>
                      </a:pPr>
                      <a:r>
                        <a:rPr lang="ru-RU" sz="1800" dirty="0" smtClean="0">
                          <a:effectLst/>
                        </a:rPr>
                        <a:t>Demand </a:t>
                      </a:r>
                      <a:r>
                        <a:rPr lang="ru-RU" sz="1800" dirty="0">
                          <a:effectLst/>
                        </a:rPr>
                        <a:t>for petroleum product</a:t>
                      </a:r>
                      <a:endParaRPr lang="en-US" sz="1600" dirty="0">
                        <a:effectLst/>
                      </a:endParaRPr>
                    </a:p>
                    <a:p>
                      <a:pPr algn="just">
                        <a:lnSpc>
                          <a:spcPct val="115000"/>
                        </a:lnSpc>
                        <a:spcAft>
                          <a:spcPts val="0"/>
                        </a:spcAft>
                      </a:pPr>
                      <a:r>
                        <a:rPr lang="ru-RU" sz="1800" dirty="0">
                          <a:effectLst/>
                        </a:rPr>
                        <a:t>Alternative options</a:t>
                      </a:r>
                      <a:endParaRPr lang="en-US" sz="1600" dirty="0">
                        <a:effectLst/>
                      </a:endParaRPr>
                    </a:p>
                    <a:p>
                      <a:pPr algn="just">
                        <a:lnSpc>
                          <a:spcPct val="115000"/>
                        </a:lnSpc>
                        <a:spcAft>
                          <a:spcPts val="0"/>
                        </a:spcAft>
                      </a:pPr>
                      <a:r>
                        <a:rPr lang="ru-RU" sz="1800" dirty="0">
                          <a:effectLst/>
                        </a:rPr>
                        <a:t>Generates employment,</a:t>
                      </a:r>
                      <a:endParaRPr lang="en-US" sz="1600" dirty="0">
                        <a:effectLst/>
                      </a:endParaRPr>
                    </a:p>
                    <a:p>
                      <a:pPr algn="just">
                        <a:lnSpc>
                          <a:spcPct val="115000"/>
                        </a:lnSpc>
                        <a:spcAft>
                          <a:spcPts val="0"/>
                        </a:spcAft>
                      </a:pPr>
                      <a:r>
                        <a:rPr lang="ru-RU" sz="1800" dirty="0">
                          <a:effectLst/>
                        </a:rPr>
                        <a:t>Boosts local Businesses</a:t>
                      </a:r>
                      <a:endParaRPr lang="en-US" sz="1600" dirty="0">
                        <a:effectLst/>
                      </a:endParaRPr>
                    </a:p>
                    <a:p>
                      <a:pPr algn="just">
                        <a:lnSpc>
                          <a:spcPct val="115000"/>
                        </a:lnSpc>
                        <a:spcAft>
                          <a:spcPts val="0"/>
                        </a:spcAft>
                      </a:pPr>
                      <a:r>
                        <a:rPr lang="ru-RU" sz="1800" dirty="0">
                          <a:effectLst/>
                        </a:rPr>
                        <a:t>Drives crucial research </a:t>
                      </a:r>
                      <a:endParaRPr lang="en-US" sz="1600" dirty="0">
                        <a:effectLst/>
                      </a:endParaRPr>
                    </a:p>
                    <a:p>
                      <a:pPr algn="just">
                        <a:lnSpc>
                          <a:spcPct val="115000"/>
                        </a:lnSpc>
                        <a:spcAft>
                          <a:spcPts val="0"/>
                        </a:spcAft>
                      </a:pPr>
                      <a:r>
                        <a:rPr lang="ru-RU" sz="1800" dirty="0">
                          <a:effectLst/>
                        </a:rPr>
                        <a:t>Development</a:t>
                      </a:r>
                      <a:endParaRPr lang="en-US" sz="1600" dirty="0">
                        <a:effectLst/>
                      </a:endParaRPr>
                    </a:p>
                    <a:p>
                      <a:pPr algn="just">
                        <a:lnSpc>
                          <a:spcPct val="115000"/>
                        </a:lnSpc>
                        <a:spcAft>
                          <a:spcPts val="0"/>
                        </a:spcAft>
                      </a:pPr>
                      <a:r>
                        <a:rPr lang="ru-RU" sz="1800" dirty="0">
                          <a:effectLst/>
                        </a:rPr>
                        <a:t>Promotes education and </a:t>
                      </a:r>
                      <a:r>
                        <a:rPr lang="ru-RU" sz="1800" dirty="0" smtClean="0">
                          <a:effectLst/>
                        </a:rPr>
                        <a:t>training</a:t>
                      </a:r>
                      <a:endParaRPr lang="en-US" sz="1600" dirty="0">
                        <a:effectLst/>
                      </a:endParaRPr>
                    </a:p>
                  </a:txBody>
                  <a:tcPr marL="35514" marR="35514" marT="35514" marB="35514"/>
                </a:tc>
                <a:tc>
                  <a:txBody>
                    <a:bodyPr/>
                    <a:lstStyle/>
                    <a:p>
                      <a:pPr algn="just">
                        <a:lnSpc>
                          <a:spcPct val="115000"/>
                        </a:lnSpc>
                        <a:spcAft>
                          <a:spcPts val="0"/>
                        </a:spcAft>
                      </a:pPr>
                      <a:r>
                        <a:rPr lang="ru-RU" sz="1800" b="1" u="sng" dirty="0">
                          <a:effectLst/>
                        </a:rPr>
                        <a:t>Weakness</a:t>
                      </a:r>
                      <a:endParaRPr lang="en-US" sz="1600" b="1" u="sng" dirty="0">
                        <a:effectLst/>
                      </a:endParaRPr>
                    </a:p>
                    <a:p>
                      <a:pPr algn="just">
                        <a:lnSpc>
                          <a:spcPct val="115000"/>
                        </a:lnSpc>
                        <a:spcAft>
                          <a:spcPts val="0"/>
                        </a:spcAft>
                      </a:pPr>
                      <a:r>
                        <a:rPr lang="ru-RU" sz="1800" dirty="0" smtClean="0">
                          <a:effectLst/>
                        </a:rPr>
                        <a:t>Environmental </a:t>
                      </a:r>
                      <a:r>
                        <a:rPr lang="ru-RU" sz="1800" dirty="0">
                          <a:effectLst/>
                        </a:rPr>
                        <a:t>pollution</a:t>
                      </a:r>
                      <a:endParaRPr lang="en-US" sz="1600" dirty="0">
                        <a:effectLst/>
                      </a:endParaRPr>
                    </a:p>
                    <a:p>
                      <a:pPr algn="just">
                        <a:lnSpc>
                          <a:spcPct val="115000"/>
                        </a:lnSpc>
                        <a:spcAft>
                          <a:spcPts val="0"/>
                        </a:spcAft>
                      </a:pPr>
                      <a:r>
                        <a:rPr lang="ru-RU" sz="1800" dirty="0">
                          <a:effectLst/>
                        </a:rPr>
                        <a:t>High cost of equipment</a:t>
                      </a:r>
                      <a:endParaRPr lang="en-US" sz="1600" dirty="0">
                        <a:effectLst/>
                      </a:endParaRPr>
                    </a:p>
                    <a:p>
                      <a:pPr algn="just">
                        <a:lnSpc>
                          <a:spcPct val="115000"/>
                        </a:lnSpc>
                        <a:spcAft>
                          <a:spcPts val="0"/>
                        </a:spcAft>
                      </a:pPr>
                      <a:r>
                        <a:rPr lang="ru-RU" sz="1800" dirty="0">
                          <a:effectLst/>
                        </a:rPr>
                        <a:t>Ghana lacks storage facilities for its gas products.</a:t>
                      </a:r>
                      <a:endParaRPr lang="en-US" sz="1600" dirty="0">
                        <a:effectLst/>
                      </a:endParaRPr>
                    </a:p>
                    <a:p>
                      <a:pPr algn="just">
                        <a:lnSpc>
                          <a:spcPct val="115000"/>
                        </a:lnSpc>
                        <a:spcAft>
                          <a:spcPts val="0"/>
                        </a:spcAft>
                      </a:pPr>
                      <a:r>
                        <a:rPr lang="ru-RU" sz="1800" dirty="0">
                          <a:effectLst/>
                        </a:rPr>
                        <a:t>Ghana’s oil sector needs technical training for local companies.</a:t>
                      </a:r>
                      <a:endParaRPr lang="en-US" sz="1600" dirty="0">
                        <a:effectLst/>
                      </a:endParaRPr>
                    </a:p>
                    <a:p>
                      <a:pPr algn="just">
                        <a:lnSpc>
                          <a:spcPct val="115000"/>
                        </a:lnSpc>
                        <a:spcAft>
                          <a:spcPts val="0"/>
                        </a:spcAft>
                      </a:pPr>
                      <a:r>
                        <a:rPr lang="ru-RU" sz="1800" dirty="0">
                          <a:effectLst/>
                        </a:rPr>
                        <a:t>Ghana lacks storage facilities for its gas products</a:t>
                      </a:r>
                      <a:endParaRPr lang="en-US" sz="1600" dirty="0">
                        <a:effectLst/>
                        <a:latin typeface="Arial" panose="020B0604020202020204" pitchFamily="34" charset="0"/>
                        <a:ea typeface="Arial" panose="020B0604020202020204" pitchFamily="34" charset="0"/>
                      </a:endParaRPr>
                    </a:p>
                  </a:txBody>
                  <a:tcPr marL="35514" marR="35514" marT="35514" marB="35514"/>
                </a:tc>
                <a:extLst>
                  <a:ext uri="{0D108BD9-81ED-4DB2-BD59-A6C34878D82A}">
                    <a16:rowId xmlns:a16="http://schemas.microsoft.com/office/drawing/2014/main" val="3926964142"/>
                  </a:ext>
                </a:extLst>
              </a:tr>
              <a:tr h="2541024">
                <a:tc>
                  <a:txBody>
                    <a:bodyPr/>
                    <a:lstStyle/>
                    <a:p>
                      <a:pPr algn="just">
                        <a:lnSpc>
                          <a:spcPct val="115000"/>
                        </a:lnSpc>
                        <a:spcAft>
                          <a:spcPts val="0"/>
                        </a:spcAft>
                      </a:pPr>
                      <a:r>
                        <a:rPr lang="ru-RU" sz="1800" b="1" u="sng" dirty="0" smtClean="0">
                          <a:effectLst/>
                        </a:rPr>
                        <a:t>Opportunity</a:t>
                      </a:r>
                      <a:endParaRPr lang="en-US" sz="1600" b="1" u="sng" dirty="0">
                        <a:effectLst/>
                      </a:endParaRPr>
                    </a:p>
                    <a:p>
                      <a:pPr algn="just">
                        <a:lnSpc>
                          <a:spcPct val="115000"/>
                        </a:lnSpc>
                        <a:spcAft>
                          <a:spcPts val="0"/>
                        </a:spcAft>
                      </a:pPr>
                      <a:r>
                        <a:rPr lang="ru-RU" sz="1800" dirty="0">
                          <a:effectLst/>
                        </a:rPr>
                        <a:t>High fuel cost</a:t>
                      </a:r>
                      <a:endParaRPr lang="en-US" sz="1600" dirty="0">
                        <a:effectLst/>
                      </a:endParaRPr>
                    </a:p>
                    <a:p>
                      <a:pPr algn="just">
                        <a:lnSpc>
                          <a:spcPct val="115000"/>
                        </a:lnSpc>
                        <a:spcAft>
                          <a:spcPts val="0"/>
                        </a:spcAft>
                      </a:pPr>
                      <a:r>
                        <a:rPr lang="ru-RU" sz="1800" dirty="0">
                          <a:effectLst/>
                        </a:rPr>
                        <a:t>Possibility to grow new company</a:t>
                      </a:r>
                      <a:endParaRPr lang="en-US" sz="1600" dirty="0">
                        <a:effectLst/>
                      </a:endParaRPr>
                    </a:p>
                    <a:p>
                      <a:pPr algn="just">
                        <a:lnSpc>
                          <a:spcPct val="115000"/>
                        </a:lnSpc>
                        <a:spcAft>
                          <a:spcPts val="0"/>
                        </a:spcAft>
                      </a:pPr>
                      <a:r>
                        <a:rPr lang="ru-RU" sz="1800" dirty="0">
                          <a:effectLst/>
                        </a:rPr>
                        <a:t>Good business environment</a:t>
                      </a:r>
                      <a:endParaRPr lang="en-US" sz="1600" dirty="0">
                        <a:effectLst/>
                      </a:endParaRPr>
                    </a:p>
                    <a:p>
                      <a:pPr algn="just">
                        <a:lnSpc>
                          <a:spcPct val="115000"/>
                        </a:lnSpc>
                        <a:spcAft>
                          <a:spcPts val="0"/>
                        </a:spcAft>
                      </a:pPr>
                      <a:r>
                        <a:rPr lang="ru-RU" sz="1800" dirty="0">
                          <a:effectLst/>
                        </a:rPr>
                        <a:t>New job opportunities</a:t>
                      </a:r>
                      <a:endParaRPr lang="en-US" sz="1600" dirty="0">
                        <a:effectLst/>
                      </a:endParaRPr>
                    </a:p>
                    <a:p>
                      <a:pPr algn="just">
                        <a:lnSpc>
                          <a:spcPct val="115000"/>
                        </a:lnSpc>
                        <a:spcAft>
                          <a:spcPts val="0"/>
                        </a:spcAft>
                      </a:pPr>
                      <a:r>
                        <a:rPr lang="ru-RU" sz="1800" dirty="0">
                          <a:effectLst/>
                        </a:rPr>
                        <a:t>New technology and </a:t>
                      </a:r>
                      <a:r>
                        <a:rPr lang="ru-RU" sz="1800" dirty="0" smtClean="0">
                          <a:effectLst/>
                        </a:rPr>
                        <a:t>methods</a:t>
                      </a:r>
                      <a:r>
                        <a:rPr lang="ru-RU" sz="1800" dirty="0">
                          <a:effectLst/>
                        </a:rPr>
                        <a:t> </a:t>
                      </a:r>
                      <a:endParaRPr lang="en-US" sz="1600" dirty="0">
                        <a:effectLst/>
                      </a:endParaRPr>
                    </a:p>
                    <a:p>
                      <a:pPr algn="just">
                        <a:lnSpc>
                          <a:spcPct val="115000"/>
                        </a:lnSpc>
                        <a:spcAft>
                          <a:spcPts val="0"/>
                        </a:spcAft>
                      </a:pPr>
                      <a:r>
                        <a:rPr lang="ru-RU" sz="1800" dirty="0">
                          <a:effectLst/>
                        </a:rPr>
                        <a:t>Possibility to have good </a:t>
                      </a:r>
                      <a:r>
                        <a:rPr lang="ru-RU" sz="1800" dirty="0" smtClean="0">
                          <a:effectLst/>
                        </a:rPr>
                        <a:t>income</a:t>
                      </a:r>
                      <a:endParaRPr lang="en-US" sz="1600" dirty="0">
                        <a:effectLst/>
                        <a:latin typeface="Arial" panose="020B0604020202020204" pitchFamily="34" charset="0"/>
                        <a:ea typeface="Arial" panose="020B0604020202020204" pitchFamily="34" charset="0"/>
                      </a:endParaRPr>
                    </a:p>
                  </a:txBody>
                  <a:tcPr marL="35514" marR="35514" marT="35514" marB="35514"/>
                </a:tc>
                <a:tc>
                  <a:txBody>
                    <a:bodyPr/>
                    <a:lstStyle/>
                    <a:p>
                      <a:pPr algn="just">
                        <a:lnSpc>
                          <a:spcPct val="115000"/>
                        </a:lnSpc>
                        <a:spcAft>
                          <a:spcPts val="0"/>
                        </a:spcAft>
                      </a:pPr>
                      <a:r>
                        <a:rPr lang="ru-RU" sz="1800" b="1" u="sng" dirty="0">
                          <a:effectLst/>
                        </a:rPr>
                        <a:t>Threats</a:t>
                      </a:r>
                      <a:endParaRPr lang="en-US" sz="1600" b="1" u="sng" dirty="0">
                        <a:effectLst/>
                      </a:endParaRPr>
                    </a:p>
                    <a:p>
                      <a:pPr algn="just">
                        <a:lnSpc>
                          <a:spcPct val="115000"/>
                        </a:lnSpc>
                        <a:spcAft>
                          <a:spcPts val="0"/>
                        </a:spcAft>
                      </a:pPr>
                      <a:r>
                        <a:rPr lang="ru-RU" sz="1800" dirty="0">
                          <a:effectLst/>
                        </a:rPr>
                        <a:t> </a:t>
                      </a:r>
                      <a:r>
                        <a:rPr lang="en-US" sz="1800" dirty="0" smtClean="0">
                          <a:effectLst/>
                        </a:rPr>
                        <a:t>E</a:t>
                      </a:r>
                      <a:r>
                        <a:rPr lang="ru-RU" sz="1800" dirty="0" smtClean="0">
                          <a:effectLst/>
                        </a:rPr>
                        <a:t>xchange </a:t>
                      </a:r>
                      <a:r>
                        <a:rPr lang="ru-RU" sz="1800" dirty="0">
                          <a:effectLst/>
                        </a:rPr>
                        <a:t>rate depreciation</a:t>
                      </a:r>
                      <a:endParaRPr lang="en-US" sz="1600" dirty="0">
                        <a:effectLst/>
                      </a:endParaRPr>
                    </a:p>
                    <a:p>
                      <a:pPr algn="just">
                        <a:lnSpc>
                          <a:spcPct val="115000"/>
                        </a:lnSpc>
                        <a:spcAft>
                          <a:spcPts val="0"/>
                        </a:spcAft>
                      </a:pPr>
                      <a:r>
                        <a:rPr lang="ru-RU" sz="1800" dirty="0">
                          <a:effectLst/>
                        </a:rPr>
                        <a:t>Price declining for </a:t>
                      </a:r>
                      <a:r>
                        <a:rPr lang="ru-RU" sz="1800" dirty="0" smtClean="0">
                          <a:effectLst/>
                        </a:rPr>
                        <a:t>oil</a:t>
                      </a:r>
                      <a:r>
                        <a:rPr lang="ru-RU" sz="1800" dirty="0">
                          <a:effectLst/>
                        </a:rPr>
                        <a:t> </a:t>
                      </a:r>
                      <a:endParaRPr lang="en-US" sz="1600" dirty="0">
                        <a:effectLst/>
                      </a:endParaRPr>
                    </a:p>
                    <a:p>
                      <a:pPr algn="just">
                        <a:lnSpc>
                          <a:spcPct val="115000"/>
                        </a:lnSpc>
                        <a:spcAft>
                          <a:spcPts val="0"/>
                        </a:spcAft>
                      </a:pPr>
                      <a:r>
                        <a:rPr lang="ru-RU" sz="1800" dirty="0">
                          <a:effectLst/>
                        </a:rPr>
                        <a:t>Compliance costs could increase and place further pressure on Company resources</a:t>
                      </a:r>
                      <a:r>
                        <a:rPr lang="ru-RU" sz="1800" dirty="0" smtClean="0">
                          <a:effectLst/>
                        </a:rPr>
                        <a:t>.</a:t>
                      </a:r>
                      <a:endParaRPr lang="en-US" sz="1600" dirty="0">
                        <a:effectLst/>
                      </a:endParaRPr>
                    </a:p>
                    <a:p>
                      <a:pPr algn="just">
                        <a:lnSpc>
                          <a:spcPct val="115000"/>
                        </a:lnSpc>
                        <a:spcAft>
                          <a:spcPts val="0"/>
                        </a:spcAft>
                      </a:pPr>
                      <a:r>
                        <a:rPr lang="ru-RU" sz="1800" dirty="0">
                          <a:effectLst/>
                        </a:rPr>
                        <a:t>​​Commodity price risk can result in material and adverse movement in the group's financial </a:t>
                      </a:r>
                      <a:r>
                        <a:rPr lang="ru-RU" sz="1800" dirty="0" smtClean="0">
                          <a:effectLst/>
                        </a:rPr>
                        <a:t>performance</a:t>
                      </a:r>
                      <a:endParaRPr lang="en-US" sz="1600" dirty="0">
                        <a:effectLst/>
                      </a:endParaRPr>
                    </a:p>
                    <a:p>
                      <a:pPr algn="just">
                        <a:lnSpc>
                          <a:spcPct val="115000"/>
                        </a:lnSpc>
                        <a:spcAft>
                          <a:spcPts val="0"/>
                        </a:spcAft>
                      </a:pPr>
                      <a:r>
                        <a:rPr lang="ru-RU" sz="1800" dirty="0">
                          <a:effectLst/>
                        </a:rPr>
                        <a:t>Exploration and drilling risks</a:t>
                      </a:r>
                      <a:endParaRPr lang="en-US" sz="1600" dirty="0">
                        <a:effectLst/>
                        <a:latin typeface="Arial" panose="020B0604020202020204" pitchFamily="34" charset="0"/>
                        <a:ea typeface="Arial" panose="020B0604020202020204" pitchFamily="34" charset="0"/>
                      </a:endParaRPr>
                    </a:p>
                  </a:txBody>
                  <a:tcPr marL="35514" marR="35514" marT="35514" marB="35514"/>
                </a:tc>
                <a:extLst>
                  <a:ext uri="{0D108BD9-81ED-4DB2-BD59-A6C34878D82A}">
                    <a16:rowId xmlns:a16="http://schemas.microsoft.com/office/drawing/2014/main" val="816250874"/>
                  </a:ext>
                </a:extLst>
              </a:tr>
            </a:tbl>
          </a:graphicData>
        </a:graphic>
      </p:graphicFrame>
    </p:spTree>
    <p:extLst>
      <p:ext uri="{BB962C8B-B14F-4D97-AF65-F5344CB8AC3E}">
        <p14:creationId xmlns:p14="http://schemas.microsoft.com/office/powerpoint/2010/main" val="112883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Business Growth">
            <a:extLst>
              <a:ext uri="{FF2B5EF4-FFF2-40B4-BE49-F238E27FC236}">
                <a16:creationId xmlns:a16="http://schemas.microsoft.com/office/drawing/2014/main" id="{CD558F1B-C94E-4998-8F47-E70BF41693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741982" y="2656382"/>
            <a:ext cx="3620021" cy="2886567"/>
          </a:xfrm>
          <a:prstGeom prst="rect">
            <a:avLst/>
          </a:prstGeom>
        </p:spPr>
      </p:pic>
      <p:sp>
        <p:nvSpPr>
          <p:cNvPr id="3" name="İçerik Yer Tutucusu 2">
            <a:extLst>
              <a:ext uri="{FF2B5EF4-FFF2-40B4-BE49-F238E27FC236}">
                <a16:creationId xmlns:a16="http://schemas.microsoft.com/office/drawing/2014/main" id="{F9234D7E-8590-4876-B0B5-59BB46212F57}"/>
              </a:ext>
            </a:extLst>
          </p:cNvPr>
          <p:cNvSpPr>
            <a:spLocks noGrp="1"/>
          </p:cNvSpPr>
          <p:nvPr>
            <p:ph idx="1"/>
          </p:nvPr>
        </p:nvSpPr>
        <p:spPr>
          <a:xfrm>
            <a:off x="774701" y="2407381"/>
            <a:ext cx="6967282" cy="3384571"/>
          </a:xfrm>
        </p:spPr>
        <p:txBody>
          <a:bodyPr vert="horz" lIns="91440" tIns="45720" rIns="91440" bIns="45720" rtlCol="0" anchor="ctr">
            <a:normAutofit/>
          </a:bodyPr>
          <a:lstStyle/>
          <a:p>
            <a:pPr algn="just"/>
            <a:r>
              <a:rPr lang="tr-TR" sz="2000" dirty="0" smtClean="0">
                <a:solidFill>
                  <a:schemeClr val="tx2"/>
                </a:solidFill>
                <a:ea typeface="+mn-lt"/>
                <a:cs typeface="+mn-lt"/>
              </a:rPr>
              <a:t>Porter </a:t>
            </a:r>
            <a:r>
              <a:rPr lang="tr-TR" sz="2000" dirty="0">
                <a:solidFill>
                  <a:schemeClr val="tx2"/>
                </a:solidFill>
                <a:ea typeface="+mn-lt"/>
                <a:cs typeface="+mn-lt"/>
              </a:rPr>
              <a:t>Five Forces Analysis is a </a:t>
            </a:r>
            <a:r>
              <a:rPr lang="tr-TR" sz="2000" b="1" dirty="0">
                <a:solidFill>
                  <a:schemeClr val="tx2"/>
                </a:solidFill>
                <a:ea typeface="+mn-lt"/>
                <a:cs typeface="+mn-lt"/>
              </a:rPr>
              <a:t>strategic management tool</a:t>
            </a:r>
            <a:r>
              <a:rPr lang="tr-TR" sz="2000" dirty="0">
                <a:solidFill>
                  <a:schemeClr val="tx2"/>
                </a:solidFill>
                <a:ea typeface="+mn-lt"/>
                <a:cs typeface="+mn-lt"/>
              </a:rPr>
              <a:t> to analyze industry and understand underlying levers of profitability in a given industry</a:t>
            </a:r>
            <a:r>
              <a:rPr lang="tr-TR" sz="2000" dirty="0" smtClean="0">
                <a:solidFill>
                  <a:schemeClr val="tx2"/>
                </a:solidFill>
                <a:ea typeface="+mn-lt"/>
                <a:cs typeface="+mn-lt"/>
              </a:rPr>
              <a:t>.</a:t>
            </a:r>
            <a:endParaRPr lang="en-US" sz="2000" dirty="0" smtClean="0">
              <a:solidFill>
                <a:schemeClr val="tx2"/>
              </a:solidFill>
              <a:ea typeface="+mn-lt"/>
              <a:cs typeface="+mn-lt"/>
            </a:endParaRPr>
          </a:p>
          <a:p>
            <a:pPr algn="just"/>
            <a:r>
              <a:rPr lang="tr-TR" sz="2000" dirty="0" smtClean="0">
                <a:solidFill>
                  <a:schemeClr val="tx2"/>
                </a:solidFill>
                <a:ea typeface="+mn-lt"/>
                <a:cs typeface="+mn-lt"/>
              </a:rPr>
              <a:t>Makaw</a:t>
            </a:r>
            <a:r>
              <a:rPr lang="tr-TR" sz="2000" dirty="0">
                <a:solidFill>
                  <a:schemeClr val="tx2"/>
                </a:solidFill>
                <a:ea typeface="+mn-lt"/>
                <a:cs typeface="+mn-lt"/>
              </a:rPr>
              <a:t> Oil Company managers are using Porter Five Forces to understand how the five competitive forces influence profitability and develop a strategy for enhancing  Makaw </a:t>
            </a:r>
            <a:r>
              <a:rPr lang="tr-TR" sz="2000" dirty="0" smtClean="0">
                <a:solidFill>
                  <a:schemeClr val="tx2"/>
                </a:solidFill>
                <a:ea typeface="+mn-lt"/>
                <a:cs typeface="+mn-lt"/>
              </a:rPr>
              <a:t>Oil</a:t>
            </a:r>
            <a:r>
              <a:rPr lang="en-US" sz="2000" dirty="0" smtClean="0">
                <a:solidFill>
                  <a:schemeClr val="tx2"/>
                </a:solidFill>
                <a:ea typeface="+mn-lt"/>
                <a:cs typeface="+mn-lt"/>
              </a:rPr>
              <a:t> </a:t>
            </a:r>
            <a:r>
              <a:rPr lang="tr-TR" sz="2000" dirty="0" smtClean="0">
                <a:solidFill>
                  <a:schemeClr val="tx2"/>
                </a:solidFill>
                <a:ea typeface="+mn-lt"/>
                <a:cs typeface="+mn-lt"/>
              </a:rPr>
              <a:t>Corporation</a:t>
            </a:r>
            <a:r>
              <a:rPr lang="tr-TR" sz="2000" dirty="0">
                <a:solidFill>
                  <a:schemeClr val="tx2"/>
                </a:solidFill>
                <a:ea typeface="+mn-lt"/>
                <a:cs typeface="+mn-lt"/>
              </a:rPr>
              <a:t> competitive advantage and long term profitability in Major Integrated Oil &amp; Gas industry.</a:t>
            </a:r>
            <a:endParaRPr lang="tr-TR" sz="2000" dirty="0">
              <a:solidFill>
                <a:schemeClr val="tx2"/>
              </a:solidFill>
              <a:cs typeface="Calibri"/>
            </a:endParaRPr>
          </a:p>
        </p:txBody>
      </p:sp>
      <p:sp>
        <p:nvSpPr>
          <p:cNvPr id="11" name="TextBox 10"/>
          <p:cNvSpPr txBox="1"/>
          <p:nvPr/>
        </p:nvSpPr>
        <p:spPr>
          <a:xfrm>
            <a:off x="1663700" y="1635158"/>
            <a:ext cx="9093200" cy="584775"/>
          </a:xfrm>
          <a:prstGeom prst="rect">
            <a:avLst/>
          </a:prstGeom>
          <a:noFill/>
        </p:spPr>
        <p:txBody>
          <a:bodyPr wrap="square" rtlCol="0">
            <a:spAutoFit/>
          </a:bodyPr>
          <a:lstStyle/>
          <a:p>
            <a:pPr algn="just"/>
            <a:r>
              <a:rPr lang="tr-TR" sz="3200" b="1" dirty="0">
                <a:solidFill>
                  <a:schemeClr val="tx2"/>
                </a:solidFill>
                <a:ea typeface="+mn-lt"/>
                <a:cs typeface="+mn-lt"/>
              </a:rPr>
              <a:t>Makaw Oil Company </a:t>
            </a:r>
            <a:r>
              <a:rPr lang="tr-TR" sz="3200" b="1" dirty="0">
                <a:solidFill>
                  <a:schemeClr val="tx2"/>
                </a:solidFill>
              </a:rPr>
              <a:t>Porter Five Forces Analysis</a:t>
            </a:r>
            <a:endParaRPr lang="tr-TR" sz="3200" dirty="0">
              <a:solidFill>
                <a:schemeClr val="tx2"/>
              </a:solidFill>
              <a:cs typeface="Calibri"/>
            </a:endParaRPr>
          </a:p>
        </p:txBody>
      </p:sp>
    </p:spTree>
    <p:extLst>
      <p:ext uri="{BB962C8B-B14F-4D97-AF65-F5344CB8AC3E}">
        <p14:creationId xmlns:p14="http://schemas.microsoft.com/office/powerpoint/2010/main" val="326340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21C6F4C-2E59-45F4-ACB5-BB0146C5756D}"/>
              </a:ext>
            </a:extLst>
          </p:cNvPr>
          <p:cNvSpPr>
            <a:spLocks noGrp="1"/>
          </p:cNvSpPr>
          <p:nvPr>
            <p:ph idx="1"/>
          </p:nvPr>
        </p:nvSpPr>
        <p:spPr>
          <a:xfrm>
            <a:off x="800100" y="1701800"/>
            <a:ext cx="10756899" cy="4318000"/>
          </a:xfrm>
        </p:spPr>
        <p:txBody>
          <a:bodyPr vert="horz" lIns="91440" tIns="45720" rIns="91440" bIns="45720" rtlCol="0" anchor="ctr">
            <a:normAutofit fontScale="77500" lnSpcReduction="20000"/>
          </a:bodyPr>
          <a:lstStyle/>
          <a:p>
            <a:r>
              <a:rPr lang="tr-TR" sz="3000" dirty="0" smtClean="0">
                <a:ea typeface="+mn-lt"/>
                <a:cs typeface="+mn-lt"/>
              </a:rPr>
              <a:t>In </a:t>
            </a:r>
            <a:r>
              <a:rPr lang="tr-TR" sz="3000" dirty="0">
                <a:ea typeface="+mn-lt"/>
                <a:cs typeface="+mn-lt"/>
              </a:rPr>
              <a:t>his revolutionary article - "Five Forces that Shape Strategy", Michael Porter observed five forces that have significant impact on a firm's profitability in its industry. </a:t>
            </a:r>
            <a:endParaRPr lang="en-US" sz="3000" dirty="0" smtClean="0">
              <a:ea typeface="+mn-lt"/>
              <a:cs typeface="+mn-lt"/>
            </a:endParaRPr>
          </a:p>
          <a:p>
            <a:r>
              <a:rPr lang="tr-TR" sz="3000" dirty="0" smtClean="0">
                <a:ea typeface="+mn-lt"/>
                <a:cs typeface="+mn-lt"/>
              </a:rPr>
              <a:t>These </a:t>
            </a:r>
            <a:r>
              <a:rPr lang="tr-TR" sz="3000" dirty="0">
                <a:ea typeface="+mn-lt"/>
                <a:cs typeface="+mn-lt"/>
              </a:rPr>
              <a:t>five forces analysis today in business world is also known as -Porter Five Forces Analysis. </a:t>
            </a:r>
            <a:endParaRPr lang="en-US" sz="3000" dirty="0" smtClean="0">
              <a:ea typeface="+mn-lt"/>
              <a:cs typeface="+mn-lt"/>
            </a:endParaRPr>
          </a:p>
          <a:p>
            <a:pPr marL="0" indent="0">
              <a:buNone/>
            </a:pPr>
            <a:r>
              <a:rPr lang="tr-TR" sz="3000" dirty="0" smtClean="0">
                <a:ea typeface="+mn-lt"/>
                <a:cs typeface="+mn-lt"/>
              </a:rPr>
              <a:t>The </a:t>
            </a:r>
            <a:r>
              <a:rPr lang="tr-TR" sz="3000" dirty="0">
                <a:ea typeface="+mn-lt"/>
                <a:cs typeface="+mn-lt"/>
              </a:rPr>
              <a:t>Porter Five (5) Forces are -</a:t>
            </a:r>
            <a:endParaRPr lang="tr-TR" sz="3000" dirty="0"/>
          </a:p>
          <a:p>
            <a:r>
              <a:rPr lang="tr-TR" sz="3000" dirty="0" err="1">
                <a:ea typeface="+mn-lt"/>
                <a:cs typeface="+mn-lt"/>
              </a:rPr>
              <a:t>Threat</a:t>
            </a:r>
            <a:r>
              <a:rPr lang="tr-TR" sz="3000" dirty="0">
                <a:ea typeface="+mn-lt"/>
                <a:cs typeface="+mn-lt"/>
              </a:rPr>
              <a:t> of New </a:t>
            </a:r>
            <a:r>
              <a:rPr lang="tr-TR" sz="3000" dirty="0" err="1">
                <a:ea typeface="+mn-lt"/>
                <a:cs typeface="+mn-lt"/>
              </a:rPr>
              <a:t>Entrants</a:t>
            </a:r>
            <a:endParaRPr lang="tr-TR" sz="3000" dirty="0" err="1"/>
          </a:p>
          <a:p>
            <a:r>
              <a:rPr lang="tr-TR" sz="3000" dirty="0" err="1">
                <a:ea typeface="+mn-lt"/>
                <a:cs typeface="+mn-lt"/>
              </a:rPr>
              <a:t>Bargaining</a:t>
            </a:r>
            <a:r>
              <a:rPr lang="tr-TR" sz="3000" dirty="0">
                <a:ea typeface="+mn-lt"/>
                <a:cs typeface="+mn-lt"/>
              </a:rPr>
              <a:t> </a:t>
            </a:r>
            <a:r>
              <a:rPr lang="tr-TR" sz="3000" dirty="0" err="1">
                <a:ea typeface="+mn-lt"/>
                <a:cs typeface="+mn-lt"/>
              </a:rPr>
              <a:t>Power</a:t>
            </a:r>
            <a:r>
              <a:rPr lang="tr-TR" sz="3000" dirty="0">
                <a:ea typeface="+mn-lt"/>
                <a:cs typeface="+mn-lt"/>
              </a:rPr>
              <a:t> of Suppliers</a:t>
            </a:r>
            <a:endParaRPr lang="tr-TR" sz="3000" dirty="0"/>
          </a:p>
          <a:p>
            <a:r>
              <a:rPr lang="tr-TR" sz="3000" dirty="0" err="1">
                <a:ea typeface="+mn-lt"/>
                <a:cs typeface="+mn-lt"/>
              </a:rPr>
              <a:t>Bargaining</a:t>
            </a:r>
            <a:r>
              <a:rPr lang="tr-TR" sz="3000" dirty="0">
                <a:ea typeface="+mn-lt"/>
                <a:cs typeface="+mn-lt"/>
              </a:rPr>
              <a:t> </a:t>
            </a:r>
            <a:r>
              <a:rPr lang="tr-TR" sz="3000" dirty="0" err="1">
                <a:ea typeface="+mn-lt"/>
                <a:cs typeface="+mn-lt"/>
              </a:rPr>
              <a:t>Power</a:t>
            </a:r>
            <a:r>
              <a:rPr lang="tr-TR" sz="3000" dirty="0">
                <a:ea typeface="+mn-lt"/>
                <a:cs typeface="+mn-lt"/>
              </a:rPr>
              <a:t> of </a:t>
            </a:r>
            <a:r>
              <a:rPr lang="tr-TR" sz="3000" dirty="0" err="1">
                <a:ea typeface="+mn-lt"/>
                <a:cs typeface="+mn-lt"/>
              </a:rPr>
              <a:t>Buyers</a:t>
            </a:r>
            <a:endParaRPr lang="tr-TR" sz="3000" dirty="0" err="1"/>
          </a:p>
          <a:p>
            <a:r>
              <a:rPr lang="tr-TR" sz="3000" dirty="0" err="1">
                <a:ea typeface="+mn-lt"/>
                <a:cs typeface="+mn-lt"/>
              </a:rPr>
              <a:t>Threat</a:t>
            </a:r>
            <a:r>
              <a:rPr lang="tr-TR" sz="3000" dirty="0">
                <a:ea typeface="+mn-lt"/>
                <a:cs typeface="+mn-lt"/>
              </a:rPr>
              <a:t> </a:t>
            </a:r>
            <a:r>
              <a:rPr lang="tr-TR" sz="3000" dirty="0" err="1">
                <a:ea typeface="+mn-lt"/>
                <a:cs typeface="+mn-lt"/>
              </a:rPr>
              <a:t>from</a:t>
            </a:r>
            <a:r>
              <a:rPr lang="tr-TR" sz="3000" dirty="0">
                <a:ea typeface="+mn-lt"/>
                <a:cs typeface="+mn-lt"/>
              </a:rPr>
              <a:t> </a:t>
            </a:r>
            <a:r>
              <a:rPr lang="tr-TR" sz="3000" dirty="0" err="1">
                <a:ea typeface="+mn-lt"/>
                <a:cs typeface="+mn-lt"/>
              </a:rPr>
              <a:t>Substitute</a:t>
            </a:r>
            <a:r>
              <a:rPr lang="tr-TR" sz="3000" dirty="0">
                <a:ea typeface="+mn-lt"/>
                <a:cs typeface="+mn-lt"/>
              </a:rPr>
              <a:t> </a:t>
            </a:r>
            <a:r>
              <a:rPr lang="tr-TR" sz="3000" dirty="0" err="1">
                <a:ea typeface="+mn-lt"/>
                <a:cs typeface="+mn-lt"/>
              </a:rPr>
              <a:t>Products</a:t>
            </a:r>
            <a:endParaRPr lang="tr-TR" sz="3000" dirty="0" err="1"/>
          </a:p>
          <a:p>
            <a:r>
              <a:rPr lang="tr-TR" sz="3000" dirty="0" err="1">
                <a:ea typeface="+mn-lt"/>
                <a:cs typeface="+mn-lt"/>
              </a:rPr>
              <a:t>Rivalry</a:t>
            </a:r>
            <a:r>
              <a:rPr lang="tr-TR" sz="3000" dirty="0">
                <a:ea typeface="+mn-lt"/>
                <a:cs typeface="+mn-lt"/>
              </a:rPr>
              <a:t> </a:t>
            </a:r>
            <a:r>
              <a:rPr lang="tr-TR" sz="3000" dirty="0" err="1">
                <a:ea typeface="+mn-lt"/>
                <a:cs typeface="+mn-lt"/>
              </a:rPr>
              <a:t>among</a:t>
            </a:r>
            <a:r>
              <a:rPr lang="tr-TR" sz="3000" dirty="0">
                <a:ea typeface="+mn-lt"/>
                <a:cs typeface="+mn-lt"/>
              </a:rPr>
              <a:t> </a:t>
            </a:r>
            <a:r>
              <a:rPr lang="tr-TR" sz="3000" dirty="0" err="1">
                <a:ea typeface="+mn-lt"/>
                <a:cs typeface="+mn-lt"/>
              </a:rPr>
              <a:t>the</a:t>
            </a:r>
            <a:r>
              <a:rPr lang="tr-TR" sz="3000" dirty="0">
                <a:ea typeface="+mn-lt"/>
                <a:cs typeface="+mn-lt"/>
              </a:rPr>
              <a:t> </a:t>
            </a:r>
            <a:r>
              <a:rPr lang="tr-TR" sz="3000" dirty="0" err="1">
                <a:ea typeface="+mn-lt"/>
                <a:cs typeface="+mn-lt"/>
              </a:rPr>
              <a:t>existing</a:t>
            </a:r>
            <a:r>
              <a:rPr lang="tr-TR" sz="3000" dirty="0">
                <a:ea typeface="+mn-lt"/>
                <a:cs typeface="+mn-lt"/>
              </a:rPr>
              <a:t> </a:t>
            </a:r>
            <a:r>
              <a:rPr lang="tr-TR" sz="3000" dirty="0" err="1">
                <a:ea typeface="+mn-lt"/>
                <a:cs typeface="+mn-lt"/>
              </a:rPr>
              <a:t>players</a:t>
            </a:r>
            <a:r>
              <a:rPr lang="tr-TR" sz="3000" dirty="0">
                <a:ea typeface="+mn-lt"/>
                <a:cs typeface="+mn-lt"/>
              </a:rPr>
              <a:t>.</a:t>
            </a:r>
            <a:endParaRPr lang="tr-TR" sz="3000" dirty="0"/>
          </a:p>
          <a:p>
            <a:endParaRPr lang="tr-TR" sz="2600" dirty="0">
              <a:cs typeface="Calibri"/>
            </a:endParaRPr>
          </a:p>
        </p:txBody>
      </p:sp>
      <p:sp>
        <p:nvSpPr>
          <p:cNvPr id="6" name="TextBox 5"/>
          <p:cNvSpPr txBox="1"/>
          <p:nvPr/>
        </p:nvSpPr>
        <p:spPr>
          <a:xfrm>
            <a:off x="1778000" y="762000"/>
            <a:ext cx="8115300" cy="584775"/>
          </a:xfrm>
          <a:prstGeom prst="rect">
            <a:avLst/>
          </a:prstGeom>
        </p:spPr>
        <p:txBody>
          <a:bodyPr wrap="square" rtlCol="0">
            <a:spAutoFit/>
          </a:bodyPr>
          <a:lstStyle/>
          <a:p>
            <a:pPr algn="ctr"/>
            <a:r>
              <a:rPr lang="tr-TR" sz="3200" b="1" dirty="0"/>
              <a:t>What are Porter Five (5) Forces</a:t>
            </a:r>
            <a:endParaRPr lang="tr-TR" sz="3200" dirty="0">
              <a:cs typeface="Calibri" panose="020F0502020204030204"/>
            </a:endParaRPr>
          </a:p>
        </p:txBody>
      </p:sp>
    </p:spTree>
    <p:extLst>
      <p:ext uri="{BB962C8B-B14F-4D97-AF65-F5344CB8AC3E}">
        <p14:creationId xmlns:p14="http://schemas.microsoft.com/office/powerpoint/2010/main" val="189752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0367A74-162B-4F58-8441-829876F54610}"/>
              </a:ext>
            </a:extLst>
          </p:cNvPr>
          <p:cNvSpPr>
            <a:spLocks noGrp="1"/>
          </p:cNvSpPr>
          <p:nvPr>
            <p:ph idx="1"/>
          </p:nvPr>
        </p:nvSpPr>
        <p:spPr>
          <a:xfrm>
            <a:off x="800100" y="762000"/>
            <a:ext cx="10515600" cy="5906653"/>
          </a:xfrm>
        </p:spPr>
        <p:txBody>
          <a:bodyPr vert="horz" lIns="91440" tIns="45720" rIns="91440" bIns="45720" rtlCol="0" anchor="t">
            <a:normAutofit fontScale="92500" lnSpcReduction="20000"/>
          </a:bodyPr>
          <a:lstStyle/>
          <a:p>
            <a:pPr marL="0" indent="0">
              <a:buNone/>
            </a:pPr>
            <a:r>
              <a:rPr lang="tr-TR" sz="2600" b="1" dirty="0" err="1"/>
              <a:t>Threats</a:t>
            </a:r>
            <a:r>
              <a:rPr lang="tr-TR" sz="2600" b="1" dirty="0"/>
              <a:t> of New </a:t>
            </a:r>
            <a:r>
              <a:rPr lang="tr-TR" sz="2600" b="1" dirty="0" err="1"/>
              <a:t>Entrants</a:t>
            </a:r>
            <a:endParaRPr lang="tr-TR" sz="2600" dirty="0" err="1">
              <a:cs typeface="Calibri" panose="020F0502020204030204"/>
            </a:endParaRPr>
          </a:p>
          <a:p>
            <a:pPr marL="0" indent="0">
              <a:buNone/>
            </a:pPr>
            <a:r>
              <a:rPr lang="tr-TR" dirty="0">
                <a:ea typeface="+mn-lt"/>
                <a:cs typeface="+mn-lt"/>
              </a:rPr>
              <a:t>New entrants in Major Integrated Oil &amp; Gas brings innovation, new ways of doing things and put pressure on Makaw Oil Company through lower pricing strategy, reducing  costs, and providing new value propositions to the customers. </a:t>
            </a:r>
            <a:endParaRPr lang="en-US" dirty="0" smtClean="0">
              <a:ea typeface="+mn-lt"/>
              <a:cs typeface="+mn-lt"/>
            </a:endParaRPr>
          </a:p>
          <a:p>
            <a:pPr marL="0" indent="0">
              <a:buNone/>
            </a:pPr>
            <a:r>
              <a:rPr lang="tr-TR" dirty="0" smtClean="0">
                <a:ea typeface="+mn-lt"/>
                <a:cs typeface="+mn-lt"/>
              </a:rPr>
              <a:t>Makaw </a:t>
            </a:r>
            <a:r>
              <a:rPr lang="tr-TR" dirty="0">
                <a:ea typeface="+mn-lt"/>
                <a:cs typeface="+mn-lt"/>
              </a:rPr>
              <a:t>Corporation has to manage all these challenges and build effective barriers to safeguard its competitive edge.</a:t>
            </a:r>
            <a:br>
              <a:rPr lang="tr-TR" dirty="0">
                <a:ea typeface="+mn-lt"/>
                <a:cs typeface="+mn-lt"/>
              </a:rPr>
            </a:br>
            <a:r>
              <a:rPr lang="tr-TR" dirty="0">
                <a:ea typeface="+mn-lt"/>
                <a:cs typeface="+mn-lt"/>
              </a:rPr>
              <a:t/>
            </a:r>
            <a:br>
              <a:rPr lang="tr-TR" dirty="0">
                <a:ea typeface="+mn-lt"/>
                <a:cs typeface="+mn-lt"/>
              </a:rPr>
            </a:br>
            <a:r>
              <a:rPr lang="tr-TR" b="1" dirty="0"/>
              <a:t>Bargaining Power of </a:t>
            </a:r>
            <a:r>
              <a:rPr lang="tr-TR" b="1" dirty="0" smtClean="0"/>
              <a:t>Suppliers</a:t>
            </a:r>
            <a:endParaRPr lang="en-US" b="1" dirty="0" smtClean="0"/>
          </a:p>
          <a:p>
            <a:pPr marL="0" indent="0">
              <a:buNone/>
            </a:pPr>
            <a:r>
              <a:rPr lang="en-US" dirty="0"/>
              <a:t/>
            </a:r>
            <a:br>
              <a:rPr lang="en-US" dirty="0"/>
            </a:br>
            <a:r>
              <a:rPr lang="en-US" dirty="0">
                <a:ea typeface="+mn-lt"/>
                <a:cs typeface="+mn-lt"/>
              </a:rPr>
              <a:t>All most all the companies in the Major Integrated Oil &amp; Gas industry buy their raw material from numerous suppliers. </a:t>
            </a:r>
            <a:endParaRPr lang="en-US" dirty="0" smtClean="0">
              <a:ea typeface="+mn-lt"/>
              <a:cs typeface="+mn-lt"/>
            </a:endParaRPr>
          </a:p>
          <a:p>
            <a:pPr marL="0" indent="0">
              <a:buNone/>
            </a:pPr>
            <a:r>
              <a:rPr lang="en-US" dirty="0" smtClean="0">
                <a:ea typeface="+mn-lt"/>
                <a:cs typeface="+mn-lt"/>
              </a:rPr>
              <a:t>Suppliers </a:t>
            </a:r>
            <a:r>
              <a:rPr lang="en-US" dirty="0">
                <a:ea typeface="+mn-lt"/>
                <a:cs typeface="+mn-lt"/>
              </a:rPr>
              <a:t>in dominant position can decrease the margins </a:t>
            </a:r>
            <a:r>
              <a:rPr lang="tr-TR" dirty="0" err="1">
                <a:ea typeface="+mn-lt"/>
                <a:cs typeface="+mn-lt"/>
              </a:rPr>
              <a:t>Makaw</a:t>
            </a:r>
            <a:r>
              <a:rPr lang="tr-TR" dirty="0">
                <a:ea typeface="+mn-lt"/>
                <a:cs typeface="+mn-lt"/>
              </a:rPr>
              <a:t> </a:t>
            </a:r>
            <a:r>
              <a:rPr lang="tr-TR" dirty="0" err="1">
                <a:ea typeface="+mn-lt"/>
                <a:cs typeface="+mn-lt"/>
              </a:rPr>
              <a:t>Oil</a:t>
            </a:r>
            <a:r>
              <a:rPr lang="tr-TR" dirty="0">
                <a:ea typeface="+mn-lt"/>
                <a:cs typeface="+mn-lt"/>
              </a:rPr>
              <a:t> </a:t>
            </a:r>
            <a:r>
              <a:rPr lang="tr-TR" dirty="0" err="1">
                <a:ea typeface="+mn-lt"/>
                <a:cs typeface="+mn-lt"/>
              </a:rPr>
              <a:t>Company</a:t>
            </a:r>
            <a:r>
              <a:rPr lang="tr-TR" dirty="0">
                <a:ea typeface="+mn-lt"/>
                <a:cs typeface="+mn-lt"/>
              </a:rPr>
              <a:t> </a:t>
            </a:r>
            <a:r>
              <a:rPr lang="en-US" dirty="0">
                <a:ea typeface="+mn-lt"/>
                <a:cs typeface="+mn-lt"/>
              </a:rPr>
              <a:t>can earn in the market. Powerful suppliers in Basic Materials sector use their negotiating power to extract higher prices from the firms in Major Integrated Oil &amp; Gas field. </a:t>
            </a:r>
            <a:endParaRPr lang="en-US" dirty="0" smtClean="0">
              <a:ea typeface="+mn-lt"/>
              <a:cs typeface="+mn-lt"/>
            </a:endParaRPr>
          </a:p>
          <a:p>
            <a:pPr marL="0" indent="0">
              <a:buNone/>
            </a:pPr>
            <a:r>
              <a:rPr lang="en-US" dirty="0" smtClean="0">
                <a:ea typeface="+mn-lt"/>
                <a:cs typeface="+mn-lt"/>
              </a:rPr>
              <a:t>The </a:t>
            </a:r>
            <a:r>
              <a:rPr lang="en-US" dirty="0">
                <a:ea typeface="+mn-lt"/>
                <a:cs typeface="+mn-lt"/>
              </a:rPr>
              <a:t>overall impact of higher supplier bargaining power is that it lowers the overall profitability of Major Integrated Oil &amp; Gas.</a:t>
            </a:r>
            <a:endParaRPr lang="tr-TR" dirty="0">
              <a:ea typeface="+mn-lt"/>
              <a:cs typeface="+mn-lt"/>
            </a:endParaRPr>
          </a:p>
          <a:p>
            <a:pPr marL="0" indent="0">
              <a:buNone/>
            </a:pPr>
            <a:r>
              <a:rPr lang="tr-TR" dirty="0">
                <a:ea typeface="+mn-lt"/>
                <a:cs typeface="+mn-lt"/>
              </a:rPr>
              <a:t/>
            </a:r>
            <a:br>
              <a:rPr lang="tr-TR" dirty="0">
                <a:ea typeface="+mn-lt"/>
                <a:cs typeface="+mn-lt"/>
              </a:rPr>
            </a:br>
            <a:r>
              <a:rPr lang="tr-TR" b="1" dirty="0"/>
              <a:t> </a:t>
            </a:r>
            <a:endParaRPr lang="tr-TR" dirty="0">
              <a:cs typeface="Calibri" panose="020F0502020204030204"/>
            </a:endParaRPr>
          </a:p>
          <a:p>
            <a:pPr marL="0" indent="0">
              <a:buNone/>
            </a:pPr>
            <a:endParaRPr lang="tr-TR" dirty="0">
              <a:ea typeface="+mn-lt"/>
              <a:cs typeface="+mn-lt"/>
            </a:endParaRPr>
          </a:p>
        </p:txBody>
      </p:sp>
      <p:sp>
        <p:nvSpPr>
          <p:cNvPr id="4" name="TextBox 3"/>
          <p:cNvSpPr txBox="1"/>
          <p:nvPr/>
        </p:nvSpPr>
        <p:spPr>
          <a:xfrm>
            <a:off x="1778000" y="762000"/>
            <a:ext cx="8115300" cy="6223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13816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081013B-45AC-4F9C-ADE4-33AED7F0FCD8}"/>
              </a:ext>
            </a:extLst>
          </p:cNvPr>
          <p:cNvSpPr>
            <a:spLocks noGrp="1"/>
          </p:cNvSpPr>
          <p:nvPr>
            <p:ph idx="1"/>
          </p:nvPr>
        </p:nvSpPr>
        <p:spPr>
          <a:xfrm>
            <a:off x="674319" y="606426"/>
            <a:ext cx="10958881" cy="5875337"/>
          </a:xfrm>
        </p:spPr>
        <p:txBody>
          <a:bodyPr vert="horz" lIns="91440" tIns="45720" rIns="91440" bIns="45720" rtlCol="0" anchor="t">
            <a:normAutofit/>
          </a:bodyPr>
          <a:lstStyle/>
          <a:p>
            <a:pPr marL="0" indent="0">
              <a:buNone/>
            </a:pPr>
            <a:r>
              <a:rPr lang="tr-TR" b="1" dirty="0" err="1"/>
              <a:t>Bargaining</a:t>
            </a:r>
            <a:r>
              <a:rPr lang="tr-TR" b="1" dirty="0"/>
              <a:t> </a:t>
            </a:r>
            <a:r>
              <a:rPr lang="tr-TR" b="1" dirty="0" err="1"/>
              <a:t>Power</a:t>
            </a:r>
            <a:r>
              <a:rPr lang="tr-TR" b="1" dirty="0"/>
              <a:t> of </a:t>
            </a:r>
            <a:r>
              <a:rPr lang="tr-TR" b="1" dirty="0" err="1"/>
              <a:t>Buyers</a:t>
            </a:r>
            <a:endParaRPr lang="tr-TR" dirty="0" err="1">
              <a:cs typeface="Calibri" panose="020F0502020204030204"/>
            </a:endParaRPr>
          </a:p>
          <a:p>
            <a:r>
              <a:rPr lang="tr-TR" dirty="0">
                <a:ea typeface="+mn-lt"/>
                <a:cs typeface="+mn-lt"/>
              </a:rPr>
              <a:t>Buyers are often a demanding lot. </a:t>
            </a:r>
            <a:endParaRPr lang="en-US" dirty="0" smtClean="0">
              <a:ea typeface="+mn-lt"/>
              <a:cs typeface="+mn-lt"/>
            </a:endParaRPr>
          </a:p>
          <a:p>
            <a:r>
              <a:rPr lang="tr-TR" dirty="0" smtClean="0">
                <a:ea typeface="+mn-lt"/>
                <a:cs typeface="+mn-lt"/>
              </a:rPr>
              <a:t>They </a:t>
            </a:r>
            <a:r>
              <a:rPr lang="tr-TR" dirty="0">
                <a:ea typeface="+mn-lt"/>
                <a:cs typeface="+mn-lt"/>
              </a:rPr>
              <a:t>want to buy the best offerings available by paying the minimum price as </a:t>
            </a:r>
            <a:r>
              <a:rPr lang="tr-TR" dirty="0" smtClean="0">
                <a:ea typeface="+mn-lt"/>
                <a:cs typeface="+mn-lt"/>
              </a:rPr>
              <a:t>possible.</a:t>
            </a:r>
            <a:r>
              <a:rPr lang="en-US" dirty="0" smtClean="0">
                <a:ea typeface="+mn-lt"/>
                <a:cs typeface="+mn-lt"/>
              </a:rPr>
              <a:t> </a:t>
            </a:r>
            <a:r>
              <a:rPr lang="tr-TR" dirty="0" smtClean="0">
                <a:ea typeface="+mn-lt"/>
                <a:cs typeface="+mn-lt"/>
              </a:rPr>
              <a:t>This put</a:t>
            </a:r>
            <a:r>
              <a:rPr lang="en-US" dirty="0" smtClean="0">
                <a:ea typeface="+mn-lt"/>
                <a:cs typeface="+mn-lt"/>
              </a:rPr>
              <a:t>s</a:t>
            </a:r>
            <a:r>
              <a:rPr lang="tr-TR" dirty="0" smtClean="0">
                <a:ea typeface="+mn-lt"/>
                <a:cs typeface="+mn-lt"/>
              </a:rPr>
              <a:t> </a:t>
            </a:r>
            <a:r>
              <a:rPr lang="tr-TR" dirty="0">
                <a:ea typeface="+mn-lt"/>
                <a:cs typeface="+mn-lt"/>
              </a:rPr>
              <a:t>pressure on Makaw Oil Company profitability in the long run. </a:t>
            </a:r>
            <a:endParaRPr lang="en-US" dirty="0" smtClean="0">
              <a:ea typeface="+mn-lt"/>
              <a:cs typeface="+mn-lt"/>
            </a:endParaRPr>
          </a:p>
          <a:p>
            <a:r>
              <a:rPr lang="tr-TR" dirty="0" smtClean="0">
                <a:ea typeface="+mn-lt"/>
                <a:cs typeface="+mn-lt"/>
              </a:rPr>
              <a:t>The </a:t>
            </a:r>
            <a:r>
              <a:rPr lang="tr-TR" dirty="0">
                <a:ea typeface="+mn-lt"/>
                <a:cs typeface="+mn-lt"/>
              </a:rPr>
              <a:t>smaller and more powerful the customer base is of Makaw Oil Company  the higher the bargaining power of the customers and higher their ability to seek increasing discounts and </a:t>
            </a:r>
            <a:r>
              <a:rPr lang="tr-TR" dirty="0" smtClean="0">
                <a:ea typeface="+mn-lt"/>
                <a:cs typeface="+mn-lt"/>
              </a:rPr>
              <a:t>offers.</a:t>
            </a:r>
            <a:endParaRPr lang="en-US" dirty="0">
              <a:ea typeface="+mn-lt"/>
              <a:cs typeface="+mn-lt"/>
            </a:endParaRPr>
          </a:p>
          <a:p>
            <a:pPr marL="0" indent="0">
              <a:buNone/>
            </a:pPr>
            <a:r>
              <a:rPr lang="tr-TR" b="1" dirty="0" smtClean="0"/>
              <a:t>Threats </a:t>
            </a:r>
            <a:r>
              <a:rPr lang="tr-TR" b="1" dirty="0"/>
              <a:t>of Substitute Products or </a:t>
            </a:r>
            <a:r>
              <a:rPr lang="tr-TR" b="1" dirty="0" smtClean="0"/>
              <a:t>Services</a:t>
            </a:r>
            <a:endParaRPr lang="en-US" b="1" dirty="0" smtClean="0"/>
          </a:p>
          <a:p>
            <a:r>
              <a:rPr lang="en-US" dirty="0" smtClean="0">
                <a:ea typeface="+mn-lt"/>
                <a:cs typeface="+mn-lt"/>
              </a:rPr>
              <a:t>When </a:t>
            </a:r>
            <a:r>
              <a:rPr lang="en-US" dirty="0">
                <a:ea typeface="+mn-lt"/>
                <a:cs typeface="+mn-lt"/>
              </a:rPr>
              <a:t>a new product or service meets a similar customer needs in different ways, industry profitability suffers. </a:t>
            </a:r>
            <a:br>
              <a:rPr lang="en-US" dirty="0">
                <a:ea typeface="+mn-lt"/>
                <a:cs typeface="+mn-lt"/>
              </a:rPr>
            </a:br>
            <a:r>
              <a:rPr lang="en-US" dirty="0">
                <a:ea typeface="+mn-lt"/>
                <a:cs typeface="+mn-lt"/>
              </a:rPr>
              <a:t/>
            </a:r>
            <a:br>
              <a:rPr lang="en-US" dirty="0">
                <a:ea typeface="+mn-lt"/>
                <a:cs typeface="+mn-lt"/>
              </a:rPr>
            </a:br>
            <a:endParaRPr lang="en-US" dirty="0">
              <a:cs typeface="Calibri"/>
            </a:endParaRPr>
          </a:p>
          <a:p>
            <a:pPr marL="457200" indent="-457200">
              <a:buFont typeface="Wingdings" panose="020B0604020202020204" pitchFamily="34" charset="0"/>
              <a:buChar char="§"/>
            </a:pPr>
            <a:endParaRPr lang="en-US" b="1" dirty="0">
              <a:ea typeface="+mn-lt"/>
              <a:cs typeface="+mn-lt"/>
            </a:endParaRPr>
          </a:p>
          <a:p>
            <a:pPr marL="0" indent="0">
              <a:buNone/>
            </a:pPr>
            <a:endParaRPr lang="en-US" b="1"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1313414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081013B-45AC-4F9C-ADE4-33AED7F0FCD8}"/>
              </a:ext>
            </a:extLst>
          </p:cNvPr>
          <p:cNvSpPr>
            <a:spLocks noGrp="1"/>
          </p:cNvSpPr>
          <p:nvPr>
            <p:ph idx="1"/>
          </p:nvPr>
        </p:nvSpPr>
        <p:spPr>
          <a:xfrm>
            <a:off x="864819" y="1139826"/>
            <a:ext cx="10958881" cy="5875337"/>
          </a:xfrm>
        </p:spPr>
        <p:txBody>
          <a:bodyPr vert="horz" lIns="91440" tIns="45720" rIns="91440" bIns="45720" rtlCol="0" anchor="t">
            <a:normAutofit/>
          </a:bodyPr>
          <a:lstStyle/>
          <a:p>
            <a:pPr marL="0" indent="0">
              <a:buNone/>
            </a:pPr>
            <a:r>
              <a:rPr lang="en-US" dirty="0">
                <a:ea typeface="+mn-lt"/>
                <a:cs typeface="+mn-lt"/>
              </a:rPr>
              <a:t/>
            </a:r>
            <a:br>
              <a:rPr lang="en-US" dirty="0">
                <a:ea typeface="+mn-lt"/>
                <a:cs typeface="+mn-lt"/>
              </a:rPr>
            </a:br>
            <a:r>
              <a:rPr lang="en-US" dirty="0">
                <a:ea typeface="+mn-lt"/>
                <a:cs typeface="+mn-lt"/>
              </a:rPr>
              <a:t/>
            </a:r>
            <a:br>
              <a:rPr lang="en-US" dirty="0">
                <a:ea typeface="+mn-lt"/>
                <a:cs typeface="+mn-lt"/>
              </a:rPr>
            </a:br>
            <a:r>
              <a:rPr lang="en-US" b="1" dirty="0"/>
              <a:t>How </a:t>
            </a:r>
            <a:r>
              <a:rPr lang="tr-TR" b="1" dirty="0" err="1">
                <a:ea typeface="+mn-lt"/>
                <a:cs typeface="+mn-lt"/>
              </a:rPr>
              <a:t>Makaw</a:t>
            </a:r>
            <a:r>
              <a:rPr lang="tr-TR" b="1" dirty="0">
                <a:ea typeface="+mn-lt"/>
                <a:cs typeface="+mn-lt"/>
              </a:rPr>
              <a:t> </a:t>
            </a:r>
            <a:r>
              <a:rPr lang="tr-TR" b="1" dirty="0" err="1">
                <a:ea typeface="+mn-lt"/>
                <a:cs typeface="+mn-lt"/>
              </a:rPr>
              <a:t>Oil</a:t>
            </a:r>
            <a:r>
              <a:rPr lang="tr-TR" b="1" dirty="0">
                <a:ea typeface="+mn-lt"/>
                <a:cs typeface="+mn-lt"/>
              </a:rPr>
              <a:t> </a:t>
            </a:r>
            <a:r>
              <a:rPr lang="tr-TR" b="1" dirty="0" err="1">
                <a:ea typeface="+mn-lt"/>
                <a:cs typeface="+mn-lt"/>
              </a:rPr>
              <a:t>Company</a:t>
            </a:r>
            <a:r>
              <a:rPr lang="tr-TR" dirty="0"/>
              <a:t> </a:t>
            </a:r>
            <a:r>
              <a:rPr lang="en-US" b="1" dirty="0"/>
              <a:t>can tackle the Treat of Substitute Products / Services : </a:t>
            </a:r>
            <a:br>
              <a:rPr lang="en-US" b="1" dirty="0"/>
            </a:br>
            <a:endParaRPr lang="en-US" b="1" dirty="0">
              <a:cs typeface="Calibri" panose="020F0502020204030204"/>
            </a:endParaRPr>
          </a:p>
          <a:p>
            <a:r>
              <a:rPr lang="en-US" dirty="0">
                <a:ea typeface="+mn-lt"/>
                <a:cs typeface="+mn-lt"/>
              </a:rPr>
              <a:t>By understanding the core need of the customer rather than what the customer is buying.</a:t>
            </a:r>
            <a:endParaRPr lang="tr-TR" dirty="0">
              <a:ea typeface="+mn-lt"/>
              <a:cs typeface="+mn-lt"/>
            </a:endParaRPr>
          </a:p>
          <a:p>
            <a:r>
              <a:rPr lang="en-US" dirty="0">
                <a:ea typeface="+mn-lt"/>
                <a:cs typeface="+mn-lt"/>
              </a:rPr>
              <a:t>By increasing the switching cost for the customers</a:t>
            </a:r>
          </a:p>
          <a:p>
            <a:r>
              <a:rPr lang="en-US" dirty="0">
                <a:ea typeface="+mn-lt"/>
                <a:cs typeface="+mn-lt"/>
              </a:rPr>
              <a:t>By being service oriented rather than just product oriented</a:t>
            </a:r>
            <a:endParaRPr lang="en-US" dirty="0">
              <a:cs typeface="Calibri"/>
            </a:endParaRPr>
          </a:p>
          <a:p>
            <a:endParaRPr lang="en-US" dirty="0">
              <a:cs typeface="Calibri"/>
            </a:endParaRPr>
          </a:p>
          <a:p>
            <a:pPr marL="457200" indent="-457200">
              <a:buFont typeface="Wingdings" panose="020B0604020202020204" pitchFamily="34" charset="0"/>
              <a:buChar char="§"/>
            </a:pPr>
            <a:endParaRPr lang="en-US" b="1" dirty="0">
              <a:ea typeface="+mn-lt"/>
              <a:cs typeface="+mn-lt"/>
            </a:endParaRPr>
          </a:p>
          <a:p>
            <a:pPr marL="0" indent="0">
              <a:buNone/>
            </a:pPr>
            <a:endParaRPr lang="en-US" b="1"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17427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B27201D-B16B-4AC4-A3BD-E1C920E357D6}"/>
              </a:ext>
            </a:extLst>
          </p:cNvPr>
          <p:cNvSpPr>
            <a:spLocks noGrp="1"/>
          </p:cNvSpPr>
          <p:nvPr>
            <p:ph idx="1"/>
          </p:nvPr>
        </p:nvSpPr>
        <p:spPr>
          <a:xfrm>
            <a:off x="657443" y="762000"/>
            <a:ext cx="10901819" cy="5687447"/>
          </a:xfrm>
        </p:spPr>
        <p:txBody>
          <a:bodyPr vert="horz" lIns="91440" tIns="45720" rIns="91440" bIns="45720" rtlCol="0">
            <a:normAutofit/>
          </a:bodyPr>
          <a:lstStyle/>
          <a:p>
            <a:pPr>
              <a:buNone/>
            </a:pPr>
            <a:r>
              <a:rPr lang="tr-TR" sz="2200" b="1" dirty="0"/>
              <a:t>Rivalry among the Existing Competitors</a:t>
            </a:r>
            <a:endParaRPr lang="tr-TR" sz="2200" dirty="0"/>
          </a:p>
          <a:p>
            <a:pPr marL="0" indent="0">
              <a:buNone/>
            </a:pPr>
            <a:r>
              <a:rPr lang="tr-TR" sz="2200" dirty="0">
                <a:ea typeface="+mn-lt"/>
                <a:cs typeface="+mn-lt"/>
              </a:rPr>
              <a:t>If the rivalry among the existing players in an industry is intense then it will drive down prices and decrease the overall profitability of the industry. </a:t>
            </a:r>
            <a:endParaRPr lang="en-US" sz="2200" dirty="0" smtClean="0">
              <a:ea typeface="+mn-lt"/>
              <a:cs typeface="+mn-lt"/>
            </a:endParaRPr>
          </a:p>
          <a:p>
            <a:pPr marL="0" indent="0">
              <a:buNone/>
            </a:pPr>
            <a:r>
              <a:rPr lang="tr-TR" sz="2200" dirty="0" smtClean="0">
                <a:ea typeface="+mn-lt"/>
                <a:cs typeface="+mn-lt"/>
              </a:rPr>
              <a:t>Makaw</a:t>
            </a:r>
            <a:r>
              <a:rPr lang="tr-TR" sz="2200" dirty="0">
                <a:ea typeface="+mn-lt"/>
                <a:cs typeface="+mn-lt"/>
              </a:rPr>
              <a:t> Oil Company operates in a very competitive Major Integrated Oil &amp; Gas industry. This competition does take toll on the overall long term profitability of the organization.</a:t>
            </a:r>
            <a:br>
              <a:rPr lang="tr-TR" sz="2200" dirty="0">
                <a:ea typeface="+mn-lt"/>
                <a:cs typeface="+mn-lt"/>
              </a:rPr>
            </a:br>
            <a:r>
              <a:rPr lang="tr-TR" sz="2200" dirty="0">
                <a:ea typeface="+mn-lt"/>
                <a:cs typeface="+mn-lt"/>
              </a:rPr>
              <a:t/>
            </a:r>
            <a:br>
              <a:rPr lang="tr-TR" sz="2200" dirty="0">
                <a:ea typeface="+mn-lt"/>
                <a:cs typeface="+mn-lt"/>
              </a:rPr>
            </a:br>
            <a:r>
              <a:rPr lang="tr-TR" sz="2200" b="1" dirty="0"/>
              <a:t>Implications of Porter Five Forces on </a:t>
            </a:r>
            <a:r>
              <a:rPr lang="tr-TR" sz="2200" b="1" dirty="0">
                <a:ea typeface="+mn-lt"/>
                <a:cs typeface="+mn-lt"/>
              </a:rPr>
              <a:t>Makaw Oil Company </a:t>
            </a:r>
            <a:endParaRPr lang="tr-TR" sz="2200" b="1" dirty="0">
              <a:cs typeface="Calibri" panose="020F0502020204030204"/>
            </a:endParaRPr>
          </a:p>
          <a:p>
            <a:pPr algn="just">
              <a:buNone/>
            </a:pPr>
            <a:r>
              <a:rPr lang="tr-TR" sz="2200" dirty="0">
                <a:ea typeface="+mn-lt"/>
                <a:cs typeface="+mn-lt"/>
              </a:rPr>
              <a:t>   By analyzing all the five competitiveforces Makaw Oil Company  strategists can gain a complete picture of what impacts the profitability of the organization in Major Integrated Oil &amp; Gas industry. </a:t>
            </a:r>
            <a:endParaRPr lang="en-US" sz="2200" dirty="0" smtClean="0">
              <a:ea typeface="+mn-lt"/>
              <a:cs typeface="+mn-lt"/>
            </a:endParaRPr>
          </a:p>
          <a:p>
            <a:pPr algn="just">
              <a:buNone/>
            </a:pPr>
            <a:r>
              <a:rPr lang="tr-TR" sz="2200" dirty="0" smtClean="0">
                <a:ea typeface="+mn-lt"/>
                <a:cs typeface="+mn-lt"/>
              </a:rPr>
              <a:t>They </a:t>
            </a:r>
            <a:r>
              <a:rPr lang="tr-TR" sz="2200" dirty="0">
                <a:ea typeface="+mn-lt"/>
                <a:cs typeface="+mn-lt"/>
              </a:rPr>
              <a:t>can identify game changing trends early on and can swiftly respond to exploit the emerging opportunity. By understanding the Porter Five Forces in great detail Makaw Oil Company  's managers can shape those forces in their favor.</a:t>
            </a:r>
            <a:endParaRPr lang="tr-TR" sz="2200" dirty="0">
              <a:cs typeface="Calibri" panose="020F0502020204030204"/>
            </a:endParaRPr>
          </a:p>
          <a:p>
            <a:pPr marL="0" indent="0">
              <a:buNone/>
            </a:pPr>
            <a:endParaRPr lang="tr-TR" sz="2200" dirty="0">
              <a:ea typeface="+mn-lt"/>
              <a:cs typeface="+mn-lt"/>
            </a:endParaRPr>
          </a:p>
        </p:txBody>
      </p:sp>
      <p:sp>
        <p:nvSpPr>
          <p:cNvPr id="6" name="TextBox 5"/>
          <p:cNvSpPr txBox="1"/>
          <p:nvPr/>
        </p:nvSpPr>
        <p:spPr>
          <a:xfrm>
            <a:off x="1778000" y="762000"/>
            <a:ext cx="8115300" cy="6223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7593121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64</TotalTime>
  <Words>711</Words>
  <Application>Microsoft Office PowerPoint</Application>
  <PresentationFormat>Widescreen</PresentationFormat>
  <Paragraphs>109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Garamond</vt:lpstr>
      <vt:lpstr>Wingdings</vt:lpstr>
      <vt:lpstr>Organic</vt:lpstr>
      <vt:lpstr>Market Analysis Assignment WSB, Krakow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Eccentricity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Windows User</cp:lastModifiedBy>
  <cp:revision>264</cp:revision>
  <dcterms:created xsi:type="dcterms:W3CDTF">2021-11-28T11:54:24Z</dcterms:created>
  <dcterms:modified xsi:type="dcterms:W3CDTF">2021-12-18T20:52:04Z</dcterms:modified>
</cp:coreProperties>
</file>