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8" r:id="rId4"/>
    <p:sldId id="262" r:id="rId5"/>
    <p:sldId id="264" r:id="rId6"/>
    <p:sldId id="257" r:id="rId7"/>
    <p:sldId id="258" r:id="rId8"/>
    <p:sldId id="260" r:id="rId9"/>
    <p:sldId id="261" r:id="rId10"/>
    <p:sldId id="269" r:id="rId11"/>
    <p:sldId id="265"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A2624-024E-4EA2-89B8-3B416FDDA3E5}" v="32" dt="2022-05-18T23:23:38.610"/>
    <p1510:client id="{0648CDBD-BC39-4604-8825-B03480D805F8}" v="12" dt="2022-05-27T21:03:28.430"/>
    <p1510:client id="{129D2E59-588C-40BA-A9D4-A74CD1C73BFC}" v="377" dt="2022-05-26T18:10:11.682"/>
    <p1510:client id="{30FE63D0-E5CF-4590-AA3D-0B679832ED43}" v="184" dt="2022-05-18T23:10:36.071"/>
    <p1510:client id="{32579191-3F95-4C57-AD14-A3A99178D89F}" v="29" dt="2022-05-24T21:01:47.847"/>
    <p1510:client id="{633A9134-B8DA-46A0-AD00-D71E02ED45D3}" v="6" dt="2022-05-19T16:39:48.123"/>
    <p1510:client id="{963780BF-4D7D-49CB-92E1-A9C9940D0C1B}" v="313" dt="2022-05-26T16:26:20.942"/>
    <p1510:client id="{F8DC67F5-6451-4FB7-995C-7951AB51853E}" v="20" dt="2022-05-23T16:02:42.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5" autoAdjust="0"/>
    <p:restoredTop sz="87902" autoAdjust="0"/>
  </p:normalViewPr>
  <p:slideViewPr>
    <p:cSldViewPr snapToGrid="0">
      <p:cViewPr>
        <p:scale>
          <a:sx n="100" d="100"/>
          <a:sy n="100" d="100"/>
        </p:scale>
        <p:origin x="91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4EE60-51C7-4717-B1EC-707B260B26F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032423FB-0291-47B8-BB87-00ACA95C060D}">
      <dgm:prSet custT="1"/>
      <dgm:spPr/>
      <dgm:t>
        <a:bodyPr/>
        <a:lstStyle/>
        <a:p>
          <a:pPr rtl="0"/>
          <a:r>
            <a:rPr lang="tr-TR" sz="2400" b="1" dirty="0"/>
            <a:t/>
          </a:r>
          <a:br>
            <a:rPr lang="tr-TR" sz="2400" b="1" dirty="0"/>
          </a:br>
          <a:r>
            <a:rPr lang="tr-TR" sz="2400" b="1" u="sng" dirty="0"/>
            <a:t>Strength</a:t>
          </a:r>
          <a:r>
            <a:rPr lang="tr-TR" sz="2400" dirty="0"/>
            <a:t/>
          </a:r>
          <a:br>
            <a:rPr lang="tr-TR" sz="2400" dirty="0"/>
          </a:br>
          <a:endParaRPr lang="en-US" sz="2400" dirty="0"/>
        </a:p>
      </dgm:t>
    </dgm:pt>
    <dgm:pt modelId="{D17BDE9F-AE87-4003-8F09-202460E278A3}" type="parTrans" cxnId="{7500FA90-FF92-412B-961F-C2CBEC184564}">
      <dgm:prSet/>
      <dgm:spPr/>
      <dgm:t>
        <a:bodyPr/>
        <a:lstStyle/>
        <a:p>
          <a:endParaRPr lang="en-US" sz="3600"/>
        </a:p>
      </dgm:t>
    </dgm:pt>
    <dgm:pt modelId="{C2702927-2DA9-4F3A-A29F-721C86578BB0}" type="sibTrans" cxnId="{7500FA90-FF92-412B-961F-C2CBEC184564}">
      <dgm:prSet/>
      <dgm:spPr/>
      <dgm:t>
        <a:bodyPr/>
        <a:lstStyle/>
        <a:p>
          <a:endParaRPr lang="en-US" sz="3600"/>
        </a:p>
      </dgm:t>
    </dgm:pt>
    <dgm:pt modelId="{451E0876-B141-4C1C-915D-62CF26A72C8F}">
      <dgm:prSet custT="1"/>
      <dgm:spPr/>
      <dgm:t>
        <a:bodyPr/>
        <a:lstStyle/>
        <a:p>
          <a:r>
            <a:rPr lang="tr-TR" sz="2400" dirty="0" err="1"/>
            <a:t>Strong</a:t>
          </a:r>
          <a:r>
            <a:rPr lang="tr-TR" sz="2400" dirty="0"/>
            <a:t> Market </a:t>
          </a:r>
          <a:r>
            <a:rPr lang="tr-TR" sz="2400" dirty="0" err="1"/>
            <a:t>Position</a:t>
          </a:r>
          <a:endParaRPr lang="en-US" sz="2400" dirty="0"/>
        </a:p>
      </dgm:t>
    </dgm:pt>
    <dgm:pt modelId="{8808EDAE-3DC8-44BE-8912-F10DC9649F5D}" type="parTrans" cxnId="{2BE8B8F0-B720-4F17-B1D5-2580A1571876}">
      <dgm:prSet/>
      <dgm:spPr/>
      <dgm:t>
        <a:bodyPr/>
        <a:lstStyle/>
        <a:p>
          <a:endParaRPr lang="en-US" sz="3600"/>
        </a:p>
      </dgm:t>
    </dgm:pt>
    <dgm:pt modelId="{C7AE9627-932D-4BE0-BEF9-6F41CACDC65A}" type="sibTrans" cxnId="{2BE8B8F0-B720-4F17-B1D5-2580A1571876}">
      <dgm:prSet/>
      <dgm:spPr/>
      <dgm:t>
        <a:bodyPr/>
        <a:lstStyle/>
        <a:p>
          <a:endParaRPr lang="en-US" sz="3600"/>
        </a:p>
      </dgm:t>
    </dgm:pt>
    <dgm:pt modelId="{FAC88177-9F55-4047-8FFA-524627683454}">
      <dgm:prSet custT="1"/>
      <dgm:spPr/>
      <dgm:t>
        <a:bodyPr/>
        <a:lstStyle/>
        <a:p>
          <a:r>
            <a:rPr lang="tr-TR" sz="2400" dirty="0" err="1"/>
            <a:t>Diversification</a:t>
          </a:r>
          <a:r>
            <a:rPr lang="tr-TR" sz="2400" dirty="0"/>
            <a:t> </a:t>
          </a:r>
          <a:endParaRPr lang="en-US" sz="2400" dirty="0"/>
        </a:p>
      </dgm:t>
    </dgm:pt>
    <dgm:pt modelId="{B4A14BFD-A084-44F7-9F0C-1907090B0379}" type="parTrans" cxnId="{1EAB23DF-BDB3-473F-892E-B26BD2D3FC89}">
      <dgm:prSet/>
      <dgm:spPr/>
      <dgm:t>
        <a:bodyPr/>
        <a:lstStyle/>
        <a:p>
          <a:endParaRPr lang="en-US" sz="3600"/>
        </a:p>
      </dgm:t>
    </dgm:pt>
    <dgm:pt modelId="{7505C301-AB94-413E-BFB1-BC196A460732}" type="sibTrans" cxnId="{1EAB23DF-BDB3-473F-892E-B26BD2D3FC89}">
      <dgm:prSet/>
      <dgm:spPr/>
      <dgm:t>
        <a:bodyPr/>
        <a:lstStyle/>
        <a:p>
          <a:endParaRPr lang="en-US" sz="3600"/>
        </a:p>
      </dgm:t>
    </dgm:pt>
    <dgm:pt modelId="{EDF0E946-5BE0-418C-9C96-E79833CEA7C3}">
      <dgm:prSet custT="1"/>
      <dgm:spPr/>
      <dgm:t>
        <a:bodyPr/>
        <a:lstStyle/>
        <a:p>
          <a:r>
            <a:rPr lang="tr-TR" sz="2400" dirty="0" err="1"/>
            <a:t>Brand</a:t>
          </a:r>
          <a:r>
            <a:rPr lang="tr-TR" sz="2400" dirty="0"/>
            <a:t> </a:t>
          </a:r>
          <a:r>
            <a:rPr lang="tr-TR" sz="2400" dirty="0" err="1"/>
            <a:t>identity</a:t>
          </a:r>
          <a:endParaRPr lang="en-US" sz="2400" dirty="0"/>
        </a:p>
      </dgm:t>
    </dgm:pt>
    <dgm:pt modelId="{69026007-A514-44E4-AC47-CB477F0713F6}" type="parTrans" cxnId="{BD547411-9E69-4B21-A29C-96D3F084FEB2}">
      <dgm:prSet/>
      <dgm:spPr/>
      <dgm:t>
        <a:bodyPr/>
        <a:lstStyle/>
        <a:p>
          <a:endParaRPr lang="en-US" sz="3600"/>
        </a:p>
      </dgm:t>
    </dgm:pt>
    <dgm:pt modelId="{59A5354F-0F94-42D1-BD9C-455FACF19DE2}" type="sibTrans" cxnId="{BD547411-9E69-4B21-A29C-96D3F084FEB2}">
      <dgm:prSet/>
      <dgm:spPr/>
      <dgm:t>
        <a:bodyPr/>
        <a:lstStyle/>
        <a:p>
          <a:endParaRPr lang="en-US" sz="3600"/>
        </a:p>
      </dgm:t>
    </dgm:pt>
    <dgm:pt modelId="{477D92B2-6D59-4C2F-9C95-27DF923F2C02}">
      <dgm:prSet custT="1"/>
      <dgm:spPr/>
      <dgm:t>
        <a:bodyPr/>
        <a:lstStyle/>
        <a:p>
          <a:r>
            <a:rPr lang="tr-TR" sz="2400" dirty="0" err="1"/>
            <a:t>Acquisiton</a:t>
          </a:r>
          <a:r>
            <a:rPr lang="tr-TR" sz="2400" dirty="0"/>
            <a:t> </a:t>
          </a:r>
          <a:endParaRPr lang="en-US" sz="2400" dirty="0"/>
        </a:p>
      </dgm:t>
    </dgm:pt>
    <dgm:pt modelId="{423270DB-2F1C-4751-843E-97A38C917173}" type="parTrans" cxnId="{0054BA43-E033-4E6C-A19A-ECBD2CD88AC8}">
      <dgm:prSet/>
      <dgm:spPr/>
      <dgm:t>
        <a:bodyPr/>
        <a:lstStyle/>
        <a:p>
          <a:endParaRPr lang="en-US" sz="3600"/>
        </a:p>
      </dgm:t>
    </dgm:pt>
    <dgm:pt modelId="{A79015D1-818E-47A9-AA59-5DC5C8CE0E0B}" type="sibTrans" cxnId="{0054BA43-E033-4E6C-A19A-ECBD2CD88AC8}">
      <dgm:prSet/>
      <dgm:spPr/>
      <dgm:t>
        <a:bodyPr/>
        <a:lstStyle/>
        <a:p>
          <a:endParaRPr lang="en-US" sz="3600"/>
        </a:p>
      </dgm:t>
    </dgm:pt>
    <dgm:pt modelId="{1F6B5883-9F3C-4DB5-9ACB-2AA1DCDBA8BD}">
      <dgm:prSet custT="1"/>
      <dgm:spPr/>
      <dgm:t>
        <a:bodyPr/>
        <a:lstStyle/>
        <a:p>
          <a:r>
            <a:rPr lang="tr-TR" sz="2400" dirty="0" err="1"/>
            <a:t>Family</a:t>
          </a:r>
          <a:r>
            <a:rPr lang="tr-TR" sz="2400" dirty="0"/>
            <a:t> </a:t>
          </a:r>
          <a:r>
            <a:rPr lang="tr-TR" sz="2400" dirty="0" err="1"/>
            <a:t>business</a:t>
          </a:r>
          <a:endParaRPr lang="en-US" sz="2400" dirty="0"/>
        </a:p>
      </dgm:t>
    </dgm:pt>
    <dgm:pt modelId="{68805D4A-7092-4DD6-972C-86C7F683A2B6}" type="parTrans" cxnId="{9A373B39-627C-45CE-A188-0AF1B241EC3C}">
      <dgm:prSet/>
      <dgm:spPr/>
      <dgm:t>
        <a:bodyPr/>
        <a:lstStyle/>
        <a:p>
          <a:endParaRPr lang="en-US" sz="3600"/>
        </a:p>
      </dgm:t>
    </dgm:pt>
    <dgm:pt modelId="{36F8DC77-BAA5-4D4F-B553-188B0D230336}" type="sibTrans" cxnId="{9A373B39-627C-45CE-A188-0AF1B241EC3C}">
      <dgm:prSet/>
      <dgm:spPr/>
      <dgm:t>
        <a:bodyPr/>
        <a:lstStyle/>
        <a:p>
          <a:endParaRPr lang="en-US" sz="3600"/>
        </a:p>
      </dgm:t>
    </dgm:pt>
    <dgm:pt modelId="{E3D6661D-3765-4A15-8388-8F27DA9B2BBC}">
      <dgm:prSet custT="1"/>
      <dgm:spPr/>
      <dgm:t>
        <a:bodyPr/>
        <a:lstStyle/>
        <a:p>
          <a:r>
            <a:rPr lang="tr-TR" sz="2400" dirty="0" err="1"/>
            <a:t>Logistic</a:t>
          </a:r>
          <a:r>
            <a:rPr lang="tr-TR" sz="2400" dirty="0"/>
            <a:t> </a:t>
          </a:r>
          <a:r>
            <a:rPr lang="tr-TR" sz="2400" dirty="0" err="1"/>
            <a:t>Advantages</a:t>
          </a:r>
          <a:endParaRPr lang="en-US" sz="2400" dirty="0"/>
        </a:p>
      </dgm:t>
    </dgm:pt>
    <dgm:pt modelId="{767D4D9B-F984-4B71-B963-F11A6E80E802}" type="parTrans" cxnId="{74A5C910-85DC-4A35-A2D7-51C8B989EF2C}">
      <dgm:prSet/>
      <dgm:spPr/>
      <dgm:t>
        <a:bodyPr/>
        <a:lstStyle/>
        <a:p>
          <a:endParaRPr lang="en-US" sz="3600"/>
        </a:p>
      </dgm:t>
    </dgm:pt>
    <dgm:pt modelId="{5510A948-3D1F-4D88-8132-F8EAE7C8F33E}" type="sibTrans" cxnId="{74A5C910-85DC-4A35-A2D7-51C8B989EF2C}">
      <dgm:prSet/>
      <dgm:spPr/>
      <dgm:t>
        <a:bodyPr/>
        <a:lstStyle/>
        <a:p>
          <a:endParaRPr lang="en-US" sz="3600"/>
        </a:p>
      </dgm:t>
    </dgm:pt>
    <dgm:pt modelId="{898AA605-CC76-482C-93F8-F2F76C8A94B9}">
      <dgm:prSet custT="1"/>
      <dgm:spPr/>
      <dgm:t>
        <a:bodyPr/>
        <a:lstStyle/>
        <a:p>
          <a:r>
            <a:rPr lang="tr-TR" sz="2400" dirty="0" err="1"/>
            <a:t>Variety</a:t>
          </a:r>
          <a:r>
            <a:rPr lang="tr-TR" sz="2400" dirty="0"/>
            <a:t> of </a:t>
          </a:r>
          <a:r>
            <a:rPr lang="tr-TR" sz="2400" dirty="0" err="1"/>
            <a:t>products</a:t>
          </a:r>
          <a:endParaRPr lang="en-US" sz="2400" dirty="0"/>
        </a:p>
      </dgm:t>
    </dgm:pt>
    <dgm:pt modelId="{B5E6338F-F55C-49A5-9199-37148912BCD4}" type="parTrans" cxnId="{A62F6F75-F961-430E-9CFE-86F585C2B0B1}">
      <dgm:prSet/>
      <dgm:spPr/>
      <dgm:t>
        <a:bodyPr/>
        <a:lstStyle/>
        <a:p>
          <a:endParaRPr lang="en-US" sz="3600"/>
        </a:p>
      </dgm:t>
    </dgm:pt>
    <dgm:pt modelId="{AF97D56D-9FFE-417F-9BF5-992AD0E18704}" type="sibTrans" cxnId="{A62F6F75-F961-430E-9CFE-86F585C2B0B1}">
      <dgm:prSet/>
      <dgm:spPr/>
      <dgm:t>
        <a:bodyPr/>
        <a:lstStyle/>
        <a:p>
          <a:endParaRPr lang="en-US" sz="3600"/>
        </a:p>
      </dgm:t>
    </dgm:pt>
    <dgm:pt modelId="{278475CE-ADD7-4B87-AA11-C5AA5777F000}">
      <dgm:prSet custT="1"/>
      <dgm:spPr/>
      <dgm:t>
        <a:bodyPr/>
        <a:lstStyle/>
        <a:p>
          <a:r>
            <a:rPr lang="tr-TR" sz="2400" dirty="0" err="1"/>
            <a:t>Innovation</a:t>
          </a:r>
          <a:r>
            <a:rPr lang="tr-TR" sz="2400" dirty="0"/>
            <a:t> </a:t>
          </a:r>
          <a:endParaRPr lang="en-US" sz="2400" dirty="0"/>
        </a:p>
      </dgm:t>
    </dgm:pt>
    <dgm:pt modelId="{32FA9476-EB5E-4CE2-B00A-B45AB69E64FF}" type="parTrans" cxnId="{33BB0E77-4160-4293-8467-42750F6D71CC}">
      <dgm:prSet/>
      <dgm:spPr/>
      <dgm:t>
        <a:bodyPr/>
        <a:lstStyle/>
        <a:p>
          <a:endParaRPr lang="en-US" sz="3600"/>
        </a:p>
      </dgm:t>
    </dgm:pt>
    <dgm:pt modelId="{6D16FEAC-F575-4D1B-A746-77C9978A05CE}" type="sibTrans" cxnId="{33BB0E77-4160-4293-8467-42750F6D71CC}">
      <dgm:prSet/>
      <dgm:spPr/>
      <dgm:t>
        <a:bodyPr/>
        <a:lstStyle/>
        <a:p>
          <a:endParaRPr lang="en-US" sz="3600"/>
        </a:p>
      </dgm:t>
    </dgm:pt>
    <dgm:pt modelId="{979ACF05-7B00-4126-8023-AB6F01DCA81E}">
      <dgm:prSet custT="1"/>
      <dgm:spPr/>
      <dgm:t>
        <a:bodyPr/>
        <a:lstStyle/>
        <a:p>
          <a:r>
            <a:rPr lang="tr-TR" sz="2400" dirty="0" err="1"/>
            <a:t>Customer</a:t>
          </a:r>
          <a:r>
            <a:rPr lang="tr-TR" sz="2400" dirty="0"/>
            <a:t> </a:t>
          </a:r>
          <a:r>
            <a:rPr lang="tr-TR" sz="2400" dirty="0" err="1"/>
            <a:t>loyality</a:t>
          </a:r>
          <a:r>
            <a:rPr lang="tr-TR" sz="2400" dirty="0"/>
            <a:t> </a:t>
          </a:r>
          <a:endParaRPr lang="en-US" sz="2400" dirty="0"/>
        </a:p>
      </dgm:t>
    </dgm:pt>
    <dgm:pt modelId="{FBCBE236-F1A0-4BA2-B3AE-6DD395E39AEF}" type="parTrans" cxnId="{78703B11-34C6-42F6-BB7B-2F0C6BE57FA4}">
      <dgm:prSet/>
      <dgm:spPr/>
      <dgm:t>
        <a:bodyPr/>
        <a:lstStyle/>
        <a:p>
          <a:endParaRPr lang="en-US" sz="3600"/>
        </a:p>
      </dgm:t>
    </dgm:pt>
    <dgm:pt modelId="{CB4545BC-9717-42D6-B4C1-B0E4A6321F39}" type="sibTrans" cxnId="{78703B11-34C6-42F6-BB7B-2F0C6BE57FA4}">
      <dgm:prSet/>
      <dgm:spPr/>
      <dgm:t>
        <a:bodyPr/>
        <a:lstStyle/>
        <a:p>
          <a:endParaRPr lang="en-US" sz="3600"/>
        </a:p>
      </dgm:t>
    </dgm:pt>
    <dgm:pt modelId="{AD9F8843-543F-4FF8-9C4D-2908110D06D0}">
      <dgm:prSet custT="1"/>
      <dgm:spPr/>
      <dgm:t>
        <a:bodyPr/>
        <a:lstStyle/>
        <a:p>
          <a:r>
            <a:rPr lang="tr-TR" sz="2400" dirty="0" err="1"/>
            <a:t>Quality</a:t>
          </a:r>
          <a:r>
            <a:rPr lang="tr-TR" sz="2400" dirty="0"/>
            <a:t/>
          </a:r>
          <a:br>
            <a:rPr lang="tr-TR" sz="2400" dirty="0"/>
          </a:br>
          <a:r>
            <a:rPr lang="tr-TR" sz="2400" dirty="0"/>
            <a:t/>
          </a:r>
          <a:br>
            <a:rPr lang="tr-TR" sz="2400" dirty="0"/>
          </a:br>
          <a:endParaRPr lang="en-US" sz="2400" dirty="0"/>
        </a:p>
      </dgm:t>
    </dgm:pt>
    <dgm:pt modelId="{4AFC8A1D-C934-4CE4-AC07-ED9FF31C7FA0}" type="parTrans" cxnId="{E642D689-8DAC-4621-AB78-68ED61E8A527}">
      <dgm:prSet/>
      <dgm:spPr/>
      <dgm:t>
        <a:bodyPr/>
        <a:lstStyle/>
        <a:p>
          <a:endParaRPr lang="en-US" sz="3600"/>
        </a:p>
      </dgm:t>
    </dgm:pt>
    <dgm:pt modelId="{74FA6DB6-E2C0-4A4F-BDB0-14B763056AB1}" type="sibTrans" cxnId="{E642D689-8DAC-4621-AB78-68ED61E8A527}">
      <dgm:prSet/>
      <dgm:spPr/>
      <dgm:t>
        <a:bodyPr/>
        <a:lstStyle/>
        <a:p>
          <a:endParaRPr lang="en-US" sz="3600"/>
        </a:p>
      </dgm:t>
    </dgm:pt>
    <dgm:pt modelId="{BBFA8D4F-C47C-4E92-B260-6154D1F5ACA6}" type="pres">
      <dgm:prSet presAssocID="{C4B4EE60-51C7-4717-B1EC-707B260B26FC}" presName="vert0" presStyleCnt="0">
        <dgm:presLayoutVars>
          <dgm:dir/>
          <dgm:animOne val="branch"/>
          <dgm:animLvl val="lvl"/>
        </dgm:presLayoutVars>
      </dgm:prSet>
      <dgm:spPr/>
      <dgm:t>
        <a:bodyPr/>
        <a:lstStyle/>
        <a:p>
          <a:endParaRPr lang="en-US"/>
        </a:p>
      </dgm:t>
    </dgm:pt>
    <dgm:pt modelId="{2E819C37-619D-419A-98D3-D8CDE34F4871}" type="pres">
      <dgm:prSet presAssocID="{032423FB-0291-47B8-BB87-00ACA95C060D}" presName="thickLine" presStyleLbl="alignNode1" presStyleIdx="0" presStyleCnt="1"/>
      <dgm:spPr/>
    </dgm:pt>
    <dgm:pt modelId="{A8829805-9B6B-478E-8A83-17E4859ACED3}" type="pres">
      <dgm:prSet presAssocID="{032423FB-0291-47B8-BB87-00ACA95C060D}" presName="horz1" presStyleCnt="0"/>
      <dgm:spPr/>
    </dgm:pt>
    <dgm:pt modelId="{47A9E35E-099C-4CF7-B9BB-33F2B9CFB335}" type="pres">
      <dgm:prSet presAssocID="{032423FB-0291-47B8-BB87-00ACA95C060D}" presName="tx1" presStyleLbl="revTx" presStyleIdx="0" presStyleCnt="11"/>
      <dgm:spPr/>
      <dgm:t>
        <a:bodyPr/>
        <a:lstStyle/>
        <a:p>
          <a:endParaRPr lang="en-US"/>
        </a:p>
      </dgm:t>
    </dgm:pt>
    <dgm:pt modelId="{519E3081-03DD-4316-B2BA-8857E86273E5}" type="pres">
      <dgm:prSet presAssocID="{032423FB-0291-47B8-BB87-00ACA95C060D}" presName="vert1" presStyleCnt="0"/>
      <dgm:spPr/>
    </dgm:pt>
    <dgm:pt modelId="{019820FC-AFA7-4A1E-A45E-D7405980A5CA}" type="pres">
      <dgm:prSet presAssocID="{451E0876-B141-4C1C-915D-62CF26A72C8F}" presName="vertSpace2a" presStyleCnt="0"/>
      <dgm:spPr/>
    </dgm:pt>
    <dgm:pt modelId="{A32B265B-C648-4FD6-BD89-FD4260BD849F}" type="pres">
      <dgm:prSet presAssocID="{451E0876-B141-4C1C-915D-62CF26A72C8F}" presName="horz2" presStyleCnt="0"/>
      <dgm:spPr/>
    </dgm:pt>
    <dgm:pt modelId="{1CC33E05-7FE2-4194-8DB2-B411026070B1}" type="pres">
      <dgm:prSet presAssocID="{451E0876-B141-4C1C-915D-62CF26A72C8F}" presName="horzSpace2" presStyleCnt="0"/>
      <dgm:spPr/>
    </dgm:pt>
    <dgm:pt modelId="{971DEA83-2BF0-4A40-A5C0-D219397492B3}" type="pres">
      <dgm:prSet presAssocID="{451E0876-B141-4C1C-915D-62CF26A72C8F}" presName="tx2" presStyleLbl="revTx" presStyleIdx="1" presStyleCnt="11"/>
      <dgm:spPr/>
      <dgm:t>
        <a:bodyPr/>
        <a:lstStyle/>
        <a:p>
          <a:endParaRPr lang="en-US"/>
        </a:p>
      </dgm:t>
    </dgm:pt>
    <dgm:pt modelId="{AB5214AC-E8DD-449D-BC6C-C111A861F536}" type="pres">
      <dgm:prSet presAssocID="{451E0876-B141-4C1C-915D-62CF26A72C8F}" presName="vert2" presStyleCnt="0"/>
      <dgm:spPr/>
    </dgm:pt>
    <dgm:pt modelId="{DE3D161A-FE45-44F4-BF75-BB109FD64B89}" type="pres">
      <dgm:prSet presAssocID="{451E0876-B141-4C1C-915D-62CF26A72C8F}" presName="thinLine2b" presStyleLbl="callout" presStyleIdx="0" presStyleCnt="10"/>
      <dgm:spPr/>
    </dgm:pt>
    <dgm:pt modelId="{C75444E4-324E-419E-AEFE-FF9D4BD70F0B}" type="pres">
      <dgm:prSet presAssocID="{451E0876-B141-4C1C-915D-62CF26A72C8F}" presName="vertSpace2b" presStyleCnt="0"/>
      <dgm:spPr/>
    </dgm:pt>
    <dgm:pt modelId="{86727672-0274-4312-8CDE-35DC258C8F8A}" type="pres">
      <dgm:prSet presAssocID="{FAC88177-9F55-4047-8FFA-524627683454}" presName="horz2" presStyleCnt="0"/>
      <dgm:spPr/>
    </dgm:pt>
    <dgm:pt modelId="{32252A39-763F-49B8-AC94-3827B5001A49}" type="pres">
      <dgm:prSet presAssocID="{FAC88177-9F55-4047-8FFA-524627683454}" presName="horzSpace2" presStyleCnt="0"/>
      <dgm:spPr/>
    </dgm:pt>
    <dgm:pt modelId="{1C698349-BD54-46FB-AC93-1CB55377EAFA}" type="pres">
      <dgm:prSet presAssocID="{FAC88177-9F55-4047-8FFA-524627683454}" presName="tx2" presStyleLbl="revTx" presStyleIdx="2" presStyleCnt="11"/>
      <dgm:spPr/>
      <dgm:t>
        <a:bodyPr/>
        <a:lstStyle/>
        <a:p>
          <a:endParaRPr lang="en-US"/>
        </a:p>
      </dgm:t>
    </dgm:pt>
    <dgm:pt modelId="{57E8D516-2064-4F53-86A1-016DC5EBC3E3}" type="pres">
      <dgm:prSet presAssocID="{FAC88177-9F55-4047-8FFA-524627683454}" presName="vert2" presStyleCnt="0"/>
      <dgm:spPr/>
    </dgm:pt>
    <dgm:pt modelId="{E2248E55-895D-4820-9489-E73FE0BDE4E2}" type="pres">
      <dgm:prSet presAssocID="{FAC88177-9F55-4047-8FFA-524627683454}" presName="thinLine2b" presStyleLbl="callout" presStyleIdx="1" presStyleCnt="10"/>
      <dgm:spPr/>
    </dgm:pt>
    <dgm:pt modelId="{BD9A5AA5-693C-4EEE-B758-E3D61A0D6774}" type="pres">
      <dgm:prSet presAssocID="{FAC88177-9F55-4047-8FFA-524627683454}" presName="vertSpace2b" presStyleCnt="0"/>
      <dgm:spPr/>
    </dgm:pt>
    <dgm:pt modelId="{814C33E1-03AC-411E-B7C7-6E506FB84876}" type="pres">
      <dgm:prSet presAssocID="{EDF0E946-5BE0-418C-9C96-E79833CEA7C3}" presName="horz2" presStyleCnt="0"/>
      <dgm:spPr/>
    </dgm:pt>
    <dgm:pt modelId="{FDF67325-D603-4028-AB58-09FEC114168E}" type="pres">
      <dgm:prSet presAssocID="{EDF0E946-5BE0-418C-9C96-E79833CEA7C3}" presName="horzSpace2" presStyleCnt="0"/>
      <dgm:spPr/>
    </dgm:pt>
    <dgm:pt modelId="{47F994DE-96B1-4A1B-9F47-CDEBBAFE7285}" type="pres">
      <dgm:prSet presAssocID="{EDF0E946-5BE0-418C-9C96-E79833CEA7C3}" presName="tx2" presStyleLbl="revTx" presStyleIdx="3" presStyleCnt="11"/>
      <dgm:spPr/>
      <dgm:t>
        <a:bodyPr/>
        <a:lstStyle/>
        <a:p>
          <a:endParaRPr lang="en-US"/>
        </a:p>
      </dgm:t>
    </dgm:pt>
    <dgm:pt modelId="{9D17B9EA-C7A8-4E77-AC42-AFB3EFFCD6E8}" type="pres">
      <dgm:prSet presAssocID="{EDF0E946-5BE0-418C-9C96-E79833CEA7C3}" presName="vert2" presStyleCnt="0"/>
      <dgm:spPr/>
    </dgm:pt>
    <dgm:pt modelId="{3DC28616-420F-4DEA-8F15-D51AD8FFEE38}" type="pres">
      <dgm:prSet presAssocID="{EDF0E946-5BE0-418C-9C96-E79833CEA7C3}" presName="thinLine2b" presStyleLbl="callout" presStyleIdx="2" presStyleCnt="10"/>
      <dgm:spPr/>
    </dgm:pt>
    <dgm:pt modelId="{4C506912-334D-499F-84FF-037AA181E6DA}" type="pres">
      <dgm:prSet presAssocID="{EDF0E946-5BE0-418C-9C96-E79833CEA7C3}" presName="vertSpace2b" presStyleCnt="0"/>
      <dgm:spPr/>
    </dgm:pt>
    <dgm:pt modelId="{3960954F-54FB-42B8-B145-595D7700EEBE}" type="pres">
      <dgm:prSet presAssocID="{477D92B2-6D59-4C2F-9C95-27DF923F2C02}" presName="horz2" presStyleCnt="0"/>
      <dgm:spPr/>
    </dgm:pt>
    <dgm:pt modelId="{0AA25B07-DD07-4217-ABCD-7EE9859F8F82}" type="pres">
      <dgm:prSet presAssocID="{477D92B2-6D59-4C2F-9C95-27DF923F2C02}" presName="horzSpace2" presStyleCnt="0"/>
      <dgm:spPr/>
    </dgm:pt>
    <dgm:pt modelId="{F19F260A-E9A7-4117-8B99-4475F3377EAB}" type="pres">
      <dgm:prSet presAssocID="{477D92B2-6D59-4C2F-9C95-27DF923F2C02}" presName="tx2" presStyleLbl="revTx" presStyleIdx="4" presStyleCnt="11"/>
      <dgm:spPr/>
      <dgm:t>
        <a:bodyPr/>
        <a:lstStyle/>
        <a:p>
          <a:endParaRPr lang="en-US"/>
        </a:p>
      </dgm:t>
    </dgm:pt>
    <dgm:pt modelId="{C742DC84-1E73-4981-8F9F-1B57A060285F}" type="pres">
      <dgm:prSet presAssocID="{477D92B2-6D59-4C2F-9C95-27DF923F2C02}" presName="vert2" presStyleCnt="0"/>
      <dgm:spPr/>
    </dgm:pt>
    <dgm:pt modelId="{1A6E7F7F-49E9-46A1-B3B1-E3FBED951B13}" type="pres">
      <dgm:prSet presAssocID="{477D92B2-6D59-4C2F-9C95-27DF923F2C02}" presName="thinLine2b" presStyleLbl="callout" presStyleIdx="3" presStyleCnt="10"/>
      <dgm:spPr/>
    </dgm:pt>
    <dgm:pt modelId="{67CEAAA0-E3A1-4AD0-9C3B-C8ACEAD78FB6}" type="pres">
      <dgm:prSet presAssocID="{477D92B2-6D59-4C2F-9C95-27DF923F2C02}" presName="vertSpace2b" presStyleCnt="0"/>
      <dgm:spPr/>
    </dgm:pt>
    <dgm:pt modelId="{640319B3-B7CA-4C95-8C1A-16E243BA9E09}" type="pres">
      <dgm:prSet presAssocID="{1F6B5883-9F3C-4DB5-9ACB-2AA1DCDBA8BD}" presName="horz2" presStyleCnt="0"/>
      <dgm:spPr/>
    </dgm:pt>
    <dgm:pt modelId="{8A002FE6-7302-4FAE-9069-A5EF03D5218E}" type="pres">
      <dgm:prSet presAssocID="{1F6B5883-9F3C-4DB5-9ACB-2AA1DCDBA8BD}" presName="horzSpace2" presStyleCnt="0"/>
      <dgm:spPr/>
    </dgm:pt>
    <dgm:pt modelId="{30A720D9-D4F0-4E04-8CF0-D6FB062A1593}" type="pres">
      <dgm:prSet presAssocID="{1F6B5883-9F3C-4DB5-9ACB-2AA1DCDBA8BD}" presName="tx2" presStyleLbl="revTx" presStyleIdx="5" presStyleCnt="11"/>
      <dgm:spPr/>
      <dgm:t>
        <a:bodyPr/>
        <a:lstStyle/>
        <a:p>
          <a:endParaRPr lang="en-US"/>
        </a:p>
      </dgm:t>
    </dgm:pt>
    <dgm:pt modelId="{C71B7C72-7A5C-465B-B03C-7033EFE2EF6E}" type="pres">
      <dgm:prSet presAssocID="{1F6B5883-9F3C-4DB5-9ACB-2AA1DCDBA8BD}" presName="vert2" presStyleCnt="0"/>
      <dgm:spPr/>
    </dgm:pt>
    <dgm:pt modelId="{4024B33B-51D9-4C7C-B6BC-0A284DDA7621}" type="pres">
      <dgm:prSet presAssocID="{1F6B5883-9F3C-4DB5-9ACB-2AA1DCDBA8BD}" presName="thinLine2b" presStyleLbl="callout" presStyleIdx="4" presStyleCnt="10"/>
      <dgm:spPr/>
    </dgm:pt>
    <dgm:pt modelId="{68BC4D81-0523-48E4-9BF1-606BF3F719DA}" type="pres">
      <dgm:prSet presAssocID="{1F6B5883-9F3C-4DB5-9ACB-2AA1DCDBA8BD}" presName="vertSpace2b" presStyleCnt="0"/>
      <dgm:spPr/>
    </dgm:pt>
    <dgm:pt modelId="{601AD1FA-FB20-4C1D-9F09-73378A35B1E0}" type="pres">
      <dgm:prSet presAssocID="{E3D6661D-3765-4A15-8388-8F27DA9B2BBC}" presName="horz2" presStyleCnt="0"/>
      <dgm:spPr/>
    </dgm:pt>
    <dgm:pt modelId="{2E7FEF50-52E4-4685-BEBF-98A61B45703F}" type="pres">
      <dgm:prSet presAssocID="{E3D6661D-3765-4A15-8388-8F27DA9B2BBC}" presName="horzSpace2" presStyleCnt="0"/>
      <dgm:spPr/>
    </dgm:pt>
    <dgm:pt modelId="{99092F30-3C35-4555-BD2A-590AAC964A38}" type="pres">
      <dgm:prSet presAssocID="{E3D6661D-3765-4A15-8388-8F27DA9B2BBC}" presName="tx2" presStyleLbl="revTx" presStyleIdx="6" presStyleCnt="11"/>
      <dgm:spPr/>
      <dgm:t>
        <a:bodyPr/>
        <a:lstStyle/>
        <a:p>
          <a:endParaRPr lang="en-US"/>
        </a:p>
      </dgm:t>
    </dgm:pt>
    <dgm:pt modelId="{29505133-8E16-4261-BA73-5A9F223FD88C}" type="pres">
      <dgm:prSet presAssocID="{E3D6661D-3765-4A15-8388-8F27DA9B2BBC}" presName="vert2" presStyleCnt="0"/>
      <dgm:spPr/>
    </dgm:pt>
    <dgm:pt modelId="{E02AB7A9-4EAA-4F5D-9712-877B16ABD0E1}" type="pres">
      <dgm:prSet presAssocID="{E3D6661D-3765-4A15-8388-8F27DA9B2BBC}" presName="thinLine2b" presStyleLbl="callout" presStyleIdx="5" presStyleCnt="10"/>
      <dgm:spPr/>
    </dgm:pt>
    <dgm:pt modelId="{FFC3DA1D-CE5B-4CC6-A3DE-1B1890DA669D}" type="pres">
      <dgm:prSet presAssocID="{E3D6661D-3765-4A15-8388-8F27DA9B2BBC}" presName="vertSpace2b" presStyleCnt="0"/>
      <dgm:spPr/>
    </dgm:pt>
    <dgm:pt modelId="{FAFD2FBB-51BA-4917-BB22-7DABAF40DC68}" type="pres">
      <dgm:prSet presAssocID="{898AA605-CC76-482C-93F8-F2F76C8A94B9}" presName="horz2" presStyleCnt="0"/>
      <dgm:spPr/>
    </dgm:pt>
    <dgm:pt modelId="{EAA4CDB5-B403-4B6E-AE05-C616369E3DBD}" type="pres">
      <dgm:prSet presAssocID="{898AA605-CC76-482C-93F8-F2F76C8A94B9}" presName="horzSpace2" presStyleCnt="0"/>
      <dgm:spPr/>
    </dgm:pt>
    <dgm:pt modelId="{DD18AD93-8554-4EB6-9BFF-1BF0958DFE35}" type="pres">
      <dgm:prSet presAssocID="{898AA605-CC76-482C-93F8-F2F76C8A94B9}" presName="tx2" presStyleLbl="revTx" presStyleIdx="7" presStyleCnt="11"/>
      <dgm:spPr/>
      <dgm:t>
        <a:bodyPr/>
        <a:lstStyle/>
        <a:p>
          <a:endParaRPr lang="en-US"/>
        </a:p>
      </dgm:t>
    </dgm:pt>
    <dgm:pt modelId="{968B7611-2B13-4161-8E7C-65F8FA377D13}" type="pres">
      <dgm:prSet presAssocID="{898AA605-CC76-482C-93F8-F2F76C8A94B9}" presName="vert2" presStyleCnt="0"/>
      <dgm:spPr/>
    </dgm:pt>
    <dgm:pt modelId="{C3850403-9298-45E7-94CF-54946EAAA8AD}" type="pres">
      <dgm:prSet presAssocID="{898AA605-CC76-482C-93F8-F2F76C8A94B9}" presName="thinLine2b" presStyleLbl="callout" presStyleIdx="6" presStyleCnt="10"/>
      <dgm:spPr/>
    </dgm:pt>
    <dgm:pt modelId="{2100A907-EEBF-4642-BDE2-C628FC15C6FA}" type="pres">
      <dgm:prSet presAssocID="{898AA605-CC76-482C-93F8-F2F76C8A94B9}" presName="vertSpace2b" presStyleCnt="0"/>
      <dgm:spPr/>
    </dgm:pt>
    <dgm:pt modelId="{2164298F-C686-44FB-AB01-23677BA31B8F}" type="pres">
      <dgm:prSet presAssocID="{278475CE-ADD7-4B87-AA11-C5AA5777F000}" presName="horz2" presStyleCnt="0"/>
      <dgm:spPr/>
    </dgm:pt>
    <dgm:pt modelId="{3F0461DB-AAD5-4668-A31F-8AA3BBFA89DA}" type="pres">
      <dgm:prSet presAssocID="{278475CE-ADD7-4B87-AA11-C5AA5777F000}" presName="horzSpace2" presStyleCnt="0"/>
      <dgm:spPr/>
    </dgm:pt>
    <dgm:pt modelId="{2FCB3C26-4F68-4A0A-BAAB-2C66218D25FF}" type="pres">
      <dgm:prSet presAssocID="{278475CE-ADD7-4B87-AA11-C5AA5777F000}" presName="tx2" presStyleLbl="revTx" presStyleIdx="8" presStyleCnt="11"/>
      <dgm:spPr/>
      <dgm:t>
        <a:bodyPr/>
        <a:lstStyle/>
        <a:p>
          <a:endParaRPr lang="en-US"/>
        </a:p>
      </dgm:t>
    </dgm:pt>
    <dgm:pt modelId="{CCF5E4D1-91F5-4A73-AA3D-180BE6481ECA}" type="pres">
      <dgm:prSet presAssocID="{278475CE-ADD7-4B87-AA11-C5AA5777F000}" presName="vert2" presStyleCnt="0"/>
      <dgm:spPr/>
    </dgm:pt>
    <dgm:pt modelId="{3BA1CB82-4236-4713-9452-396372350960}" type="pres">
      <dgm:prSet presAssocID="{278475CE-ADD7-4B87-AA11-C5AA5777F000}" presName="thinLine2b" presStyleLbl="callout" presStyleIdx="7" presStyleCnt="10"/>
      <dgm:spPr/>
    </dgm:pt>
    <dgm:pt modelId="{FDB58DD3-B447-4398-87B3-435DE536E61F}" type="pres">
      <dgm:prSet presAssocID="{278475CE-ADD7-4B87-AA11-C5AA5777F000}" presName="vertSpace2b" presStyleCnt="0"/>
      <dgm:spPr/>
    </dgm:pt>
    <dgm:pt modelId="{AB3D3D27-5E96-4E1D-B4F6-C08F83FE4609}" type="pres">
      <dgm:prSet presAssocID="{979ACF05-7B00-4126-8023-AB6F01DCA81E}" presName="horz2" presStyleCnt="0"/>
      <dgm:spPr/>
    </dgm:pt>
    <dgm:pt modelId="{C909F7C2-D1E7-49FA-AF2B-CB144242298E}" type="pres">
      <dgm:prSet presAssocID="{979ACF05-7B00-4126-8023-AB6F01DCA81E}" presName="horzSpace2" presStyleCnt="0"/>
      <dgm:spPr/>
    </dgm:pt>
    <dgm:pt modelId="{A47D941E-7777-4FFC-B863-F0A9F1279CA5}" type="pres">
      <dgm:prSet presAssocID="{979ACF05-7B00-4126-8023-AB6F01DCA81E}" presName="tx2" presStyleLbl="revTx" presStyleIdx="9" presStyleCnt="11"/>
      <dgm:spPr/>
      <dgm:t>
        <a:bodyPr/>
        <a:lstStyle/>
        <a:p>
          <a:endParaRPr lang="en-US"/>
        </a:p>
      </dgm:t>
    </dgm:pt>
    <dgm:pt modelId="{AF7260E2-BC07-49D3-A97C-6D9A0929FFB2}" type="pres">
      <dgm:prSet presAssocID="{979ACF05-7B00-4126-8023-AB6F01DCA81E}" presName="vert2" presStyleCnt="0"/>
      <dgm:spPr/>
    </dgm:pt>
    <dgm:pt modelId="{54F47072-3940-4682-9558-3CF8D8B18BC1}" type="pres">
      <dgm:prSet presAssocID="{979ACF05-7B00-4126-8023-AB6F01DCA81E}" presName="thinLine2b" presStyleLbl="callout" presStyleIdx="8" presStyleCnt="10"/>
      <dgm:spPr/>
    </dgm:pt>
    <dgm:pt modelId="{8717173F-0383-4E15-B5D8-ABFDD862D8E0}" type="pres">
      <dgm:prSet presAssocID="{979ACF05-7B00-4126-8023-AB6F01DCA81E}" presName="vertSpace2b" presStyleCnt="0"/>
      <dgm:spPr/>
    </dgm:pt>
    <dgm:pt modelId="{A2C4C8B3-737F-4C90-89CB-0F8730EB10EC}" type="pres">
      <dgm:prSet presAssocID="{AD9F8843-543F-4FF8-9C4D-2908110D06D0}" presName="horz2" presStyleCnt="0"/>
      <dgm:spPr/>
    </dgm:pt>
    <dgm:pt modelId="{B40AD009-5234-440D-B23C-B074DF131518}" type="pres">
      <dgm:prSet presAssocID="{AD9F8843-543F-4FF8-9C4D-2908110D06D0}" presName="horzSpace2" presStyleCnt="0"/>
      <dgm:spPr/>
    </dgm:pt>
    <dgm:pt modelId="{9548522E-6DA6-4D8D-AF3F-EF9468BD1282}" type="pres">
      <dgm:prSet presAssocID="{AD9F8843-543F-4FF8-9C4D-2908110D06D0}" presName="tx2" presStyleLbl="revTx" presStyleIdx="10" presStyleCnt="11"/>
      <dgm:spPr/>
      <dgm:t>
        <a:bodyPr/>
        <a:lstStyle/>
        <a:p>
          <a:endParaRPr lang="en-US"/>
        </a:p>
      </dgm:t>
    </dgm:pt>
    <dgm:pt modelId="{953DA3DF-1694-4BD0-9D8F-39C60A013883}" type="pres">
      <dgm:prSet presAssocID="{AD9F8843-543F-4FF8-9C4D-2908110D06D0}" presName="vert2" presStyleCnt="0"/>
      <dgm:spPr/>
    </dgm:pt>
    <dgm:pt modelId="{9AF45BD3-DCA6-4B48-8355-B6E017C85754}" type="pres">
      <dgm:prSet presAssocID="{AD9F8843-543F-4FF8-9C4D-2908110D06D0}" presName="thinLine2b" presStyleLbl="callout" presStyleIdx="9" presStyleCnt="10"/>
      <dgm:spPr/>
    </dgm:pt>
    <dgm:pt modelId="{B333BBA4-BD91-475D-BA5F-FBA39FF9529E}" type="pres">
      <dgm:prSet presAssocID="{AD9F8843-543F-4FF8-9C4D-2908110D06D0}" presName="vertSpace2b" presStyleCnt="0"/>
      <dgm:spPr/>
    </dgm:pt>
  </dgm:ptLst>
  <dgm:cxnLst>
    <dgm:cxn modelId="{50773676-3505-450C-8C61-67220D977F23}" type="presOf" srcId="{032423FB-0291-47B8-BB87-00ACA95C060D}" destId="{47A9E35E-099C-4CF7-B9BB-33F2B9CFB335}" srcOrd="0" destOrd="0" presId="urn:microsoft.com/office/officeart/2008/layout/LinedList"/>
    <dgm:cxn modelId="{78703B11-34C6-42F6-BB7B-2F0C6BE57FA4}" srcId="{032423FB-0291-47B8-BB87-00ACA95C060D}" destId="{979ACF05-7B00-4126-8023-AB6F01DCA81E}" srcOrd="8" destOrd="0" parTransId="{FBCBE236-F1A0-4BA2-B3AE-6DD395E39AEF}" sibTransId="{CB4545BC-9717-42D6-B4C1-B0E4A6321F39}"/>
    <dgm:cxn modelId="{1306807B-ACB5-43CA-87E7-73203DC1E95A}" type="presOf" srcId="{C4B4EE60-51C7-4717-B1EC-707B260B26FC}" destId="{BBFA8D4F-C47C-4E92-B260-6154D1F5ACA6}" srcOrd="0" destOrd="0" presId="urn:microsoft.com/office/officeart/2008/layout/LinedList"/>
    <dgm:cxn modelId="{4083094D-5646-4316-9F4E-C1D9BDC761E4}" type="presOf" srcId="{477D92B2-6D59-4C2F-9C95-27DF923F2C02}" destId="{F19F260A-E9A7-4117-8B99-4475F3377EAB}" srcOrd="0" destOrd="0" presId="urn:microsoft.com/office/officeart/2008/layout/LinedList"/>
    <dgm:cxn modelId="{BD547411-9E69-4B21-A29C-96D3F084FEB2}" srcId="{032423FB-0291-47B8-BB87-00ACA95C060D}" destId="{EDF0E946-5BE0-418C-9C96-E79833CEA7C3}" srcOrd="2" destOrd="0" parTransId="{69026007-A514-44E4-AC47-CB477F0713F6}" sibTransId="{59A5354F-0F94-42D1-BD9C-455FACF19DE2}"/>
    <dgm:cxn modelId="{1EAB23DF-BDB3-473F-892E-B26BD2D3FC89}" srcId="{032423FB-0291-47B8-BB87-00ACA95C060D}" destId="{FAC88177-9F55-4047-8FFA-524627683454}" srcOrd="1" destOrd="0" parTransId="{B4A14BFD-A084-44F7-9F0C-1907090B0379}" sibTransId="{7505C301-AB94-413E-BFB1-BC196A460732}"/>
    <dgm:cxn modelId="{5628277E-64B8-460F-BABB-08AB40CBC3B3}" type="presOf" srcId="{1F6B5883-9F3C-4DB5-9ACB-2AA1DCDBA8BD}" destId="{30A720D9-D4F0-4E04-8CF0-D6FB062A1593}" srcOrd="0" destOrd="0" presId="urn:microsoft.com/office/officeart/2008/layout/LinedList"/>
    <dgm:cxn modelId="{FCA5D135-D724-4A06-8C3C-F4F90C6854DB}" type="presOf" srcId="{FAC88177-9F55-4047-8FFA-524627683454}" destId="{1C698349-BD54-46FB-AC93-1CB55377EAFA}" srcOrd="0" destOrd="0" presId="urn:microsoft.com/office/officeart/2008/layout/LinedList"/>
    <dgm:cxn modelId="{7286D125-64CA-4070-97AE-76EBC696B8FD}" type="presOf" srcId="{278475CE-ADD7-4B87-AA11-C5AA5777F000}" destId="{2FCB3C26-4F68-4A0A-BAAB-2C66218D25FF}" srcOrd="0" destOrd="0" presId="urn:microsoft.com/office/officeart/2008/layout/LinedList"/>
    <dgm:cxn modelId="{45FB855A-B521-4D43-AFEC-1EB924736235}" type="presOf" srcId="{898AA605-CC76-482C-93F8-F2F76C8A94B9}" destId="{DD18AD93-8554-4EB6-9BFF-1BF0958DFE35}" srcOrd="0" destOrd="0" presId="urn:microsoft.com/office/officeart/2008/layout/LinedList"/>
    <dgm:cxn modelId="{0054BA43-E033-4E6C-A19A-ECBD2CD88AC8}" srcId="{032423FB-0291-47B8-BB87-00ACA95C060D}" destId="{477D92B2-6D59-4C2F-9C95-27DF923F2C02}" srcOrd="3" destOrd="0" parTransId="{423270DB-2F1C-4751-843E-97A38C917173}" sibTransId="{A79015D1-818E-47A9-AA59-5DC5C8CE0E0B}"/>
    <dgm:cxn modelId="{33BB0E77-4160-4293-8467-42750F6D71CC}" srcId="{032423FB-0291-47B8-BB87-00ACA95C060D}" destId="{278475CE-ADD7-4B87-AA11-C5AA5777F000}" srcOrd="7" destOrd="0" parTransId="{32FA9476-EB5E-4CE2-B00A-B45AB69E64FF}" sibTransId="{6D16FEAC-F575-4D1B-A746-77C9978A05CE}"/>
    <dgm:cxn modelId="{875B33C2-0F02-406D-9640-0EDA00D108F8}" type="presOf" srcId="{979ACF05-7B00-4126-8023-AB6F01DCA81E}" destId="{A47D941E-7777-4FFC-B863-F0A9F1279CA5}" srcOrd="0" destOrd="0" presId="urn:microsoft.com/office/officeart/2008/layout/LinedList"/>
    <dgm:cxn modelId="{7500FA90-FF92-412B-961F-C2CBEC184564}" srcId="{C4B4EE60-51C7-4717-B1EC-707B260B26FC}" destId="{032423FB-0291-47B8-BB87-00ACA95C060D}" srcOrd="0" destOrd="0" parTransId="{D17BDE9F-AE87-4003-8F09-202460E278A3}" sibTransId="{C2702927-2DA9-4F3A-A29F-721C86578BB0}"/>
    <dgm:cxn modelId="{9A373B39-627C-45CE-A188-0AF1B241EC3C}" srcId="{032423FB-0291-47B8-BB87-00ACA95C060D}" destId="{1F6B5883-9F3C-4DB5-9ACB-2AA1DCDBA8BD}" srcOrd="4" destOrd="0" parTransId="{68805D4A-7092-4DD6-972C-86C7F683A2B6}" sibTransId="{36F8DC77-BAA5-4D4F-B553-188B0D230336}"/>
    <dgm:cxn modelId="{A62F6F75-F961-430E-9CFE-86F585C2B0B1}" srcId="{032423FB-0291-47B8-BB87-00ACA95C060D}" destId="{898AA605-CC76-482C-93F8-F2F76C8A94B9}" srcOrd="6" destOrd="0" parTransId="{B5E6338F-F55C-49A5-9199-37148912BCD4}" sibTransId="{AF97D56D-9FFE-417F-9BF5-992AD0E18704}"/>
    <dgm:cxn modelId="{8BA53A4D-E305-4F3B-A975-4F44FCF56903}" type="presOf" srcId="{EDF0E946-5BE0-418C-9C96-E79833CEA7C3}" destId="{47F994DE-96B1-4A1B-9F47-CDEBBAFE7285}" srcOrd="0" destOrd="0" presId="urn:microsoft.com/office/officeart/2008/layout/LinedList"/>
    <dgm:cxn modelId="{A327A6B5-8458-48D1-9B50-521E78F32290}" type="presOf" srcId="{AD9F8843-543F-4FF8-9C4D-2908110D06D0}" destId="{9548522E-6DA6-4D8D-AF3F-EF9468BD1282}" srcOrd="0" destOrd="0" presId="urn:microsoft.com/office/officeart/2008/layout/LinedList"/>
    <dgm:cxn modelId="{39BCA6C8-3BBB-4D95-AD69-E66645CDA050}" type="presOf" srcId="{E3D6661D-3765-4A15-8388-8F27DA9B2BBC}" destId="{99092F30-3C35-4555-BD2A-590AAC964A38}" srcOrd="0" destOrd="0" presId="urn:microsoft.com/office/officeart/2008/layout/LinedList"/>
    <dgm:cxn modelId="{A9670667-A594-4DCC-82C4-B055DF105F0F}" type="presOf" srcId="{451E0876-B141-4C1C-915D-62CF26A72C8F}" destId="{971DEA83-2BF0-4A40-A5C0-D219397492B3}" srcOrd="0" destOrd="0" presId="urn:microsoft.com/office/officeart/2008/layout/LinedList"/>
    <dgm:cxn modelId="{2BE8B8F0-B720-4F17-B1D5-2580A1571876}" srcId="{032423FB-0291-47B8-BB87-00ACA95C060D}" destId="{451E0876-B141-4C1C-915D-62CF26A72C8F}" srcOrd="0" destOrd="0" parTransId="{8808EDAE-3DC8-44BE-8912-F10DC9649F5D}" sibTransId="{C7AE9627-932D-4BE0-BEF9-6F41CACDC65A}"/>
    <dgm:cxn modelId="{E642D689-8DAC-4621-AB78-68ED61E8A527}" srcId="{032423FB-0291-47B8-BB87-00ACA95C060D}" destId="{AD9F8843-543F-4FF8-9C4D-2908110D06D0}" srcOrd="9" destOrd="0" parTransId="{4AFC8A1D-C934-4CE4-AC07-ED9FF31C7FA0}" sibTransId="{74FA6DB6-E2C0-4A4F-BDB0-14B763056AB1}"/>
    <dgm:cxn modelId="{74A5C910-85DC-4A35-A2D7-51C8B989EF2C}" srcId="{032423FB-0291-47B8-BB87-00ACA95C060D}" destId="{E3D6661D-3765-4A15-8388-8F27DA9B2BBC}" srcOrd="5" destOrd="0" parTransId="{767D4D9B-F984-4B71-B963-F11A6E80E802}" sibTransId="{5510A948-3D1F-4D88-8132-F8EAE7C8F33E}"/>
    <dgm:cxn modelId="{001E40AB-F101-4B7A-8468-FC4A2E5FD840}" type="presParOf" srcId="{BBFA8D4F-C47C-4E92-B260-6154D1F5ACA6}" destId="{2E819C37-619D-419A-98D3-D8CDE34F4871}" srcOrd="0" destOrd="0" presId="urn:microsoft.com/office/officeart/2008/layout/LinedList"/>
    <dgm:cxn modelId="{A8D7FD66-4275-4D3A-9F2B-0A30E741FA03}" type="presParOf" srcId="{BBFA8D4F-C47C-4E92-B260-6154D1F5ACA6}" destId="{A8829805-9B6B-478E-8A83-17E4859ACED3}" srcOrd="1" destOrd="0" presId="urn:microsoft.com/office/officeart/2008/layout/LinedList"/>
    <dgm:cxn modelId="{79A0E424-1A40-48F5-9ECB-6B44DB9F639A}" type="presParOf" srcId="{A8829805-9B6B-478E-8A83-17E4859ACED3}" destId="{47A9E35E-099C-4CF7-B9BB-33F2B9CFB335}" srcOrd="0" destOrd="0" presId="urn:microsoft.com/office/officeart/2008/layout/LinedList"/>
    <dgm:cxn modelId="{70D27E64-2E16-48BC-8FD6-562711B9CC44}" type="presParOf" srcId="{A8829805-9B6B-478E-8A83-17E4859ACED3}" destId="{519E3081-03DD-4316-B2BA-8857E86273E5}" srcOrd="1" destOrd="0" presId="urn:microsoft.com/office/officeart/2008/layout/LinedList"/>
    <dgm:cxn modelId="{86E31FD3-BDFA-41EC-8925-D81E78F7E5F7}" type="presParOf" srcId="{519E3081-03DD-4316-B2BA-8857E86273E5}" destId="{019820FC-AFA7-4A1E-A45E-D7405980A5CA}" srcOrd="0" destOrd="0" presId="urn:microsoft.com/office/officeart/2008/layout/LinedList"/>
    <dgm:cxn modelId="{3618FB94-90F6-426D-857F-8507B7306757}" type="presParOf" srcId="{519E3081-03DD-4316-B2BA-8857E86273E5}" destId="{A32B265B-C648-4FD6-BD89-FD4260BD849F}" srcOrd="1" destOrd="0" presId="urn:microsoft.com/office/officeart/2008/layout/LinedList"/>
    <dgm:cxn modelId="{F8DF2406-B1D1-41E2-9B35-B611E721684F}" type="presParOf" srcId="{A32B265B-C648-4FD6-BD89-FD4260BD849F}" destId="{1CC33E05-7FE2-4194-8DB2-B411026070B1}" srcOrd="0" destOrd="0" presId="urn:microsoft.com/office/officeart/2008/layout/LinedList"/>
    <dgm:cxn modelId="{02D905FA-03DE-4555-AE5E-E7137625B94D}" type="presParOf" srcId="{A32B265B-C648-4FD6-BD89-FD4260BD849F}" destId="{971DEA83-2BF0-4A40-A5C0-D219397492B3}" srcOrd="1" destOrd="0" presId="urn:microsoft.com/office/officeart/2008/layout/LinedList"/>
    <dgm:cxn modelId="{8E203974-5037-4680-9BA0-C341550F5972}" type="presParOf" srcId="{A32B265B-C648-4FD6-BD89-FD4260BD849F}" destId="{AB5214AC-E8DD-449D-BC6C-C111A861F536}" srcOrd="2" destOrd="0" presId="urn:microsoft.com/office/officeart/2008/layout/LinedList"/>
    <dgm:cxn modelId="{28BBD840-5004-453F-B5E4-724BD7A0CEC0}" type="presParOf" srcId="{519E3081-03DD-4316-B2BA-8857E86273E5}" destId="{DE3D161A-FE45-44F4-BF75-BB109FD64B89}" srcOrd="2" destOrd="0" presId="urn:microsoft.com/office/officeart/2008/layout/LinedList"/>
    <dgm:cxn modelId="{87254A51-2106-484B-8F65-478B420A0601}" type="presParOf" srcId="{519E3081-03DD-4316-B2BA-8857E86273E5}" destId="{C75444E4-324E-419E-AEFE-FF9D4BD70F0B}" srcOrd="3" destOrd="0" presId="urn:microsoft.com/office/officeart/2008/layout/LinedList"/>
    <dgm:cxn modelId="{26E691B9-7CC5-46F2-95B2-E77F51BFFA90}" type="presParOf" srcId="{519E3081-03DD-4316-B2BA-8857E86273E5}" destId="{86727672-0274-4312-8CDE-35DC258C8F8A}" srcOrd="4" destOrd="0" presId="urn:microsoft.com/office/officeart/2008/layout/LinedList"/>
    <dgm:cxn modelId="{38008DFF-C9EA-4875-BB8A-378112923575}" type="presParOf" srcId="{86727672-0274-4312-8CDE-35DC258C8F8A}" destId="{32252A39-763F-49B8-AC94-3827B5001A49}" srcOrd="0" destOrd="0" presId="urn:microsoft.com/office/officeart/2008/layout/LinedList"/>
    <dgm:cxn modelId="{0D361BD4-E6A8-4A63-8E33-54C25CAF58BC}" type="presParOf" srcId="{86727672-0274-4312-8CDE-35DC258C8F8A}" destId="{1C698349-BD54-46FB-AC93-1CB55377EAFA}" srcOrd="1" destOrd="0" presId="urn:microsoft.com/office/officeart/2008/layout/LinedList"/>
    <dgm:cxn modelId="{C3E956D2-0AB5-4737-8337-5DE3626FD8E3}" type="presParOf" srcId="{86727672-0274-4312-8CDE-35DC258C8F8A}" destId="{57E8D516-2064-4F53-86A1-016DC5EBC3E3}" srcOrd="2" destOrd="0" presId="urn:microsoft.com/office/officeart/2008/layout/LinedList"/>
    <dgm:cxn modelId="{D30D8E67-12E8-4691-9C54-E0AE8B769177}" type="presParOf" srcId="{519E3081-03DD-4316-B2BA-8857E86273E5}" destId="{E2248E55-895D-4820-9489-E73FE0BDE4E2}" srcOrd="5" destOrd="0" presId="urn:microsoft.com/office/officeart/2008/layout/LinedList"/>
    <dgm:cxn modelId="{F70C8E86-A151-4402-AC46-4F22F8CB64DA}" type="presParOf" srcId="{519E3081-03DD-4316-B2BA-8857E86273E5}" destId="{BD9A5AA5-693C-4EEE-B758-E3D61A0D6774}" srcOrd="6" destOrd="0" presId="urn:microsoft.com/office/officeart/2008/layout/LinedList"/>
    <dgm:cxn modelId="{D303973A-C12F-4E1A-903A-F4F7989E1161}" type="presParOf" srcId="{519E3081-03DD-4316-B2BA-8857E86273E5}" destId="{814C33E1-03AC-411E-B7C7-6E506FB84876}" srcOrd="7" destOrd="0" presId="urn:microsoft.com/office/officeart/2008/layout/LinedList"/>
    <dgm:cxn modelId="{9E9159A7-41DA-4349-9BB2-14C69E7F60FC}" type="presParOf" srcId="{814C33E1-03AC-411E-B7C7-6E506FB84876}" destId="{FDF67325-D603-4028-AB58-09FEC114168E}" srcOrd="0" destOrd="0" presId="urn:microsoft.com/office/officeart/2008/layout/LinedList"/>
    <dgm:cxn modelId="{98C26A1C-5AD4-49C9-84CD-04E0E7D78D91}" type="presParOf" srcId="{814C33E1-03AC-411E-B7C7-6E506FB84876}" destId="{47F994DE-96B1-4A1B-9F47-CDEBBAFE7285}" srcOrd="1" destOrd="0" presId="urn:microsoft.com/office/officeart/2008/layout/LinedList"/>
    <dgm:cxn modelId="{E07D073E-5AB5-4C18-9E86-979B30113D35}" type="presParOf" srcId="{814C33E1-03AC-411E-B7C7-6E506FB84876}" destId="{9D17B9EA-C7A8-4E77-AC42-AFB3EFFCD6E8}" srcOrd="2" destOrd="0" presId="urn:microsoft.com/office/officeart/2008/layout/LinedList"/>
    <dgm:cxn modelId="{B2D99732-420C-42BB-AEC1-DA9AB9476966}" type="presParOf" srcId="{519E3081-03DD-4316-B2BA-8857E86273E5}" destId="{3DC28616-420F-4DEA-8F15-D51AD8FFEE38}" srcOrd="8" destOrd="0" presId="urn:microsoft.com/office/officeart/2008/layout/LinedList"/>
    <dgm:cxn modelId="{140CF367-4A83-42ED-8041-3EF85A1725D0}" type="presParOf" srcId="{519E3081-03DD-4316-B2BA-8857E86273E5}" destId="{4C506912-334D-499F-84FF-037AA181E6DA}" srcOrd="9" destOrd="0" presId="urn:microsoft.com/office/officeart/2008/layout/LinedList"/>
    <dgm:cxn modelId="{F7E0862A-2287-4822-B8F6-F8E8EB79B158}" type="presParOf" srcId="{519E3081-03DD-4316-B2BA-8857E86273E5}" destId="{3960954F-54FB-42B8-B145-595D7700EEBE}" srcOrd="10" destOrd="0" presId="urn:microsoft.com/office/officeart/2008/layout/LinedList"/>
    <dgm:cxn modelId="{FFA3E33B-F355-45F8-9871-EF7C60E764DF}" type="presParOf" srcId="{3960954F-54FB-42B8-B145-595D7700EEBE}" destId="{0AA25B07-DD07-4217-ABCD-7EE9859F8F82}" srcOrd="0" destOrd="0" presId="urn:microsoft.com/office/officeart/2008/layout/LinedList"/>
    <dgm:cxn modelId="{3662C772-4CBC-4BEF-92AD-1E70C1F6EA7E}" type="presParOf" srcId="{3960954F-54FB-42B8-B145-595D7700EEBE}" destId="{F19F260A-E9A7-4117-8B99-4475F3377EAB}" srcOrd="1" destOrd="0" presId="urn:microsoft.com/office/officeart/2008/layout/LinedList"/>
    <dgm:cxn modelId="{0B387C7A-BB1F-40A6-964F-6CAD6BB4B5D9}" type="presParOf" srcId="{3960954F-54FB-42B8-B145-595D7700EEBE}" destId="{C742DC84-1E73-4981-8F9F-1B57A060285F}" srcOrd="2" destOrd="0" presId="urn:microsoft.com/office/officeart/2008/layout/LinedList"/>
    <dgm:cxn modelId="{96D2E84B-E5AF-4828-BFE1-88412532E246}" type="presParOf" srcId="{519E3081-03DD-4316-B2BA-8857E86273E5}" destId="{1A6E7F7F-49E9-46A1-B3B1-E3FBED951B13}" srcOrd="11" destOrd="0" presId="urn:microsoft.com/office/officeart/2008/layout/LinedList"/>
    <dgm:cxn modelId="{CAB57B2A-5406-4DE1-9FF3-FCC20A6A9720}" type="presParOf" srcId="{519E3081-03DD-4316-B2BA-8857E86273E5}" destId="{67CEAAA0-E3A1-4AD0-9C3B-C8ACEAD78FB6}" srcOrd="12" destOrd="0" presId="urn:microsoft.com/office/officeart/2008/layout/LinedList"/>
    <dgm:cxn modelId="{8B89BE5A-9E85-48AB-B91B-D3399615EA95}" type="presParOf" srcId="{519E3081-03DD-4316-B2BA-8857E86273E5}" destId="{640319B3-B7CA-4C95-8C1A-16E243BA9E09}" srcOrd="13" destOrd="0" presId="urn:microsoft.com/office/officeart/2008/layout/LinedList"/>
    <dgm:cxn modelId="{A58664EC-D1FC-4464-844C-2BA08156AFD2}" type="presParOf" srcId="{640319B3-B7CA-4C95-8C1A-16E243BA9E09}" destId="{8A002FE6-7302-4FAE-9069-A5EF03D5218E}" srcOrd="0" destOrd="0" presId="urn:microsoft.com/office/officeart/2008/layout/LinedList"/>
    <dgm:cxn modelId="{165C63F1-42F9-415C-80E3-34D0C9D94EAF}" type="presParOf" srcId="{640319B3-B7CA-4C95-8C1A-16E243BA9E09}" destId="{30A720D9-D4F0-4E04-8CF0-D6FB062A1593}" srcOrd="1" destOrd="0" presId="urn:microsoft.com/office/officeart/2008/layout/LinedList"/>
    <dgm:cxn modelId="{F9431C68-0BE9-4BF1-AC57-BCB656B98387}" type="presParOf" srcId="{640319B3-B7CA-4C95-8C1A-16E243BA9E09}" destId="{C71B7C72-7A5C-465B-B03C-7033EFE2EF6E}" srcOrd="2" destOrd="0" presId="urn:microsoft.com/office/officeart/2008/layout/LinedList"/>
    <dgm:cxn modelId="{6B6059BD-6E67-49BE-BDAB-4AEE5D1AB309}" type="presParOf" srcId="{519E3081-03DD-4316-B2BA-8857E86273E5}" destId="{4024B33B-51D9-4C7C-B6BC-0A284DDA7621}" srcOrd="14" destOrd="0" presId="urn:microsoft.com/office/officeart/2008/layout/LinedList"/>
    <dgm:cxn modelId="{FD9F37E8-F6B5-4D76-9E7E-1C999A454CE2}" type="presParOf" srcId="{519E3081-03DD-4316-B2BA-8857E86273E5}" destId="{68BC4D81-0523-48E4-9BF1-606BF3F719DA}" srcOrd="15" destOrd="0" presId="urn:microsoft.com/office/officeart/2008/layout/LinedList"/>
    <dgm:cxn modelId="{5C60D957-A909-4038-AFC7-DB040FF048BC}" type="presParOf" srcId="{519E3081-03DD-4316-B2BA-8857E86273E5}" destId="{601AD1FA-FB20-4C1D-9F09-73378A35B1E0}" srcOrd="16" destOrd="0" presId="urn:microsoft.com/office/officeart/2008/layout/LinedList"/>
    <dgm:cxn modelId="{CFCFCC0D-3618-4261-821A-5515F7D6951A}" type="presParOf" srcId="{601AD1FA-FB20-4C1D-9F09-73378A35B1E0}" destId="{2E7FEF50-52E4-4685-BEBF-98A61B45703F}" srcOrd="0" destOrd="0" presId="urn:microsoft.com/office/officeart/2008/layout/LinedList"/>
    <dgm:cxn modelId="{076EC191-FE44-4A65-A39F-55134BD69CA3}" type="presParOf" srcId="{601AD1FA-FB20-4C1D-9F09-73378A35B1E0}" destId="{99092F30-3C35-4555-BD2A-590AAC964A38}" srcOrd="1" destOrd="0" presId="urn:microsoft.com/office/officeart/2008/layout/LinedList"/>
    <dgm:cxn modelId="{091B8157-C18C-42A2-8782-0465E98EB526}" type="presParOf" srcId="{601AD1FA-FB20-4C1D-9F09-73378A35B1E0}" destId="{29505133-8E16-4261-BA73-5A9F223FD88C}" srcOrd="2" destOrd="0" presId="urn:microsoft.com/office/officeart/2008/layout/LinedList"/>
    <dgm:cxn modelId="{E011E3A0-E6E6-421F-BCF6-B38B6811717F}" type="presParOf" srcId="{519E3081-03DD-4316-B2BA-8857E86273E5}" destId="{E02AB7A9-4EAA-4F5D-9712-877B16ABD0E1}" srcOrd="17" destOrd="0" presId="urn:microsoft.com/office/officeart/2008/layout/LinedList"/>
    <dgm:cxn modelId="{CF81FF99-8B55-425A-8CFF-FECF5475AB38}" type="presParOf" srcId="{519E3081-03DD-4316-B2BA-8857E86273E5}" destId="{FFC3DA1D-CE5B-4CC6-A3DE-1B1890DA669D}" srcOrd="18" destOrd="0" presId="urn:microsoft.com/office/officeart/2008/layout/LinedList"/>
    <dgm:cxn modelId="{A3B8B628-4AD0-454F-9A6A-CA54F2AB58C9}" type="presParOf" srcId="{519E3081-03DD-4316-B2BA-8857E86273E5}" destId="{FAFD2FBB-51BA-4917-BB22-7DABAF40DC68}" srcOrd="19" destOrd="0" presId="urn:microsoft.com/office/officeart/2008/layout/LinedList"/>
    <dgm:cxn modelId="{2E52CE64-46E6-4AA1-84D8-DAC8C824E1F2}" type="presParOf" srcId="{FAFD2FBB-51BA-4917-BB22-7DABAF40DC68}" destId="{EAA4CDB5-B403-4B6E-AE05-C616369E3DBD}" srcOrd="0" destOrd="0" presId="urn:microsoft.com/office/officeart/2008/layout/LinedList"/>
    <dgm:cxn modelId="{3326B534-32B6-4353-B30D-9E90CA74BE1B}" type="presParOf" srcId="{FAFD2FBB-51BA-4917-BB22-7DABAF40DC68}" destId="{DD18AD93-8554-4EB6-9BFF-1BF0958DFE35}" srcOrd="1" destOrd="0" presId="urn:microsoft.com/office/officeart/2008/layout/LinedList"/>
    <dgm:cxn modelId="{8866FE34-7286-4DE3-8B72-47D25C920F4C}" type="presParOf" srcId="{FAFD2FBB-51BA-4917-BB22-7DABAF40DC68}" destId="{968B7611-2B13-4161-8E7C-65F8FA377D13}" srcOrd="2" destOrd="0" presId="urn:microsoft.com/office/officeart/2008/layout/LinedList"/>
    <dgm:cxn modelId="{14735F42-D6E7-4DDB-B11E-488412008E10}" type="presParOf" srcId="{519E3081-03DD-4316-B2BA-8857E86273E5}" destId="{C3850403-9298-45E7-94CF-54946EAAA8AD}" srcOrd="20" destOrd="0" presId="urn:microsoft.com/office/officeart/2008/layout/LinedList"/>
    <dgm:cxn modelId="{809FD8C8-5002-46A3-AC64-4FD8B9053D46}" type="presParOf" srcId="{519E3081-03DD-4316-B2BA-8857E86273E5}" destId="{2100A907-EEBF-4642-BDE2-C628FC15C6FA}" srcOrd="21" destOrd="0" presId="urn:microsoft.com/office/officeart/2008/layout/LinedList"/>
    <dgm:cxn modelId="{832DE97A-44CF-4A76-A51D-011F6FA2CE08}" type="presParOf" srcId="{519E3081-03DD-4316-B2BA-8857E86273E5}" destId="{2164298F-C686-44FB-AB01-23677BA31B8F}" srcOrd="22" destOrd="0" presId="urn:microsoft.com/office/officeart/2008/layout/LinedList"/>
    <dgm:cxn modelId="{252F2FCB-52BA-47AC-B3CF-375BBF2BEFC5}" type="presParOf" srcId="{2164298F-C686-44FB-AB01-23677BA31B8F}" destId="{3F0461DB-AAD5-4668-A31F-8AA3BBFA89DA}" srcOrd="0" destOrd="0" presId="urn:microsoft.com/office/officeart/2008/layout/LinedList"/>
    <dgm:cxn modelId="{8485A6F7-EFBE-4443-ADCB-342A7003E486}" type="presParOf" srcId="{2164298F-C686-44FB-AB01-23677BA31B8F}" destId="{2FCB3C26-4F68-4A0A-BAAB-2C66218D25FF}" srcOrd="1" destOrd="0" presId="urn:microsoft.com/office/officeart/2008/layout/LinedList"/>
    <dgm:cxn modelId="{88DF2A00-5C89-4174-8141-0D5DECD5B76B}" type="presParOf" srcId="{2164298F-C686-44FB-AB01-23677BA31B8F}" destId="{CCF5E4D1-91F5-4A73-AA3D-180BE6481ECA}" srcOrd="2" destOrd="0" presId="urn:microsoft.com/office/officeart/2008/layout/LinedList"/>
    <dgm:cxn modelId="{350A54EC-901D-44B4-B514-95C71D2D7DA3}" type="presParOf" srcId="{519E3081-03DD-4316-B2BA-8857E86273E5}" destId="{3BA1CB82-4236-4713-9452-396372350960}" srcOrd="23" destOrd="0" presId="urn:microsoft.com/office/officeart/2008/layout/LinedList"/>
    <dgm:cxn modelId="{2176944F-444C-4379-B63E-FE6D0FB07643}" type="presParOf" srcId="{519E3081-03DD-4316-B2BA-8857E86273E5}" destId="{FDB58DD3-B447-4398-87B3-435DE536E61F}" srcOrd="24" destOrd="0" presId="urn:microsoft.com/office/officeart/2008/layout/LinedList"/>
    <dgm:cxn modelId="{EDE2414D-9292-4315-BD13-2AFF3E48CDB7}" type="presParOf" srcId="{519E3081-03DD-4316-B2BA-8857E86273E5}" destId="{AB3D3D27-5E96-4E1D-B4F6-C08F83FE4609}" srcOrd="25" destOrd="0" presId="urn:microsoft.com/office/officeart/2008/layout/LinedList"/>
    <dgm:cxn modelId="{8E9143AC-B627-4383-9ABA-B5B0C6C8C06E}" type="presParOf" srcId="{AB3D3D27-5E96-4E1D-B4F6-C08F83FE4609}" destId="{C909F7C2-D1E7-49FA-AF2B-CB144242298E}" srcOrd="0" destOrd="0" presId="urn:microsoft.com/office/officeart/2008/layout/LinedList"/>
    <dgm:cxn modelId="{05B2FDAA-1145-4E41-A9D1-B91A0B2ED5CE}" type="presParOf" srcId="{AB3D3D27-5E96-4E1D-B4F6-C08F83FE4609}" destId="{A47D941E-7777-4FFC-B863-F0A9F1279CA5}" srcOrd="1" destOrd="0" presId="urn:microsoft.com/office/officeart/2008/layout/LinedList"/>
    <dgm:cxn modelId="{113711C0-53DC-41EF-8462-598953123E90}" type="presParOf" srcId="{AB3D3D27-5E96-4E1D-B4F6-C08F83FE4609}" destId="{AF7260E2-BC07-49D3-A97C-6D9A0929FFB2}" srcOrd="2" destOrd="0" presId="urn:microsoft.com/office/officeart/2008/layout/LinedList"/>
    <dgm:cxn modelId="{31B5533A-EDB4-4281-B93C-DC208D9A44B8}" type="presParOf" srcId="{519E3081-03DD-4316-B2BA-8857E86273E5}" destId="{54F47072-3940-4682-9558-3CF8D8B18BC1}" srcOrd="26" destOrd="0" presId="urn:microsoft.com/office/officeart/2008/layout/LinedList"/>
    <dgm:cxn modelId="{CCF5DA66-9C0E-4D14-AA3F-DE3DBE01B43E}" type="presParOf" srcId="{519E3081-03DD-4316-B2BA-8857E86273E5}" destId="{8717173F-0383-4E15-B5D8-ABFDD862D8E0}" srcOrd="27" destOrd="0" presId="urn:microsoft.com/office/officeart/2008/layout/LinedList"/>
    <dgm:cxn modelId="{ABB0BB2C-55B0-4AAE-A9D0-A0B22D26A9D7}" type="presParOf" srcId="{519E3081-03DD-4316-B2BA-8857E86273E5}" destId="{A2C4C8B3-737F-4C90-89CB-0F8730EB10EC}" srcOrd="28" destOrd="0" presId="urn:microsoft.com/office/officeart/2008/layout/LinedList"/>
    <dgm:cxn modelId="{6CCFEB8F-F49A-41C8-8E31-BCA48F0AB23C}" type="presParOf" srcId="{A2C4C8B3-737F-4C90-89CB-0F8730EB10EC}" destId="{B40AD009-5234-440D-B23C-B074DF131518}" srcOrd="0" destOrd="0" presId="urn:microsoft.com/office/officeart/2008/layout/LinedList"/>
    <dgm:cxn modelId="{BCC43323-2653-4641-97B0-5E115812AB14}" type="presParOf" srcId="{A2C4C8B3-737F-4C90-89CB-0F8730EB10EC}" destId="{9548522E-6DA6-4D8D-AF3F-EF9468BD1282}" srcOrd="1" destOrd="0" presId="urn:microsoft.com/office/officeart/2008/layout/LinedList"/>
    <dgm:cxn modelId="{9EA1203C-1CC7-41B7-90F1-3D1633617EDF}" type="presParOf" srcId="{A2C4C8B3-737F-4C90-89CB-0F8730EB10EC}" destId="{953DA3DF-1694-4BD0-9D8F-39C60A013883}" srcOrd="2" destOrd="0" presId="urn:microsoft.com/office/officeart/2008/layout/LinedList"/>
    <dgm:cxn modelId="{88066D72-3524-4578-8D94-36E629DBB6E8}" type="presParOf" srcId="{519E3081-03DD-4316-B2BA-8857E86273E5}" destId="{9AF45BD3-DCA6-4B48-8355-B6E017C85754}" srcOrd="29" destOrd="0" presId="urn:microsoft.com/office/officeart/2008/layout/LinedList"/>
    <dgm:cxn modelId="{1F650B0B-23BF-4106-BC41-1AF6558070FB}" type="presParOf" srcId="{519E3081-03DD-4316-B2BA-8857E86273E5}" destId="{B333BBA4-BD91-475D-BA5F-FBA39FF9529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19C37-619D-419A-98D3-D8CDE34F4871}">
      <dsp:nvSpPr>
        <dsp:cNvPr id="0" name=""/>
        <dsp:cNvSpPr/>
      </dsp:nvSpPr>
      <dsp:spPr>
        <a:xfrm>
          <a:off x="0" y="3140"/>
          <a:ext cx="684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9E35E-099C-4CF7-B9BB-33F2B9CFB335}">
      <dsp:nvSpPr>
        <dsp:cNvPr id="0" name=""/>
        <dsp:cNvSpPr/>
      </dsp:nvSpPr>
      <dsp:spPr>
        <a:xfrm>
          <a:off x="0" y="3140"/>
          <a:ext cx="1369120" cy="6425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tr-TR" sz="2400" b="1" kern="1200" dirty="0"/>
            <a:t/>
          </a:r>
          <a:br>
            <a:rPr lang="tr-TR" sz="2400" b="1" kern="1200" dirty="0"/>
          </a:br>
          <a:r>
            <a:rPr lang="tr-TR" sz="2400" b="1" u="sng" kern="1200" dirty="0"/>
            <a:t>Strength</a:t>
          </a:r>
          <a:r>
            <a:rPr lang="tr-TR" sz="2400" kern="1200" dirty="0"/>
            <a:t/>
          </a:r>
          <a:br>
            <a:rPr lang="tr-TR" sz="2400" kern="1200" dirty="0"/>
          </a:br>
          <a:endParaRPr lang="en-US" sz="2400" kern="1200" dirty="0"/>
        </a:p>
      </dsp:txBody>
      <dsp:txXfrm>
        <a:off x="0" y="3140"/>
        <a:ext cx="1369120" cy="6425333"/>
      </dsp:txXfrm>
    </dsp:sp>
    <dsp:sp modelId="{971DEA83-2BF0-4A40-A5C0-D219397492B3}">
      <dsp:nvSpPr>
        <dsp:cNvPr id="0" name=""/>
        <dsp:cNvSpPr/>
      </dsp:nvSpPr>
      <dsp:spPr>
        <a:xfrm>
          <a:off x="1471804" y="33572"/>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Strong</a:t>
          </a:r>
          <a:r>
            <a:rPr lang="tr-TR" sz="2400" kern="1200" dirty="0"/>
            <a:t> Market </a:t>
          </a:r>
          <a:r>
            <a:rPr lang="tr-TR" sz="2400" kern="1200" dirty="0" err="1"/>
            <a:t>Position</a:t>
          </a:r>
          <a:endParaRPr lang="en-US" sz="2400" kern="1200" dirty="0"/>
        </a:p>
      </dsp:txBody>
      <dsp:txXfrm>
        <a:off x="1471804" y="33572"/>
        <a:ext cx="5373796" cy="608649"/>
      </dsp:txXfrm>
    </dsp:sp>
    <dsp:sp modelId="{DE3D161A-FE45-44F4-BF75-BB109FD64B89}">
      <dsp:nvSpPr>
        <dsp:cNvPr id="0" name=""/>
        <dsp:cNvSpPr/>
      </dsp:nvSpPr>
      <dsp:spPr>
        <a:xfrm>
          <a:off x="1369120" y="642222"/>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698349-BD54-46FB-AC93-1CB55377EAFA}">
      <dsp:nvSpPr>
        <dsp:cNvPr id="0" name=""/>
        <dsp:cNvSpPr/>
      </dsp:nvSpPr>
      <dsp:spPr>
        <a:xfrm>
          <a:off x="1471804" y="672655"/>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Diversification</a:t>
          </a:r>
          <a:r>
            <a:rPr lang="tr-TR" sz="2400" kern="1200" dirty="0"/>
            <a:t> </a:t>
          </a:r>
          <a:endParaRPr lang="en-US" sz="2400" kern="1200" dirty="0"/>
        </a:p>
      </dsp:txBody>
      <dsp:txXfrm>
        <a:off x="1471804" y="672655"/>
        <a:ext cx="5373796" cy="608649"/>
      </dsp:txXfrm>
    </dsp:sp>
    <dsp:sp modelId="{E2248E55-895D-4820-9489-E73FE0BDE4E2}">
      <dsp:nvSpPr>
        <dsp:cNvPr id="0" name=""/>
        <dsp:cNvSpPr/>
      </dsp:nvSpPr>
      <dsp:spPr>
        <a:xfrm>
          <a:off x="1369120" y="1281304"/>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F994DE-96B1-4A1B-9F47-CDEBBAFE7285}">
      <dsp:nvSpPr>
        <dsp:cNvPr id="0" name=""/>
        <dsp:cNvSpPr/>
      </dsp:nvSpPr>
      <dsp:spPr>
        <a:xfrm>
          <a:off x="1471804" y="1311737"/>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Brand</a:t>
          </a:r>
          <a:r>
            <a:rPr lang="tr-TR" sz="2400" kern="1200" dirty="0"/>
            <a:t> </a:t>
          </a:r>
          <a:r>
            <a:rPr lang="tr-TR" sz="2400" kern="1200" dirty="0" err="1"/>
            <a:t>identity</a:t>
          </a:r>
          <a:endParaRPr lang="en-US" sz="2400" kern="1200" dirty="0"/>
        </a:p>
      </dsp:txBody>
      <dsp:txXfrm>
        <a:off x="1471804" y="1311737"/>
        <a:ext cx="5373796" cy="608649"/>
      </dsp:txXfrm>
    </dsp:sp>
    <dsp:sp modelId="{3DC28616-420F-4DEA-8F15-D51AD8FFEE38}">
      <dsp:nvSpPr>
        <dsp:cNvPr id="0" name=""/>
        <dsp:cNvSpPr/>
      </dsp:nvSpPr>
      <dsp:spPr>
        <a:xfrm>
          <a:off x="1369120" y="1920387"/>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9F260A-E9A7-4117-8B99-4475F3377EAB}">
      <dsp:nvSpPr>
        <dsp:cNvPr id="0" name=""/>
        <dsp:cNvSpPr/>
      </dsp:nvSpPr>
      <dsp:spPr>
        <a:xfrm>
          <a:off x="1471804" y="1950819"/>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Acquisiton</a:t>
          </a:r>
          <a:r>
            <a:rPr lang="tr-TR" sz="2400" kern="1200" dirty="0"/>
            <a:t> </a:t>
          </a:r>
          <a:endParaRPr lang="en-US" sz="2400" kern="1200" dirty="0"/>
        </a:p>
      </dsp:txBody>
      <dsp:txXfrm>
        <a:off x="1471804" y="1950819"/>
        <a:ext cx="5373796" cy="608649"/>
      </dsp:txXfrm>
    </dsp:sp>
    <dsp:sp modelId="{1A6E7F7F-49E9-46A1-B3B1-E3FBED951B13}">
      <dsp:nvSpPr>
        <dsp:cNvPr id="0" name=""/>
        <dsp:cNvSpPr/>
      </dsp:nvSpPr>
      <dsp:spPr>
        <a:xfrm>
          <a:off x="1369120" y="2559469"/>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720D9-D4F0-4E04-8CF0-D6FB062A1593}">
      <dsp:nvSpPr>
        <dsp:cNvPr id="0" name=""/>
        <dsp:cNvSpPr/>
      </dsp:nvSpPr>
      <dsp:spPr>
        <a:xfrm>
          <a:off x="1471804" y="2589901"/>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Family</a:t>
          </a:r>
          <a:r>
            <a:rPr lang="tr-TR" sz="2400" kern="1200" dirty="0"/>
            <a:t> </a:t>
          </a:r>
          <a:r>
            <a:rPr lang="tr-TR" sz="2400" kern="1200" dirty="0" err="1"/>
            <a:t>business</a:t>
          </a:r>
          <a:endParaRPr lang="en-US" sz="2400" kern="1200" dirty="0"/>
        </a:p>
      </dsp:txBody>
      <dsp:txXfrm>
        <a:off x="1471804" y="2589901"/>
        <a:ext cx="5373796" cy="608649"/>
      </dsp:txXfrm>
    </dsp:sp>
    <dsp:sp modelId="{4024B33B-51D9-4C7C-B6BC-0A284DDA7621}">
      <dsp:nvSpPr>
        <dsp:cNvPr id="0" name=""/>
        <dsp:cNvSpPr/>
      </dsp:nvSpPr>
      <dsp:spPr>
        <a:xfrm>
          <a:off x="1369120" y="3198551"/>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092F30-3C35-4555-BD2A-590AAC964A38}">
      <dsp:nvSpPr>
        <dsp:cNvPr id="0" name=""/>
        <dsp:cNvSpPr/>
      </dsp:nvSpPr>
      <dsp:spPr>
        <a:xfrm>
          <a:off x="1471804" y="3228983"/>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Logistic</a:t>
          </a:r>
          <a:r>
            <a:rPr lang="tr-TR" sz="2400" kern="1200" dirty="0"/>
            <a:t> </a:t>
          </a:r>
          <a:r>
            <a:rPr lang="tr-TR" sz="2400" kern="1200" dirty="0" err="1"/>
            <a:t>Advantages</a:t>
          </a:r>
          <a:endParaRPr lang="en-US" sz="2400" kern="1200" dirty="0"/>
        </a:p>
      </dsp:txBody>
      <dsp:txXfrm>
        <a:off x="1471804" y="3228983"/>
        <a:ext cx="5373796" cy="608649"/>
      </dsp:txXfrm>
    </dsp:sp>
    <dsp:sp modelId="{E02AB7A9-4EAA-4F5D-9712-877B16ABD0E1}">
      <dsp:nvSpPr>
        <dsp:cNvPr id="0" name=""/>
        <dsp:cNvSpPr/>
      </dsp:nvSpPr>
      <dsp:spPr>
        <a:xfrm>
          <a:off x="1369120" y="3837633"/>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18AD93-8554-4EB6-9BFF-1BF0958DFE35}">
      <dsp:nvSpPr>
        <dsp:cNvPr id="0" name=""/>
        <dsp:cNvSpPr/>
      </dsp:nvSpPr>
      <dsp:spPr>
        <a:xfrm>
          <a:off x="1471804" y="3868066"/>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Variety</a:t>
          </a:r>
          <a:r>
            <a:rPr lang="tr-TR" sz="2400" kern="1200" dirty="0"/>
            <a:t> of </a:t>
          </a:r>
          <a:r>
            <a:rPr lang="tr-TR" sz="2400" kern="1200" dirty="0" err="1"/>
            <a:t>products</a:t>
          </a:r>
          <a:endParaRPr lang="en-US" sz="2400" kern="1200" dirty="0"/>
        </a:p>
      </dsp:txBody>
      <dsp:txXfrm>
        <a:off x="1471804" y="3868066"/>
        <a:ext cx="5373796" cy="608649"/>
      </dsp:txXfrm>
    </dsp:sp>
    <dsp:sp modelId="{C3850403-9298-45E7-94CF-54946EAAA8AD}">
      <dsp:nvSpPr>
        <dsp:cNvPr id="0" name=""/>
        <dsp:cNvSpPr/>
      </dsp:nvSpPr>
      <dsp:spPr>
        <a:xfrm>
          <a:off x="1369120" y="4476715"/>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CB3C26-4F68-4A0A-BAAB-2C66218D25FF}">
      <dsp:nvSpPr>
        <dsp:cNvPr id="0" name=""/>
        <dsp:cNvSpPr/>
      </dsp:nvSpPr>
      <dsp:spPr>
        <a:xfrm>
          <a:off x="1471804" y="4507148"/>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Innovation</a:t>
          </a:r>
          <a:r>
            <a:rPr lang="tr-TR" sz="2400" kern="1200" dirty="0"/>
            <a:t> </a:t>
          </a:r>
          <a:endParaRPr lang="en-US" sz="2400" kern="1200" dirty="0"/>
        </a:p>
      </dsp:txBody>
      <dsp:txXfrm>
        <a:off x="1471804" y="4507148"/>
        <a:ext cx="5373796" cy="608649"/>
      </dsp:txXfrm>
    </dsp:sp>
    <dsp:sp modelId="{3BA1CB82-4236-4713-9452-396372350960}">
      <dsp:nvSpPr>
        <dsp:cNvPr id="0" name=""/>
        <dsp:cNvSpPr/>
      </dsp:nvSpPr>
      <dsp:spPr>
        <a:xfrm>
          <a:off x="1369120" y="5115798"/>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7D941E-7777-4FFC-B863-F0A9F1279CA5}">
      <dsp:nvSpPr>
        <dsp:cNvPr id="0" name=""/>
        <dsp:cNvSpPr/>
      </dsp:nvSpPr>
      <dsp:spPr>
        <a:xfrm>
          <a:off x="1471804" y="5146230"/>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Customer</a:t>
          </a:r>
          <a:r>
            <a:rPr lang="tr-TR" sz="2400" kern="1200" dirty="0"/>
            <a:t> </a:t>
          </a:r>
          <a:r>
            <a:rPr lang="tr-TR" sz="2400" kern="1200" dirty="0" err="1"/>
            <a:t>loyality</a:t>
          </a:r>
          <a:r>
            <a:rPr lang="tr-TR" sz="2400" kern="1200" dirty="0"/>
            <a:t> </a:t>
          </a:r>
          <a:endParaRPr lang="en-US" sz="2400" kern="1200" dirty="0"/>
        </a:p>
      </dsp:txBody>
      <dsp:txXfrm>
        <a:off x="1471804" y="5146230"/>
        <a:ext cx="5373796" cy="608649"/>
      </dsp:txXfrm>
    </dsp:sp>
    <dsp:sp modelId="{54F47072-3940-4682-9558-3CF8D8B18BC1}">
      <dsp:nvSpPr>
        <dsp:cNvPr id="0" name=""/>
        <dsp:cNvSpPr/>
      </dsp:nvSpPr>
      <dsp:spPr>
        <a:xfrm>
          <a:off x="1369120" y="5754880"/>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48522E-6DA6-4D8D-AF3F-EF9468BD1282}">
      <dsp:nvSpPr>
        <dsp:cNvPr id="0" name=""/>
        <dsp:cNvSpPr/>
      </dsp:nvSpPr>
      <dsp:spPr>
        <a:xfrm>
          <a:off x="1471804" y="5785312"/>
          <a:ext cx="5373796" cy="608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tr-TR" sz="2400" kern="1200" dirty="0" err="1"/>
            <a:t>Quality</a:t>
          </a:r>
          <a:r>
            <a:rPr lang="tr-TR" sz="2400" kern="1200" dirty="0"/>
            <a:t/>
          </a:r>
          <a:br>
            <a:rPr lang="tr-TR" sz="2400" kern="1200" dirty="0"/>
          </a:br>
          <a:r>
            <a:rPr lang="tr-TR" sz="2400" kern="1200" dirty="0"/>
            <a:t/>
          </a:r>
          <a:br>
            <a:rPr lang="tr-TR" sz="2400" kern="1200" dirty="0"/>
          </a:br>
          <a:endParaRPr lang="en-US" sz="2400" kern="1200" dirty="0"/>
        </a:p>
      </dsp:txBody>
      <dsp:txXfrm>
        <a:off x="1471804" y="5785312"/>
        <a:ext cx="5373796" cy="608649"/>
      </dsp:txXfrm>
    </dsp:sp>
    <dsp:sp modelId="{9AF45BD3-DCA6-4B48-8355-B6E017C85754}">
      <dsp:nvSpPr>
        <dsp:cNvPr id="0" name=""/>
        <dsp:cNvSpPr/>
      </dsp:nvSpPr>
      <dsp:spPr>
        <a:xfrm>
          <a:off x="1369120" y="6393962"/>
          <a:ext cx="5476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00034-7F6A-4F0A-B6C8-4493735DB010}" type="datetimeFigureOut">
              <a:rPr lang="en-US" smtClean="0"/>
              <a:t>5/28/2022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E3D15-D41F-4681-900B-9A8E4710E378}" type="slidenum">
              <a:rPr lang="en-US" smtClean="0"/>
              <a:t>‹#›</a:t>
            </a:fld>
            <a:endParaRPr lang="en-US" dirty="0"/>
          </a:p>
        </p:txBody>
      </p:sp>
    </p:spTree>
    <p:extLst>
      <p:ext uri="{BB962C8B-B14F-4D97-AF65-F5344CB8AC3E}">
        <p14:creationId xmlns:p14="http://schemas.microsoft.com/office/powerpoint/2010/main" val="348921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E3D15-D41F-4681-900B-9A8E4710E378}" type="slidenum">
              <a:rPr lang="en-US" smtClean="0"/>
              <a:t>8</a:t>
            </a:fld>
            <a:endParaRPr lang="en-US" dirty="0"/>
          </a:p>
        </p:txBody>
      </p:sp>
    </p:spTree>
    <p:extLst>
      <p:ext uri="{BB962C8B-B14F-4D97-AF65-F5344CB8AC3E}">
        <p14:creationId xmlns:p14="http://schemas.microsoft.com/office/powerpoint/2010/main" val="286251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and foremost it provides a yardstick for which actual results can be measured against.</a:t>
            </a:r>
          </a:p>
          <a:p>
            <a:r>
              <a:rPr lang="en-US" dirty="0" smtClean="0"/>
              <a:t>But if they had no target to aim for, how are you to know if the sales process and strategy you’ve implemented has been a success?</a:t>
            </a:r>
          </a:p>
          <a:p>
            <a:endParaRPr lang="en-US" dirty="0" smtClean="0"/>
          </a:p>
          <a:p>
            <a:r>
              <a:rPr lang="en-US" dirty="0" smtClean="0"/>
              <a:t>Setting goals</a:t>
            </a:r>
          </a:p>
          <a:p>
            <a:r>
              <a:rPr lang="en-US" dirty="0" smtClean="0"/>
              <a:t>But from a distance this target may seem overly ambitious and impossible to achieve, demotivating the sales team and reducing their incentive to achieve it.</a:t>
            </a:r>
          </a:p>
          <a:p>
            <a:r>
              <a:rPr lang="en-US" dirty="0" smtClean="0"/>
              <a:t>So in order to reach our target it will need to be broken down into smaller bitesize goals.</a:t>
            </a:r>
          </a:p>
          <a:p>
            <a:endParaRPr lang="en-US" dirty="0" smtClean="0"/>
          </a:p>
          <a:p>
            <a:r>
              <a:rPr lang="en-US" sz="1200" b="0" i="0" kern="1200" dirty="0" smtClean="0">
                <a:solidFill>
                  <a:schemeClr val="tx1"/>
                </a:solidFill>
                <a:effectLst/>
                <a:latin typeface="+mn-lt"/>
                <a:ea typeface="+mn-ea"/>
                <a:cs typeface="+mn-cs"/>
              </a:rPr>
              <a:t>What’s more, research suggests that field sales reps that are able to track and visualize their sales goals are </a:t>
            </a:r>
            <a:r>
              <a:rPr lang="en-US" sz="1200" b="1" i="0" kern="1200" dirty="0" smtClean="0">
                <a:solidFill>
                  <a:schemeClr val="tx1"/>
                </a:solidFill>
                <a:effectLst/>
                <a:latin typeface="+mn-lt"/>
                <a:ea typeface="+mn-ea"/>
                <a:cs typeface="+mn-cs"/>
              </a:rPr>
              <a:t>20%</a:t>
            </a:r>
            <a:r>
              <a:rPr lang="en-US" sz="1200" b="0" i="0" kern="1200" dirty="0" smtClean="0">
                <a:solidFill>
                  <a:schemeClr val="tx1"/>
                </a:solidFill>
                <a:effectLst/>
                <a:latin typeface="+mn-lt"/>
                <a:ea typeface="+mn-ea"/>
                <a:cs typeface="+mn-cs"/>
              </a:rPr>
              <a:t> more likely to i</a:t>
            </a:r>
            <a:r>
              <a:rPr lang="en-US" sz="1200" b="1" i="0" kern="1200" dirty="0" smtClean="0">
                <a:solidFill>
                  <a:schemeClr val="tx1"/>
                </a:solidFill>
                <a:effectLst/>
                <a:latin typeface="+mn-lt"/>
                <a:ea typeface="+mn-ea"/>
                <a:cs typeface="+mn-cs"/>
              </a:rPr>
              <a:t>mprove</a:t>
            </a:r>
            <a:r>
              <a:rPr lang="en-US" sz="1200" b="0" i="0" kern="1200" dirty="0" smtClean="0">
                <a:solidFill>
                  <a:schemeClr val="tx1"/>
                </a:solidFill>
                <a:effectLst/>
                <a:latin typeface="+mn-lt"/>
                <a:ea typeface="+mn-ea"/>
                <a:cs typeface="+mn-cs"/>
              </a:rPr>
              <a:t> their sales figures.  </a:t>
            </a:r>
            <a:endParaRPr lang="en-US" dirty="0" smtClean="0"/>
          </a:p>
          <a:p>
            <a:endParaRPr lang="en-US" dirty="0" smtClean="0"/>
          </a:p>
          <a:p>
            <a:r>
              <a:rPr lang="en-US" sz="1200" b="0" i="0" kern="1200" dirty="0" smtClean="0">
                <a:solidFill>
                  <a:schemeClr val="tx1"/>
                </a:solidFill>
                <a:effectLst/>
                <a:latin typeface="+mn-lt"/>
                <a:ea typeface="+mn-ea"/>
                <a:cs typeface="+mn-cs"/>
              </a:rPr>
              <a:t>Increased efficiency</a:t>
            </a:r>
          </a:p>
          <a:p>
            <a:r>
              <a:rPr lang="en-US" sz="1200" b="0" i="0" kern="1200" dirty="0" smtClean="0">
                <a:solidFill>
                  <a:schemeClr val="tx1"/>
                </a:solidFill>
                <a:effectLst/>
                <a:latin typeface="+mn-lt"/>
                <a:ea typeface="+mn-ea"/>
                <a:cs typeface="+mn-cs"/>
              </a:rPr>
              <a:t>An effective sales budget process increases efficiency not just across the sales team, but also by reducing waste in manufacturing and operations.</a:t>
            </a:r>
          </a:p>
          <a:p>
            <a:r>
              <a:rPr lang="en-US" sz="1200" b="0" i="0" kern="1200" dirty="0" smtClean="0">
                <a:solidFill>
                  <a:schemeClr val="tx1"/>
                </a:solidFill>
                <a:effectLst/>
                <a:latin typeface="+mn-lt"/>
                <a:ea typeface="+mn-ea"/>
                <a:cs typeface="+mn-cs"/>
              </a:rPr>
              <a:t>In sales it allows field managers to assign specific goals to their team, that once achieved, will have a direct and positive impact on the overall sales targets. There’s no energy wasted on non sales-driving activities.</a:t>
            </a:r>
          </a:p>
          <a:p>
            <a:endParaRPr lang="en-US" dirty="0" smtClean="0"/>
          </a:p>
          <a:p>
            <a:r>
              <a:rPr lang="en-US" sz="1200" b="0" i="0" kern="1200" dirty="0" smtClean="0">
                <a:solidFill>
                  <a:schemeClr val="tx1"/>
                </a:solidFill>
                <a:effectLst/>
                <a:latin typeface="+mn-lt"/>
                <a:ea typeface="+mn-ea"/>
                <a:cs typeface="+mn-cs"/>
              </a:rPr>
              <a:t>In order to know how much stock to manufacture, order and distribute across the different depots nationwide the different departments will need to know how much is expected to sell.</a:t>
            </a:r>
          </a:p>
          <a:p>
            <a:r>
              <a:rPr lang="en-US" sz="1200" b="0" i="0" kern="1200" dirty="0" smtClean="0">
                <a:solidFill>
                  <a:schemeClr val="tx1"/>
                </a:solidFill>
                <a:effectLst/>
                <a:latin typeface="+mn-lt"/>
                <a:ea typeface="+mn-ea"/>
                <a:cs typeface="+mn-cs"/>
              </a:rPr>
              <a:t>So if you overcook your sales budgets you’re going to be left with excess product which will be written off as waste. Equally, undercooking your estimations could leave you short of product with some very unhappy customers to boot.</a:t>
            </a:r>
            <a:endParaRPr lang="en-US" dirty="0"/>
          </a:p>
        </p:txBody>
      </p:sp>
      <p:sp>
        <p:nvSpPr>
          <p:cNvPr id="4" name="Slide Number Placeholder 3"/>
          <p:cNvSpPr>
            <a:spLocks noGrp="1"/>
          </p:cNvSpPr>
          <p:nvPr>
            <p:ph type="sldNum" sz="quarter" idx="10"/>
          </p:nvPr>
        </p:nvSpPr>
        <p:spPr/>
        <p:txBody>
          <a:bodyPr/>
          <a:lstStyle/>
          <a:p>
            <a:fld id="{BF1E3D15-D41F-4681-900B-9A8E4710E378}" type="slidenum">
              <a:rPr lang="en-US" smtClean="0"/>
              <a:t>11</a:t>
            </a:fld>
            <a:endParaRPr lang="en-US" dirty="0"/>
          </a:p>
        </p:txBody>
      </p:sp>
    </p:spTree>
    <p:extLst>
      <p:ext uri="{BB962C8B-B14F-4D97-AF65-F5344CB8AC3E}">
        <p14:creationId xmlns:p14="http://schemas.microsoft.com/office/powerpoint/2010/main" val="112048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and foremost it provides a yardstick for which actual results can be measured against.</a:t>
            </a:r>
          </a:p>
          <a:p>
            <a:r>
              <a:rPr lang="en-US" dirty="0" smtClean="0"/>
              <a:t>But if they had no target to aim for, how are you to know if the sales process and strategy you’ve implemented has been a success?</a:t>
            </a:r>
          </a:p>
          <a:p>
            <a:endParaRPr lang="en-US" dirty="0" smtClean="0"/>
          </a:p>
          <a:p>
            <a:r>
              <a:rPr lang="en-US" dirty="0" smtClean="0"/>
              <a:t>Setting goals</a:t>
            </a:r>
          </a:p>
          <a:p>
            <a:r>
              <a:rPr lang="en-US" dirty="0" smtClean="0"/>
              <a:t>But from a distance this target may seem overly ambitious and impossible to achieve, demotivating the sales team and reducing their incentive to achieve it.</a:t>
            </a:r>
          </a:p>
          <a:p>
            <a:r>
              <a:rPr lang="en-US" dirty="0" smtClean="0"/>
              <a:t>So in order to reach our target it will need to be broken down into smaller bitesize goals.</a:t>
            </a:r>
          </a:p>
          <a:p>
            <a:endParaRPr lang="en-US" dirty="0" smtClean="0"/>
          </a:p>
          <a:p>
            <a:r>
              <a:rPr lang="en-US" sz="1200" b="0" i="0" kern="1200" dirty="0" smtClean="0">
                <a:solidFill>
                  <a:schemeClr val="tx1"/>
                </a:solidFill>
                <a:effectLst/>
                <a:latin typeface="+mn-lt"/>
                <a:ea typeface="+mn-ea"/>
                <a:cs typeface="+mn-cs"/>
              </a:rPr>
              <a:t>What’s more, research suggests that field sales reps that are able to track and visualize their sales goals are </a:t>
            </a:r>
            <a:r>
              <a:rPr lang="en-US" sz="1200" b="1" i="0" kern="1200" dirty="0" smtClean="0">
                <a:solidFill>
                  <a:schemeClr val="tx1"/>
                </a:solidFill>
                <a:effectLst/>
                <a:latin typeface="+mn-lt"/>
                <a:ea typeface="+mn-ea"/>
                <a:cs typeface="+mn-cs"/>
              </a:rPr>
              <a:t>20%</a:t>
            </a:r>
            <a:r>
              <a:rPr lang="en-US" sz="1200" b="0" i="0" kern="1200" dirty="0" smtClean="0">
                <a:solidFill>
                  <a:schemeClr val="tx1"/>
                </a:solidFill>
                <a:effectLst/>
                <a:latin typeface="+mn-lt"/>
                <a:ea typeface="+mn-ea"/>
                <a:cs typeface="+mn-cs"/>
              </a:rPr>
              <a:t> more likely to i</a:t>
            </a:r>
            <a:r>
              <a:rPr lang="en-US" sz="1200" b="1" i="0" kern="1200" dirty="0" smtClean="0">
                <a:solidFill>
                  <a:schemeClr val="tx1"/>
                </a:solidFill>
                <a:effectLst/>
                <a:latin typeface="+mn-lt"/>
                <a:ea typeface="+mn-ea"/>
                <a:cs typeface="+mn-cs"/>
              </a:rPr>
              <a:t>mprove</a:t>
            </a:r>
            <a:r>
              <a:rPr lang="en-US" sz="1200" b="0" i="0" kern="1200" dirty="0" smtClean="0">
                <a:solidFill>
                  <a:schemeClr val="tx1"/>
                </a:solidFill>
                <a:effectLst/>
                <a:latin typeface="+mn-lt"/>
                <a:ea typeface="+mn-ea"/>
                <a:cs typeface="+mn-cs"/>
              </a:rPr>
              <a:t> their sales figures.  </a:t>
            </a:r>
            <a:endParaRPr lang="en-US" dirty="0" smtClean="0"/>
          </a:p>
          <a:p>
            <a:endParaRPr lang="en-US" dirty="0" smtClean="0"/>
          </a:p>
          <a:p>
            <a:r>
              <a:rPr lang="en-US" sz="1200" b="0" i="0" kern="1200" dirty="0" smtClean="0">
                <a:solidFill>
                  <a:schemeClr val="tx1"/>
                </a:solidFill>
                <a:effectLst/>
                <a:latin typeface="+mn-lt"/>
                <a:ea typeface="+mn-ea"/>
                <a:cs typeface="+mn-cs"/>
              </a:rPr>
              <a:t>Increased efficiency</a:t>
            </a:r>
          </a:p>
          <a:p>
            <a:r>
              <a:rPr lang="en-US" sz="1200" b="0" i="0" kern="1200" dirty="0" smtClean="0">
                <a:solidFill>
                  <a:schemeClr val="tx1"/>
                </a:solidFill>
                <a:effectLst/>
                <a:latin typeface="+mn-lt"/>
                <a:ea typeface="+mn-ea"/>
                <a:cs typeface="+mn-cs"/>
              </a:rPr>
              <a:t>An effective sales budget process increases efficiency not just across the sales team, but also by reducing waste in manufacturing and operations.</a:t>
            </a:r>
          </a:p>
          <a:p>
            <a:r>
              <a:rPr lang="en-US" sz="1200" b="0" i="0" kern="1200" dirty="0" smtClean="0">
                <a:solidFill>
                  <a:schemeClr val="tx1"/>
                </a:solidFill>
                <a:effectLst/>
                <a:latin typeface="+mn-lt"/>
                <a:ea typeface="+mn-ea"/>
                <a:cs typeface="+mn-cs"/>
              </a:rPr>
              <a:t>In sales it allows field managers to assign specific goals to their team, that once achieved, will have a direct and positive impact on the overall sales targets. There’s no energy wasted on non sales-driving activities.</a:t>
            </a:r>
          </a:p>
          <a:p>
            <a:endParaRPr lang="en-US" dirty="0" smtClean="0"/>
          </a:p>
          <a:p>
            <a:r>
              <a:rPr lang="en-US" sz="1200" b="0" i="0" kern="1200" dirty="0" smtClean="0">
                <a:solidFill>
                  <a:schemeClr val="tx1"/>
                </a:solidFill>
                <a:effectLst/>
                <a:latin typeface="+mn-lt"/>
                <a:ea typeface="+mn-ea"/>
                <a:cs typeface="+mn-cs"/>
              </a:rPr>
              <a:t>In order to know how much stock to manufacture, order and distribute across the different depots nationwide the different departments will need to know how much is expected to sell.</a:t>
            </a:r>
          </a:p>
          <a:p>
            <a:r>
              <a:rPr lang="en-US" sz="1200" b="0" i="0" kern="1200" dirty="0" smtClean="0">
                <a:solidFill>
                  <a:schemeClr val="tx1"/>
                </a:solidFill>
                <a:effectLst/>
                <a:latin typeface="+mn-lt"/>
                <a:ea typeface="+mn-ea"/>
                <a:cs typeface="+mn-cs"/>
              </a:rPr>
              <a:t>So if you overcook your sales budgets you’re going to be left with excess product which will be written off as waste. Equally, undercooking your estimations could leave you short of product with some very unhappy customers to boot.</a:t>
            </a:r>
            <a:endParaRPr lang="en-US" dirty="0"/>
          </a:p>
        </p:txBody>
      </p:sp>
      <p:sp>
        <p:nvSpPr>
          <p:cNvPr id="4" name="Slide Number Placeholder 3"/>
          <p:cNvSpPr>
            <a:spLocks noGrp="1"/>
          </p:cNvSpPr>
          <p:nvPr>
            <p:ph type="sldNum" sz="quarter" idx="10"/>
          </p:nvPr>
        </p:nvSpPr>
        <p:spPr/>
        <p:txBody>
          <a:bodyPr/>
          <a:lstStyle/>
          <a:p>
            <a:fld id="{BF1E3D15-D41F-4681-900B-9A8E4710E378}" type="slidenum">
              <a:rPr lang="en-US" smtClean="0"/>
              <a:t>12</a:t>
            </a:fld>
            <a:endParaRPr lang="en-US" dirty="0"/>
          </a:p>
        </p:txBody>
      </p:sp>
    </p:spTree>
    <p:extLst>
      <p:ext uri="{BB962C8B-B14F-4D97-AF65-F5344CB8AC3E}">
        <p14:creationId xmlns:p14="http://schemas.microsoft.com/office/powerpoint/2010/main" val="1947266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28.05.2022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28.05.2022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28.05.2022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28.05.2022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28.05.2022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28.05.2022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28.05.2022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4124AE25-A4B0-6D91-891C-D9FFA23294F5}"/>
              </a:ext>
            </a:extLst>
          </p:cNvPr>
          <p:cNvPicPr>
            <a:picLocks noChangeAspect="1"/>
          </p:cNvPicPr>
          <p:nvPr/>
        </p:nvPicPr>
        <p:blipFill>
          <a:blip r:embed="rId2"/>
          <a:stretch>
            <a:fillRect/>
          </a:stretch>
        </p:blipFill>
        <p:spPr>
          <a:xfrm>
            <a:off x="634847" y="210379"/>
            <a:ext cx="11260590" cy="2100557"/>
          </a:xfrm>
          <a:prstGeom prst="rect">
            <a:avLst/>
          </a:prstGeom>
        </p:spPr>
      </p:pic>
      <p:sp>
        <p:nvSpPr>
          <p:cNvPr id="6" name="TextBox 5">
            <a:extLst>
              <a:ext uri="{FF2B5EF4-FFF2-40B4-BE49-F238E27FC236}">
                <a16:creationId xmlns:a16="http://schemas.microsoft.com/office/drawing/2014/main" id="{08252575-8664-9490-181B-D0D41C4008FD}"/>
              </a:ext>
            </a:extLst>
          </p:cNvPr>
          <p:cNvSpPr txBox="1"/>
          <p:nvPr/>
        </p:nvSpPr>
        <p:spPr>
          <a:xfrm>
            <a:off x="814138" y="3912268"/>
            <a:ext cx="359840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Calibri Light"/>
                <a:cs typeface="Segoe UI"/>
              </a:rPr>
              <a:t>​</a:t>
            </a:r>
          </a:p>
          <a:p>
            <a:pPr algn="just"/>
            <a:r>
              <a:rPr lang="ru-RU" b="1" dirty="0">
                <a:latin typeface="Calibri Light"/>
                <a:cs typeface="Segoe UI"/>
              </a:rPr>
              <a:t>Case </a:t>
            </a:r>
            <a:r>
              <a:rPr lang="ru-RU" b="1" dirty="0" err="1">
                <a:latin typeface="Calibri Light"/>
                <a:cs typeface="Segoe UI"/>
              </a:rPr>
              <a:t>study</a:t>
            </a:r>
            <a:r>
              <a:rPr lang="ru-RU" b="1" dirty="0">
                <a:latin typeface="Calibri Light"/>
                <a:cs typeface="Segoe UI"/>
              </a:rPr>
              <a:t> </a:t>
            </a:r>
            <a:r>
              <a:rPr lang="ru-RU" b="1" dirty="0" err="1">
                <a:latin typeface="Calibri Light"/>
                <a:cs typeface="Segoe UI"/>
              </a:rPr>
              <a:t>no</a:t>
            </a:r>
            <a:r>
              <a:rPr lang="ru-RU" b="1" dirty="0">
                <a:latin typeface="Calibri Light"/>
                <a:cs typeface="Segoe UI"/>
              </a:rPr>
              <a:t>. 2</a:t>
            </a:r>
            <a:r>
              <a:rPr lang="en-US" dirty="0">
                <a:latin typeface="Calibri Light"/>
                <a:cs typeface="Segoe UI"/>
              </a:rPr>
              <a:t>​</a:t>
            </a:r>
          </a:p>
          <a:p>
            <a:pPr algn="just"/>
            <a:endParaRPr lang="en-US" dirty="0">
              <a:solidFill>
                <a:srgbClr val="000000"/>
              </a:solidFill>
              <a:latin typeface="Calibri Light"/>
              <a:cs typeface="Segoe UI"/>
            </a:endParaRPr>
          </a:p>
          <a:p>
            <a:pPr algn="just"/>
            <a:r>
              <a:rPr lang="ru-RU" b="1" dirty="0">
                <a:solidFill>
                  <a:srgbClr val="1155CC"/>
                </a:solidFill>
                <a:latin typeface="Times New Roman"/>
                <a:cs typeface="Segoe UI"/>
              </a:rPr>
              <a:t>Group </a:t>
            </a:r>
            <a:r>
              <a:rPr lang="ru-RU" b="1" dirty="0" err="1">
                <a:solidFill>
                  <a:srgbClr val="1155CC"/>
                </a:solidFill>
                <a:latin typeface="Times New Roman"/>
                <a:cs typeface="Segoe UI"/>
              </a:rPr>
              <a:t>Members</a:t>
            </a:r>
            <a:r>
              <a:rPr lang="ru-RU" b="1" dirty="0">
                <a:solidFill>
                  <a:srgbClr val="1155CC"/>
                </a:solidFill>
                <a:latin typeface="Times New Roman"/>
                <a:cs typeface="Segoe UI"/>
              </a:rPr>
              <a:t>: </a:t>
            </a:r>
            <a:r>
              <a:rPr lang="en-US" dirty="0">
                <a:latin typeface="Times New Roman"/>
                <a:cs typeface="Segoe UI"/>
              </a:rPr>
              <a:t>​</a:t>
            </a:r>
          </a:p>
          <a:p>
            <a:r>
              <a:rPr lang="ru-RU" b="1" dirty="0" err="1">
                <a:latin typeface="Calibri Light"/>
                <a:cs typeface="Segoe UI"/>
              </a:rPr>
              <a:t>Kamilla</a:t>
            </a:r>
            <a:r>
              <a:rPr lang="ru-RU" b="1" dirty="0">
                <a:latin typeface="Calibri Light"/>
                <a:cs typeface="Segoe UI"/>
              </a:rPr>
              <a:t> </a:t>
            </a:r>
            <a:r>
              <a:rPr lang="ru-RU" b="1" dirty="0" err="1">
                <a:latin typeface="Calibri Light"/>
                <a:cs typeface="Segoe UI"/>
              </a:rPr>
              <a:t>Mambetova</a:t>
            </a:r>
            <a:r>
              <a:rPr lang="ru-RU" b="1" dirty="0">
                <a:latin typeface="Calibri Light"/>
                <a:cs typeface="Segoe UI"/>
              </a:rPr>
              <a:t> / 44773</a:t>
            </a:r>
            <a:r>
              <a:rPr lang="en-US" dirty="0">
                <a:latin typeface="Calibri Light"/>
                <a:cs typeface="Segoe UI"/>
              </a:rPr>
              <a:t>​</a:t>
            </a:r>
            <a:br>
              <a:rPr lang="en-US" dirty="0">
                <a:latin typeface="Calibri Light"/>
                <a:cs typeface="Segoe UI"/>
              </a:rPr>
            </a:br>
            <a:r>
              <a:rPr lang="ru-RU" b="1" dirty="0" err="1">
                <a:latin typeface="Calibri Light"/>
                <a:cs typeface="Segoe UI"/>
              </a:rPr>
              <a:t>Ayse</a:t>
            </a:r>
            <a:r>
              <a:rPr lang="ru-RU" b="1" dirty="0">
                <a:latin typeface="Calibri Light"/>
                <a:cs typeface="Segoe UI"/>
              </a:rPr>
              <a:t> </a:t>
            </a:r>
            <a:r>
              <a:rPr lang="ru-RU" b="1" dirty="0" err="1">
                <a:latin typeface="Calibri Light"/>
                <a:cs typeface="Segoe UI"/>
              </a:rPr>
              <a:t>Urs</a:t>
            </a:r>
            <a:r>
              <a:rPr lang="ru-RU" b="1" dirty="0">
                <a:latin typeface="Calibri Light"/>
                <a:cs typeface="Segoe UI"/>
              </a:rPr>
              <a:t> / 44378</a:t>
            </a:r>
            <a:r>
              <a:rPr lang="en-US" dirty="0">
                <a:latin typeface="Calibri Light"/>
                <a:cs typeface="Segoe UI"/>
              </a:rPr>
              <a:t>​</a:t>
            </a:r>
            <a:br>
              <a:rPr lang="en-US" dirty="0">
                <a:latin typeface="Calibri Light"/>
                <a:cs typeface="Segoe UI"/>
              </a:rPr>
            </a:br>
            <a:r>
              <a:rPr lang="ru-RU" b="1" dirty="0" err="1">
                <a:latin typeface="Calibri Light"/>
                <a:cs typeface="Segoe UI"/>
              </a:rPr>
              <a:t>Ahmed</a:t>
            </a:r>
            <a:r>
              <a:rPr lang="ru-RU" b="1" dirty="0">
                <a:latin typeface="Calibri Light"/>
                <a:cs typeface="Segoe UI"/>
              </a:rPr>
              <a:t> </a:t>
            </a:r>
            <a:r>
              <a:rPr lang="ru-RU" b="1" dirty="0" err="1">
                <a:latin typeface="Calibri Light"/>
                <a:cs typeface="Segoe UI"/>
              </a:rPr>
              <a:t>Wedam</a:t>
            </a:r>
            <a:r>
              <a:rPr lang="ru-RU" b="1" dirty="0">
                <a:latin typeface="Calibri Light"/>
                <a:cs typeface="Segoe UI"/>
              </a:rPr>
              <a:t> </a:t>
            </a:r>
            <a:r>
              <a:rPr lang="ru-RU" b="1" dirty="0" err="1">
                <a:latin typeface="Calibri Light"/>
                <a:cs typeface="Segoe UI"/>
              </a:rPr>
              <a:t>Ahmed</a:t>
            </a:r>
            <a:r>
              <a:rPr lang="ru-RU" b="1" dirty="0">
                <a:latin typeface="Calibri Light"/>
                <a:cs typeface="Segoe UI"/>
              </a:rPr>
              <a:t> / 44509</a:t>
            </a:r>
            <a:r>
              <a:rPr lang="en-US" dirty="0">
                <a:latin typeface="Calibri Light"/>
                <a:cs typeface="Segoe UI"/>
              </a:rPr>
              <a:t>​</a:t>
            </a:r>
          </a:p>
          <a:p>
            <a:r>
              <a:rPr lang="ru-RU" b="1" dirty="0" err="1">
                <a:latin typeface="Calibri Light"/>
                <a:cs typeface="Segoe UI"/>
              </a:rPr>
              <a:t>Murat</a:t>
            </a:r>
            <a:r>
              <a:rPr lang="ru-RU" b="1" dirty="0">
                <a:latin typeface="Calibri Light"/>
                <a:cs typeface="Segoe UI"/>
              </a:rPr>
              <a:t> </a:t>
            </a:r>
            <a:r>
              <a:rPr lang="ru-RU" b="1" dirty="0" err="1">
                <a:latin typeface="Calibri Light"/>
                <a:cs typeface="Segoe UI"/>
              </a:rPr>
              <a:t>Akar</a:t>
            </a:r>
            <a:r>
              <a:rPr lang="ru-RU" b="1" dirty="0">
                <a:latin typeface="Calibri Light"/>
                <a:cs typeface="Segoe UI"/>
              </a:rPr>
              <a:t> / 44771</a:t>
            </a:r>
            <a:r>
              <a:rPr lang="en-US" dirty="0">
                <a:latin typeface="Calibri Light"/>
                <a:cs typeface="Segoe UI"/>
              </a:rPr>
              <a:t>​</a:t>
            </a:r>
          </a:p>
          <a:p>
            <a:r>
              <a:rPr lang="ru-RU" b="1" dirty="0" err="1">
                <a:latin typeface="Calibri Light"/>
                <a:cs typeface="Segoe UI"/>
              </a:rPr>
              <a:t>Mubunda</a:t>
            </a:r>
            <a:r>
              <a:rPr lang="ru-RU" b="1" dirty="0">
                <a:latin typeface="Calibri Light"/>
                <a:cs typeface="Segoe UI"/>
              </a:rPr>
              <a:t> </a:t>
            </a:r>
            <a:r>
              <a:rPr lang="ru-RU" b="1" dirty="0" err="1">
                <a:latin typeface="Calibri Light"/>
                <a:cs typeface="Segoe UI"/>
              </a:rPr>
              <a:t>Eliezer</a:t>
            </a:r>
            <a:r>
              <a:rPr lang="ru-RU" b="1" dirty="0">
                <a:latin typeface="Calibri Light"/>
                <a:cs typeface="Segoe UI"/>
              </a:rPr>
              <a:t> / 44503</a:t>
            </a:r>
          </a:p>
        </p:txBody>
      </p:sp>
      <p:sp>
        <p:nvSpPr>
          <p:cNvPr id="2" name="TextBox 1">
            <a:extLst>
              <a:ext uri="{FF2B5EF4-FFF2-40B4-BE49-F238E27FC236}">
                <a16:creationId xmlns:a16="http://schemas.microsoft.com/office/drawing/2014/main" id="{06434F74-CA92-DDC4-7382-E9FCAAEEB002}"/>
              </a:ext>
            </a:extLst>
          </p:cNvPr>
          <p:cNvSpPr txBox="1"/>
          <p:nvPr/>
        </p:nvSpPr>
        <p:spPr>
          <a:xfrm>
            <a:off x="4035927" y="3200400"/>
            <a:ext cx="45546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1155CC"/>
                </a:solidFill>
                <a:latin typeface="Times New Roman"/>
                <a:cs typeface="Times New Roman"/>
              </a:rPr>
              <a:t>SUBJECT: Sales Force Management</a:t>
            </a:r>
            <a:r>
              <a:rPr lang="en-US" b="1" dirty="0">
                <a:solidFill>
                  <a:srgbClr val="1155CC"/>
                </a:solidFill>
                <a:latin typeface="Arial"/>
                <a:cs typeface="Arial"/>
              </a:rPr>
              <a:t>.</a:t>
            </a:r>
            <a:endParaRPr lang="en-US" dirty="0"/>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B2E7C-A7EC-FA62-9898-9DAC4C6A1789}"/>
              </a:ext>
            </a:extLst>
          </p:cNvPr>
          <p:cNvSpPr>
            <a:spLocks noGrp="1"/>
          </p:cNvSpPr>
          <p:nvPr>
            <p:ph type="title"/>
          </p:nvPr>
        </p:nvSpPr>
        <p:spPr>
          <a:xfrm>
            <a:off x="0" y="0"/>
            <a:ext cx="12011025" cy="492125"/>
          </a:xfrm>
          <a:solidFill>
            <a:schemeClr val="accent2"/>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r>
              <a:rPr lang="pl-PL" sz="3100" dirty="0" err="1">
                <a:ea typeface="+mj-lt"/>
                <a:cs typeface="+mj-lt"/>
              </a:rPr>
              <a:t>Forecasting</a:t>
            </a:r>
            <a:r>
              <a:rPr lang="pl-PL" sz="3100" dirty="0">
                <a:ea typeface="+mj-lt"/>
                <a:cs typeface="+mj-lt"/>
              </a:rPr>
              <a:t> </a:t>
            </a:r>
            <a:r>
              <a:rPr lang="pl-PL" sz="3100" dirty="0" err="1">
                <a:ea typeface="+mj-lt"/>
                <a:cs typeface="+mj-lt"/>
              </a:rPr>
              <a:t>method</a:t>
            </a:r>
            <a:r>
              <a:rPr lang="pl-PL" sz="3100" dirty="0">
                <a:ea typeface="+mj-lt"/>
                <a:cs typeface="+mj-lt"/>
              </a:rPr>
              <a:t> - </a:t>
            </a:r>
            <a:r>
              <a:rPr lang="pl-PL" sz="3100" dirty="0" err="1">
                <a:ea typeface="+mj-lt"/>
                <a:cs typeface="+mj-lt"/>
              </a:rPr>
              <a:t>Before-after</a:t>
            </a:r>
            <a:r>
              <a:rPr lang="pl-PL" sz="3100" dirty="0">
                <a:ea typeface="+mj-lt"/>
                <a:cs typeface="+mj-lt"/>
              </a:rPr>
              <a:t> </a:t>
            </a:r>
            <a:r>
              <a:rPr lang="pl-PL" sz="3100" dirty="0" err="1">
                <a:ea typeface="+mj-lt"/>
                <a:cs typeface="+mj-lt"/>
              </a:rPr>
              <a:t>retail</a:t>
            </a:r>
            <a:r>
              <a:rPr lang="pl-PL" sz="3100" dirty="0">
                <a:ea typeface="+mj-lt"/>
                <a:cs typeface="+mj-lt"/>
              </a:rPr>
              <a:t> </a:t>
            </a:r>
            <a:r>
              <a:rPr lang="pl-PL" sz="3100" dirty="0" err="1">
                <a:ea typeface="+mj-lt"/>
                <a:cs typeface="+mj-lt"/>
              </a:rPr>
              <a:t>simulation</a:t>
            </a:r>
            <a:r>
              <a:rPr lang="pl-PL" dirty="0">
                <a:ea typeface="+mj-lt"/>
                <a:cs typeface="+mj-lt"/>
              </a:rPr>
              <a:t>.</a:t>
            </a:r>
            <a:endParaRPr lang="fr-FR" dirty="0">
              <a:ea typeface="+mj-lt"/>
              <a:cs typeface="+mj-lt"/>
            </a:endParaRPr>
          </a:p>
        </p:txBody>
      </p:sp>
      <p:sp>
        <p:nvSpPr>
          <p:cNvPr id="3" name="Espace réservé du contenu 2">
            <a:extLst>
              <a:ext uri="{FF2B5EF4-FFF2-40B4-BE49-F238E27FC236}">
                <a16:creationId xmlns:a16="http://schemas.microsoft.com/office/drawing/2014/main" id="{F8756AE8-18FD-2810-B351-575354EE942C}"/>
              </a:ext>
            </a:extLst>
          </p:cNvPr>
          <p:cNvSpPr>
            <a:spLocks noGrp="1"/>
          </p:cNvSpPr>
          <p:nvPr>
            <p:ph idx="1"/>
          </p:nvPr>
        </p:nvSpPr>
        <p:spPr>
          <a:xfrm>
            <a:off x="0" y="492124"/>
            <a:ext cx="12192000" cy="6061075"/>
          </a:xfrm>
        </p:spPr>
        <p:txBody>
          <a:bodyPr vert="horz" lIns="91440" tIns="45720" rIns="91440" bIns="45720" rtlCol="0" anchor="t">
            <a:normAutofit fontScale="77500" lnSpcReduction="20000"/>
          </a:bodyPr>
          <a:lstStyle/>
          <a:p>
            <a:pPr algn="just">
              <a:lnSpc>
                <a:spcPct val="150000"/>
              </a:lnSpc>
            </a:pPr>
            <a:r>
              <a:rPr lang="pl-PL" dirty="0" smtClean="0">
                <a:ea typeface="+mn-lt"/>
                <a:cs typeface="+mn-lt"/>
              </a:rPr>
              <a:t>The </a:t>
            </a:r>
            <a:r>
              <a:rPr lang="pl-PL" dirty="0">
                <a:ea typeface="+mn-lt"/>
                <a:cs typeface="+mn-lt"/>
              </a:rPr>
              <a:t>consumer will then select whether to choose or buy initially.</a:t>
            </a:r>
            <a:endParaRPr lang="fr-FR" dirty="0">
              <a:ea typeface="+mn-lt"/>
              <a:cs typeface="+mn-lt"/>
            </a:endParaRPr>
          </a:p>
          <a:p>
            <a:pPr algn="just">
              <a:lnSpc>
                <a:spcPct val="150000"/>
              </a:lnSpc>
            </a:pPr>
            <a:r>
              <a:rPr lang="pl-PL" dirty="0">
                <a:ea typeface="+mn-lt"/>
                <a:cs typeface="+mn-lt"/>
              </a:rPr>
              <a:t>Then we </a:t>
            </a:r>
            <a:r>
              <a:rPr lang="pl-PL" dirty="0" err="1">
                <a:ea typeface="+mn-lt"/>
                <a:cs typeface="+mn-lt"/>
              </a:rPr>
              <a:t>will</a:t>
            </a:r>
            <a:r>
              <a:rPr lang="pl-PL" dirty="0">
                <a:ea typeface="+mn-lt"/>
                <a:cs typeface="+mn-lt"/>
              </a:rPr>
              <a:t> </a:t>
            </a:r>
            <a:r>
              <a:rPr lang="pl-PL" dirty="0" err="1">
                <a:ea typeface="+mn-lt"/>
                <a:cs typeface="+mn-lt"/>
              </a:rPr>
              <a:t>have</a:t>
            </a:r>
            <a:r>
              <a:rPr lang="pl-PL" dirty="0">
                <a:ea typeface="+mn-lt"/>
                <a:cs typeface="+mn-lt"/>
              </a:rPr>
              <a:t> the </a:t>
            </a:r>
            <a:r>
              <a:rPr lang="pl-PL" dirty="0" err="1">
                <a:ea typeface="+mn-lt"/>
                <a:cs typeface="+mn-lt"/>
              </a:rPr>
              <a:t>shares</a:t>
            </a:r>
            <a:r>
              <a:rPr lang="pl-PL" dirty="0">
                <a:ea typeface="+mn-lt"/>
                <a:cs typeface="+mn-lt"/>
              </a:rPr>
              <a:t> of </a:t>
            </a:r>
            <a:r>
              <a:rPr lang="pl-PL" dirty="0" err="1">
                <a:ea typeface="+mn-lt"/>
                <a:cs typeface="+mn-lt"/>
              </a:rPr>
              <a:t>all</a:t>
            </a:r>
            <a:r>
              <a:rPr lang="pl-PL" dirty="0">
                <a:ea typeface="+mn-lt"/>
                <a:cs typeface="+mn-lt"/>
              </a:rPr>
              <a:t> market </a:t>
            </a:r>
            <a:r>
              <a:rPr lang="pl-PL" dirty="0" err="1">
                <a:ea typeface="+mn-lt"/>
                <a:cs typeface="+mn-lt"/>
              </a:rPr>
              <a:t>categories</a:t>
            </a:r>
            <a:r>
              <a:rPr lang="pl-PL" dirty="0">
                <a:ea typeface="+mn-lt"/>
                <a:cs typeface="+mn-lt"/>
              </a:rPr>
              <a:t> </a:t>
            </a:r>
            <a:r>
              <a:rPr lang="pl-PL" dirty="0" err="1">
                <a:ea typeface="+mn-lt"/>
                <a:cs typeface="+mn-lt"/>
              </a:rPr>
              <a:t>immediately</a:t>
            </a:r>
            <a:r>
              <a:rPr lang="pl-PL" dirty="0">
                <a:ea typeface="+mn-lt"/>
                <a:cs typeface="+mn-lt"/>
              </a:rPr>
              <a:t> </a:t>
            </a:r>
            <a:r>
              <a:rPr lang="pl-PL" dirty="0" err="1">
                <a:ea typeface="+mn-lt"/>
                <a:cs typeface="+mn-lt"/>
              </a:rPr>
              <a:t>before</a:t>
            </a:r>
            <a:r>
              <a:rPr lang="pl-PL" dirty="0">
                <a:ea typeface="+mn-lt"/>
                <a:cs typeface="+mn-lt"/>
              </a:rPr>
              <a:t> </a:t>
            </a:r>
            <a:r>
              <a:rPr lang="pl-PL" dirty="0" err="1">
                <a:ea typeface="+mn-lt"/>
                <a:cs typeface="+mn-lt"/>
              </a:rPr>
              <a:t>releasing</a:t>
            </a:r>
            <a:r>
              <a:rPr lang="pl-PL" dirty="0">
                <a:ea typeface="+mn-lt"/>
                <a:cs typeface="+mn-lt"/>
              </a:rPr>
              <a:t> a </a:t>
            </a:r>
            <a:r>
              <a:rPr lang="pl-PL" dirty="0" err="1">
                <a:ea typeface="+mn-lt"/>
                <a:cs typeface="+mn-lt"/>
              </a:rPr>
              <a:t>new</a:t>
            </a:r>
            <a:r>
              <a:rPr lang="pl-PL" dirty="0">
                <a:ea typeface="+mn-lt"/>
                <a:cs typeface="+mn-lt"/>
              </a:rPr>
              <a:t> </a:t>
            </a:r>
            <a:r>
              <a:rPr lang="pl-PL" dirty="0" err="1">
                <a:ea typeface="+mn-lt"/>
                <a:cs typeface="+mn-lt"/>
              </a:rPr>
              <a:t>product</a:t>
            </a:r>
            <a:r>
              <a:rPr lang="pl-PL" dirty="0">
                <a:ea typeface="+mn-lt"/>
                <a:cs typeface="+mn-lt"/>
              </a:rPr>
              <a:t>, as </a:t>
            </a:r>
            <a:r>
              <a:rPr lang="pl-PL" dirty="0" err="1">
                <a:ea typeface="+mn-lt"/>
                <a:cs typeface="+mn-lt"/>
              </a:rPr>
              <a:t>well</a:t>
            </a:r>
            <a:r>
              <a:rPr lang="pl-PL" dirty="0">
                <a:ea typeface="+mn-lt"/>
                <a:cs typeface="+mn-lt"/>
              </a:rPr>
              <a:t> as the same data </a:t>
            </a:r>
            <a:r>
              <a:rPr lang="pl-PL" dirty="0" err="1">
                <a:ea typeface="+mn-lt"/>
                <a:cs typeface="+mn-lt"/>
              </a:rPr>
              <a:t>just</a:t>
            </a:r>
            <a:r>
              <a:rPr lang="pl-PL" dirty="0">
                <a:ea typeface="+mn-lt"/>
                <a:cs typeface="+mn-lt"/>
              </a:rPr>
              <a:t> </a:t>
            </a:r>
            <a:r>
              <a:rPr lang="pl-PL" dirty="0" err="1">
                <a:ea typeface="+mn-lt"/>
                <a:cs typeface="+mn-lt"/>
              </a:rPr>
              <a:t>after</a:t>
            </a:r>
            <a:r>
              <a:rPr lang="pl-PL" dirty="0">
                <a:ea typeface="+mn-lt"/>
                <a:cs typeface="+mn-lt"/>
              </a:rPr>
              <a:t> </a:t>
            </a:r>
            <a:r>
              <a:rPr lang="pl-PL" dirty="0" err="1">
                <a:ea typeface="+mn-lt"/>
                <a:cs typeface="+mn-lt"/>
              </a:rPr>
              <a:t>introducing</a:t>
            </a:r>
            <a:r>
              <a:rPr lang="pl-PL" dirty="0">
                <a:ea typeface="+mn-lt"/>
                <a:cs typeface="+mn-lt"/>
              </a:rPr>
              <a:t> a </a:t>
            </a:r>
            <a:r>
              <a:rPr lang="pl-PL" dirty="0" err="1">
                <a:ea typeface="+mn-lt"/>
                <a:cs typeface="+mn-lt"/>
              </a:rPr>
              <a:t>new</a:t>
            </a:r>
            <a:r>
              <a:rPr lang="pl-PL" dirty="0">
                <a:ea typeface="+mn-lt"/>
                <a:cs typeface="+mn-lt"/>
              </a:rPr>
              <a:t> </a:t>
            </a:r>
            <a:r>
              <a:rPr lang="pl-PL" dirty="0" err="1">
                <a:ea typeface="+mn-lt"/>
                <a:cs typeface="+mn-lt"/>
              </a:rPr>
              <a:t>brand</a:t>
            </a:r>
            <a:r>
              <a:rPr lang="pl-PL" dirty="0">
                <a:ea typeface="+mn-lt"/>
                <a:cs typeface="+mn-lt"/>
              </a:rPr>
              <a:t>.</a:t>
            </a:r>
            <a:endParaRPr lang="fr-FR" dirty="0">
              <a:ea typeface="+mn-lt"/>
              <a:cs typeface="+mn-lt"/>
            </a:endParaRPr>
          </a:p>
          <a:p>
            <a:pPr algn="just">
              <a:lnSpc>
                <a:spcPct val="150000"/>
              </a:lnSpc>
            </a:pPr>
            <a:r>
              <a:rPr lang="pl-PL" dirty="0">
                <a:ea typeface="+mn-lt"/>
                <a:cs typeface="+mn-lt"/>
              </a:rPr>
              <a:t>The new brand's market share is a measure of the brand's "instantaneous sales rate" at retail (or "current sales rate") at the conclusion of the first year, after subtracting predicted levels of brand recognition, trial, and distribution (and assuming that the product itself is at parity with major competitors). </a:t>
            </a:r>
            <a:endParaRPr lang="en-US" dirty="0" smtClean="0">
              <a:ea typeface="+mn-lt"/>
              <a:cs typeface="+mn-lt"/>
            </a:endParaRPr>
          </a:p>
          <a:p>
            <a:pPr algn="just">
              <a:lnSpc>
                <a:spcPct val="150000"/>
              </a:lnSpc>
            </a:pPr>
            <a:r>
              <a:rPr lang="pl-PL" dirty="0" smtClean="0">
                <a:ea typeface="+mn-lt"/>
                <a:cs typeface="+mn-lt"/>
              </a:rPr>
              <a:t>However</a:t>
            </a:r>
            <a:r>
              <a:rPr lang="pl-PL" dirty="0">
                <a:ea typeface="+mn-lt"/>
                <a:cs typeface="+mn-lt"/>
              </a:rPr>
              <a:t>, first-year trial volume is largely removed from this sales prediction or inventory depletion, and the sales estimate is for the "current sales rate" at the end of the first year, not the first year.</a:t>
            </a:r>
            <a:endParaRPr lang="fr-FR" dirty="0">
              <a:ea typeface="+mn-lt"/>
              <a:cs typeface="+mn-lt"/>
            </a:endParaRPr>
          </a:p>
          <a:p>
            <a:pPr algn="just">
              <a:lnSpc>
                <a:spcPct val="150000"/>
              </a:lnSpc>
            </a:pPr>
            <a:r>
              <a:rPr lang="pl-PL" dirty="0">
                <a:ea typeface="+mn-lt"/>
                <a:cs typeface="+mn-lt"/>
              </a:rPr>
              <a:t>It </a:t>
            </a:r>
            <a:r>
              <a:rPr lang="pl-PL" dirty="0" err="1">
                <a:ea typeface="+mn-lt"/>
                <a:cs typeface="+mn-lt"/>
              </a:rPr>
              <a:t>is</a:t>
            </a:r>
            <a:r>
              <a:rPr lang="pl-PL" dirty="0">
                <a:ea typeface="+mn-lt"/>
                <a:cs typeface="+mn-lt"/>
              </a:rPr>
              <a:t> </a:t>
            </a:r>
            <a:r>
              <a:rPr lang="pl-PL" dirty="0" err="1">
                <a:ea typeface="+mn-lt"/>
                <a:cs typeface="+mn-lt"/>
              </a:rPr>
              <a:t>therefore</a:t>
            </a:r>
            <a:r>
              <a:rPr lang="pl-PL" dirty="0">
                <a:ea typeface="+mn-lt"/>
                <a:cs typeface="+mn-lt"/>
              </a:rPr>
              <a:t> a </a:t>
            </a:r>
            <a:r>
              <a:rPr lang="pl-PL" dirty="0" err="1">
                <a:ea typeface="+mn-lt"/>
                <a:cs typeface="+mn-lt"/>
              </a:rPr>
              <a:t>more</a:t>
            </a:r>
            <a:r>
              <a:rPr lang="pl-PL" dirty="0">
                <a:ea typeface="+mn-lt"/>
                <a:cs typeface="+mn-lt"/>
              </a:rPr>
              <a:t> </a:t>
            </a:r>
            <a:r>
              <a:rPr lang="pl-PL" dirty="0" err="1">
                <a:ea typeface="+mn-lt"/>
                <a:cs typeface="+mn-lt"/>
              </a:rPr>
              <a:t>preferable</a:t>
            </a:r>
            <a:r>
              <a:rPr lang="pl-PL" dirty="0">
                <a:ea typeface="+mn-lt"/>
                <a:cs typeface="+mn-lt"/>
              </a:rPr>
              <a:t> </a:t>
            </a:r>
            <a:r>
              <a:rPr lang="pl-PL" dirty="0" err="1">
                <a:ea typeface="+mn-lt"/>
                <a:cs typeface="+mn-lt"/>
              </a:rPr>
              <a:t>forecasting</a:t>
            </a:r>
            <a:r>
              <a:rPr lang="pl-PL" dirty="0">
                <a:ea typeface="+mn-lt"/>
                <a:cs typeface="+mn-lt"/>
              </a:rPr>
              <a:t> </a:t>
            </a:r>
            <a:r>
              <a:rPr lang="pl-PL" dirty="0" err="1">
                <a:ea typeface="+mn-lt"/>
                <a:cs typeface="+mn-lt"/>
              </a:rPr>
              <a:t>approach</a:t>
            </a:r>
            <a:r>
              <a:rPr lang="pl-PL" dirty="0">
                <a:ea typeface="+mn-lt"/>
                <a:cs typeface="+mn-lt"/>
              </a:rPr>
              <a:t>, </a:t>
            </a:r>
            <a:r>
              <a:rPr lang="pl-PL" dirty="0" err="1">
                <a:ea typeface="+mn-lt"/>
                <a:cs typeface="+mn-lt"/>
              </a:rPr>
              <a:t>however</a:t>
            </a:r>
            <a:r>
              <a:rPr lang="pl-PL" dirty="0">
                <a:ea typeface="+mn-lt"/>
                <a:cs typeface="+mn-lt"/>
              </a:rPr>
              <a:t> </a:t>
            </a:r>
            <a:r>
              <a:rPr lang="pl-PL" dirty="0" err="1">
                <a:ea typeface="+mn-lt"/>
                <a:cs typeface="+mn-lt"/>
              </a:rPr>
              <a:t>it</a:t>
            </a:r>
            <a:r>
              <a:rPr lang="pl-PL" dirty="0">
                <a:ea typeface="+mn-lt"/>
                <a:cs typeface="+mn-lt"/>
              </a:rPr>
              <a:t> </a:t>
            </a:r>
            <a:r>
              <a:rPr lang="pl-PL" dirty="0" err="1">
                <a:ea typeface="+mn-lt"/>
                <a:cs typeface="+mn-lt"/>
              </a:rPr>
              <a:t>may</a:t>
            </a:r>
            <a:r>
              <a:rPr lang="pl-PL" dirty="0">
                <a:ea typeface="+mn-lt"/>
                <a:cs typeface="+mn-lt"/>
              </a:rPr>
              <a:t> be </a:t>
            </a:r>
            <a:r>
              <a:rPr lang="pl-PL" dirty="0" err="1">
                <a:ea typeface="+mn-lt"/>
                <a:cs typeface="+mn-lt"/>
              </a:rPr>
              <a:t>utilized</a:t>
            </a:r>
            <a:r>
              <a:rPr lang="pl-PL" dirty="0">
                <a:ea typeface="+mn-lt"/>
                <a:cs typeface="+mn-lt"/>
              </a:rPr>
              <a:t> </a:t>
            </a:r>
            <a:r>
              <a:rPr lang="pl-PL" dirty="0" err="1">
                <a:ea typeface="+mn-lt"/>
                <a:cs typeface="+mn-lt"/>
              </a:rPr>
              <a:t>alongside</a:t>
            </a:r>
            <a:r>
              <a:rPr lang="pl-PL" dirty="0">
                <a:ea typeface="+mn-lt"/>
                <a:cs typeface="+mn-lt"/>
              </a:rPr>
              <a:t> and </a:t>
            </a:r>
            <a:r>
              <a:rPr lang="pl-PL" dirty="0" err="1">
                <a:ea typeface="+mn-lt"/>
                <a:cs typeface="+mn-lt"/>
              </a:rPr>
              <a:t>contrasted</a:t>
            </a:r>
            <a:r>
              <a:rPr lang="pl-PL" dirty="0">
                <a:ea typeface="+mn-lt"/>
                <a:cs typeface="+mn-lt"/>
              </a:rPr>
              <a:t> to the </a:t>
            </a:r>
            <a:r>
              <a:rPr lang="pl-PL" dirty="0" err="1">
                <a:ea typeface="+mn-lt"/>
                <a:cs typeface="+mn-lt"/>
              </a:rPr>
              <a:t>historical</a:t>
            </a:r>
            <a:r>
              <a:rPr lang="pl-PL" dirty="0">
                <a:ea typeface="+mn-lt"/>
                <a:cs typeface="+mn-lt"/>
              </a:rPr>
              <a:t> </a:t>
            </a:r>
            <a:r>
              <a:rPr lang="pl-PL" dirty="0" err="1">
                <a:ea typeface="+mn-lt"/>
                <a:cs typeface="+mn-lt"/>
              </a:rPr>
              <a:t>review</a:t>
            </a:r>
            <a:r>
              <a:rPr lang="pl-PL" dirty="0">
                <a:ea typeface="+mn-lt"/>
                <a:cs typeface="+mn-lt"/>
              </a:rPr>
              <a:t>.</a:t>
            </a:r>
            <a:endParaRPr lang="fr-FR" dirty="0">
              <a:ea typeface="+mn-lt"/>
              <a:cs typeface="+mn-lt"/>
            </a:endParaRPr>
          </a:p>
          <a:p>
            <a:endParaRPr lang="fr-FR" dirty="0">
              <a:cs typeface="Calibri"/>
            </a:endParaRPr>
          </a:p>
        </p:txBody>
      </p:sp>
    </p:spTree>
    <p:extLst>
      <p:ext uri="{BB962C8B-B14F-4D97-AF65-F5344CB8AC3E}">
        <p14:creationId xmlns:p14="http://schemas.microsoft.com/office/powerpoint/2010/main" val="363272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9525"/>
            <a:ext cx="11671300" cy="1325563"/>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US" sz="3600" dirty="0" smtClean="0"/>
              <a:t>Product Relaunch- Dr. </a:t>
            </a:r>
            <a:r>
              <a:rPr lang="en-US" sz="3600" dirty="0" smtClean="0"/>
              <a:t>Oetker</a:t>
            </a:r>
            <a:r>
              <a:rPr lang="en-US" sz="3600" dirty="0" smtClean="0"/>
              <a:t>    </a:t>
            </a:r>
            <a:r>
              <a:rPr lang="en-US" sz="3600" dirty="0" smtClean="0"/>
              <a:t>SuperCook</a:t>
            </a:r>
            <a:r>
              <a:rPr lang="en-US" sz="3600" dirty="0" smtClean="0"/>
              <a:t> Brand Products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0917865"/>
              </p:ext>
            </p:extLst>
          </p:nvPr>
        </p:nvGraphicFramePr>
        <p:xfrm>
          <a:off x="444500" y="1724956"/>
          <a:ext cx="10515600" cy="286512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3525074846"/>
                    </a:ext>
                  </a:extLst>
                </a:gridCol>
                <a:gridCol w="1314450">
                  <a:extLst>
                    <a:ext uri="{9D8B030D-6E8A-4147-A177-3AD203B41FA5}">
                      <a16:colId xmlns:a16="http://schemas.microsoft.com/office/drawing/2014/main" val="3265714975"/>
                    </a:ext>
                  </a:extLst>
                </a:gridCol>
                <a:gridCol w="1314450">
                  <a:extLst>
                    <a:ext uri="{9D8B030D-6E8A-4147-A177-3AD203B41FA5}">
                      <a16:colId xmlns:a16="http://schemas.microsoft.com/office/drawing/2014/main" val="2258053162"/>
                    </a:ext>
                  </a:extLst>
                </a:gridCol>
                <a:gridCol w="1314450">
                  <a:extLst>
                    <a:ext uri="{9D8B030D-6E8A-4147-A177-3AD203B41FA5}">
                      <a16:colId xmlns:a16="http://schemas.microsoft.com/office/drawing/2014/main" val="3286392036"/>
                    </a:ext>
                  </a:extLst>
                </a:gridCol>
                <a:gridCol w="1104900">
                  <a:extLst>
                    <a:ext uri="{9D8B030D-6E8A-4147-A177-3AD203B41FA5}">
                      <a16:colId xmlns:a16="http://schemas.microsoft.com/office/drawing/2014/main" val="859681975"/>
                    </a:ext>
                  </a:extLst>
                </a:gridCol>
                <a:gridCol w="1143000">
                  <a:extLst>
                    <a:ext uri="{9D8B030D-6E8A-4147-A177-3AD203B41FA5}">
                      <a16:colId xmlns:a16="http://schemas.microsoft.com/office/drawing/2014/main" val="4225293111"/>
                    </a:ext>
                  </a:extLst>
                </a:gridCol>
                <a:gridCol w="1695450">
                  <a:extLst>
                    <a:ext uri="{9D8B030D-6E8A-4147-A177-3AD203B41FA5}">
                      <a16:colId xmlns:a16="http://schemas.microsoft.com/office/drawing/2014/main" val="3495307239"/>
                    </a:ext>
                  </a:extLst>
                </a:gridCol>
                <a:gridCol w="1314450">
                  <a:extLst>
                    <a:ext uri="{9D8B030D-6E8A-4147-A177-3AD203B41FA5}">
                      <a16:colId xmlns:a16="http://schemas.microsoft.com/office/drawing/2014/main" val="1770062427"/>
                    </a:ext>
                  </a:extLst>
                </a:gridCol>
              </a:tblGrid>
              <a:tr h="370840">
                <a:tc>
                  <a:txBody>
                    <a:bodyPr/>
                    <a:lstStyle/>
                    <a:p>
                      <a:r>
                        <a:rPr lang="en-US" dirty="0" smtClean="0"/>
                        <a:t>Products</a:t>
                      </a:r>
                      <a:endParaRPr lang="en-US" dirty="0"/>
                    </a:p>
                  </a:txBody>
                  <a:tcPr/>
                </a:tc>
                <a:tc gridSpan="5">
                  <a:txBody>
                    <a:bodyPr/>
                    <a:lstStyle/>
                    <a:p>
                      <a:pPr algn="ctr"/>
                      <a:r>
                        <a:rPr lang="en-US" dirty="0" smtClean="0"/>
                        <a:t>Expected no of products sold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r>
                        <a:rPr lang="en-US" dirty="0" smtClean="0"/>
                        <a:t>Total($)</a:t>
                      </a:r>
                      <a:endParaRPr lang="en-US" dirty="0"/>
                    </a:p>
                  </a:txBody>
                  <a:tcPr/>
                </a:tc>
                <a:extLst>
                  <a:ext uri="{0D108BD9-81ED-4DB2-BD59-A6C34878D82A}">
                    <a16:rowId xmlns:a16="http://schemas.microsoft.com/office/drawing/2014/main" val="3421547203"/>
                  </a:ext>
                </a:extLst>
              </a:tr>
              <a:tr h="370840">
                <a:tc>
                  <a:txBody>
                    <a:bodyPr/>
                    <a:lstStyle/>
                    <a:p>
                      <a:endParaRPr lang="en-US" dirty="0"/>
                    </a:p>
                  </a:txBody>
                  <a:tcPr/>
                </a:tc>
                <a:tc>
                  <a:txBody>
                    <a:bodyPr/>
                    <a:lstStyle/>
                    <a:p>
                      <a:r>
                        <a:rPr lang="en-US" dirty="0" smtClean="0"/>
                        <a:t>Q1</a:t>
                      </a:r>
                      <a:endParaRPr lang="en-US" dirty="0"/>
                    </a:p>
                  </a:txBody>
                  <a:tcPr/>
                </a:tc>
                <a:tc>
                  <a:txBody>
                    <a:bodyPr/>
                    <a:lstStyle/>
                    <a:p>
                      <a:r>
                        <a:rPr lang="en-US" dirty="0" smtClean="0"/>
                        <a:t>Q2</a:t>
                      </a:r>
                      <a:endParaRPr lang="en-US" dirty="0"/>
                    </a:p>
                  </a:txBody>
                  <a:tcPr/>
                </a:tc>
                <a:tc>
                  <a:txBody>
                    <a:bodyPr/>
                    <a:lstStyle/>
                    <a:p>
                      <a:r>
                        <a:rPr lang="en-US" dirty="0" smtClean="0"/>
                        <a:t>Q3</a:t>
                      </a:r>
                      <a:endParaRPr lang="en-US" dirty="0"/>
                    </a:p>
                  </a:txBody>
                  <a:tcPr/>
                </a:tc>
                <a:tc>
                  <a:txBody>
                    <a:bodyPr/>
                    <a:lstStyle/>
                    <a:p>
                      <a:r>
                        <a:rPr lang="en-US" dirty="0" smtClean="0"/>
                        <a:t>Q4</a:t>
                      </a:r>
                      <a:endParaRPr lang="en-US" dirty="0"/>
                    </a:p>
                  </a:txBody>
                  <a:tcPr/>
                </a:tc>
                <a:tc>
                  <a:txBody>
                    <a:bodyPr/>
                    <a:lstStyle/>
                    <a:p>
                      <a:r>
                        <a:rPr lang="en-US" dirty="0" smtClean="0"/>
                        <a:t>Year</a:t>
                      </a:r>
                      <a:endParaRPr lang="en-US" dirty="0"/>
                    </a:p>
                  </a:txBody>
                  <a:tcPr/>
                </a:tc>
                <a:tc>
                  <a:txBody>
                    <a:bodyPr/>
                    <a:lstStyle/>
                    <a:p>
                      <a:r>
                        <a:rPr lang="en-US" dirty="0" smtClean="0"/>
                        <a:t>Unit</a:t>
                      </a:r>
                      <a:r>
                        <a:rPr lang="en-US" baseline="0" dirty="0" smtClean="0"/>
                        <a:t> Price($)</a:t>
                      </a:r>
                      <a:endParaRPr lang="en-US" dirty="0"/>
                    </a:p>
                  </a:txBody>
                  <a:tcPr/>
                </a:tc>
                <a:tc>
                  <a:txBody>
                    <a:bodyPr/>
                    <a:lstStyle/>
                    <a:p>
                      <a:endParaRPr lang="en-US" dirty="0"/>
                    </a:p>
                  </a:txBody>
                  <a:tcPr/>
                </a:tc>
                <a:extLst>
                  <a:ext uri="{0D108BD9-81ED-4DB2-BD59-A6C34878D82A}">
                    <a16:rowId xmlns:a16="http://schemas.microsoft.com/office/drawing/2014/main" val="2002339636"/>
                  </a:ext>
                </a:extLst>
              </a:tr>
              <a:tr h="370840">
                <a:tc>
                  <a:txBody>
                    <a:bodyPr/>
                    <a:lstStyle/>
                    <a:p>
                      <a:r>
                        <a:rPr lang="en-US" dirty="0" smtClean="0"/>
                        <a:t>Pizza</a:t>
                      </a:r>
                      <a:endParaRPr lang="en-US" dirty="0"/>
                    </a:p>
                  </a:txBody>
                  <a:tcPr/>
                </a:tc>
                <a:tc>
                  <a:txBody>
                    <a:bodyPr/>
                    <a:lstStyle/>
                    <a:p>
                      <a:r>
                        <a:rPr lang="en-US" dirty="0" smtClean="0"/>
                        <a:t>1200</a:t>
                      </a:r>
                      <a:endParaRPr lang="en-US" dirty="0"/>
                    </a:p>
                  </a:txBody>
                  <a:tcPr/>
                </a:tc>
                <a:tc>
                  <a:txBody>
                    <a:bodyPr/>
                    <a:lstStyle/>
                    <a:p>
                      <a:r>
                        <a:rPr lang="en-US" dirty="0" smtClean="0"/>
                        <a:t>1200</a:t>
                      </a:r>
                      <a:endParaRPr lang="en-US" dirty="0"/>
                    </a:p>
                  </a:txBody>
                  <a:tcPr/>
                </a:tc>
                <a:tc>
                  <a:txBody>
                    <a:bodyPr/>
                    <a:lstStyle/>
                    <a:p>
                      <a:r>
                        <a:rPr lang="en-US" dirty="0" smtClean="0"/>
                        <a:t>1200</a:t>
                      </a:r>
                      <a:endParaRPr lang="en-US" dirty="0"/>
                    </a:p>
                  </a:txBody>
                  <a:tcPr/>
                </a:tc>
                <a:tc>
                  <a:txBody>
                    <a:bodyPr/>
                    <a:lstStyle/>
                    <a:p>
                      <a:r>
                        <a:rPr lang="en-US" dirty="0" smtClean="0"/>
                        <a:t>1200</a:t>
                      </a:r>
                      <a:endParaRPr lang="en-US" dirty="0"/>
                    </a:p>
                  </a:txBody>
                  <a:tcPr/>
                </a:tc>
                <a:tc>
                  <a:txBody>
                    <a:bodyPr/>
                    <a:lstStyle/>
                    <a:p>
                      <a:r>
                        <a:rPr lang="en-US" dirty="0" smtClean="0"/>
                        <a:t>4800</a:t>
                      </a:r>
                      <a:endParaRPr lang="en-US" dirty="0"/>
                    </a:p>
                  </a:txBody>
                  <a:tcPr/>
                </a:tc>
                <a:tc>
                  <a:txBody>
                    <a:bodyPr/>
                    <a:lstStyle/>
                    <a:p>
                      <a:r>
                        <a:rPr lang="en-US" dirty="0" smtClean="0"/>
                        <a:t>5.00</a:t>
                      </a:r>
                    </a:p>
                  </a:txBody>
                  <a:tcPr/>
                </a:tc>
                <a:tc>
                  <a:txBody>
                    <a:bodyPr/>
                    <a:lstStyle/>
                    <a:p>
                      <a:r>
                        <a:rPr lang="en-US" dirty="0" smtClean="0"/>
                        <a:t>24,000.00</a:t>
                      </a:r>
                      <a:endParaRPr lang="en-US" dirty="0"/>
                    </a:p>
                  </a:txBody>
                  <a:tcPr/>
                </a:tc>
                <a:extLst>
                  <a:ext uri="{0D108BD9-81ED-4DB2-BD59-A6C34878D82A}">
                    <a16:rowId xmlns:a16="http://schemas.microsoft.com/office/drawing/2014/main" val="3093580275"/>
                  </a:ext>
                </a:extLst>
              </a:tr>
              <a:tr h="370840">
                <a:tc>
                  <a:txBody>
                    <a:bodyPr/>
                    <a:lstStyle/>
                    <a:p>
                      <a:r>
                        <a:rPr lang="en-US" dirty="0" smtClean="0"/>
                        <a:t>Yoghurt</a:t>
                      </a:r>
                      <a:endParaRPr lang="en-US" dirty="0"/>
                    </a:p>
                  </a:txBody>
                  <a:tcPr/>
                </a:tc>
                <a:tc>
                  <a:txBody>
                    <a:bodyPr/>
                    <a:lstStyle/>
                    <a:p>
                      <a:r>
                        <a:rPr lang="en-US" dirty="0" smtClean="0"/>
                        <a:t>600</a:t>
                      </a:r>
                      <a:endParaRPr lang="en-US" dirty="0"/>
                    </a:p>
                  </a:txBody>
                  <a:tcPr/>
                </a:tc>
                <a:tc>
                  <a:txBody>
                    <a:bodyPr/>
                    <a:lstStyle/>
                    <a:p>
                      <a:r>
                        <a:rPr lang="en-US" dirty="0" smtClean="0"/>
                        <a:t>600</a:t>
                      </a:r>
                      <a:endParaRPr lang="en-US" dirty="0"/>
                    </a:p>
                  </a:txBody>
                  <a:tcPr/>
                </a:tc>
                <a:tc>
                  <a:txBody>
                    <a:bodyPr/>
                    <a:lstStyle/>
                    <a:p>
                      <a:r>
                        <a:rPr lang="en-US" dirty="0" smtClean="0"/>
                        <a:t>600</a:t>
                      </a:r>
                      <a:endParaRPr lang="en-US" dirty="0"/>
                    </a:p>
                  </a:txBody>
                  <a:tcPr/>
                </a:tc>
                <a:tc>
                  <a:txBody>
                    <a:bodyPr/>
                    <a:lstStyle/>
                    <a:p>
                      <a:r>
                        <a:rPr lang="en-US" dirty="0" smtClean="0"/>
                        <a:t>600</a:t>
                      </a:r>
                      <a:endParaRPr lang="en-US" dirty="0"/>
                    </a:p>
                  </a:txBody>
                  <a:tcPr/>
                </a:tc>
                <a:tc>
                  <a:txBody>
                    <a:bodyPr/>
                    <a:lstStyle/>
                    <a:p>
                      <a:r>
                        <a:rPr lang="en-US" dirty="0" smtClean="0"/>
                        <a:t>2400</a:t>
                      </a:r>
                      <a:endParaRPr lang="en-US" dirty="0"/>
                    </a:p>
                  </a:txBody>
                  <a:tcPr/>
                </a:tc>
                <a:tc>
                  <a:txBody>
                    <a:bodyPr/>
                    <a:lstStyle/>
                    <a:p>
                      <a:r>
                        <a:rPr lang="en-US" dirty="0" smtClean="0"/>
                        <a:t>2.00</a:t>
                      </a:r>
                      <a:endParaRPr lang="en-US" dirty="0"/>
                    </a:p>
                  </a:txBody>
                  <a:tcPr/>
                </a:tc>
                <a:tc>
                  <a:txBody>
                    <a:bodyPr/>
                    <a:lstStyle/>
                    <a:p>
                      <a:r>
                        <a:rPr lang="en-US" dirty="0" smtClean="0"/>
                        <a:t>4,800.00</a:t>
                      </a:r>
                      <a:endParaRPr lang="en-US" dirty="0"/>
                    </a:p>
                  </a:txBody>
                  <a:tcPr/>
                </a:tc>
                <a:extLst>
                  <a:ext uri="{0D108BD9-81ED-4DB2-BD59-A6C34878D82A}">
                    <a16:rowId xmlns:a16="http://schemas.microsoft.com/office/drawing/2014/main" val="2496229906"/>
                  </a:ext>
                </a:extLst>
              </a:tr>
              <a:tr h="370840">
                <a:tc>
                  <a:txBody>
                    <a:bodyPr/>
                    <a:lstStyle/>
                    <a:p>
                      <a:r>
                        <a:rPr lang="en-US" dirty="0" smtClean="0"/>
                        <a:t>Desserts</a:t>
                      </a:r>
                      <a:endParaRPr lang="en-US" dirty="0"/>
                    </a:p>
                  </a:txBody>
                  <a:tcPr/>
                </a:tc>
                <a:tc>
                  <a:txBody>
                    <a:bodyPr/>
                    <a:lstStyle/>
                    <a:p>
                      <a:r>
                        <a:rPr lang="en-US" dirty="0" smtClean="0"/>
                        <a:t>600</a:t>
                      </a:r>
                      <a:endParaRPr lang="en-US" dirty="0"/>
                    </a:p>
                  </a:txBody>
                  <a:tcPr/>
                </a:tc>
                <a:tc>
                  <a:txBody>
                    <a:bodyPr/>
                    <a:lstStyle/>
                    <a:p>
                      <a:r>
                        <a:rPr lang="en-US" dirty="0" smtClean="0"/>
                        <a:t>600</a:t>
                      </a:r>
                      <a:endParaRPr lang="en-US" dirty="0"/>
                    </a:p>
                  </a:txBody>
                  <a:tcPr/>
                </a:tc>
                <a:tc>
                  <a:txBody>
                    <a:bodyPr/>
                    <a:lstStyle/>
                    <a:p>
                      <a:r>
                        <a:rPr lang="en-US" dirty="0" smtClean="0"/>
                        <a:t>600</a:t>
                      </a:r>
                      <a:endParaRPr lang="en-US" dirty="0"/>
                    </a:p>
                  </a:txBody>
                  <a:tcPr/>
                </a:tc>
                <a:tc>
                  <a:txBody>
                    <a:bodyPr/>
                    <a:lstStyle/>
                    <a:p>
                      <a:r>
                        <a:rPr lang="en-US" dirty="0" smtClean="0"/>
                        <a:t>600</a:t>
                      </a:r>
                      <a:endParaRPr lang="en-US" dirty="0"/>
                    </a:p>
                  </a:txBody>
                  <a:tcPr/>
                </a:tc>
                <a:tc>
                  <a:txBody>
                    <a:bodyPr/>
                    <a:lstStyle/>
                    <a:p>
                      <a:r>
                        <a:rPr lang="en-US" dirty="0" smtClean="0"/>
                        <a:t>2400</a:t>
                      </a:r>
                      <a:endParaRPr lang="en-US" dirty="0"/>
                    </a:p>
                  </a:txBody>
                  <a:tcPr/>
                </a:tc>
                <a:tc>
                  <a:txBody>
                    <a:bodyPr/>
                    <a:lstStyle/>
                    <a:p>
                      <a:r>
                        <a:rPr lang="en-US" dirty="0" smtClean="0"/>
                        <a:t>3.00</a:t>
                      </a:r>
                      <a:endParaRPr lang="en-US" dirty="0"/>
                    </a:p>
                  </a:txBody>
                  <a:tcPr/>
                </a:tc>
                <a:tc>
                  <a:txBody>
                    <a:bodyPr/>
                    <a:lstStyle/>
                    <a:p>
                      <a:r>
                        <a:rPr lang="en-US" dirty="0" smtClean="0"/>
                        <a:t>7,200.00</a:t>
                      </a:r>
                      <a:endParaRPr lang="en-US" dirty="0"/>
                    </a:p>
                  </a:txBody>
                  <a:tcPr/>
                </a:tc>
                <a:extLst>
                  <a:ext uri="{0D108BD9-81ED-4DB2-BD59-A6C34878D82A}">
                    <a16:rowId xmlns:a16="http://schemas.microsoft.com/office/drawing/2014/main" val="3468094630"/>
                  </a:ext>
                </a:extLst>
              </a:tr>
              <a:tr h="370840">
                <a:tc>
                  <a:txBody>
                    <a:bodyPr/>
                    <a:lstStyle/>
                    <a:p>
                      <a:r>
                        <a:rPr lang="en-US" dirty="0" smtClean="0"/>
                        <a:t>Baking</a:t>
                      </a:r>
                      <a:r>
                        <a:rPr lang="en-US" baseline="0" dirty="0" smtClean="0"/>
                        <a:t> &amp; Caking D.P</a:t>
                      </a:r>
                      <a:endParaRPr lang="en-US" dirty="0"/>
                    </a:p>
                  </a:txBody>
                  <a:tcPr/>
                </a:tc>
                <a:tc>
                  <a:txBody>
                    <a:bodyPr/>
                    <a:lstStyle/>
                    <a:p>
                      <a:r>
                        <a:rPr lang="en-US" dirty="0" smtClean="0"/>
                        <a:t>1200</a:t>
                      </a:r>
                      <a:endParaRPr lang="en-US" dirty="0"/>
                    </a:p>
                  </a:txBody>
                  <a:tcPr/>
                </a:tc>
                <a:tc>
                  <a:txBody>
                    <a:bodyPr/>
                    <a:lstStyle/>
                    <a:p>
                      <a:r>
                        <a:rPr lang="en-US" dirty="0" smtClean="0"/>
                        <a:t>1200</a:t>
                      </a:r>
                      <a:endParaRPr lang="en-US" dirty="0"/>
                    </a:p>
                  </a:txBody>
                  <a:tcPr/>
                </a:tc>
                <a:tc>
                  <a:txBody>
                    <a:bodyPr/>
                    <a:lstStyle/>
                    <a:p>
                      <a:r>
                        <a:rPr lang="en-US" dirty="0" smtClean="0"/>
                        <a:t>1200</a:t>
                      </a:r>
                      <a:endParaRPr lang="en-US" dirty="0"/>
                    </a:p>
                  </a:txBody>
                  <a:tcPr/>
                </a:tc>
                <a:tc>
                  <a:txBody>
                    <a:bodyPr/>
                    <a:lstStyle/>
                    <a:p>
                      <a:r>
                        <a:rPr lang="en-US" dirty="0" smtClean="0"/>
                        <a:t>1200</a:t>
                      </a:r>
                      <a:endParaRPr lang="en-US" dirty="0"/>
                    </a:p>
                  </a:txBody>
                  <a:tcPr/>
                </a:tc>
                <a:tc>
                  <a:txBody>
                    <a:bodyPr/>
                    <a:lstStyle/>
                    <a:p>
                      <a:r>
                        <a:rPr lang="en-US" dirty="0" smtClean="0"/>
                        <a:t>4800</a:t>
                      </a:r>
                      <a:endParaRPr lang="en-US" dirty="0"/>
                    </a:p>
                  </a:txBody>
                  <a:tcPr/>
                </a:tc>
                <a:tc>
                  <a:txBody>
                    <a:bodyPr/>
                    <a:lstStyle/>
                    <a:p>
                      <a:r>
                        <a:rPr lang="en-US" dirty="0" smtClean="0"/>
                        <a:t>2.00</a:t>
                      </a:r>
                      <a:endParaRPr lang="en-US" dirty="0"/>
                    </a:p>
                  </a:txBody>
                  <a:tcPr/>
                </a:tc>
                <a:tc>
                  <a:txBody>
                    <a:bodyPr/>
                    <a:lstStyle/>
                    <a:p>
                      <a:r>
                        <a:rPr lang="en-US" dirty="0" smtClean="0"/>
                        <a:t>9,600.00</a:t>
                      </a:r>
                      <a:endParaRPr lang="en-US" dirty="0"/>
                    </a:p>
                  </a:txBody>
                  <a:tcPr/>
                </a:tc>
                <a:extLst>
                  <a:ext uri="{0D108BD9-81ED-4DB2-BD59-A6C34878D82A}">
                    <a16:rowId xmlns:a16="http://schemas.microsoft.com/office/drawing/2014/main" val="2299668443"/>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45,600.00</a:t>
                      </a:r>
                      <a:endParaRPr lang="en-US" dirty="0"/>
                    </a:p>
                  </a:txBody>
                  <a:tcPr/>
                </a:tc>
                <a:extLst>
                  <a:ext uri="{0D108BD9-81ED-4DB2-BD59-A6C34878D82A}">
                    <a16:rowId xmlns:a16="http://schemas.microsoft.com/office/drawing/2014/main" val="1591710759"/>
                  </a:ext>
                </a:extLst>
              </a:tr>
            </a:tbl>
          </a:graphicData>
        </a:graphic>
      </p:graphicFrame>
      <p:sp>
        <p:nvSpPr>
          <p:cNvPr id="5" name="5-Point Star 4"/>
          <p:cNvSpPr/>
          <p:nvPr/>
        </p:nvSpPr>
        <p:spPr>
          <a:xfrm>
            <a:off x="5702300" y="217486"/>
            <a:ext cx="488950" cy="49371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768600" y="1201736"/>
            <a:ext cx="5651500" cy="523220"/>
          </a:xfrm>
          <a:prstGeom prst="rect">
            <a:avLst/>
          </a:prstGeom>
          <a:noFill/>
        </p:spPr>
        <p:txBody>
          <a:bodyPr wrap="square" rtlCol="0">
            <a:spAutoFit/>
          </a:bodyPr>
          <a:lstStyle/>
          <a:p>
            <a:pPr algn="ctr"/>
            <a:r>
              <a:rPr lang="en-US" sz="2800" dirty="0"/>
              <a:t>Sales</a:t>
            </a:r>
            <a:r>
              <a:rPr lang="en-US" dirty="0" smtClean="0"/>
              <a:t> </a:t>
            </a:r>
            <a:r>
              <a:rPr lang="en-US" sz="2800" dirty="0" smtClean="0"/>
              <a:t>Budget</a:t>
            </a:r>
            <a:endParaRPr lang="en-US" dirty="0"/>
          </a:p>
        </p:txBody>
      </p:sp>
      <p:sp>
        <p:nvSpPr>
          <p:cNvPr id="7" name="TextBox 6"/>
          <p:cNvSpPr txBox="1"/>
          <p:nvPr/>
        </p:nvSpPr>
        <p:spPr>
          <a:xfrm>
            <a:off x="355600" y="4488882"/>
            <a:ext cx="4355548" cy="2031325"/>
          </a:xfrm>
          <a:prstGeom prst="rect">
            <a:avLst/>
          </a:prstGeom>
          <a:noFill/>
        </p:spPr>
        <p:txBody>
          <a:bodyPr wrap="square" rtlCol="0">
            <a:spAutoFit/>
          </a:bodyPr>
          <a:lstStyle/>
          <a:p>
            <a:endParaRPr lang="en-US" dirty="0" smtClean="0"/>
          </a:p>
          <a:p>
            <a:r>
              <a:rPr lang="en-US" dirty="0" smtClean="0"/>
              <a:t>Setting Target</a:t>
            </a:r>
          </a:p>
          <a:p>
            <a:endParaRPr lang="en-US" dirty="0"/>
          </a:p>
          <a:p>
            <a:r>
              <a:rPr lang="en-US" dirty="0" smtClean="0"/>
              <a:t>For Pizza</a:t>
            </a:r>
          </a:p>
          <a:p>
            <a:r>
              <a:rPr lang="en-US" dirty="0" smtClean="0"/>
              <a:t>1200/Q1(3 months)=400 per month</a:t>
            </a:r>
          </a:p>
          <a:p>
            <a:endParaRPr lang="en-US" dirty="0"/>
          </a:p>
          <a:p>
            <a:r>
              <a:rPr lang="en-US" dirty="0" smtClean="0"/>
              <a:t>400/4 (weeks)= 100 per week</a:t>
            </a:r>
            <a:endParaRPr lang="en-US" dirty="0"/>
          </a:p>
        </p:txBody>
      </p:sp>
    </p:spTree>
    <p:extLst>
      <p:ext uri="{BB962C8B-B14F-4D97-AF65-F5344CB8AC3E}">
        <p14:creationId xmlns:p14="http://schemas.microsoft.com/office/powerpoint/2010/main" val="62554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9525"/>
            <a:ext cx="11671300" cy="1325563"/>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US" sz="3600" dirty="0" smtClean="0"/>
              <a:t>Product Relaunch- Dr. </a:t>
            </a:r>
            <a:r>
              <a:rPr lang="en-US" sz="3600" dirty="0" smtClean="0"/>
              <a:t>Oetker</a:t>
            </a:r>
            <a:r>
              <a:rPr lang="en-US" sz="3600" dirty="0" smtClean="0"/>
              <a:t>    </a:t>
            </a:r>
            <a:r>
              <a:rPr lang="en-US" sz="3600" dirty="0" smtClean="0"/>
              <a:t>SuperCook</a:t>
            </a:r>
            <a:r>
              <a:rPr lang="en-US" sz="3600" dirty="0" smtClean="0"/>
              <a:t> Brand Products</a:t>
            </a:r>
            <a:endParaRPr lang="en-US" sz="3600" dirty="0"/>
          </a:p>
        </p:txBody>
      </p:sp>
      <p:sp>
        <p:nvSpPr>
          <p:cNvPr id="5" name="5-Point Star 4"/>
          <p:cNvSpPr/>
          <p:nvPr/>
        </p:nvSpPr>
        <p:spPr>
          <a:xfrm>
            <a:off x="5702300" y="217486"/>
            <a:ext cx="488950" cy="49371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768600" y="1201736"/>
            <a:ext cx="5651500" cy="523220"/>
          </a:xfrm>
          <a:prstGeom prst="rect">
            <a:avLst/>
          </a:prstGeom>
          <a:noFill/>
        </p:spPr>
        <p:txBody>
          <a:bodyPr wrap="square" rtlCol="0">
            <a:spAutoFit/>
          </a:bodyPr>
          <a:lstStyle/>
          <a:p>
            <a:pPr algn="ctr"/>
            <a:r>
              <a:rPr lang="en-US" sz="2800" dirty="0"/>
              <a:t>Sales</a:t>
            </a:r>
            <a:r>
              <a:rPr lang="en-US" dirty="0" smtClean="0"/>
              <a:t> </a:t>
            </a:r>
            <a:r>
              <a:rPr lang="en-US" sz="2800" dirty="0" smtClean="0"/>
              <a:t>Target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964346877"/>
              </p:ext>
            </p:extLst>
          </p:nvPr>
        </p:nvGraphicFramePr>
        <p:xfrm>
          <a:off x="935058" y="1724956"/>
          <a:ext cx="8677233" cy="4056719"/>
        </p:xfrm>
        <a:graphic>
          <a:graphicData uri="http://schemas.openxmlformats.org/drawingml/2006/table">
            <a:tbl>
              <a:tblPr firstRow="1" bandRow="1">
                <a:tableStyleId>{5C22544A-7EE6-4342-B048-85BDC9FD1C3A}</a:tableStyleId>
              </a:tblPr>
              <a:tblGrid>
                <a:gridCol w="2789217">
                  <a:extLst>
                    <a:ext uri="{9D8B030D-6E8A-4147-A177-3AD203B41FA5}">
                      <a16:colId xmlns:a16="http://schemas.microsoft.com/office/drawing/2014/main" val="674914865"/>
                    </a:ext>
                  </a:extLst>
                </a:gridCol>
                <a:gridCol w="952500">
                  <a:extLst>
                    <a:ext uri="{9D8B030D-6E8A-4147-A177-3AD203B41FA5}">
                      <a16:colId xmlns:a16="http://schemas.microsoft.com/office/drawing/2014/main" val="3559903992"/>
                    </a:ext>
                  </a:extLst>
                </a:gridCol>
                <a:gridCol w="876300">
                  <a:extLst>
                    <a:ext uri="{9D8B030D-6E8A-4147-A177-3AD203B41FA5}">
                      <a16:colId xmlns:a16="http://schemas.microsoft.com/office/drawing/2014/main" val="514303776"/>
                    </a:ext>
                  </a:extLst>
                </a:gridCol>
                <a:gridCol w="914400">
                  <a:extLst>
                    <a:ext uri="{9D8B030D-6E8A-4147-A177-3AD203B41FA5}">
                      <a16:colId xmlns:a16="http://schemas.microsoft.com/office/drawing/2014/main" val="53846560"/>
                    </a:ext>
                  </a:extLst>
                </a:gridCol>
                <a:gridCol w="752475">
                  <a:extLst>
                    <a:ext uri="{9D8B030D-6E8A-4147-A177-3AD203B41FA5}">
                      <a16:colId xmlns:a16="http://schemas.microsoft.com/office/drawing/2014/main" val="510279272"/>
                    </a:ext>
                  </a:extLst>
                </a:gridCol>
                <a:gridCol w="923925">
                  <a:extLst>
                    <a:ext uri="{9D8B030D-6E8A-4147-A177-3AD203B41FA5}">
                      <a16:colId xmlns:a16="http://schemas.microsoft.com/office/drawing/2014/main" val="4176476025"/>
                    </a:ext>
                  </a:extLst>
                </a:gridCol>
                <a:gridCol w="857250">
                  <a:extLst>
                    <a:ext uri="{9D8B030D-6E8A-4147-A177-3AD203B41FA5}">
                      <a16:colId xmlns:a16="http://schemas.microsoft.com/office/drawing/2014/main" val="4055870248"/>
                    </a:ext>
                  </a:extLst>
                </a:gridCol>
                <a:gridCol w="611166">
                  <a:extLst>
                    <a:ext uri="{9D8B030D-6E8A-4147-A177-3AD203B41FA5}">
                      <a16:colId xmlns:a16="http://schemas.microsoft.com/office/drawing/2014/main" val="1661259403"/>
                    </a:ext>
                  </a:extLst>
                </a:gridCol>
              </a:tblGrid>
              <a:tr h="275832">
                <a:tc>
                  <a:txBody>
                    <a:bodyPr/>
                    <a:lstStyle/>
                    <a:p>
                      <a:endParaRPr lang="en-US" dirty="0"/>
                    </a:p>
                  </a:txBody>
                  <a:tcPr/>
                </a:tc>
                <a:tc gridSpan="7">
                  <a:txBody>
                    <a:bodyPr/>
                    <a:lstStyle/>
                    <a:p>
                      <a:pPr algn="ctr"/>
                      <a:r>
                        <a:rPr lang="en-US" dirty="0" smtClean="0"/>
                        <a:t>Pizza Weekly Sales</a:t>
                      </a:r>
                      <a:r>
                        <a:rPr lang="en-US" baseline="0" dirty="0" smtClean="0"/>
                        <a:t> Targets(100)</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11426925"/>
                  </a:ext>
                </a:extLst>
              </a:tr>
              <a:tr h="642959">
                <a:tc>
                  <a:txBody>
                    <a:bodyPr/>
                    <a:lstStyle/>
                    <a:p>
                      <a:r>
                        <a:rPr lang="en-US" sz="1600" dirty="0" smtClean="0"/>
                        <a:t>Sales Rep(Names)</a:t>
                      </a:r>
                      <a:endParaRPr lang="en-US" sz="1600" dirty="0"/>
                    </a:p>
                  </a:txBody>
                  <a:tcPr/>
                </a:tc>
                <a:tc gridSpan="2">
                  <a:txBody>
                    <a:bodyPr/>
                    <a:lstStyle/>
                    <a:p>
                      <a:pPr algn="ctr"/>
                      <a:r>
                        <a:rPr lang="en-US" sz="1600" dirty="0" smtClean="0"/>
                        <a:t>Jan</a:t>
                      </a:r>
                      <a:endParaRPr lang="en-US" sz="1600" dirty="0"/>
                    </a:p>
                  </a:txBody>
                  <a:tcPr/>
                </a:tc>
                <a:tc hMerge="1">
                  <a:txBody>
                    <a:bodyPr/>
                    <a:lstStyle/>
                    <a:p>
                      <a:endParaRPr lang="en-US" dirty="0"/>
                    </a:p>
                  </a:txBody>
                  <a:tcPr/>
                </a:tc>
                <a:tc gridSpan="2">
                  <a:txBody>
                    <a:bodyPr/>
                    <a:lstStyle/>
                    <a:p>
                      <a:pPr algn="ctr"/>
                      <a:r>
                        <a:rPr lang="en-US" sz="1600" dirty="0" smtClean="0"/>
                        <a:t>Feb</a:t>
                      </a:r>
                      <a:endParaRPr lang="en-US" sz="1600" dirty="0"/>
                    </a:p>
                  </a:txBody>
                  <a:tcPr/>
                </a:tc>
                <a:tc hMerge="1">
                  <a:txBody>
                    <a:bodyPr/>
                    <a:lstStyle/>
                    <a:p>
                      <a:endParaRPr lang="en-US" dirty="0"/>
                    </a:p>
                  </a:txBody>
                  <a:tcPr/>
                </a:tc>
                <a:tc gridSpan="2">
                  <a:txBody>
                    <a:bodyPr/>
                    <a:lstStyle/>
                    <a:p>
                      <a:pPr algn="ctr"/>
                      <a:r>
                        <a:rPr lang="en-US" sz="1600" dirty="0" smtClean="0"/>
                        <a:t>Mar</a:t>
                      </a:r>
                      <a:endParaRPr lang="en-US" sz="1600" dirty="0"/>
                    </a:p>
                  </a:txBody>
                  <a:tcPr/>
                </a:tc>
                <a:tc hMerge="1">
                  <a:txBody>
                    <a:bodyPr/>
                    <a:lstStyle/>
                    <a:p>
                      <a:endParaRPr lang="en-US" dirty="0"/>
                    </a:p>
                  </a:txBody>
                  <a:tcPr/>
                </a:tc>
                <a:tc>
                  <a:txBody>
                    <a:bodyPr/>
                    <a:lstStyle/>
                    <a:p>
                      <a:pPr algn="ctr"/>
                      <a:r>
                        <a:rPr lang="en-US" sz="1600" dirty="0" smtClean="0"/>
                        <a:t>Q1</a:t>
                      </a:r>
                      <a:endParaRPr lang="en-US" sz="1600" dirty="0"/>
                    </a:p>
                  </a:txBody>
                  <a:tcPr/>
                </a:tc>
                <a:extLst>
                  <a:ext uri="{0D108BD9-81ED-4DB2-BD59-A6C34878D82A}">
                    <a16:rowId xmlns:a16="http://schemas.microsoft.com/office/drawing/2014/main" val="2216978098"/>
                  </a:ext>
                </a:extLst>
              </a:tr>
              <a:tr h="262490">
                <a:tc rowSpan="4">
                  <a:txBody>
                    <a:bodyPr/>
                    <a:lstStyle/>
                    <a:p>
                      <a:r>
                        <a:rPr lang="en-US" sz="1600" dirty="0" smtClean="0">
                          <a:solidFill>
                            <a:schemeClr val="tx1"/>
                          </a:solidFill>
                        </a:rPr>
                        <a:t>Ahmed</a:t>
                      </a:r>
                      <a:r>
                        <a:rPr lang="en-US" sz="1600" dirty="0" smtClean="0">
                          <a:solidFill>
                            <a:srgbClr val="00B050"/>
                          </a:solidFill>
                        </a:rPr>
                        <a:t>(464)</a:t>
                      </a:r>
                      <a:endParaRPr lang="en-US" sz="1600" dirty="0">
                        <a:solidFill>
                          <a:srgbClr val="00B050"/>
                        </a:solidFill>
                      </a:endParaRPr>
                    </a:p>
                  </a:txBody>
                  <a:tcPr/>
                </a:tc>
                <a:tc>
                  <a:txBody>
                    <a:bodyPr/>
                    <a:lstStyle/>
                    <a:p>
                      <a:r>
                        <a:rPr lang="en-US" sz="1600" dirty="0" smtClean="0"/>
                        <a:t>W1</a:t>
                      </a:r>
                      <a:endParaRPr lang="en-US" sz="1600" dirty="0"/>
                    </a:p>
                  </a:txBody>
                  <a:tcPr/>
                </a:tc>
                <a:tc>
                  <a:txBody>
                    <a:bodyPr/>
                    <a:lstStyle/>
                    <a:p>
                      <a:r>
                        <a:rPr lang="en-US" sz="1600" dirty="0" smtClean="0">
                          <a:solidFill>
                            <a:srgbClr val="FF0000"/>
                          </a:solidFill>
                        </a:rPr>
                        <a:t>75</a:t>
                      </a:r>
                      <a:endParaRPr lang="en-US" sz="1600" dirty="0">
                        <a:solidFill>
                          <a:srgbClr val="FF0000"/>
                        </a:solidFill>
                      </a:endParaRPr>
                    </a:p>
                  </a:txBody>
                  <a:tcPr/>
                </a:tc>
                <a:tc>
                  <a:txBody>
                    <a:bodyPr/>
                    <a:lstStyle/>
                    <a:p>
                      <a:r>
                        <a:rPr lang="en-US" sz="1600" dirty="0" smtClean="0"/>
                        <a:t>W1</a:t>
                      </a:r>
                      <a:endParaRPr lang="en-US" sz="1600" dirty="0"/>
                    </a:p>
                  </a:txBody>
                  <a:tcPr/>
                </a:tc>
                <a:tc>
                  <a:txBody>
                    <a:bodyPr/>
                    <a:lstStyle/>
                    <a:p>
                      <a:endParaRPr lang="en-US" sz="1600" dirty="0"/>
                    </a:p>
                  </a:txBody>
                  <a:tcPr/>
                </a:tc>
                <a:tc>
                  <a:txBody>
                    <a:bodyPr/>
                    <a:lstStyle/>
                    <a:p>
                      <a:r>
                        <a:rPr lang="en-US" sz="1600" dirty="0" smtClean="0"/>
                        <a:t>W1</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342040524"/>
                  </a:ext>
                </a:extLst>
              </a:tr>
              <a:tr h="262490">
                <a:tc vMerge="1">
                  <a:txBody>
                    <a:bodyPr/>
                    <a:lstStyle/>
                    <a:p>
                      <a:endParaRPr lang="en-US" dirty="0"/>
                    </a:p>
                  </a:txBody>
                  <a:tcPr/>
                </a:tc>
                <a:tc>
                  <a:txBody>
                    <a:bodyPr/>
                    <a:lstStyle/>
                    <a:p>
                      <a:r>
                        <a:rPr lang="en-US" sz="1600" dirty="0" smtClean="0"/>
                        <a:t>W2</a:t>
                      </a:r>
                      <a:endParaRPr lang="en-US" sz="1600" dirty="0"/>
                    </a:p>
                  </a:txBody>
                  <a:tcPr/>
                </a:tc>
                <a:tc>
                  <a:txBody>
                    <a:bodyPr/>
                    <a:lstStyle/>
                    <a:p>
                      <a:r>
                        <a:rPr lang="en-US" sz="1600" dirty="0" smtClean="0">
                          <a:solidFill>
                            <a:srgbClr val="00B050"/>
                          </a:solidFill>
                        </a:rPr>
                        <a:t>100</a:t>
                      </a:r>
                      <a:endParaRPr lang="en-US" sz="1600" dirty="0">
                        <a:solidFill>
                          <a:srgbClr val="00B050"/>
                        </a:solidFill>
                      </a:endParaRPr>
                    </a:p>
                  </a:txBody>
                  <a:tcPr/>
                </a:tc>
                <a:tc>
                  <a:txBody>
                    <a:bodyPr/>
                    <a:lstStyle/>
                    <a:p>
                      <a:r>
                        <a:rPr lang="en-US" sz="1600" dirty="0" smtClean="0"/>
                        <a:t>W2</a:t>
                      </a:r>
                      <a:endParaRPr lang="en-US" sz="1600" dirty="0"/>
                    </a:p>
                  </a:txBody>
                  <a:tcPr/>
                </a:tc>
                <a:tc>
                  <a:txBody>
                    <a:bodyPr/>
                    <a:lstStyle/>
                    <a:p>
                      <a:endParaRPr lang="en-US" sz="1600" dirty="0"/>
                    </a:p>
                  </a:txBody>
                  <a:tcPr/>
                </a:tc>
                <a:tc>
                  <a:txBody>
                    <a:bodyPr/>
                    <a:lstStyle/>
                    <a:p>
                      <a:r>
                        <a:rPr lang="en-US" sz="1600" dirty="0" smtClean="0"/>
                        <a:t>W2</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360417522"/>
                  </a:ext>
                </a:extLst>
              </a:tr>
              <a:tr h="262490">
                <a:tc vMerge="1">
                  <a:txBody>
                    <a:bodyPr/>
                    <a:lstStyle/>
                    <a:p>
                      <a:endParaRPr lang="en-US" dirty="0"/>
                    </a:p>
                  </a:txBody>
                  <a:tcPr/>
                </a:tc>
                <a:tc>
                  <a:txBody>
                    <a:bodyPr/>
                    <a:lstStyle/>
                    <a:p>
                      <a:r>
                        <a:rPr lang="en-US" sz="1600" dirty="0" smtClean="0"/>
                        <a:t>W3</a:t>
                      </a:r>
                      <a:endParaRPr lang="en-US" sz="1600" dirty="0"/>
                    </a:p>
                  </a:txBody>
                  <a:tcPr/>
                </a:tc>
                <a:tc>
                  <a:txBody>
                    <a:bodyPr/>
                    <a:lstStyle/>
                    <a:p>
                      <a:r>
                        <a:rPr lang="en-US" sz="1600" dirty="0" smtClean="0">
                          <a:solidFill>
                            <a:srgbClr val="FF0000"/>
                          </a:solidFill>
                        </a:rPr>
                        <a:t>89</a:t>
                      </a:r>
                      <a:endParaRPr lang="en-US" sz="1600" dirty="0">
                        <a:solidFill>
                          <a:srgbClr val="FF0000"/>
                        </a:solidFill>
                      </a:endParaRPr>
                    </a:p>
                  </a:txBody>
                  <a:tcPr/>
                </a:tc>
                <a:tc>
                  <a:txBody>
                    <a:bodyPr/>
                    <a:lstStyle/>
                    <a:p>
                      <a:r>
                        <a:rPr lang="en-US" sz="1600" dirty="0" smtClean="0"/>
                        <a:t>W3</a:t>
                      </a:r>
                      <a:endParaRPr lang="en-US" sz="1600" dirty="0"/>
                    </a:p>
                  </a:txBody>
                  <a:tcPr/>
                </a:tc>
                <a:tc>
                  <a:txBody>
                    <a:bodyPr/>
                    <a:lstStyle/>
                    <a:p>
                      <a:endParaRPr lang="en-US" sz="1600" dirty="0"/>
                    </a:p>
                  </a:txBody>
                  <a:tcPr/>
                </a:tc>
                <a:tc>
                  <a:txBody>
                    <a:bodyPr/>
                    <a:lstStyle/>
                    <a:p>
                      <a:r>
                        <a:rPr lang="en-US" sz="1600" dirty="0" smtClean="0"/>
                        <a:t>W3</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539837141"/>
                  </a:ext>
                </a:extLst>
              </a:tr>
              <a:tr h="262490">
                <a:tc vMerge="1">
                  <a:txBody>
                    <a:bodyPr/>
                    <a:lstStyle/>
                    <a:p>
                      <a:endParaRPr lang="en-US" dirty="0"/>
                    </a:p>
                  </a:txBody>
                  <a:tcPr/>
                </a:tc>
                <a:tc>
                  <a:txBody>
                    <a:bodyPr/>
                    <a:lstStyle/>
                    <a:p>
                      <a:r>
                        <a:rPr lang="en-US" sz="1600" dirty="0" smtClean="0"/>
                        <a:t>W4</a:t>
                      </a:r>
                      <a:endParaRPr lang="en-US" sz="1600" dirty="0"/>
                    </a:p>
                  </a:txBody>
                  <a:tcPr/>
                </a:tc>
                <a:tc>
                  <a:txBody>
                    <a:bodyPr/>
                    <a:lstStyle/>
                    <a:p>
                      <a:r>
                        <a:rPr lang="en-US" sz="1600" dirty="0" smtClean="0">
                          <a:solidFill>
                            <a:srgbClr val="00B050"/>
                          </a:solidFill>
                        </a:rPr>
                        <a:t>200</a:t>
                      </a:r>
                      <a:endParaRPr lang="en-US" sz="1600" dirty="0">
                        <a:solidFill>
                          <a:srgbClr val="00B050"/>
                        </a:solidFill>
                      </a:endParaRPr>
                    </a:p>
                  </a:txBody>
                  <a:tcPr/>
                </a:tc>
                <a:tc>
                  <a:txBody>
                    <a:bodyPr/>
                    <a:lstStyle/>
                    <a:p>
                      <a:r>
                        <a:rPr lang="en-US" sz="1600" dirty="0" smtClean="0"/>
                        <a:t>W4</a:t>
                      </a:r>
                      <a:endParaRPr lang="en-US" sz="1600" dirty="0"/>
                    </a:p>
                  </a:txBody>
                  <a:tcPr/>
                </a:tc>
                <a:tc>
                  <a:txBody>
                    <a:bodyPr/>
                    <a:lstStyle/>
                    <a:p>
                      <a:endParaRPr lang="en-US" sz="1600" dirty="0"/>
                    </a:p>
                  </a:txBody>
                  <a:tcPr/>
                </a:tc>
                <a:tc>
                  <a:txBody>
                    <a:bodyPr/>
                    <a:lstStyle/>
                    <a:p>
                      <a:r>
                        <a:rPr lang="en-US" sz="1600" dirty="0" smtClean="0"/>
                        <a:t>W4</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077755537"/>
                  </a:ext>
                </a:extLst>
              </a:tr>
              <a:tr h="262490">
                <a:tc rowSpan="4">
                  <a:txBody>
                    <a:bodyPr/>
                    <a:lstStyle/>
                    <a:p>
                      <a:r>
                        <a:rPr lang="en-US" sz="1600" dirty="0" smtClean="0"/>
                        <a:t>Murat</a:t>
                      </a:r>
                      <a:endParaRPr lang="en-US" sz="1600" dirty="0"/>
                    </a:p>
                  </a:txBody>
                  <a:tcPr/>
                </a:tc>
                <a:tc>
                  <a:txBody>
                    <a:bodyPr/>
                    <a:lstStyle/>
                    <a:p>
                      <a:r>
                        <a:rPr lang="en-US" sz="1600" dirty="0" smtClean="0"/>
                        <a:t>W1</a:t>
                      </a:r>
                      <a:endParaRPr lang="en-US" sz="1600" dirty="0"/>
                    </a:p>
                  </a:txBody>
                  <a:tcPr/>
                </a:tc>
                <a:tc>
                  <a:txBody>
                    <a:bodyPr/>
                    <a:lstStyle/>
                    <a:p>
                      <a:endParaRPr lang="en-US" sz="1600" dirty="0"/>
                    </a:p>
                  </a:txBody>
                  <a:tcPr/>
                </a:tc>
                <a:tc>
                  <a:txBody>
                    <a:bodyPr/>
                    <a:lstStyle/>
                    <a:p>
                      <a:r>
                        <a:rPr lang="en-US" sz="1600" dirty="0" smtClean="0"/>
                        <a:t>W1</a:t>
                      </a:r>
                      <a:endParaRPr lang="en-US" sz="1600" dirty="0"/>
                    </a:p>
                  </a:txBody>
                  <a:tcPr/>
                </a:tc>
                <a:tc>
                  <a:txBody>
                    <a:bodyPr/>
                    <a:lstStyle/>
                    <a:p>
                      <a:endParaRPr lang="en-US" sz="1600" dirty="0"/>
                    </a:p>
                  </a:txBody>
                  <a:tcPr/>
                </a:tc>
                <a:tc>
                  <a:txBody>
                    <a:bodyPr/>
                    <a:lstStyle/>
                    <a:p>
                      <a:r>
                        <a:rPr lang="en-US" sz="1600" dirty="0" smtClean="0"/>
                        <a:t>W1</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188579537"/>
                  </a:ext>
                </a:extLst>
              </a:tr>
              <a:tr h="262490">
                <a:tc vMerge="1">
                  <a:txBody>
                    <a:bodyPr/>
                    <a:lstStyle/>
                    <a:p>
                      <a:endParaRPr lang="en-US" dirty="0"/>
                    </a:p>
                  </a:txBody>
                  <a:tcPr/>
                </a:tc>
                <a:tc>
                  <a:txBody>
                    <a:bodyPr/>
                    <a:lstStyle/>
                    <a:p>
                      <a:r>
                        <a:rPr lang="en-US" sz="1600" dirty="0" smtClean="0"/>
                        <a:t>W2</a:t>
                      </a:r>
                      <a:endParaRPr lang="en-US" sz="1600" dirty="0"/>
                    </a:p>
                  </a:txBody>
                  <a:tcPr/>
                </a:tc>
                <a:tc>
                  <a:txBody>
                    <a:bodyPr/>
                    <a:lstStyle/>
                    <a:p>
                      <a:endParaRPr lang="en-US" sz="1600" dirty="0"/>
                    </a:p>
                  </a:txBody>
                  <a:tcPr/>
                </a:tc>
                <a:tc>
                  <a:txBody>
                    <a:bodyPr/>
                    <a:lstStyle/>
                    <a:p>
                      <a:r>
                        <a:rPr lang="en-US" sz="1600" dirty="0" smtClean="0"/>
                        <a:t>W2</a:t>
                      </a:r>
                      <a:endParaRPr lang="en-US" sz="1600" dirty="0"/>
                    </a:p>
                  </a:txBody>
                  <a:tcPr/>
                </a:tc>
                <a:tc>
                  <a:txBody>
                    <a:bodyPr/>
                    <a:lstStyle/>
                    <a:p>
                      <a:endParaRPr lang="en-US" sz="1600" dirty="0"/>
                    </a:p>
                  </a:txBody>
                  <a:tcPr/>
                </a:tc>
                <a:tc>
                  <a:txBody>
                    <a:bodyPr/>
                    <a:lstStyle/>
                    <a:p>
                      <a:r>
                        <a:rPr lang="en-US" sz="1600" dirty="0" smtClean="0"/>
                        <a:t>W2</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218419969"/>
                  </a:ext>
                </a:extLst>
              </a:tr>
              <a:tr h="262490">
                <a:tc vMerge="1">
                  <a:txBody>
                    <a:bodyPr/>
                    <a:lstStyle/>
                    <a:p>
                      <a:endParaRPr lang="en-US" dirty="0"/>
                    </a:p>
                  </a:txBody>
                  <a:tcPr/>
                </a:tc>
                <a:tc>
                  <a:txBody>
                    <a:bodyPr/>
                    <a:lstStyle/>
                    <a:p>
                      <a:r>
                        <a:rPr lang="en-US" sz="1600" dirty="0" smtClean="0"/>
                        <a:t>W3</a:t>
                      </a:r>
                      <a:endParaRPr lang="en-US" sz="1600" dirty="0"/>
                    </a:p>
                  </a:txBody>
                  <a:tcPr/>
                </a:tc>
                <a:tc>
                  <a:txBody>
                    <a:bodyPr/>
                    <a:lstStyle/>
                    <a:p>
                      <a:endParaRPr lang="en-US" sz="1600" dirty="0"/>
                    </a:p>
                  </a:txBody>
                  <a:tcPr/>
                </a:tc>
                <a:tc>
                  <a:txBody>
                    <a:bodyPr/>
                    <a:lstStyle/>
                    <a:p>
                      <a:r>
                        <a:rPr lang="en-US" sz="1600" dirty="0" smtClean="0"/>
                        <a:t>W3</a:t>
                      </a:r>
                      <a:endParaRPr lang="en-US" sz="1600" dirty="0"/>
                    </a:p>
                  </a:txBody>
                  <a:tcPr/>
                </a:tc>
                <a:tc>
                  <a:txBody>
                    <a:bodyPr/>
                    <a:lstStyle/>
                    <a:p>
                      <a:endParaRPr lang="en-US" sz="1600" dirty="0"/>
                    </a:p>
                  </a:txBody>
                  <a:tcPr/>
                </a:tc>
                <a:tc>
                  <a:txBody>
                    <a:bodyPr/>
                    <a:lstStyle/>
                    <a:p>
                      <a:r>
                        <a:rPr lang="en-US" sz="1600" dirty="0" smtClean="0"/>
                        <a:t>W3</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544013245"/>
                  </a:ext>
                </a:extLst>
              </a:tr>
              <a:tr h="262490">
                <a:tc vMerge="1">
                  <a:txBody>
                    <a:bodyPr/>
                    <a:lstStyle/>
                    <a:p>
                      <a:endParaRPr lang="en-US" dirty="0"/>
                    </a:p>
                  </a:txBody>
                  <a:tcPr/>
                </a:tc>
                <a:tc>
                  <a:txBody>
                    <a:bodyPr/>
                    <a:lstStyle/>
                    <a:p>
                      <a:r>
                        <a:rPr lang="en-US" sz="1600" dirty="0" smtClean="0"/>
                        <a:t>W4</a:t>
                      </a:r>
                      <a:endParaRPr lang="en-US" sz="1600" dirty="0"/>
                    </a:p>
                  </a:txBody>
                  <a:tcPr/>
                </a:tc>
                <a:tc>
                  <a:txBody>
                    <a:bodyPr/>
                    <a:lstStyle/>
                    <a:p>
                      <a:endParaRPr lang="en-US" sz="1600" dirty="0"/>
                    </a:p>
                  </a:txBody>
                  <a:tcPr/>
                </a:tc>
                <a:tc>
                  <a:txBody>
                    <a:bodyPr/>
                    <a:lstStyle/>
                    <a:p>
                      <a:r>
                        <a:rPr lang="en-US" sz="1600" dirty="0" smtClean="0"/>
                        <a:t>W4</a:t>
                      </a:r>
                      <a:endParaRPr lang="en-US" sz="1600" dirty="0"/>
                    </a:p>
                  </a:txBody>
                  <a:tcPr/>
                </a:tc>
                <a:tc>
                  <a:txBody>
                    <a:bodyPr/>
                    <a:lstStyle/>
                    <a:p>
                      <a:endParaRPr lang="en-US" sz="1600" dirty="0"/>
                    </a:p>
                  </a:txBody>
                  <a:tcPr/>
                </a:tc>
                <a:tc>
                  <a:txBody>
                    <a:bodyPr/>
                    <a:lstStyle/>
                    <a:p>
                      <a:r>
                        <a:rPr lang="en-US" sz="1600" dirty="0" smtClean="0"/>
                        <a:t>W4</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283271675"/>
                  </a:ext>
                </a:extLst>
              </a:tr>
              <a:tr h="262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6068102"/>
                  </a:ext>
                </a:extLst>
              </a:tr>
            </a:tbl>
          </a:graphicData>
        </a:graphic>
      </p:graphicFrame>
      <p:sp>
        <p:nvSpPr>
          <p:cNvPr id="8" name="TextBox 7"/>
          <p:cNvSpPr txBox="1"/>
          <p:nvPr/>
        </p:nvSpPr>
        <p:spPr>
          <a:xfrm>
            <a:off x="935058" y="5943600"/>
            <a:ext cx="6227742" cy="646331"/>
          </a:xfrm>
          <a:prstGeom prst="rect">
            <a:avLst/>
          </a:prstGeom>
          <a:noFill/>
        </p:spPr>
        <p:txBody>
          <a:bodyPr wrap="square" rtlCol="0">
            <a:spAutoFit/>
          </a:bodyPr>
          <a:lstStyle/>
          <a:p>
            <a:r>
              <a:rPr lang="en-US" dirty="0" smtClean="0"/>
              <a:t>We need to meet the weekly targets.</a:t>
            </a:r>
          </a:p>
          <a:p>
            <a:r>
              <a:rPr lang="en-US" dirty="0" smtClean="0"/>
              <a:t>Bonus given for Targets </a:t>
            </a:r>
            <a:r>
              <a:rPr lang="en-US" dirty="0" err="1" smtClean="0"/>
              <a:t>mets</a:t>
            </a:r>
            <a:r>
              <a:rPr lang="en-US" dirty="0" smtClean="0"/>
              <a:t> or exceeded the month</a:t>
            </a:r>
            <a:endParaRPr lang="en-US" dirty="0"/>
          </a:p>
        </p:txBody>
      </p:sp>
    </p:spTree>
    <p:extLst>
      <p:ext uri="{BB962C8B-B14F-4D97-AF65-F5344CB8AC3E}">
        <p14:creationId xmlns:p14="http://schemas.microsoft.com/office/powerpoint/2010/main" val="182652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1E54D-1E02-DE83-125C-DD7893A2CCB2}"/>
              </a:ext>
            </a:extLst>
          </p:cNvPr>
          <p:cNvSpPr>
            <a:spLocks noGrp="1"/>
          </p:cNvSpPr>
          <p:nvPr>
            <p:ph type="title"/>
          </p:nvPr>
        </p:nvSpPr>
        <p:spPr>
          <a:xfrm>
            <a:off x="247649" y="152400"/>
            <a:ext cx="10515600" cy="683879"/>
          </a:xfrm>
        </p:spPr>
        <p:style>
          <a:lnRef idx="1">
            <a:schemeClr val="accent1"/>
          </a:lnRef>
          <a:fillRef idx="2">
            <a:schemeClr val="accent1"/>
          </a:fillRef>
          <a:effectRef idx="1">
            <a:schemeClr val="accent1"/>
          </a:effectRef>
          <a:fontRef idx="minor">
            <a:schemeClr val="dk1"/>
          </a:fontRef>
        </p:style>
        <p:txBody>
          <a:bodyPr/>
          <a:lstStyle/>
          <a:p>
            <a:r>
              <a:rPr lang="ru-RU" sz="1800" b="1" dirty="0" smtClean="0">
                <a:latin typeface="Calibri"/>
                <a:cs typeface="Calibri Light"/>
              </a:rPr>
              <a:t>Macro Factors That May Affect The Sales: </a:t>
            </a:r>
            <a:endParaRPr lang="ru-RU" sz="1800" b="1" dirty="0">
              <a:latin typeface="Calibri"/>
              <a:cs typeface="Calibri Light"/>
            </a:endParaRPr>
          </a:p>
        </p:txBody>
      </p:sp>
      <p:sp>
        <p:nvSpPr>
          <p:cNvPr id="3" name="Объект 2">
            <a:extLst>
              <a:ext uri="{FF2B5EF4-FFF2-40B4-BE49-F238E27FC236}">
                <a16:creationId xmlns:a16="http://schemas.microsoft.com/office/drawing/2014/main" id="{FF53ECA7-4E38-B62B-4FD1-7E8D088D856D}"/>
              </a:ext>
            </a:extLst>
          </p:cNvPr>
          <p:cNvSpPr>
            <a:spLocks noGrp="1"/>
          </p:cNvSpPr>
          <p:nvPr>
            <p:ph idx="1"/>
          </p:nvPr>
        </p:nvSpPr>
        <p:spPr>
          <a:xfrm>
            <a:off x="247649" y="1036889"/>
            <a:ext cx="11515725" cy="5140074"/>
          </a:xfrm>
        </p:spPr>
        <p:txBody>
          <a:bodyPr vert="horz" lIns="91440" tIns="45720" rIns="91440" bIns="45720" rtlCol="0" anchor="t">
            <a:normAutofit/>
          </a:bodyPr>
          <a:lstStyle/>
          <a:p>
            <a:r>
              <a:rPr lang="ru-RU" sz="1800" dirty="0" err="1">
                <a:ea typeface="+mn-lt"/>
                <a:cs typeface="+mn-lt"/>
              </a:rPr>
              <a:t>Lifestyle</a:t>
            </a:r>
            <a:r>
              <a:rPr lang="ru-RU" sz="1800" dirty="0">
                <a:ea typeface="+mn-lt"/>
                <a:cs typeface="+mn-lt"/>
              </a:rPr>
              <a:t> </a:t>
            </a:r>
            <a:r>
              <a:rPr lang="ru-RU" sz="1800" dirty="0" err="1">
                <a:ea typeface="+mn-lt"/>
                <a:cs typeface="+mn-lt"/>
              </a:rPr>
              <a:t>changes</a:t>
            </a:r>
            <a:r>
              <a:rPr lang="ru-RU" sz="1800" dirty="0">
                <a:ea typeface="+mn-lt"/>
                <a:cs typeface="+mn-lt"/>
              </a:rPr>
              <a:t> </a:t>
            </a:r>
            <a:r>
              <a:rPr lang="ru-RU" sz="1800" dirty="0" err="1">
                <a:ea typeface="+mn-lt"/>
                <a:cs typeface="+mn-lt"/>
              </a:rPr>
              <a:t>will</a:t>
            </a:r>
            <a:r>
              <a:rPr lang="ru-RU" sz="1800" dirty="0">
                <a:ea typeface="+mn-lt"/>
                <a:cs typeface="+mn-lt"/>
              </a:rPr>
              <a:t> </a:t>
            </a:r>
            <a:r>
              <a:rPr lang="ru-RU" sz="1800" dirty="0" err="1">
                <a:ea typeface="+mn-lt"/>
                <a:cs typeface="+mn-lt"/>
              </a:rPr>
              <a:t>continue</a:t>
            </a:r>
            <a:r>
              <a:rPr lang="ru-RU" sz="1800" dirty="0">
                <a:ea typeface="+mn-lt"/>
                <a:cs typeface="+mn-lt"/>
              </a:rPr>
              <a:t> </a:t>
            </a:r>
            <a:r>
              <a:rPr lang="ru-RU" sz="1800" dirty="0" err="1">
                <a:ea typeface="+mn-lt"/>
                <a:cs typeface="+mn-lt"/>
              </a:rPr>
              <a:t>to</a:t>
            </a:r>
            <a:r>
              <a:rPr lang="ru-RU" sz="1800" dirty="0">
                <a:ea typeface="+mn-lt"/>
                <a:cs typeface="+mn-lt"/>
              </a:rPr>
              <a:t> </a:t>
            </a:r>
            <a:r>
              <a:rPr lang="ru-RU" sz="1800" dirty="0" err="1">
                <a:ea typeface="+mn-lt"/>
                <a:cs typeface="+mn-lt"/>
              </a:rPr>
              <a:t>influence</a:t>
            </a:r>
            <a:r>
              <a:rPr lang="ru-RU" sz="1800" dirty="0">
                <a:ea typeface="+mn-lt"/>
                <a:cs typeface="+mn-lt"/>
              </a:rPr>
              <a:t> </a:t>
            </a:r>
            <a:r>
              <a:rPr lang="ru-RU" sz="1800" dirty="0" err="1">
                <a:ea typeface="+mn-lt"/>
                <a:cs typeface="+mn-lt"/>
              </a:rPr>
              <a:t>the</a:t>
            </a:r>
            <a:r>
              <a:rPr lang="ru-RU" sz="1800" dirty="0">
                <a:ea typeface="+mn-lt"/>
                <a:cs typeface="+mn-lt"/>
              </a:rPr>
              <a:t> </a:t>
            </a:r>
            <a:r>
              <a:rPr lang="ru-RU" sz="1800" dirty="0" err="1">
                <a:ea typeface="+mn-lt"/>
                <a:cs typeface="+mn-lt"/>
              </a:rPr>
              <a:t>demand</a:t>
            </a:r>
            <a:r>
              <a:rPr lang="ru-RU" sz="1800" dirty="0">
                <a:ea typeface="+mn-lt"/>
                <a:cs typeface="+mn-lt"/>
              </a:rPr>
              <a:t> </a:t>
            </a:r>
            <a:r>
              <a:rPr lang="ru-RU" sz="1800" dirty="0" err="1">
                <a:ea typeface="+mn-lt"/>
                <a:cs typeface="+mn-lt"/>
              </a:rPr>
              <a:t>for</a:t>
            </a:r>
            <a:r>
              <a:rPr lang="ru-RU" sz="1800" dirty="0">
                <a:ea typeface="+mn-lt"/>
                <a:cs typeface="+mn-lt"/>
              </a:rPr>
              <a:t> </a:t>
            </a:r>
            <a:r>
              <a:rPr lang="ru-RU" sz="1800" dirty="0" err="1">
                <a:ea typeface="+mn-lt"/>
                <a:cs typeface="+mn-lt"/>
              </a:rPr>
              <a:t>frozen</a:t>
            </a:r>
            <a:r>
              <a:rPr lang="ru-RU" sz="1800" dirty="0">
                <a:ea typeface="+mn-lt"/>
                <a:cs typeface="+mn-lt"/>
              </a:rPr>
              <a:t> </a:t>
            </a:r>
            <a:r>
              <a:rPr lang="ru-RU" sz="1800" dirty="0" err="1">
                <a:ea typeface="+mn-lt"/>
                <a:cs typeface="+mn-lt"/>
              </a:rPr>
              <a:t>pizzas</a:t>
            </a:r>
            <a:r>
              <a:rPr lang="ru-RU" sz="1800" dirty="0">
                <a:ea typeface="+mn-lt"/>
                <a:cs typeface="+mn-lt"/>
              </a:rPr>
              <a:t>. </a:t>
            </a:r>
            <a:r>
              <a:rPr lang="ru-RU" sz="1800" dirty="0" err="1">
                <a:ea typeface="+mn-lt"/>
                <a:cs typeface="+mn-lt"/>
              </a:rPr>
              <a:t>Working</a:t>
            </a:r>
            <a:r>
              <a:rPr lang="ru-RU" sz="1800" dirty="0">
                <a:ea typeface="+mn-lt"/>
                <a:cs typeface="+mn-lt"/>
              </a:rPr>
              <a:t> </a:t>
            </a:r>
            <a:r>
              <a:rPr lang="ru-RU" sz="1800" dirty="0" err="1">
                <a:ea typeface="+mn-lt"/>
                <a:cs typeface="+mn-lt"/>
              </a:rPr>
              <a:t>people</a:t>
            </a:r>
            <a:r>
              <a:rPr lang="ru-RU" sz="1800" dirty="0">
                <a:ea typeface="+mn-lt"/>
                <a:cs typeface="+mn-lt"/>
              </a:rPr>
              <a:t> </a:t>
            </a:r>
            <a:r>
              <a:rPr lang="ru-RU" sz="1800" dirty="0" err="1">
                <a:ea typeface="+mn-lt"/>
                <a:cs typeface="+mn-lt"/>
              </a:rPr>
              <a:t>and</a:t>
            </a:r>
            <a:r>
              <a:rPr lang="ru-RU" sz="1800" dirty="0">
                <a:ea typeface="+mn-lt"/>
                <a:cs typeface="+mn-lt"/>
              </a:rPr>
              <a:t> </a:t>
            </a:r>
            <a:r>
              <a:rPr lang="ru-RU" sz="1800" dirty="0" err="1">
                <a:ea typeface="+mn-lt"/>
                <a:cs typeface="+mn-lt"/>
              </a:rPr>
              <a:t>students</a:t>
            </a:r>
            <a:r>
              <a:rPr lang="ru-RU" sz="1800" dirty="0">
                <a:ea typeface="+mn-lt"/>
                <a:cs typeface="+mn-lt"/>
              </a:rPr>
              <a:t> </a:t>
            </a:r>
            <a:r>
              <a:rPr lang="ru-RU" sz="1800" dirty="0" err="1">
                <a:ea typeface="+mn-lt"/>
                <a:cs typeface="+mn-lt"/>
              </a:rPr>
              <a:t>have</a:t>
            </a:r>
            <a:r>
              <a:rPr lang="ru-RU" sz="1800" dirty="0">
                <a:ea typeface="+mn-lt"/>
                <a:cs typeface="+mn-lt"/>
              </a:rPr>
              <a:t> </a:t>
            </a:r>
            <a:r>
              <a:rPr lang="ru-RU" sz="1800" dirty="0" err="1">
                <a:ea typeface="+mn-lt"/>
                <a:cs typeface="+mn-lt"/>
              </a:rPr>
              <a:t>less</a:t>
            </a:r>
            <a:r>
              <a:rPr lang="ru-RU" sz="1800" dirty="0">
                <a:ea typeface="+mn-lt"/>
                <a:cs typeface="+mn-lt"/>
              </a:rPr>
              <a:t> </a:t>
            </a:r>
            <a:r>
              <a:rPr lang="ru-RU" sz="1800" dirty="0" err="1">
                <a:ea typeface="+mn-lt"/>
                <a:cs typeface="+mn-lt"/>
              </a:rPr>
              <a:t>time</a:t>
            </a:r>
            <a:r>
              <a:rPr lang="ru-RU" sz="1800" dirty="0">
                <a:ea typeface="+mn-lt"/>
                <a:cs typeface="+mn-lt"/>
              </a:rPr>
              <a:t> </a:t>
            </a:r>
            <a:r>
              <a:rPr lang="ru-RU" sz="1800" dirty="0" err="1">
                <a:ea typeface="+mn-lt"/>
                <a:cs typeface="+mn-lt"/>
              </a:rPr>
              <a:t>for</a:t>
            </a:r>
            <a:r>
              <a:rPr lang="ru-RU" sz="1800" dirty="0">
                <a:ea typeface="+mn-lt"/>
                <a:cs typeface="+mn-lt"/>
              </a:rPr>
              <a:t> </a:t>
            </a:r>
            <a:r>
              <a:rPr lang="ru-RU" sz="1800" dirty="0" err="1">
                <a:ea typeface="+mn-lt"/>
                <a:cs typeface="+mn-lt"/>
              </a:rPr>
              <a:t>themselves</a:t>
            </a:r>
            <a:r>
              <a:rPr lang="ru-RU" sz="1800" dirty="0">
                <a:ea typeface="+mn-lt"/>
                <a:cs typeface="+mn-lt"/>
              </a:rPr>
              <a:t> </a:t>
            </a:r>
            <a:r>
              <a:rPr lang="ru-RU" sz="1800" dirty="0" err="1">
                <a:ea typeface="+mn-lt"/>
                <a:cs typeface="+mn-lt"/>
              </a:rPr>
              <a:t>because</a:t>
            </a:r>
            <a:r>
              <a:rPr lang="ru-RU" sz="1800" dirty="0">
                <a:ea typeface="+mn-lt"/>
                <a:cs typeface="+mn-lt"/>
              </a:rPr>
              <a:t> </a:t>
            </a:r>
            <a:r>
              <a:rPr lang="ru-RU" sz="1800" dirty="0" err="1">
                <a:ea typeface="+mn-lt"/>
                <a:cs typeface="+mn-lt"/>
              </a:rPr>
              <a:t>of</a:t>
            </a:r>
            <a:r>
              <a:rPr lang="ru-RU" sz="1800" dirty="0">
                <a:ea typeface="+mn-lt"/>
                <a:cs typeface="+mn-lt"/>
              </a:rPr>
              <a:t> </a:t>
            </a:r>
            <a:r>
              <a:rPr lang="ru-RU" sz="1800" dirty="0" err="1">
                <a:ea typeface="+mn-lt"/>
                <a:cs typeface="+mn-lt"/>
              </a:rPr>
              <a:t>hectic</a:t>
            </a:r>
            <a:r>
              <a:rPr lang="ru-RU" sz="1800" dirty="0">
                <a:ea typeface="+mn-lt"/>
                <a:cs typeface="+mn-lt"/>
              </a:rPr>
              <a:t> </a:t>
            </a:r>
            <a:r>
              <a:rPr lang="ru-RU" sz="1800" dirty="0" err="1">
                <a:ea typeface="+mn-lt"/>
                <a:cs typeface="+mn-lt"/>
              </a:rPr>
              <a:t>lifestyles</a:t>
            </a:r>
            <a:r>
              <a:rPr lang="ru-RU" sz="1800" dirty="0">
                <a:ea typeface="+mn-lt"/>
                <a:cs typeface="+mn-lt"/>
              </a:rPr>
              <a:t>, </a:t>
            </a:r>
            <a:r>
              <a:rPr lang="ru-RU" sz="1800" dirty="0" err="1">
                <a:ea typeface="+mn-lt"/>
                <a:cs typeface="+mn-lt"/>
              </a:rPr>
              <a:t>so</a:t>
            </a:r>
            <a:r>
              <a:rPr lang="ru-RU" sz="1800" dirty="0">
                <a:ea typeface="+mn-lt"/>
                <a:cs typeface="+mn-lt"/>
              </a:rPr>
              <a:t> </a:t>
            </a:r>
            <a:r>
              <a:rPr lang="ru-RU" sz="1800" dirty="0" err="1">
                <a:ea typeface="+mn-lt"/>
                <a:cs typeface="+mn-lt"/>
              </a:rPr>
              <a:t>demand</a:t>
            </a:r>
            <a:r>
              <a:rPr lang="ru-RU" sz="1800" dirty="0">
                <a:ea typeface="+mn-lt"/>
                <a:cs typeface="+mn-lt"/>
              </a:rPr>
              <a:t> </a:t>
            </a:r>
            <a:r>
              <a:rPr lang="ru-RU" sz="1800" dirty="0" err="1">
                <a:ea typeface="+mn-lt"/>
                <a:cs typeface="+mn-lt"/>
              </a:rPr>
              <a:t>for</a:t>
            </a:r>
            <a:r>
              <a:rPr lang="ru-RU" sz="1800" dirty="0">
                <a:ea typeface="+mn-lt"/>
                <a:cs typeface="+mn-lt"/>
              </a:rPr>
              <a:t> </a:t>
            </a:r>
            <a:r>
              <a:rPr lang="ru-RU" sz="1800" dirty="0" err="1">
                <a:ea typeface="+mn-lt"/>
                <a:cs typeface="+mn-lt"/>
              </a:rPr>
              <a:t>fast</a:t>
            </a:r>
            <a:r>
              <a:rPr lang="ru-RU" sz="1800" dirty="0">
                <a:ea typeface="+mn-lt"/>
                <a:cs typeface="+mn-lt"/>
              </a:rPr>
              <a:t> </a:t>
            </a:r>
            <a:r>
              <a:rPr lang="ru-RU" sz="1800" dirty="0" err="1">
                <a:ea typeface="+mn-lt"/>
                <a:cs typeface="+mn-lt"/>
              </a:rPr>
              <a:t>food</a:t>
            </a:r>
            <a:r>
              <a:rPr lang="ru-RU" sz="1800" dirty="0">
                <a:ea typeface="+mn-lt"/>
                <a:cs typeface="+mn-lt"/>
              </a:rPr>
              <a:t> </a:t>
            </a:r>
            <a:r>
              <a:rPr lang="ru-RU" sz="1800" dirty="0" err="1">
                <a:ea typeface="+mn-lt"/>
                <a:cs typeface="+mn-lt"/>
              </a:rPr>
              <a:t>and</a:t>
            </a:r>
            <a:r>
              <a:rPr lang="ru-RU" sz="1800" dirty="0">
                <a:ea typeface="+mn-lt"/>
                <a:cs typeface="+mn-lt"/>
              </a:rPr>
              <a:t> </a:t>
            </a:r>
            <a:r>
              <a:rPr lang="ru-RU" sz="1800" dirty="0" err="1">
                <a:ea typeface="+mn-lt"/>
                <a:cs typeface="+mn-lt"/>
              </a:rPr>
              <a:t>frozen</a:t>
            </a:r>
            <a:r>
              <a:rPr lang="ru-RU" sz="1800" dirty="0">
                <a:ea typeface="+mn-lt"/>
                <a:cs typeface="+mn-lt"/>
              </a:rPr>
              <a:t> </a:t>
            </a:r>
            <a:r>
              <a:rPr lang="ru-RU" sz="1800" dirty="0" err="1">
                <a:ea typeface="+mn-lt"/>
                <a:cs typeface="+mn-lt"/>
              </a:rPr>
              <a:t>food</a:t>
            </a:r>
            <a:r>
              <a:rPr lang="ru-RU" sz="1800" dirty="0">
                <a:ea typeface="+mn-lt"/>
                <a:cs typeface="+mn-lt"/>
              </a:rPr>
              <a:t> </a:t>
            </a:r>
            <a:r>
              <a:rPr lang="ru-RU" sz="1800" dirty="0" err="1">
                <a:ea typeface="+mn-lt"/>
                <a:cs typeface="+mn-lt"/>
              </a:rPr>
              <a:t>has</a:t>
            </a:r>
            <a:r>
              <a:rPr lang="ru-RU" sz="1800" dirty="0">
                <a:ea typeface="+mn-lt"/>
                <a:cs typeface="+mn-lt"/>
              </a:rPr>
              <a:t> </a:t>
            </a:r>
            <a:r>
              <a:rPr lang="ru-RU" sz="1800" dirty="0" err="1">
                <a:ea typeface="+mn-lt"/>
                <a:cs typeface="+mn-lt"/>
              </a:rPr>
              <a:t>increased</a:t>
            </a:r>
            <a:r>
              <a:rPr lang="ru-RU" sz="1800" dirty="0">
                <a:ea typeface="+mn-lt"/>
                <a:cs typeface="+mn-lt"/>
              </a:rPr>
              <a:t> </a:t>
            </a:r>
            <a:r>
              <a:rPr lang="ru-RU" sz="1800" dirty="0" err="1">
                <a:ea typeface="+mn-lt"/>
                <a:cs typeface="+mn-lt"/>
              </a:rPr>
              <a:t>because</a:t>
            </a:r>
            <a:r>
              <a:rPr lang="ru-RU" sz="1800" dirty="0">
                <a:ea typeface="+mn-lt"/>
                <a:cs typeface="+mn-lt"/>
              </a:rPr>
              <a:t> </a:t>
            </a:r>
            <a:r>
              <a:rPr lang="ru-RU" sz="1800" dirty="0" err="1">
                <a:ea typeface="+mn-lt"/>
                <a:cs typeface="+mn-lt"/>
              </a:rPr>
              <a:t>it</a:t>
            </a:r>
            <a:r>
              <a:rPr lang="ru-RU" sz="1800" dirty="0">
                <a:ea typeface="+mn-lt"/>
                <a:cs typeface="+mn-lt"/>
              </a:rPr>
              <a:t> </a:t>
            </a:r>
            <a:r>
              <a:rPr lang="ru-RU" sz="1800" dirty="0" err="1">
                <a:ea typeface="+mn-lt"/>
                <a:cs typeface="+mn-lt"/>
              </a:rPr>
              <a:t>is</a:t>
            </a:r>
            <a:r>
              <a:rPr lang="ru-RU" sz="1800" dirty="0">
                <a:ea typeface="+mn-lt"/>
                <a:cs typeface="+mn-lt"/>
              </a:rPr>
              <a:t> </a:t>
            </a:r>
            <a:r>
              <a:rPr lang="ru-RU" sz="1800" dirty="0" err="1">
                <a:ea typeface="+mn-lt"/>
                <a:cs typeface="+mn-lt"/>
              </a:rPr>
              <a:t>convenient</a:t>
            </a:r>
            <a:r>
              <a:rPr lang="ru-RU" sz="1800" dirty="0">
                <a:ea typeface="+mn-lt"/>
                <a:cs typeface="+mn-lt"/>
              </a:rPr>
              <a:t> </a:t>
            </a:r>
            <a:r>
              <a:rPr lang="ru-RU" sz="1800" dirty="0" err="1">
                <a:ea typeface="+mn-lt"/>
                <a:cs typeface="+mn-lt"/>
              </a:rPr>
              <a:t>and</a:t>
            </a:r>
            <a:r>
              <a:rPr lang="ru-RU" sz="1800" dirty="0">
                <a:ea typeface="+mn-lt"/>
                <a:cs typeface="+mn-lt"/>
              </a:rPr>
              <a:t> </a:t>
            </a:r>
            <a:r>
              <a:rPr lang="ru-RU" sz="1800" dirty="0" err="1">
                <a:ea typeface="+mn-lt"/>
                <a:cs typeface="+mn-lt"/>
              </a:rPr>
              <a:t>fast</a:t>
            </a:r>
            <a:r>
              <a:rPr lang="ru-RU" sz="1800" dirty="0">
                <a:ea typeface="+mn-lt"/>
                <a:cs typeface="+mn-lt"/>
              </a:rPr>
              <a:t>.</a:t>
            </a:r>
            <a:endParaRPr lang="ru-RU" sz="2400" dirty="0">
              <a:cs typeface="Calibri"/>
            </a:endParaRPr>
          </a:p>
          <a:p>
            <a:endParaRPr lang="ru-RU" sz="1800" dirty="0">
              <a:ea typeface="+mn-lt"/>
              <a:cs typeface="+mn-lt"/>
            </a:endParaRPr>
          </a:p>
          <a:p>
            <a:pPr marL="0" indent="0" algn="just">
              <a:lnSpc>
                <a:spcPct val="150000"/>
              </a:lnSpc>
              <a:buNone/>
            </a:pPr>
            <a:r>
              <a:rPr lang="ru-RU" sz="1800" dirty="0">
                <a:ea typeface="+mn-lt"/>
                <a:cs typeface="+mn-lt"/>
              </a:rPr>
              <a:t>Many people in the world lead busy lives and don’t have a lot of time to prepare food for themselves. </a:t>
            </a:r>
            <a:endParaRPr lang="en-US" sz="1800" dirty="0" smtClean="0">
              <a:ea typeface="+mn-lt"/>
              <a:cs typeface="+mn-lt"/>
            </a:endParaRPr>
          </a:p>
          <a:p>
            <a:pPr marL="0" indent="0" algn="just">
              <a:lnSpc>
                <a:spcPct val="150000"/>
              </a:lnSpc>
              <a:buNone/>
            </a:pPr>
            <a:r>
              <a:rPr lang="ru-RU" sz="1800" dirty="0" smtClean="0">
                <a:ea typeface="+mn-lt"/>
                <a:cs typeface="+mn-lt"/>
              </a:rPr>
              <a:t>People </a:t>
            </a:r>
            <a:r>
              <a:rPr lang="ru-RU" sz="1800" dirty="0">
                <a:ea typeface="+mn-lt"/>
                <a:cs typeface="+mn-lt"/>
              </a:rPr>
              <a:t>save time and energy for more important things than </a:t>
            </a:r>
            <a:r>
              <a:rPr lang="ru-RU" sz="1800" dirty="0" smtClean="0">
                <a:ea typeface="+mn-lt"/>
                <a:cs typeface="+mn-lt"/>
              </a:rPr>
              <a:t>cooking</a:t>
            </a:r>
            <a:r>
              <a:rPr lang="en-US" sz="1800" dirty="0" smtClean="0">
                <a:ea typeface="+mn-lt"/>
                <a:cs typeface="+mn-lt"/>
              </a:rPr>
              <a:t> due</a:t>
            </a:r>
            <a:r>
              <a:rPr lang="ru-RU" sz="1800" dirty="0" smtClean="0">
                <a:ea typeface="+mn-lt"/>
                <a:cs typeface="+mn-lt"/>
              </a:rPr>
              <a:t> </a:t>
            </a:r>
            <a:r>
              <a:rPr lang="ru-RU" sz="1800" dirty="0">
                <a:ea typeface="+mn-lt"/>
                <a:cs typeface="+mn-lt"/>
              </a:rPr>
              <a:t>to experiencing busier lifestyles and changing eating traditions in the world, the demand for instant and convenient food products has grown, which is foreseen to drive the increase in the frozen pizza market.</a:t>
            </a:r>
          </a:p>
          <a:p>
            <a:pPr marL="0" indent="0" algn="just">
              <a:lnSpc>
                <a:spcPct val="150000"/>
              </a:lnSpc>
              <a:buNone/>
            </a:pPr>
            <a:r>
              <a:rPr lang="ru-RU" sz="1800" dirty="0">
                <a:ea typeface="+mn-lt"/>
                <a:cs typeface="+mn-lt"/>
              </a:rPr>
              <a:t>Moreover, the presence of cold chain logistics, the rise of innovative advertisement on social channels and the increased use of enhanced technology during production are key driving factors of the frozen pizza market</a:t>
            </a:r>
            <a:r>
              <a:rPr lang="ru-RU" sz="1800" dirty="0" smtClean="0">
                <a:ea typeface="+mn-lt"/>
                <a:cs typeface="+mn-lt"/>
              </a:rPr>
              <a:t>.</a:t>
            </a:r>
            <a:endParaRPr lang="en-US" sz="1800" dirty="0" smtClean="0">
              <a:ea typeface="+mn-lt"/>
              <a:cs typeface="+mn-lt"/>
            </a:endParaRPr>
          </a:p>
          <a:p>
            <a:pPr marL="0" indent="0">
              <a:buNone/>
            </a:pPr>
            <a:endParaRPr lang="ru-RU" sz="1800" i="1" dirty="0">
              <a:ea typeface="+mn-lt"/>
              <a:cs typeface="+mn-lt"/>
            </a:endParaRPr>
          </a:p>
        </p:txBody>
      </p:sp>
    </p:spTree>
    <p:extLst>
      <p:ext uri="{BB962C8B-B14F-4D97-AF65-F5344CB8AC3E}">
        <p14:creationId xmlns:p14="http://schemas.microsoft.com/office/powerpoint/2010/main" val="1929764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1E54D-1E02-DE83-125C-DD7893A2CCB2}"/>
              </a:ext>
            </a:extLst>
          </p:cNvPr>
          <p:cNvSpPr>
            <a:spLocks noGrp="1"/>
          </p:cNvSpPr>
          <p:nvPr>
            <p:ph type="title"/>
          </p:nvPr>
        </p:nvSpPr>
        <p:spPr>
          <a:xfrm>
            <a:off x="247650" y="0"/>
            <a:ext cx="10515600" cy="683879"/>
          </a:xfrm>
        </p:spPr>
        <p:style>
          <a:lnRef idx="1">
            <a:schemeClr val="accent1"/>
          </a:lnRef>
          <a:fillRef idx="2">
            <a:schemeClr val="accent1"/>
          </a:fillRef>
          <a:effectRef idx="1">
            <a:schemeClr val="accent1"/>
          </a:effectRef>
          <a:fontRef idx="minor">
            <a:schemeClr val="dk1"/>
          </a:fontRef>
        </p:style>
        <p:txBody>
          <a:bodyPr/>
          <a:lstStyle/>
          <a:p>
            <a:r>
              <a:rPr lang="ru-RU" sz="1800" b="1" dirty="0" smtClean="0">
                <a:latin typeface="Calibri"/>
                <a:cs typeface="Calibri Light"/>
              </a:rPr>
              <a:t>Macro Factors That May Affect The Sales: </a:t>
            </a:r>
            <a:endParaRPr lang="ru-RU" sz="1800" b="1" dirty="0">
              <a:latin typeface="Calibri"/>
              <a:cs typeface="Calibri Light"/>
            </a:endParaRPr>
          </a:p>
        </p:txBody>
      </p:sp>
      <p:sp>
        <p:nvSpPr>
          <p:cNvPr id="3" name="Объект 2">
            <a:extLst>
              <a:ext uri="{FF2B5EF4-FFF2-40B4-BE49-F238E27FC236}">
                <a16:creationId xmlns:a16="http://schemas.microsoft.com/office/drawing/2014/main" id="{FF53ECA7-4E38-B62B-4FD1-7E8D088D856D}"/>
              </a:ext>
            </a:extLst>
          </p:cNvPr>
          <p:cNvSpPr>
            <a:spLocks noGrp="1"/>
          </p:cNvSpPr>
          <p:nvPr>
            <p:ph idx="1"/>
          </p:nvPr>
        </p:nvSpPr>
        <p:spPr>
          <a:xfrm>
            <a:off x="0" y="683879"/>
            <a:ext cx="11763374" cy="5140074"/>
          </a:xfrm>
        </p:spPr>
        <p:txBody>
          <a:bodyPr vert="horz" lIns="91440" tIns="45720" rIns="91440" bIns="45720" rtlCol="0" anchor="t">
            <a:normAutofit lnSpcReduction="10000"/>
          </a:bodyPr>
          <a:lstStyle/>
          <a:p>
            <a:pPr marL="0" indent="0">
              <a:buNone/>
            </a:pPr>
            <a:endParaRPr lang="ru-RU" sz="1800" i="1" dirty="0">
              <a:ea typeface="+mn-lt"/>
              <a:cs typeface="+mn-lt"/>
            </a:endParaRPr>
          </a:p>
          <a:p>
            <a:pPr marL="285750" indent="-285750"/>
            <a:r>
              <a:rPr lang="ru-RU" sz="1800" u="sng" dirty="0">
                <a:ea typeface="+mn-lt"/>
                <a:cs typeface="+mn-lt"/>
              </a:rPr>
              <a:t>The UK </a:t>
            </a:r>
            <a:r>
              <a:rPr lang="ru-RU" sz="1800" u="sng" dirty="0" err="1">
                <a:ea typeface="+mn-lt"/>
                <a:cs typeface="+mn-lt"/>
              </a:rPr>
              <a:t>population</a:t>
            </a:r>
            <a:r>
              <a:rPr lang="ru-RU" sz="1800" u="sng" dirty="0">
                <a:ea typeface="+mn-lt"/>
                <a:cs typeface="+mn-lt"/>
              </a:rPr>
              <a:t> </a:t>
            </a:r>
            <a:r>
              <a:rPr lang="ru-RU" sz="1800" u="sng" dirty="0" err="1">
                <a:ea typeface="+mn-lt"/>
                <a:cs typeface="+mn-lt"/>
              </a:rPr>
              <a:t>has</a:t>
            </a:r>
            <a:r>
              <a:rPr lang="ru-RU" sz="1800" u="sng" dirty="0">
                <a:ea typeface="+mn-lt"/>
                <a:cs typeface="+mn-lt"/>
              </a:rPr>
              <a:t> </a:t>
            </a:r>
            <a:r>
              <a:rPr lang="ru-RU" sz="1800" u="sng" dirty="0" err="1">
                <a:ea typeface="+mn-lt"/>
                <a:cs typeface="+mn-lt"/>
              </a:rPr>
              <a:t>become</a:t>
            </a:r>
            <a:r>
              <a:rPr lang="ru-RU" sz="1800" u="sng" dirty="0">
                <a:ea typeface="+mn-lt"/>
                <a:cs typeface="+mn-lt"/>
              </a:rPr>
              <a:t> </a:t>
            </a:r>
            <a:r>
              <a:rPr lang="ru-RU" sz="1800" u="sng" dirty="0" err="1">
                <a:ea typeface="+mn-lt"/>
                <a:cs typeface="+mn-lt"/>
              </a:rPr>
              <a:t>more</a:t>
            </a:r>
            <a:r>
              <a:rPr lang="ru-RU" sz="1800" u="sng" dirty="0">
                <a:ea typeface="+mn-lt"/>
                <a:cs typeface="+mn-lt"/>
              </a:rPr>
              <a:t> </a:t>
            </a:r>
            <a:r>
              <a:rPr lang="ru-RU" sz="1800" u="sng" dirty="0" err="1">
                <a:ea typeface="+mn-lt"/>
                <a:cs typeface="+mn-lt"/>
              </a:rPr>
              <a:t>health-conscious</a:t>
            </a:r>
            <a:r>
              <a:rPr lang="ru-RU" sz="1800" u="sng" dirty="0">
                <a:ea typeface="+mn-lt"/>
                <a:cs typeface="+mn-lt"/>
              </a:rPr>
              <a:t>. </a:t>
            </a:r>
            <a:r>
              <a:rPr lang="ru-RU" sz="1800" u="sng" dirty="0" err="1">
                <a:ea typeface="+mn-lt"/>
                <a:cs typeface="+mn-lt"/>
              </a:rPr>
              <a:t>Whether</a:t>
            </a:r>
            <a:r>
              <a:rPr lang="ru-RU" sz="1800" u="sng" dirty="0">
                <a:ea typeface="+mn-lt"/>
                <a:cs typeface="+mn-lt"/>
              </a:rPr>
              <a:t> </a:t>
            </a:r>
            <a:r>
              <a:rPr lang="ru-RU" sz="1800" u="sng" dirty="0" err="1">
                <a:ea typeface="+mn-lt"/>
                <a:cs typeface="+mn-lt"/>
              </a:rPr>
              <a:t>frozen</a:t>
            </a:r>
            <a:r>
              <a:rPr lang="ru-RU" sz="1800" u="sng" dirty="0">
                <a:ea typeface="+mn-lt"/>
                <a:cs typeface="+mn-lt"/>
              </a:rPr>
              <a:t> </a:t>
            </a:r>
            <a:r>
              <a:rPr lang="ru-RU" sz="1800" u="sng" dirty="0" err="1">
                <a:ea typeface="+mn-lt"/>
                <a:cs typeface="+mn-lt"/>
              </a:rPr>
              <a:t>pizzas</a:t>
            </a:r>
            <a:r>
              <a:rPr lang="ru-RU" sz="1800" u="sng" dirty="0">
                <a:ea typeface="+mn-lt"/>
                <a:cs typeface="+mn-lt"/>
              </a:rPr>
              <a:t> </a:t>
            </a:r>
            <a:r>
              <a:rPr lang="ru-RU" sz="1800" u="sng" dirty="0" err="1">
                <a:ea typeface="+mn-lt"/>
                <a:cs typeface="+mn-lt"/>
              </a:rPr>
              <a:t>are</a:t>
            </a:r>
            <a:r>
              <a:rPr lang="ru-RU" sz="1800" u="sng" dirty="0">
                <a:ea typeface="+mn-lt"/>
                <a:cs typeface="+mn-lt"/>
              </a:rPr>
              <a:t> </a:t>
            </a:r>
            <a:r>
              <a:rPr lang="ru-RU" sz="1800" u="sng" dirty="0" err="1">
                <a:ea typeface="+mn-lt"/>
                <a:cs typeface="+mn-lt"/>
              </a:rPr>
              <a:t>regarded</a:t>
            </a:r>
            <a:r>
              <a:rPr lang="ru-RU" sz="1800" u="sng" dirty="0">
                <a:ea typeface="+mn-lt"/>
                <a:cs typeface="+mn-lt"/>
              </a:rPr>
              <a:t> </a:t>
            </a:r>
            <a:r>
              <a:rPr lang="ru-RU" sz="1800" u="sng" dirty="0" err="1">
                <a:ea typeface="+mn-lt"/>
                <a:cs typeface="+mn-lt"/>
              </a:rPr>
              <a:t>as</a:t>
            </a:r>
            <a:r>
              <a:rPr lang="ru-RU" sz="1800" u="sng" dirty="0">
                <a:ea typeface="+mn-lt"/>
                <a:cs typeface="+mn-lt"/>
              </a:rPr>
              <a:t> </a:t>
            </a:r>
            <a:r>
              <a:rPr lang="ru-RU" sz="1800" u="sng" dirty="0" err="1">
                <a:ea typeface="+mn-lt"/>
                <a:cs typeface="+mn-lt"/>
              </a:rPr>
              <a:t>being</a:t>
            </a:r>
            <a:r>
              <a:rPr lang="ru-RU" sz="1800" u="sng" dirty="0">
                <a:ea typeface="+mn-lt"/>
                <a:cs typeface="+mn-lt"/>
              </a:rPr>
              <a:t> </a:t>
            </a:r>
            <a:r>
              <a:rPr lang="ru-RU" sz="1800" u="sng" dirty="0" err="1">
                <a:ea typeface="+mn-lt"/>
                <a:cs typeface="+mn-lt"/>
              </a:rPr>
              <a:t>healthy</a:t>
            </a:r>
            <a:r>
              <a:rPr lang="ru-RU" sz="1800" u="sng" dirty="0">
                <a:ea typeface="+mn-lt"/>
                <a:cs typeface="+mn-lt"/>
              </a:rPr>
              <a:t> </a:t>
            </a:r>
            <a:r>
              <a:rPr lang="ru-RU" sz="1800" u="sng" dirty="0" err="1">
                <a:ea typeface="+mn-lt"/>
                <a:cs typeface="+mn-lt"/>
              </a:rPr>
              <a:t>is</a:t>
            </a:r>
            <a:r>
              <a:rPr lang="ru-RU" sz="1800" u="sng" dirty="0">
                <a:ea typeface="+mn-lt"/>
                <a:cs typeface="+mn-lt"/>
              </a:rPr>
              <a:t> </a:t>
            </a:r>
            <a:r>
              <a:rPr lang="ru-RU" sz="1800" u="sng" dirty="0" err="1">
                <a:ea typeface="+mn-lt"/>
                <a:cs typeface="+mn-lt"/>
              </a:rPr>
              <a:t>debatable</a:t>
            </a:r>
            <a:r>
              <a:rPr lang="ru-RU" sz="1800" u="sng" dirty="0">
                <a:ea typeface="+mn-lt"/>
                <a:cs typeface="+mn-lt"/>
              </a:rPr>
              <a:t>.</a:t>
            </a:r>
            <a:r>
              <a:rPr lang="ru-RU" sz="1800" b="1" u="sng" dirty="0">
                <a:ea typeface="+mn-lt"/>
                <a:cs typeface="+mn-lt"/>
              </a:rPr>
              <a:t> </a:t>
            </a:r>
          </a:p>
          <a:p>
            <a:pPr marL="0" indent="0" algn="just">
              <a:lnSpc>
                <a:spcPct val="150000"/>
              </a:lnSpc>
              <a:buNone/>
            </a:pPr>
            <a:r>
              <a:rPr lang="ru-RU" sz="1600" i="1" dirty="0" err="1">
                <a:ea typeface="+mn-lt"/>
                <a:cs typeface="+mn-lt"/>
              </a:rPr>
              <a:t>Although</a:t>
            </a:r>
            <a:r>
              <a:rPr lang="ru-RU" sz="1600" i="1" dirty="0">
                <a:ea typeface="+mn-lt"/>
                <a:cs typeface="+mn-lt"/>
              </a:rPr>
              <a:t> </a:t>
            </a:r>
            <a:r>
              <a:rPr lang="ru-RU" sz="1600" i="1" dirty="0" err="1">
                <a:ea typeface="+mn-lt"/>
                <a:cs typeface="+mn-lt"/>
              </a:rPr>
              <a:t>these</a:t>
            </a:r>
            <a:r>
              <a:rPr lang="ru-RU" sz="1600" i="1" dirty="0">
                <a:ea typeface="+mn-lt"/>
                <a:cs typeface="+mn-lt"/>
              </a:rPr>
              <a:t> </a:t>
            </a:r>
            <a:r>
              <a:rPr lang="ru-RU" sz="1600" i="1" dirty="0" err="1">
                <a:ea typeface="+mn-lt"/>
                <a:cs typeface="+mn-lt"/>
              </a:rPr>
              <a:t>convenience</a:t>
            </a:r>
            <a:r>
              <a:rPr lang="ru-RU" sz="1600" i="1" dirty="0">
                <a:ea typeface="+mn-lt"/>
                <a:cs typeface="+mn-lt"/>
              </a:rPr>
              <a:t> </a:t>
            </a:r>
            <a:r>
              <a:rPr lang="ru-RU" sz="1600" i="1" dirty="0" err="1">
                <a:ea typeface="+mn-lt"/>
                <a:cs typeface="+mn-lt"/>
              </a:rPr>
              <a:t>foods</a:t>
            </a:r>
            <a:r>
              <a:rPr lang="ru-RU" sz="1600" i="1" dirty="0">
                <a:ea typeface="+mn-lt"/>
                <a:cs typeface="+mn-lt"/>
              </a:rPr>
              <a:t> </a:t>
            </a:r>
            <a:r>
              <a:rPr lang="ru-RU" sz="1600" i="1" dirty="0" err="1">
                <a:ea typeface="+mn-lt"/>
                <a:cs typeface="+mn-lt"/>
              </a:rPr>
              <a:t>save</a:t>
            </a:r>
            <a:r>
              <a:rPr lang="ru-RU" sz="1600" i="1" dirty="0">
                <a:ea typeface="+mn-lt"/>
                <a:cs typeface="+mn-lt"/>
              </a:rPr>
              <a:t> </a:t>
            </a:r>
            <a:r>
              <a:rPr lang="ru-RU" sz="1600" i="1" dirty="0" err="1">
                <a:ea typeface="+mn-lt"/>
                <a:cs typeface="+mn-lt"/>
              </a:rPr>
              <a:t>time</a:t>
            </a:r>
            <a:r>
              <a:rPr lang="ru-RU" sz="1600" i="1" dirty="0">
                <a:ea typeface="+mn-lt"/>
                <a:cs typeface="+mn-lt"/>
              </a:rPr>
              <a:t>, </a:t>
            </a:r>
            <a:r>
              <a:rPr lang="ru-RU" sz="1600" i="1" dirty="0" err="1">
                <a:ea typeface="+mn-lt"/>
                <a:cs typeface="+mn-lt"/>
              </a:rPr>
              <a:t>it</a:t>
            </a:r>
            <a:r>
              <a:rPr lang="ru-RU" sz="1600" i="1" dirty="0">
                <a:ea typeface="+mn-lt"/>
                <a:cs typeface="+mn-lt"/>
              </a:rPr>
              <a:t> </a:t>
            </a:r>
            <a:r>
              <a:rPr lang="ru-RU" sz="1600" i="1" dirty="0" err="1">
                <a:ea typeface="+mn-lt"/>
                <a:cs typeface="+mn-lt"/>
              </a:rPr>
              <a:t>tend</a:t>
            </a:r>
            <a:r>
              <a:rPr lang="ru-RU" sz="1600" i="1" dirty="0">
                <a:ea typeface="+mn-lt"/>
                <a:cs typeface="+mn-lt"/>
              </a:rPr>
              <a:t> </a:t>
            </a:r>
            <a:r>
              <a:rPr lang="ru-RU" sz="1600" i="1" dirty="0" err="1">
                <a:ea typeface="+mn-lt"/>
                <a:cs typeface="+mn-lt"/>
              </a:rPr>
              <a:t>to</a:t>
            </a:r>
            <a:r>
              <a:rPr lang="ru-RU" sz="1600" i="1" dirty="0">
                <a:ea typeface="+mn-lt"/>
                <a:cs typeface="+mn-lt"/>
              </a:rPr>
              <a:t> </a:t>
            </a:r>
            <a:r>
              <a:rPr lang="ru-RU" sz="1600" i="1" dirty="0" err="1">
                <a:ea typeface="+mn-lt"/>
                <a:cs typeface="+mn-lt"/>
              </a:rPr>
              <a:t>have</a:t>
            </a:r>
            <a:r>
              <a:rPr lang="ru-RU" sz="1600" i="1" dirty="0">
                <a:ea typeface="+mn-lt"/>
                <a:cs typeface="+mn-lt"/>
              </a:rPr>
              <a:t> </a:t>
            </a:r>
            <a:r>
              <a:rPr lang="ru-RU" sz="1600" i="1" dirty="0" err="1">
                <a:ea typeface="+mn-lt"/>
                <a:cs typeface="+mn-lt"/>
              </a:rPr>
              <a:t>lower</a:t>
            </a:r>
            <a:r>
              <a:rPr lang="ru-RU" sz="1600" i="1" dirty="0">
                <a:ea typeface="+mn-lt"/>
                <a:cs typeface="+mn-lt"/>
              </a:rPr>
              <a:t> </a:t>
            </a:r>
            <a:r>
              <a:rPr lang="ru-RU" sz="1600" i="1" dirty="0" err="1">
                <a:ea typeface="+mn-lt"/>
                <a:cs typeface="+mn-lt"/>
              </a:rPr>
              <a:t>nutritional</a:t>
            </a:r>
            <a:r>
              <a:rPr lang="ru-RU" sz="1600" i="1" dirty="0">
                <a:ea typeface="+mn-lt"/>
                <a:cs typeface="+mn-lt"/>
              </a:rPr>
              <a:t> </a:t>
            </a:r>
            <a:r>
              <a:rPr lang="ru-RU" sz="1600" i="1" dirty="0" err="1">
                <a:ea typeface="+mn-lt"/>
                <a:cs typeface="+mn-lt"/>
              </a:rPr>
              <a:t>values</a:t>
            </a:r>
            <a:r>
              <a:rPr lang="ru-RU" sz="1600" i="1" dirty="0">
                <a:ea typeface="+mn-lt"/>
                <a:cs typeface="+mn-lt"/>
              </a:rPr>
              <a:t> </a:t>
            </a:r>
            <a:r>
              <a:rPr lang="ru-RU" sz="1600" i="1" dirty="0" err="1">
                <a:ea typeface="+mn-lt"/>
                <a:cs typeface="+mn-lt"/>
              </a:rPr>
              <a:t>and</a:t>
            </a:r>
            <a:r>
              <a:rPr lang="ru-RU" sz="1600" i="1" dirty="0">
                <a:ea typeface="+mn-lt"/>
                <a:cs typeface="+mn-lt"/>
              </a:rPr>
              <a:t> </a:t>
            </a:r>
            <a:r>
              <a:rPr lang="ru-RU" sz="1600" i="1" dirty="0" err="1">
                <a:ea typeface="+mn-lt"/>
                <a:cs typeface="+mn-lt"/>
              </a:rPr>
              <a:t>can</a:t>
            </a:r>
            <a:r>
              <a:rPr lang="ru-RU" sz="1600" i="1" dirty="0">
                <a:ea typeface="+mn-lt"/>
                <a:cs typeface="+mn-lt"/>
              </a:rPr>
              <a:t> </a:t>
            </a:r>
            <a:r>
              <a:rPr lang="ru-RU" sz="1600" i="1" dirty="0" err="1">
                <a:ea typeface="+mn-lt"/>
                <a:cs typeface="+mn-lt"/>
              </a:rPr>
              <a:t>be</a:t>
            </a:r>
            <a:r>
              <a:rPr lang="ru-RU" sz="1600" i="1" dirty="0">
                <a:ea typeface="+mn-lt"/>
                <a:cs typeface="+mn-lt"/>
              </a:rPr>
              <a:t> </a:t>
            </a:r>
            <a:r>
              <a:rPr lang="ru-RU" sz="1600" i="1" dirty="0" err="1">
                <a:ea typeface="+mn-lt"/>
                <a:cs typeface="+mn-lt"/>
              </a:rPr>
              <a:t>more</a:t>
            </a:r>
            <a:r>
              <a:rPr lang="ru-RU" sz="1600" i="1" dirty="0">
                <a:ea typeface="+mn-lt"/>
                <a:cs typeface="+mn-lt"/>
              </a:rPr>
              <a:t> </a:t>
            </a:r>
            <a:r>
              <a:rPr lang="ru-RU" sz="1600" i="1" dirty="0" err="1">
                <a:ea typeface="+mn-lt"/>
                <a:cs typeface="+mn-lt"/>
              </a:rPr>
              <a:t>expensive</a:t>
            </a:r>
            <a:r>
              <a:rPr lang="ru-RU" sz="1600" i="1" dirty="0">
                <a:ea typeface="+mn-lt"/>
                <a:cs typeface="+mn-lt"/>
              </a:rPr>
              <a:t> </a:t>
            </a:r>
            <a:r>
              <a:rPr lang="ru-RU" sz="1600" i="1" dirty="0" err="1">
                <a:ea typeface="+mn-lt"/>
                <a:cs typeface="+mn-lt"/>
              </a:rPr>
              <a:t>than</a:t>
            </a:r>
            <a:r>
              <a:rPr lang="ru-RU" sz="1600" i="1" dirty="0">
                <a:ea typeface="+mn-lt"/>
                <a:cs typeface="+mn-lt"/>
              </a:rPr>
              <a:t> </a:t>
            </a:r>
            <a:r>
              <a:rPr lang="ru-RU" sz="1600" i="1" dirty="0" err="1">
                <a:ea typeface="+mn-lt"/>
                <a:cs typeface="+mn-lt"/>
              </a:rPr>
              <a:t>food</a:t>
            </a:r>
            <a:r>
              <a:rPr lang="ru-RU" sz="1600" i="1" dirty="0">
                <a:ea typeface="+mn-lt"/>
                <a:cs typeface="+mn-lt"/>
              </a:rPr>
              <a:t> </a:t>
            </a:r>
            <a:r>
              <a:rPr lang="ru-RU" sz="1600" i="1" dirty="0" err="1">
                <a:ea typeface="+mn-lt"/>
                <a:cs typeface="+mn-lt"/>
              </a:rPr>
              <a:t>that</a:t>
            </a:r>
            <a:r>
              <a:rPr lang="ru-RU" sz="1600" i="1" dirty="0">
                <a:ea typeface="+mn-lt"/>
                <a:cs typeface="+mn-lt"/>
              </a:rPr>
              <a:t> </a:t>
            </a:r>
            <a:r>
              <a:rPr lang="ru-RU" sz="1600" i="1" dirty="0" err="1">
                <a:ea typeface="+mn-lt"/>
                <a:cs typeface="+mn-lt"/>
              </a:rPr>
              <a:t>takes</a:t>
            </a:r>
            <a:r>
              <a:rPr lang="ru-RU" sz="1600" i="1" dirty="0">
                <a:ea typeface="+mn-lt"/>
                <a:cs typeface="+mn-lt"/>
              </a:rPr>
              <a:t> </a:t>
            </a:r>
            <a:r>
              <a:rPr lang="ru-RU" sz="1600" i="1" dirty="0" err="1">
                <a:ea typeface="+mn-lt"/>
                <a:cs typeface="+mn-lt"/>
              </a:rPr>
              <a:t>more</a:t>
            </a:r>
            <a:r>
              <a:rPr lang="ru-RU" sz="1600" i="1" dirty="0">
                <a:ea typeface="+mn-lt"/>
                <a:cs typeface="+mn-lt"/>
              </a:rPr>
              <a:t> </a:t>
            </a:r>
            <a:r>
              <a:rPr lang="ru-RU" sz="1600" i="1" dirty="0" err="1">
                <a:ea typeface="+mn-lt"/>
                <a:cs typeface="+mn-lt"/>
              </a:rPr>
              <a:t>time</a:t>
            </a:r>
            <a:r>
              <a:rPr lang="ru-RU" sz="1600" i="1" dirty="0">
                <a:ea typeface="+mn-lt"/>
                <a:cs typeface="+mn-lt"/>
              </a:rPr>
              <a:t> </a:t>
            </a:r>
            <a:r>
              <a:rPr lang="ru-RU" sz="1600" i="1" dirty="0" err="1">
                <a:ea typeface="+mn-lt"/>
                <a:cs typeface="+mn-lt"/>
              </a:rPr>
              <a:t>to</a:t>
            </a:r>
            <a:r>
              <a:rPr lang="ru-RU" sz="1600" i="1" dirty="0">
                <a:ea typeface="+mn-lt"/>
                <a:cs typeface="+mn-lt"/>
              </a:rPr>
              <a:t> </a:t>
            </a:r>
            <a:r>
              <a:rPr lang="ru-RU" sz="1600" i="1" dirty="0" err="1">
                <a:ea typeface="+mn-lt"/>
                <a:cs typeface="+mn-lt"/>
              </a:rPr>
              <a:t>prepare</a:t>
            </a:r>
            <a:r>
              <a:rPr lang="ru-RU" sz="1600" i="1" dirty="0">
                <a:ea typeface="+mn-lt"/>
                <a:cs typeface="+mn-lt"/>
              </a:rPr>
              <a:t>. Fast </a:t>
            </a:r>
            <a:r>
              <a:rPr lang="ru-RU" sz="1600" i="1" dirty="0" err="1">
                <a:ea typeface="+mn-lt"/>
                <a:cs typeface="+mn-lt"/>
              </a:rPr>
              <a:t>food</a:t>
            </a:r>
            <a:r>
              <a:rPr lang="ru-RU" sz="1600" i="1" dirty="0">
                <a:ea typeface="+mn-lt"/>
                <a:cs typeface="+mn-lt"/>
              </a:rPr>
              <a:t> </a:t>
            </a:r>
            <a:r>
              <a:rPr lang="ru-RU" sz="1600" i="1" dirty="0" err="1">
                <a:ea typeface="+mn-lt"/>
                <a:cs typeface="+mn-lt"/>
              </a:rPr>
              <a:t>has</a:t>
            </a:r>
            <a:r>
              <a:rPr lang="ru-RU" sz="1600" i="1" dirty="0">
                <a:ea typeface="+mn-lt"/>
                <a:cs typeface="+mn-lt"/>
              </a:rPr>
              <a:t> </a:t>
            </a:r>
            <a:r>
              <a:rPr lang="ru-RU" sz="1600" i="1" dirty="0" err="1">
                <a:ea typeface="+mn-lt"/>
                <a:cs typeface="+mn-lt"/>
              </a:rPr>
              <a:t>always</a:t>
            </a:r>
            <a:r>
              <a:rPr lang="ru-RU" sz="1600" i="1" dirty="0">
                <a:ea typeface="+mn-lt"/>
                <a:cs typeface="+mn-lt"/>
              </a:rPr>
              <a:t> </a:t>
            </a:r>
            <a:r>
              <a:rPr lang="ru-RU" sz="1600" i="1" dirty="0" err="1">
                <a:ea typeface="+mn-lt"/>
                <a:cs typeface="+mn-lt"/>
              </a:rPr>
              <a:t>been</a:t>
            </a:r>
            <a:r>
              <a:rPr lang="ru-RU" sz="1600" i="1" dirty="0">
                <a:ea typeface="+mn-lt"/>
                <a:cs typeface="+mn-lt"/>
              </a:rPr>
              <a:t> </a:t>
            </a:r>
            <a:r>
              <a:rPr lang="ru-RU" sz="1600" i="1" dirty="0" err="1">
                <a:ea typeface="+mn-lt"/>
                <a:cs typeface="+mn-lt"/>
              </a:rPr>
              <a:t>associated</a:t>
            </a:r>
            <a:r>
              <a:rPr lang="ru-RU" sz="1600" i="1" dirty="0">
                <a:ea typeface="+mn-lt"/>
                <a:cs typeface="+mn-lt"/>
              </a:rPr>
              <a:t> </a:t>
            </a:r>
            <a:r>
              <a:rPr lang="ru-RU" sz="1600" i="1" dirty="0" err="1">
                <a:ea typeface="+mn-lt"/>
                <a:cs typeface="+mn-lt"/>
              </a:rPr>
              <a:t>with</a:t>
            </a:r>
            <a:r>
              <a:rPr lang="ru-RU" sz="1600" i="1" dirty="0">
                <a:ea typeface="+mn-lt"/>
                <a:cs typeface="+mn-lt"/>
              </a:rPr>
              <a:t> </a:t>
            </a:r>
            <a:r>
              <a:rPr lang="ru-RU" sz="1600" i="1" dirty="0" err="1">
                <a:ea typeface="+mn-lt"/>
                <a:cs typeface="+mn-lt"/>
              </a:rPr>
              <a:t>terms</a:t>
            </a:r>
            <a:r>
              <a:rPr lang="ru-RU" sz="1600" i="1" dirty="0">
                <a:ea typeface="+mn-lt"/>
                <a:cs typeface="+mn-lt"/>
              </a:rPr>
              <a:t> </a:t>
            </a:r>
            <a:r>
              <a:rPr lang="ru-RU" sz="1600" i="1" dirty="0" err="1">
                <a:ea typeface="+mn-lt"/>
                <a:cs typeface="+mn-lt"/>
              </a:rPr>
              <a:t>such</a:t>
            </a:r>
            <a:r>
              <a:rPr lang="ru-RU" sz="1600" i="1" dirty="0">
                <a:ea typeface="+mn-lt"/>
                <a:cs typeface="+mn-lt"/>
              </a:rPr>
              <a:t> </a:t>
            </a:r>
            <a:r>
              <a:rPr lang="ru-RU" sz="1600" i="1" dirty="0" err="1">
                <a:ea typeface="+mn-lt"/>
                <a:cs typeface="+mn-lt"/>
              </a:rPr>
              <a:t>as</a:t>
            </a:r>
            <a:r>
              <a:rPr lang="ru-RU" sz="1600" i="1" dirty="0">
                <a:ea typeface="+mn-lt"/>
                <a:cs typeface="+mn-lt"/>
              </a:rPr>
              <a:t> “</a:t>
            </a:r>
            <a:r>
              <a:rPr lang="ru-RU" sz="1600" i="1" dirty="0" err="1">
                <a:ea typeface="+mn-lt"/>
                <a:cs typeface="+mn-lt"/>
              </a:rPr>
              <a:t>unhealthy</a:t>
            </a:r>
            <a:r>
              <a:rPr lang="ru-RU" sz="1600" i="1" dirty="0">
                <a:ea typeface="+mn-lt"/>
                <a:cs typeface="+mn-lt"/>
              </a:rPr>
              <a:t>”, “</a:t>
            </a:r>
            <a:r>
              <a:rPr lang="ru-RU" sz="1600" i="1" dirty="0" err="1">
                <a:ea typeface="+mn-lt"/>
                <a:cs typeface="+mn-lt"/>
              </a:rPr>
              <a:t>fat-laden</a:t>
            </a:r>
            <a:r>
              <a:rPr lang="ru-RU" sz="1600" i="1" dirty="0">
                <a:ea typeface="+mn-lt"/>
                <a:cs typeface="+mn-lt"/>
              </a:rPr>
              <a:t>”, </a:t>
            </a:r>
            <a:r>
              <a:rPr lang="ru-RU" sz="1600" i="1" dirty="0" err="1">
                <a:ea typeface="+mn-lt"/>
                <a:cs typeface="+mn-lt"/>
              </a:rPr>
              <a:t>and</a:t>
            </a:r>
            <a:r>
              <a:rPr lang="ru-RU" sz="1600" i="1" dirty="0">
                <a:ea typeface="+mn-lt"/>
                <a:cs typeface="+mn-lt"/>
              </a:rPr>
              <a:t> “</a:t>
            </a:r>
            <a:r>
              <a:rPr lang="ru-RU" sz="1600" i="1" dirty="0" err="1">
                <a:ea typeface="+mn-lt"/>
                <a:cs typeface="+mn-lt"/>
              </a:rPr>
              <a:t>cholesterol</a:t>
            </a:r>
            <a:r>
              <a:rPr lang="ru-RU" sz="1600" i="1" dirty="0">
                <a:ea typeface="+mn-lt"/>
                <a:cs typeface="+mn-lt"/>
              </a:rPr>
              <a:t> </a:t>
            </a:r>
            <a:r>
              <a:rPr lang="ru-RU" sz="1600" i="1" dirty="0" err="1">
                <a:ea typeface="+mn-lt"/>
                <a:cs typeface="+mn-lt"/>
              </a:rPr>
              <a:t>booster</a:t>
            </a:r>
            <a:r>
              <a:rPr lang="ru-RU" sz="1600" i="1" dirty="0">
                <a:ea typeface="+mn-lt"/>
                <a:cs typeface="+mn-lt"/>
              </a:rPr>
              <a:t>”. </a:t>
            </a:r>
            <a:r>
              <a:rPr lang="ru-RU" sz="1600" i="1" dirty="0" err="1">
                <a:ea typeface="+mn-lt"/>
                <a:cs typeface="+mn-lt"/>
              </a:rPr>
              <a:t>Recently</a:t>
            </a:r>
            <a:r>
              <a:rPr lang="ru-RU" sz="1600" i="1" dirty="0">
                <a:ea typeface="+mn-lt"/>
                <a:cs typeface="+mn-lt"/>
              </a:rPr>
              <a:t>, </a:t>
            </a:r>
            <a:r>
              <a:rPr lang="ru-RU" sz="1600" i="1" dirty="0" err="1">
                <a:ea typeface="+mn-lt"/>
                <a:cs typeface="+mn-lt"/>
              </a:rPr>
              <a:t>these</a:t>
            </a:r>
            <a:r>
              <a:rPr lang="ru-RU" sz="1600" i="1" dirty="0">
                <a:ea typeface="+mn-lt"/>
                <a:cs typeface="+mn-lt"/>
              </a:rPr>
              <a:t> </a:t>
            </a:r>
            <a:r>
              <a:rPr lang="ru-RU" sz="1600" i="1" dirty="0" err="1">
                <a:ea typeface="+mn-lt"/>
                <a:cs typeface="+mn-lt"/>
              </a:rPr>
              <a:t>concepts</a:t>
            </a:r>
            <a:r>
              <a:rPr lang="ru-RU" sz="1600" i="1" dirty="0">
                <a:ea typeface="+mn-lt"/>
                <a:cs typeface="+mn-lt"/>
              </a:rPr>
              <a:t> </a:t>
            </a:r>
            <a:r>
              <a:rPr lang="ru-RU" sz="1600" i="1" dirty="0" err="1">
                <a:ea typeface="+mn-lt"/>
                <a:cs typeface="+mn-lt"/>
              </a:rPr>
              <a:t>are</a:t>
            </a:r>
            <a:r>
              <a:rPr lang="ru-RU" sz="1600" i="1" dirty="0">
                <a:ea typeface="+mn-lt"/>
                <a:cs typeface="+mn-lt"/>
              </a:rPr>
              <a:t> </a:t>
            </a:r>
            <a:r>
              <a:rPr lang="ru-RU" sz="1600" i="1" dirty="0" err="1">
                <a:ea typeface="+mn-lt"/>
                <a:cs typeface="+mn-lt"/>
              </a:rPr>
              <a:t>fallings</a:t>
            </a:r>
            <a:r>
              <a:rPr lang="ru-RU" sz="1600" i="1" dirty="0">
                <a:ea typeface="+mn-lt"/>
                <a:cs typeface="+mn-lt"/>
              </a:rPr>
              <a:t> </a:t>
            </a:r>
            <a:r>
              <a:rPr lang="ru-RU" sz="1600" i="1" dirty="0" err="1">
                <a:ea typeface="+mn-lt"/>
                <a:cs typeface="+mn-lt"/>
              </a:rPr>
              <a:t>away</a:t>
            </a:r>
            <a:r>
              <a:rPr lang="ru-RU" sz="1600" i="1" dirty="0">
                <a:ea typeface="+mn-lt"/>
                <a:cs typeface="+mn-lt"/>
              </a:rPr>
              <a:t> </a:t>
            </a:r>
            <a:r>
              <a:rPr lang="ru-RU" sz="1600" i="1" dirty="0" err="1">
                <a:ea typeface="+mn-lt"/>
                <a:cs typeface="+mn-lt"/>
              </a:rPr>
              <a:t>as</a:t>
            </a:r>
            <a:r>
              <a:rPr lang="ru-RU" sz="1600" i="1" dirty="0">
                <a:ea typeface="+mn-lt"/>
                <a:cs typeface="+mn-lt"/>
              </a:rPr>
              <a:t> a </a:t>
            </a:r>
            <a:r>
              <a:rPr lang="ru-RU" sz="1600" i="1" dirty="0" err="1">
                <a:ea typeface="+mn-lt"/>
                <a:cs typeface="+mn-lt"/>
              </a:rPr>
              <a:t>new</a:t>
            </a:r>
            <a:r>
              <a:rPr lang="ru-RU" sz="1600" i="1" dirty="0">
                <a:ea typeface="+mn-lt"/>
                <a:cs typeface="+mn-lt"/>
              </a:rPr>
              <a:t> </a:t>
            </a:r>
            <a:r>
              <a:rPr lang="ru-RU" sz="1600" i="1" dirty="0" err="1">
                <a:ea typeface="+mn-lt"/>
                <a:cs typeface="+mn-lt"/>
              </a:rPr>
              <a:t>trend</a:t>
            </a:r>
            <a:r>
              <a:rPr lang="ru-RU" sz="1600" i="1" dirty="0">
                <a:ea typeface="+mn-lt"/>
                <a:cs typeface="+mn-lt"/>
              </a:rPr>
              <a:t> </a:t>
            </a:r>
            <a:r>
              <a:rPr lang="ru-RU" sz="1600" i="1" dirty="0" err="1">
                <a:ea typeface="+mn-lt"/>
                <a:cs typeface="+mn-lt"/>
              </a:rPr>
              <a:t>of</a:t>
            </a:r>
            <a:r>
              <a:rPr lang="ru-RU" sz="1600" i="1" dirty="0">
                <a:ea typeface="+mn-lt"/>
                <a:cs typeface="+mn-lt"/>
              </a:rPr>
              <a:t> </a:t>
            </a:r>
            <a:r>
              <a:rPr lang="ru-RU" sz="1600" i="1" dirty="0" err="1">
                <a:ea typeface="+mn-lt"/>
                <a:cs typeface="+mn-lt"/>
              </a:rPr>
              <a:t>healthy</a:t>
            </a:r>
            <a:r>
              <a:rPr lang="ru-RU" sz="1600" i="1" dirty="0">
                <a:ea typeface="+mn-lt"/>
                <a:cs typeface="+mn-lt"/>
              </a:rPr>
              <a:t> </a:t>
            </a:r>
            <a:r>
              <a:rPr lang="ru-RU" sz="1600" i="1" dirty="0" err="1">
                <a:ea typeface="+mn-lt"/>
                <a:cs typeface="+mn-lt"/>
              </a:rPr>
              <a:t>fast</a:t>
            </a:r>
            <a:r>
              <a:rPr lang="ru-RU" sz="1600" i="1" dirty="0">
                <a:ea typeface="+mn-lt"/>
                <a:cs typeface="+mn-lt"/>
              </a:rPr>
              <a:t> </a:t>
            </a:r>
            <a:r>
              <a:rPr lang="ru-RU" sz="1600" i="1" dirty="0" err="1">
                <a:ea typeface="+mn-lt"/>
                <a:cs typeface="+mn-lt"/>
              </a:rPr>
              <a:t>food</a:t>
            </a:r>
            <a:r>
              <a:rPr lang="ru-RU" sz="1600" i="1" dirty="0">
                <a:ea typeface="+mn-lt"/>
                <a:cs typeface="+mn-lt"/>
              </a:rPr>
              <a:t> </a:t>
            </a:r>
            <a:r>
              <a:rPr lang="ru-RU" sz="1600" i="1" dirty="0" err="1">
                <a:ea typeface="+mn-lt"/>
                <a:cs typeface="+mn-lt"/>
              </a:rPr>
              <a:t>emerges</a:t>
            </a:r>
            <a:r>
              <a:rPr lang="ru-RU" sz="1600" i="1" dirty="0">
                <a:ea typeface="+mn-lt"/>
                <a:cs typeface="+mn-lt"/>
              </a:rPr>
              <a:t>, </a:t>
            </a:r>
            <a:r>
              <a:rPr lang="ru-RU" sz="1600" i="1" dirty="0" err="1">
                <a:ea typeface="+mn-lt"/>
                <a:cs typeface="+mn-lt"/>
              </a:rPr>
              <a:t>catching</a:t>
            </a:r>
            <a:r>
              <a:rPr lang="ru-RU" sz="1600" i="1" dirty="0">
                <a:ea typeface="+mn-lt"/>
                <a:cs typeface="+mn-lt"/>
              </a:rPr>
              <a:t> </a:t>
            </a:r>
            <a:r>
              <a:rPr lang="ru-RU" sz="1600" i="1" dirty="0" err="1">
                <a:ea typeface="+mn-lt"/>
                <a:cs typeface="+mn-lt"/>
              </a:rPr>
              <a:t>the</a:t>
            </a:r>
            <a:r>
              <a:rPr lang="ru-RU" sz="1600" i="1" dirty="0">
                <a:ea typeface="+mn-lt"/>
                <a:cs typeface="+mn-lt"/>
              </a:rPr>
              <a:t> </a:t>
            </a:r>
            <a:r>
              <a:rPr lang="ru-RU" sz="1600" i="1" dirty="0" err="1">
                <a:ea typeface="+mn-lt"/>
                <a:cs typeface="+mn-lt"/>
              </a:rPr>
              <a:t>fancy</a:t>
            </a:r>
            <a:r>
              <a:rPr lang="ru-RU" sz="1600" i="1" dirty="0">
                <a:ea typeface="+mn-lt"/>
                <a:cs typeface="+mn-lt"/>
              </a:rPr>
              <a:t> </a:t>
            </a:r>
            <a:r>
              <a:rPr lang="ru-RU" sz="1600" i="1" dirty="0" err="1">
                <a:ea typeface="+mn-lt"/>
                <a:cs typeface="+mn-lt"/>
              </a:rPr>
              <a:t>of</a:t>
            </a:r>
            <a:r>
              <a:rPr lang="ru-RU" sz="1600" i="1" dirty="0">
                <a:ea typeface="+mn-lt"/>
                <a:cs typeface="+mn-lt"/>
              </a:rPr>
              <a:t> </a:t>
            </a:r>
            <a:r>
              <a:rPr lang="ru-RU" sz="1600" i="1" dirty="0" err="1">
                <a:ea typeface="+mn-lt"/>
                <a:cs typeface="+mn-lt"/>
              </a:rPr>
              <a:t>millennials</a:t>
            </a:r>
            <a:r>
              <a:rPr lang="ru-RU" sz="1600" i="1" dirty="0">
                <a:ea typeface="+mn-lt"/>
                <a:cs typeface="+mn-lt"/>
              </a:rPr>
              <a:t> </a:t>
            </a:r>
            <a:r>
              <a:rPr lang="ru-RU" sz="1600" i="1" dirty="0" err="1">
                <a:ea typeface="+mn-lt"/>
                <a:cs typeface="+mn-lt"/>
              </a:rPr>
              <a:t>and</a:t>
            </a:r>
            <a:r>
              <a:rPr lang="ru-RU" sz="1600" i="1" dirty="0">
                <a:ea typeface="+mn-lt"/>
                <a:cs typeface="+mn-lt"/>
              </a:rPr>
              <a:t> </a:t>
            </a:r>
            <a:r>
              <a:rPr lang="ru-RU" sz="1600" i="1" dirty="0" err="1">
                <a:ea typeface="+mn-lt"/>
                <a:cs typeface="+mn-lt"/>
              </a:rPr>
              <a:t>Gen</a:t>
            </a:r>
            <a:r>
              <a:rPr lang="ru-RU" sz="1600" i="1" dirty="0">
                <a:ea typeface="+mn-lt"/>
                <a:cs typeface="+mn-lt"/>
              </a:rPr>
              <a:t> Z. </a:t>
            </a:r>
            <a:r>
              <a:rPr lang="ru-RU" sz="1600" i="1" dirty="0" err="1">
                <a:ea typeface="+mn-lt"/>
                <a:cs typeface="+mn-lt"/>
              </a:rPr>
              <a:t>Rising</a:t>
            </a:r>
            <a:r>
              <a:rPr lang="ru-RU" sz="1600" i="1" dirty="0">
                <a:ea typeface="+mn-lt"/>
                <a:cs typeface="+mn-lt"/>
              </a:rPr>
              <a:t> </a:t>
            </a:r>
            <a:r>
              <a:rPr lang="ru-RU" sz="1600" i="1" dirty="0" err="1">
                <a:ea typeface="+mn-lt"/>
                <a:cs typeface="+mn-lt"/>
              </a:rPr>
              <a:t>awareness</a:t>
            </a:r>
            <a:r>
              <a:rPr lang="ru-RU" sz="1600" i="1" dirty="0">
                <a:ea typeface="+mn-lt"/>
                <a:cs typeface="+mn-lt"/>
              </a:rPr>
              <a:t> </a:t>
            </a:r>
            <a:r>
              <a:rPr lang="ru-RU" sz="1600" i="1" dirty="0" err="1">
                <a:ea typeface="+mn-lt"/>
                <a:cs typeface="+mn-lt"/>
              </a:rPr>
              <a:t>about</a:t>
            </a:r>
            <a:r>
              <a:rPr lang="ru-RU" sz="1600" i="1" dirty="0">
                <a:ea typeface="+mn-lt"/>
                <a:cs typeface="+mn-lt"/>
              </a:rPr>
              <a:t> </a:t>
            </a:r>
            <a:r>
              <a:rPr lang="ru-RU" sz="1600" i="1" dirty="0" err="1">
                <a:ea typeface="+mn-lt"/>
                <a:cs typeface="+mn-lt"/>
              </a:rPr>
              <a:t>consuming</a:t>
            </a:r>
            <a:r>
              <a:rPr lang="ru-RU" sz="1600" i="1" dirty="0">
                <a:ea typeface="+mn-lt"/>
                <a:cs typeface="+mn-lt"/>
              </a:rPr>
              <a:t> </a:t>
            </a:r>
            <a:r>
              <a:rPr lang="ru-RU" sz="1600" i="1" dirty="0" err="1">
                <a:ea typeface="+mn-lt"/>
                <a:cs typeface="+mn-lt"/>
              </a:rPr>
              <a:t>healthy</a:t>
            </a:r>
            <a:r>
              <a:rPr lang="ru-RU" sz="1600" i="1" dirty="0">
                <a:ea typeface="+mn-lt"/>
                <a:cs typeface="+mn-lt"/>
              </a:rPr>
              <a:t> </a:t>
            </a:r>
            <a:r>
              <a:rPr lang="ru-RU" sz="1600" i="1" dirty="0" err="1">
                <a:ea typeface="+mn-lt"/>
                <a:cs typeface="+mn-lt"/>
              </a:rPr>
              <a:t>meals</a:t>
            </a:r>
            <a:r>
              <a:rPr lang="ru-RU" sz="1600" i="1" dirty="0">
                <a:ea typeface="+mn-lt"/>
                <a:cs typeface="+mn-lt"/>
              </a:rPr>
              <a:t> </a:t>
            </a:r>
            <a:r>
              <a:rPr lang="ru-RU" sz="1600" i="1" dirty="0" err="1">
                <a:ea typeface="+mn-lt"/>
                <a:cs typeface="+mn-lt"/>
              </a:rPr>
              <a:t>and</a:t>
            </a:r>
            <a:r>
              <a:rPr lang="ru-RU" sz="1600" i="1" dirty="0">
                <a:ea typeface="+mn-lt"/>
                <a:cs typeface="+mn-lt"/>
              </a:rPr>
              <a:t> </a:t>
            </a:r>
            <a:r>
              <a:rPr lang="ru-RU" sz="1600" i="1" dirty="0" err="1">
                <a:ea typeface="+mn-lt"/>
                <a:cs typeface="+mn-lt"/>
              </a:rPr>
              <a:t>promoting</a:t>
            </a:r>
            <a:r>
              <a:rPr lang="ru-RU" sz="1600" i="1" dirty="0">
                <a:ea typeface="+mn-lt"/>
                <a:cs typeface="+mn-lt"/>
              </a:rPr>
              <a:t> </a:t>
            </a:r>
            <a:r>
              <a:rPr lang="ru-RU" sz="1600" i="1" dirty="0" err="1">
                <a:ea typeface="+mn-lt"/>
                <a:cs typeface="+mn-lt"/>
              </a:rPr>
              <a:t>an</a:t>
            </a:r>
            <a:r>
              <a:rPr lang="ru-RU" sz="1600" i="1" dirty="0">
                <a:ea typeface="+mn-lt"/>
                <a:cs typeface="+mn-lt"/>
              </a:rPr>
              <a:t> </a:t>
            </a:r>
            <a:r>
              <a:rPr lang="ru-RU" sz="1600" i="1" dirty="0" err="1">
                <a:ea typeface="+mn-lt"/>
                <a:cs typeface="+mn-lt"/>
              </a:rPr>
              <a:t>environment-friendly</a:t>
            </a:r>
            <a:r>
              <a:rPr lang="ru-RU" sz="1600" i="1" dirty="0">
                <a:ea typeface="+mn-lt"/>
                <a:cs typeface="+mn-lt"/>
              </a:rPr>
              <a:t> </a:t>
            </a:r>
            <a:r>
              <a:rPr lang="ru-RU" sz="1600" i="1" dirty="0" err="1">
                <a:ea typeface="+mn-lt"/>
                <a:cs typeface="+mn-lt"/>
              </a:rPr>
              <a:t>lifestyle</a:t>
            </a:r>
            <a:r>
              <a:rPr lang="ru-RU" sz="1600" i="1" dirty="0">
                <a:ea typeface="+mn-lt"/>
                <a:cs typeface="+mn-lt"/>
              </a:rPr>
              <a:t> </a:t>
            </a:r>
            <a:r>
              <a:rPr lang="ru-RU" sz="1600" i="1" dirty="0" err="1">
                <a:ea typeface="+mn-lt"/>
                <a:cs typeface="+mn-lt"/>
              </a:rPr>
              <a:t>are</a:t>
            </a:r>
            <a:r>
              <a:rPr lang="ru-RU" sz="1600" i="1" dirty="0">
                <a:ea typeface="+mn-lt"/>
                <a:cs typeface="+mn-lt"/>
              </a:rPr>
              <a:t> </a:t>
            </a:r>
            <a:r>
              <a:rPr lang="ru-RU" sz="1600" i="1" dirty="0" err="1">
                <a:ea typeface="+mn-lt"/>
                <a:cs typeface="+mn-lt"/>
              </a:rPr>
              <a:t>factors</a:t>
            </a:r>
            <a:r>
              <a:rPr lang="ru-RU" sz="1600" i="1" dirty="0">
                <a:ea typeface="+mn-lt"/>
                <a:cs typeface="+mn-lt"/>
              </a:rPr>
              <a:t> </a:t>
            </a:r>
            <a:r>
              <a:rPr lang="ru-RU" sz="1600" i="1" dirty="0" err="1">
                <a:ea typeface="+mn-lt"/>
                <a:cs typeface="+mn-lt"/>
              </a:rPr>
              <a:t>prompting</a:t>
            </a:r>
            <a:r>
              <a:rPr lang="ru-RU" sz="1600" i="1" dirty="0">
                <a:ea typeface="+mn-lt"/>
                <a:cs typeface="+mn-lt"/>
              </a:rPr>
              <a:t> a </a:t>
            </a:r>
            <a:r>
              <a:rPr lang="ru-RU" sz="1600" i="1" dirty="0" err="1">
                <a:ea typeface="+mn-lt"/>
                <a:cs typeface="+mn-lt"/>
              </a:rPr>
              <a:t>change</a:t>
            </a:r>
            <a:r>
              <a:rPr lang="ru-RU" sz="1600" i="1" dirty="0">
                <a:ea typeface="+mn-lt"/>
                <a:cs typeface="+mn-lt"/>
              </a:rPr>
              <a:t> </a:t>
            </a:r>
            <a:r>
              <a:rPr lang="ru-RU" sz="1600" i="1" dirty="0" err="1">
                <a:ea typeface="+mn-lt"/>
                <a:cs typeface="+mn-lt"/>
              </a:rPr>
              <a:t>in</a:t>
            </a:r>
            <a:r>
              <a:rPr lang="ru-RU" sz="1600" i="1" dirty="0">
                <a:ea typeface="+mn-lt"/>
                <a:cs typeface="+mn-lt"/>
              </a:rPr>
              <a:t> </a:t>
            </a:r>
            <a:r>
              <a:rPr lang="ru-RU" sz="1600" i="1" dirty="0" err="1">
                <a:ea typeface="+mn-lt"/>
                <a:cs typeface="+mn-lt"/>
              </a:rPr>
              <a:t>consumer</a:t>
            </a:r>
            <a:r>
              <a:rPr lang="ru-RU" sz="1600" i="1" dirty="0">
                <a:ea typeface="+mn-lt"/>
                <a:cs typeface="+mn-lt"/>
              </a:rPr>
              <a:t> </a:t>
            </a:r>
            <a:r>
              <a:rPr lang="ru-RU" sz="1600" i="1" dirty="0" err="1">
                <a:ea typeface="+mn-lt"/>
                <a:cs typeface="+mn-lt"/>
              </a:rPr>
              <a:t>preferences</a:t>
            </a:r>
            <a:r>
              <a:rPr lang="ru-RU" sz="1600" i="1" dirty="0">
                <a:ea typeface="+mn-lt"/>
                <a:cs typeface="+mn-lt"/>
              </a:rPr>
              <a:t>.</a:t>
            </a:r>
          </a:p>
          <a:p>
            <a:pPr marL="0" indent="0" algn="just">
              <a:lnSpc>
                <a:spcPct val="150000"/>
              </a:lnSpc>
              <a:buNone/>
            </a:pPr>
            <a:r>
              <a:rPr lang="ru-RU" sz="1600" i="1" dirty="0">
                <a:ea typeface="+mn-lt"/>
                <a:cs typeface="+mn-lt"/>
              </a:rPr>
              <a:t>As </a:t>
            </a:r>
            <a:r>
              <a:rPr lang="ru-RU" sz="1600" i="1" dirty="0" err="1">
                <a:ea typeface="+mn-lt"/>
                <a:cs typeface="+mn-lt"/>
              </a:rPr>
              <a:t>consumers</a:t>
            </a:r>
            <a:r>
              <a:rPr lang="ru-RU" sz="1600" i="1" dirty="0">
                <a:ea typeface="+mn-lt"/>
                <a:cs typeface="+mn-lt"/>
              </a:rPr>
              <a:t> </a:t>
            </a:r>
            <a:r>
              <a:rPr lang="ru-RU" sz="1600" i="1" dirty="0" err="1">
                <a:ea typeface="+mn-lt"/>
                <a:cs typeface="+mn-lt"/>
              </a:rPr>
              <a:t>become</a:t>
            </a:r>
            <a:r>
              <a:rPr lang="ru-RU" sz="1600" i="1" dirty="0">
                <a:ea typeface="+mn-lt"/>
                <a:cs typeface="+mn-lt"/>
              </a:rPr>
              <a:t> </a:t>
            </a:r>
            <a:r>
              <a:rPr lang="ru-RU" sz="1600" i="1" dirty="0" err="1">
                <a:ea typeface="+mn-lt"/>
                <a:cs typeface="+mn-lt"/>
              </a:rPr>
              <a:t>increasingly</a:t>
            </a:r>
            <a:r>
              <a:rPr lang="ru-RU" sz="1600" i="1" dirty="0">
                <a:ea typeface="+mn-lt"/>
                <a:cs typeface="+mn-lt"/>
              </a:rPr>
              <a:t> </a:t>
            </a:r>
            <a:r>
              <a:rPr lang="ru-RU" sz="1600" i="1" dirty="0" err="1">
                <a:ea typeface="+mn-lt"/>
                <a:cs typeface="+mn-lt"/>
              </a:rPr>
              <a:t>health-conscious</a:t>
            </a:r>
            <a:r>
              <a:rPr lang="ru-RU" sz="1600" i="1" dirty="0">
                <a:ea typeface="+mn-lt"/>
                <a:cs typeface="+mn-lt"/>
              </a:rPr>
              <a:t>, </a:t>
            </a:r>
            <a:r>
              <a:rPr lang="ru-RU" sz="1600" i="1" dirty="0" err="1">
                <a:ea typeface="+mn-lt"/>
                <a:cs typeface="+mn-lt"/>
              </a:rPr>
              <a:t>fast</a:t>
            </a:r>
            <a:r>
              <a:rPr lang="ru-RU" sz="1600" i="1" dirty="0">
                <a:ea typeface="+mn-lt"/>
                <a:cs typeface="+mn-lt"/>
              </a:rPr>
              <a:t> </a:t>
            </a:r>
            <a:r>
              <a:rPr lang="ru-RU" sz="1600" i="1" dirty="0" err="1">
                <a:ea typeface="+mn-lt"/>
                <a:cs typeface="+mn-lt"/>
              </a:rPr>
              <a:t>food</a:t>
            </a:r>
            <a:r>
              <a:rPr lang="ru-RU" sz="1600" i="1" dirty="0">
                <a:ea typeface="+mn-lt"/>
                <a:cs typeface="+mn-lt"/>
              </a:rPr>
              <a:t> </a:t>
            </a:r>
            <a:r>
              <a:rPr lang="ru-RU" sz="1600" i="1" dirty="0" err="1">
                <a:ea typeface="+mn-lt"/>
                <a:cs typeface="+mn-lt"/>
              </a:rPr>
              <a:t>brands</a:t>
            </a:r>
            <a:r>
              <a:rPr lang="ru-RU" sz="1600" i="1" dirty="0">
                <a:ea typeface="+mn-lt"/>
                <a:cs typeface="+mn-lt"/>
              </a:rPr>
              <a:t> </a:t>
            </a:r>
            <a:r>
              <a:rPr lang="ru-RU" sz="1600" i="1" dirty="0" err="1">
                <a:ea typeface="+mn-lt"/>
                <a:cs typeface="+mn-lt"/>
              </a:rPr>
              <a:t>are</a:t>
            </a:r>
            <a:r>
              <a:rPr lang="ru-RU" sz="1600" i="1" dirty="0">
                <a:ea typeface="+mn-lt"/>
                <a:cs typeface="+mn-lt"/>
              </a:rPr>
              <a:t> </a:t>
            </a:r>
            <a:r>
              <a:rPr lang="ru-RU" sz="1600" i="1" dirty="0" err="1">
                <a:ea typeface="+mn-lt"/>
                <a:cs typeface="+mn-lt"/>
              </a:rPr>
              <a:t>launching</a:t>
            </a:r>
            <a:r>
              <a:rPr lang="ru-RU" sz="1600" i="1" dirty="0">
                <a:ea typeface="+mn-lt"/>
                <a:cs typeface="+mn-lt"/>
              </a:rPr>
              <a:t> </a:t>
            </a:r>
            <a:r>
              <a:rPr lang="ru-RU" sz="1600" i="1" dirty="0" err="1">
                <a:ea typeface="+mn-lt"/>
                <a:cs typeface="+mn-lt"/>
              </a:rPr>
              <a:t>new</a:t>
            </a:r>
            <a:r>
              <a:rPr lang="ru-RU" sz="1600" i="1" dirty="0">
                <a:ea typeface="+mn-lt"/>
                <a:cs typeface="+mn-lt"/>
              </a:rPr>
              <a:t> </a:t>
            </a:r>
            <a:r>
              <a:rPr lang="ru-RU" sz="1600" i="1" dirty="0" err="1">
                <a:ea typeface="+mn-lt"/>
                <a:cs typeface="+mn-lt"/>
              </a:rPr>
              <a:t>products</a:t>
            </a:r>
            <a:r>
              <a:rPr lang="ru-RU" sz="1600" i="1" dirty="0">
                <a:ea typeface="+mn-lt"/>
                <a:cs typeface="+mn-lt"/>
              </a:rPr>
              <a:t> </a:t>
            </a:r>
            <a:r>
              <a:rPr lang="ru-RU" sz="1600" i="1" dirty="0" err="1">
                <a:ea typeface="+mn-lt"/>
                <a:cs typeface="+mn-lt"/>
              </a:rPr>
              <a:t>and</a:t>
            </a:r>
            <a:r>
              <a:rPr lang="ru-RU" sz="1600" i="1" dirty="0">
                <a:ea typeface="+mn-lt"/>
                <a:cs typeface="+mn-lt"/>
              </a:rPr>
              <a:t> </a:t>
            </a:r>
            <a:r>
              <a:rPr lang="ru-RU" sz="1600" i="1" dirty="0" err="1">
                <a:ea typeface="+mn-lt"/>
                <a:cs typeface="+mn-lt"/>
              </a:rPr>
              <a:t>drafting</a:t>
            </a:r>
            <a:r>
              <a:rPr lang="ru-RU" sz="1600" i="1" dirty="0">
                <a:ea typeface="+mn-lt"/>
                <a:cs typeface="+mn-lt"/>
              </a:rPr>
              <a:t> </a:t>
            </a:r>
            <a:r>
              <a:rPr lang="ru-RU" sz="1600" i="1" dirty="0" err="1">
                <a:ea typeface="+mn-lt"/>
                <a:cs typeface="+mn-lt"/>
              </a:rPr>
              <a:t>health-related</a:t>
            </a:r>
            <a:r>
              <a:rPr lang="ru-RU" sz="1600" i="1" dirty="0">
                <a:ea typeface="+mn-lt"/>
                <a:cs typeface="+mn-lt"/>
              </a:rPr>
              <a:t> </a:t>
            </a:r>
            <a:r>
              <a:rPr lang="ru-RU" sz="1600" i="1" dirty="0" err="1">
                <a:ea typeface="+mn-lt"/>
                <a:cs typeface="+mn-lt"/>
              </a:rPr>
              <a:t>communications</a:t>
            </a:r>
            <a:r>
              <a:rPr lang="ru-RU" sz="1600" i="1" dirty="0">
                <a:ea typeface="+mn-lt"/>
                <a:cs typeface="+mn-lt"/>
              </a:rPr>
              <a:t> </a:t>
            </a:r>
            <a:r>
              <a:rPr lang="ru-RU" sz="1600" i="1" dirty="0" err="1">
                <a:ea typeface="+mn-lt"/>
                <a:cs typeface="+mn-lt"/>
              </a:rPr>
              <a:t>strategies.The</a:t>
            </a:r>
            <a:r>
              <a:rPr lang="ru-RU" sz="1600" i="1" dirty="0">
                <a:ea typeface="+mn-lt"/>
                <a:cs typeface="+mn-lt"/>
              </a:rPr>
              <a:t> </a:t>
            </a:r>
            <a:r>
              <a:rPr lang="ru-RU" sz="1600" i="1" dirty="0" err="1">
                <a:ea typeface="+mn-lt"/>
                <a:cs typeface="+mn-lt"/>
              </a:rPr>
              <a:t>global</a:t>
            </a:r>
            <a:r>
              <a:rPr lang="ru-RU" sz="1600" i="1" dirty="0">
                <a:ea typeface="+mn-lt"/>
                <a:cs typeface="+mn-lt"/>
              </a:rPr>
              <a:t> </a:t>
            </a:r>
            <a:r>
              <a:rPr lang="ru-RU" sz="1600" i="1" dirty="0" err="1">
                <a:ea typeface="+mn-lt"/>
                <a:cs typeface="+mn-lt"/>
              </a:rPr>
              <a:t>fast</a:t>
            </a:r>
            <a:r>
              <a:rPr lang="ru-RU" sz="1600" i="1" dirty="0">
                <a:ea typeface="+mn-lt"/>
                <a:cs typeface="+mn-lt"/>
              </a:rPr>
              <a:t> </a:t>
            </a:r>
            <a:r>
              <a:rPr lang="ru-RU" sz="1600" i="1" dirty="0" err="1">
                <a:ea typeface="+mn-lt"/>
                <a:cs typeface="+mn-lt"/>
              </a:rPr>
              <a:t>food</a:t>
            </a:r>
            <a:r>
              <a:rPr lang="ru-RU" sz="1600" i="1" dirty="0">
                <a:ea typeface="+mn-lt"/>
                <a:cs typeface="+mn-lt"/>
              </a:rPr>
              <a:t> </a:t>
            </a:r>
            <a:r>
              <a:rPr lang="ru-RU" sz="1600" i="1" dirty="0" err="1">
                <a:ea typeface="+mn-lt"/>
                <a:cs typeface="+mn-lt"/>
              </a:rPr>
              <a:t>market</a:t>
            </a:r>
            <a:r>
              <a:rPr lang="ru-RU" sz="1600" i="1" dirty="0">
                <a:ea typeface="+mn-lt"/>
                <a:cs typeface="+mn-lt"/>
              </a:rPr>
              <a:t> </a:t>
            </a:r>
            <a:r>
              <a:rPr lang="ru-RU" sz="1600" i="1" dirty="0" err="1">
                <a:ea typeface="+mn-lt"/>
                <a:cs typeface="+mn-lt"/>
              </a:rPr>
              <a:t>is</a:t>
            </a:r>
            <a:r>
              <a:rPr lang="ru-RU" sz="1600" i="1" dirty="0">
                <a:ea typeface="+mn-lt"/>
                <a:cs typeface="+mn-lt"/>
              </a:rPr>
              <a:t> </a:t>
            </a:r>
            <a:r>
              <a:rPr lang="ru-RU" sz="1600" i="1" dirty="0" err="1">
                <a:ea typeface="+mn-lt"/>
                <a:cs typeface="+mn-lt"/>
              </a:rPr>
              <a:t>projected</a:t>
            </a:r>
            <a:r>
              <a:rPr lang="ru-RU" sz="1600" i="1" dirty="0">
                <a:ea typeface="+mn-lt"/>
                <a:cs typeface="+mn-lt"/>
              </a:rPr>
              <a:t> </a:t>
            </a:r>
            <a:r>
              <a:rPr lang="ru-RU" sz="1600" i="1" dirty="0" err="1">
                <a:ea typeface="+mn-lt"/>
                <a:cs typeface="+mn-lt"/>
              </a:rPr>
              <a:t>to</a:t>
            </a:r>
            <a:r>
              <a:rPr lang="ru-RU" sz="1600" i="1" dirty="0">
                <a:ea typeface="+mn-lt"/>
                <a:cs typeface="+mn-lt"/>
              </a:rPr>
              <a:t> </a:t>
            </a:r>
            <a:r>
              <a:rPr lang="ru-RU" sz="1600" i="1" dirty="0" err="1">
                <a:ea typeface="+mn-lt"/>
                <a:cs typeface="+mn-lt"/>
              </a:rPr>
              <a:t>grow</a:t>
            </a:r>
            <a:r>
              <a:rPr lang="ru-RU" sz="1600" i="1" dirty="0">
                <a:ea typeface="+mn-lt"/>
                <a:cs typeface="+mn-lt"/>
              </a:rPr>
              <a:t> </a:t>
            </a:r>
            <a:r>
              <a:rPr lang="ru-RU" sz="1600" i="1" dirty="0" err="1">
                <a:ea typeface="+mn-lt"/>
                <a:cs typeface="+mn-lt"/>
              </a:rPr>
              <a:t>from</a:t>
            </a:r>
            <a:r>
              <a:rPr lang="ru-RU" sz="1600" i="1" dirty="0">
                <a:ea typeface="+mn-lt"/>
                <a:cs typeface="+mn-lt"/>
              </a:rPr>
              <a:t> USD 972.74 </a:t>
            </a:r>
            <a:r>
              <a:rPr lang="ru-RU" sz="1600" i="1" dirty="0" err="1">
                <a:ea typeface="+mn-lt"/>
                <a:cs typeface="+mn-lt"/>
              </a:rPr>
              <a:t>billion</a:t>
            </a:r>
            <a:r>
              <a:rPr lang="ru-RU" sz="1600" i="1" dirty="0">
                <a:ea typeface="+mn-lt"/>
                <a:cs typeface="+mn-lt"/>
              </a:rPr>
              <a:t> </a:t>
            </a:r>
            <a:r>
              <a:rPr lang="ru-RU" sz="1600" i="1" dirty="0" err="1">
                <a:ea typeface="+mn-lt"/>
                <a:cs typeface="+mn-lt"/>
              </a:rPr>
              <a:t>in</a:t>
            </a:r>
            <a:r>
              <a:rPr lang="ru-RU" sz="1600" i="1" dirty="0">
                <a:ea typeface="+mn-lt"/>
                <a:cs typeface="+mn-lt"/>
              </a:rPr>
              <a:t> 2021 </a:t>
            </a:r>
            <a:r>
              <a:rPr lang="ru-RU" sz="1600" i="1" dirty="0" err="1">
                <a:ea typeface="+mn-lt"/>
                <a:cs typeface="+mn-lt"/>
              </a:rPr>
              <a:t>to</a:t>
            </a:r>
            <a:r>
              <a:rPr lang="ru-RU" sz="1600" i="1" dirty="0">
                <a:ea typeface="+mn-lt"/>
                <a:cs typeface="+mn-lt"/>
              </a:rPr>
              <a:t> USD 1,467.04 </a:t>
            </a:r>
            <a:r>
              <a:rPr lang="ru-RU" sz="1600" i="1" dirty="0" err="1">
                <a:ea typeface="+mn-lt"/>
                <a:cs typeface="+mn-lt"/>
              </a:rPr>
              <a:t>billion</a:t>
            </a:r>
            <a:r>
              <a:rPr lang="ru-RU" sz="1600" i="1" dirty="0">
                <a:ea typeface="+mn-lt"/>
                <a:cs typeface="+mn-lt"/>
              </a:rPr>
              <a:t> </a:t>
            </a:r>
            <a:r>
              <a:rPr lang="ru-RU" sz="1600" i="1" dirty="0" err="1">
                <a:ea typeface="+mn-lt"/>
                <a:cs typeface="+mn-lt"/>
              </a:rPr>
              <a:t>by</a:t>
            </a:r>
            <a:r>
              <a:rPr lang="ru-RU" sz="1600" i="1" dirty="0">
                <a:ea typeface="+mn-lt"/>
                <a:cs typeface="+mn-lt"/>
              </a:rPr>
              <a:t> 2028 </a:t>
            </a:r>
            <a:r>
              <a:rPr lang="ru-RU" sz="1600" i="1" dirty="0" err="1">
                <a:ea typeface="+mn-lt"/>
                <a:cs typeface="+mn-lt"/>
              </a:rPr>
              <a:t>at</a:t>
            </a:r>
            <a:r>
              <a:rPr lang="ru-RU" sz="1600" i="1" dirty="0">
                <a:ea typeface="+mn-lt"/>
                <a:cs typeface="+mn-lt"/>
              </a:rPr>
              <a:t> a CAGR </a:t>
            </a:r>
            <a:r>
              <a:rPr lang="ru-RU" sz="1600" i="1" dirty="0" err="1">
                <a:ea typeface="+mn-lt"/>
                <a:cs typeface="+mn-lt"/>
              </a:rPr>
              <a:t>of</a:t>
            </a:r>
            <a:r>
              <a:rPr lang="ru-RU" sz="1600" i="1" dirty="0">
                <a:ea typeface="+mn-lt"/>
                <a:cs typeface="+mn-lt"/>
              </a:rPr>
              <a:t> 6.05% </a:t>
            </a:r>
            <a:r>
              <a:rPr lang="ru-RU" sz="1600" i="1" dirty="0" err="1">
                <a:ea typeface="+mn-lt"/>
                <a:cs typeface="+mn-lt"/>
              </a:rPr>
              <a:t>during</a:t>
            </a:r>
            <a:r>
              <a:rPr lang="ru-RU" sz="1600" i="1" dirty="0">
                <a:ea typeface="+mn-lt"/>
                <a:cs typeface="+mn-lt"/>
              </a:rPr>
              <a:t> </a:t>
            </a:r>
            <a:r>
              <a:rPr lang="ru-RU" sz="1600" i="1" dirty="0" err="1">
                <a:ea typeface="+mn-lt"/>
                <a:cs typeface="+mn-lt"/>
              </a:rPr>
              <a:t>forecast</a:t>
            </a:r>
            <a:r>
              <a:rPr lang="ru-RU" sz="1600" i="1" dirty="0">
                <a:ea typeface="+mn-lt"/>
                <a:cs typeface="+mn-lt"/>
              </a:rPr>
              <a:t> </a:t>
            </a:r>
            <a:r>
              <a:rPr lang="ru-RU" sz="1600" i="1" dirty="0" err="1">
                <a:ea typeface="+mn-lt"/>
                <a:cs typeface="+mn-lt"/>
              </a:rPr>
              <a:t>period</a:t>
            </a:r>
            <a:r>
              <a:rPr lang="ru-RU" sz="1600" i="1" dirty="0">
                <a:ea typeface="+mn-lt"/>
                <a:cs typeface="+mn-lt"/>
              </a:rPr>
              <a:t>. </a:t>
            </a:r>
            <a:r>
              <a:rPr lang="ru-RU" sz="1600" dirty="0">
                <a:ea typeface="+mn-lt"/>
                <a:cs typeface="+mn-lt"/>
              </a:rPr>
              <a:t>The </a:t>
            </a:r>
            <a:r>
              <a:rPr lang="ru-RU" sz="1600" dirty="0" err="1">
                <a:ea typeface="+mn-lt"/>
                <a:cs typeface="+mn-lt"/>
              </a:rPr>
              <a:t>most</a:t>
            </a:r>
            <a:r>
              <a:rPr lang="ru-RU" sz="1600" dirty="0">
                <a:ea typeface="+mn-lt"/>
                <a:cs typeface="+mn-lt"/>
              </a:rPr>
              <a:t> </a:t>
            </a:r>
            <a:r>
              <a:rPr lang="ru-RU" sz="1600" dirty="0" err="1">
                <a:ea typeface="+mn-lt"/>
                <a:cs typeface="+mn-lt"/>
              </a:rPr>
              <a:t>powerful</a:t>
            </a:r>
            <a:r>
              <a:rPr lang="ru-RU" sz="1600" dirty="0">
                <a:ea typeface="+mn-lt"/>
                <a:cs typeface="+mn-lt"/>
              </a:rPr>
              <a:t> </a:t>
            </a:r>
            <a:r>
              <a:rPr lang="ru-RU" sz="1600" dirty="0" err="1">
                <a:ea typeface="+mn-lt"/>
                <a:cs typeface="+mn-lt"/>
              </a:rPr>
              <a:t>approach</a:t>
            </a:r>
            <a:r>
              <a:rPr lang="ru-RU" sz="1600" dirty="0">
                <a:ea typeface="+mn-lt"/>
                <a:cs typeface="+mn-lt"/>
              </a:rPr>
              <a:t> </a:t>
            </a:r>
            <a:r>
              <a:rPr lang="ru-RU" sz="1600" dirty="0" err="1">
                <a:ea typeface="+mn-lt"/>
                <a:cs typeface="+mn-lt"/>
              </a:rPr>
              <a:t>to</a:t>
            </a:r>
            <a:r>
              <a:rPr lang="ru-RU" sz="1600" dirty="0">
                <a:ea typeface="+mn-lt"/>
                <a:cs typeface="+mn-lt"/>
              </a:rPr>
              <a:t> </a:t>
            </a:r>
            <a:r>
              <a:rPr lang="ru-RU" sz="1600" dirty="0" err="1">
                <a:ea typeface="+mn-lt"/>
                <a:cs typeface="+mn-lt"/>
              </a:rPr>
              <a:t>dealing</a:t>
            </a:r>
            <a:r>
              <a:rPr lang="ru-RU" sz="1600" dirty="0">
                <a:ea typeface="+mn-lt"/>
                <a:cs typeface="+mn-lt"/>
              </a:rPr>
              <a:t> </a:t>
            </a:r>
            <a:r>
              <a:rPr lang="ru-RU" sz="1600" dirty="0" err="1">
                <a:ea typeface="+mn-lt"/>
                <a:cs typeface="+mn-lt"/>
              </a:rPr>
              <a:t>with</a:t>
            </a:r>
            <a:r>
              <a:rPr lang="ru-RU" sz="1600" dirty="0">
                <a:ea typeface="+mn-lt"/>
                <a:cs typeface="+mn-lt"/>
              </a:rPr>
              <a:t> </a:t>
            </a:r>
            <a:r>
              <a:rPr lang="ru-RU" sz="1600" dirty="0" err="1">
                <a:ea typeface="+mn-lt"/>
                <a:cs typeface="+mn-lt"/>
              </a:rPr>
              <a:t>criticism</a:t>
            </a:r>
            <a:r>
              <a:rPr lang="ru-RU" sz="1600" dirty="0">
                <a:ea typeface="+mn-lt"/>
                <a:cs typeface="+mn-lt"/>
              </a:rPr>
              <a:t> </a:t>
            </a:r>
            <a:r>
              <a:rPr lang="ru-RU" sz="1600" dirty="0" err="1">
                <a:ea typeface="+mn-lt"/>
                <a:cs typeface="+mn-lt"/>
              </a:rPr>
              <a:t>has</a:t>
            </a:r>
            <a:r>
              <a:rPr lang="ru-RU" sz="1600" dirty="0">
                <a:ea typeface="+mn-lt"/>
                <a:cs typeface="+mn-lt"/>
              </a:rPr>
              <a:t> </a:t>
            </a:r>
            <a:r>
              <a:rPr lang="ru-RU" sz="1600" dirty="0" err="1">
                <a:ea typeface="+mn-lt"/>
                <a:cs typeface="+mn-lt"/>
              </a:rPr>
              <a:t>proved</a:t>
            </a:r>
            <a:r>
              <a:rPr lang="ru-RU" sz="1600" dirty="0">
                <a:ea typeface="+mn-lt"/>
                <a:cs typeface="+mn-lt"/>
              </a:rPr>
              <a:t> </a:t>
            </a:r>
            <a:r>
              <a:rPr lang="ru-RU" sz="1600" dirty="0" err="1">
                <a:ea typeface="+mn-lt"/>
                <a:cs typeface="+mn-lt"/>
              </a:rPr>
              <a:t>to</a:t>
            </a:r>
            <a:r>
              <a:rPr lang="ru-RU" sz="1600" dirty="0">
                <a:ea typeface="+mn-lt"/>
                <a:cs typeface="+mn-lt"/>
              </a:rPr>
              <a:t> </a:t>
            </a:r>
            <a:r>
              <a:rPr lang="ru-RU" sz="1600" dirty="0" err="1">
                <a:ea typeface="+mn-lt"/>
                <a:cs typeface="+mn-lt"/>
              </a:rPr>
              <a:t>be</a:t>
            </a:r>
            <a:r>
              <a:rPr lang="ru-RU" sz="1600" dirty="0">
                <a:ea typeface="+mn-lt"/>
                <a:cs typeface="+mn-lt"/>
              </a:rPr>
              <a:t> </a:t>
            </a:r>
            <a:r>
              <a:rPr lang="ru-RU" sz="1600" dirty="0" err="1">
                <a:ea typeface="+mn-lt"/>
                <a:cs typeface="+mn-lt"/>
              </a:rPr>
              <a:t>the</a:t>
            </a:r>
            <a:r>
              <a:rPr lang="ru-RU" sz="1600" dirty="0">
                <a:ea typeface="+mn-lt"/>
                <a:cs typeface="+mn-lt"/>
              </a:rPr>
              <a:t> </a:t>
            </a:r>
            <a:r>
              <a:rPr lang="ru-RU" sz="1600" dirty="0" err="1">
                <a:ea typeface="+mn-lt"/>
                <a:cs typeface="+mn-lt"/>
              </a:rPr>
              <a:t>introduction</a:t>
            </a:r>
            <a:r>
              <a:rPr lang="ru-RU" sz="1600" dirty="0">
                <a:ea typeface="+mn-lt"/>
                <a:cs typeface="+mn-lt"/>
              </a:rPr>
              <a:t> </a:t>
            </a:r>
            <a:r>
              <a:rPr lang="ru-RU" sz="1600" dirty="0" err="1">
                <a:ea typeface="+mn-lt"/>
                <a:cs typeface="+mn-lt"/>
              </a:rPr>
              <a:t>of</a:t>
            </a:r>
            <a:r>
              <a:rPr lang="ru-RU" sz="1600" dirty="0">
                <a:ea typeface="+mn-lt"/>
                <a:cs typeface="+mn-lt"/>
              </a:rPr>
              <a:t> </a:t>
            </a:r>
            <a:r>
              <a:rPr lang="ru-RU" sz="1600" dirty="0" err="1">
                <a:ea typeface="+mn-lt"/>
                <a:cs typeface="+mn-lt"/>
              </a:rPr>
              <a:t>more</a:t>
            </a:r>
            <a:r>
              <a:rPr lang="ru-RU" sz="1600" dirty="0">
                <a:ea typeface="+mn-lt"/>
                <a:cs typeface="+mn-lt"/>
              </a:rPr>
              <a:t> </a:t>
            </a:r>
            <a:r>
              <a:rPr lang="ru-RU" sz="1600" dirty="0" err="1">
                <a:ea typeface="+mn-lt"/>
                <a:cs typeface="+mn-lt"/>
              </a:rPr>
              <a:t>health-friendly</a:t>
            </a:r>
            <a:r>
              <a:rPr lang="ru-RU" sz="1600" dirty="0">
                <a:ea typeface="+mn-lt"/>
                <a:cs typeface="+mn-lt"/>
              </a:rPr>
              <a:t> </a:t>
            </a:r>
            <a:r>
              <a:rPr lang="ru-RU" sz="1600" dirty="0" err="1">
                <a:ea typeface="+mn-lt"/>
                <a:cs typeface="+mn-lt"/>
              </a:rPr>
              <a:t>menu</a:t>
            </a:r>
            <a:r>
              <a:rPr lang="ru-RU" sz="1600" dirty="0">
                <a:ea typeface="+mn-lt"/>
                <a:cs typeface="+mn-lt"/>
              </a:rPr>
              <a:t> </a:t>
            </a:r>
            <a:r>
              <a:rPr lang="ru-RU" sz="1600" dirty="0" err="1">
                <a:ea typeface="+mn-lt"/>
                <a:cs typeface="+mn-lt"/>
              </a:rPr>
              <a:t>items</a:t>
            </a:r>
            <a:r>
              <a:rPr lang="ru-RU" sz="1600" dirty="0">
                <a:ea typeface="+mn-lt"/>
                <a:cs typeface="+mn-lt"/>
              </a:rPr>
              <a:t>.</a:t>
            </a:r>
            <a:endParaRPr lang="ru-RU" sz="1600" i="1" dirty="0">
              <a:ea typeface="+mn-lt"/>
              <a:cs typeface="+mn-lt"/>
            </a:endParaRPr>
          </a:p>
          <a:p>
            <a:pPr marL="0" indent="0" algn="just">
              <a:lnSpc>
                <a:spcPct val="150000"/>
              </a:lnSpc>
              <a:buNone/>
            </a:pPr>
            <a:r>
              <a:rPr lang="ru-RU" sz="1600" i="1" dirty="0">
                <a:ea typeface="+mn-lt"/>
                <a:cs typeface="+mn-lt"/>
              </a:rPr>
              <a:t>For </a:t>
            </a:r>
            <a:r>
              <a:rPr lang="ru-RU" sz="1600" i="1" dirty="0" err="1">
                <a:ea typeface="+mn-lt"/>
                <a:cs typeface="+mn-lt"/>
              </a:rPr>
              <a:t>example</a:t>
            </a:r>
            <a:r>
              <a:rPr lang="ru-RU" sz="1600" i="1" dirty="0">
                <a:ea typeface="+mn-lt"/>
                <a:cs typeface="+mn-lt"/>
              </a:rPr>
              <a:t>, </a:t>
            </a:r>
            <a:r>
              <a:rPr lang="ru-RU" sz="1600" i="1" dirty="0" err="1">
                <a:ea typeface="+mn-lt"/>
                <a:cs typeface="+mn-lt"/>
              </a:rPr>
              <a:t>in</a:t>
            </a:r>
            <a:r>
              <a:rPr lang="ru-RU" sz="1600" i="1" dirty="0">
                <a:ea typeface="+mn-lt"/>
                <a:cs typeface="+mn-lt"/>
              </a:rPr>
              <a:t> </a:t>
            </a:r>
            <a:r>
              <a:rPr lang="ru-RU" sz="1600" i="1" dirty="0" err="1">
                <a:ea typeface="+mn-lt"/>
                <a:cs typeface="+mn-lt"/>
              </a:rPr>
              <a:t>pizza</a:t>
            </a:r>
            <a:r>
              <a:rPr lang="ru-RU" sz="1600" i="1" dirty="0">
                <a:ea typeface="+mn-lt"/>
                <a:cs typeface="+mn-lt"/>
              </a:rPr>
              <a:t> </a:t>
            </a:r>
            <a:r>
              <a:rPr lang="ru-RU" sz="1600" i="1" dirty="0" err="1">
                <a:ea typeface="+mn-lt"/>
                <a:cs typeface="+mn-lt"/>
              </a:rPr>
              <a:t>industry</a:t>
            </a:r>
            <a:r>
              <a:rPr lang="ru-RU" sz="1600" i="1" dirty="0">
                <a:ea typeface="+mn-lt"/>
                <a:cs typeface="+mn-lt"/>
              </a:rPr>
              <a:t> </a:t>
            </a:r>
            <a:r>
              <a:rPr lang="ru-RU" sz="1600" i="1" dirty="0" err="1">
                <a:ea typeface="+mn-lt"/>
                <a:cs typeface="+mn-lt"/>
              </a:rPr>
              <a:t>there</a:t>
            </a:r>
            <a:r>
              <a:rPr lang="ru-RU" sz="1600" i="1" dirty="0">
                <a:ea typeface="+mn-lt"/>
                <a:cs typeface="+mn-lt"/>
              </a:rPr>
              <a:t> </a:t>
            </a:r>
            <a:r>
              <a:rPr lang="ru-RU" sz="1600" i="1" dirty="0" err="1">
                <a:ea typeface="+mn-lt"/>
                <a:cs typeface="+mn-lt"/>
              </a:rPr>
              <a:t>are</a:t>
            </a:r>
            <a:r>
              <a:rPr lang="ru-RU" sz="1600" i="1" dirty="0">
                <a:ea typeface="+mn-lt"/>
                <a:cs typeface="+mn-lt"/>
              </a:rPr>
              <a:t> </a:t>
            </a:r>
            <a:r>
              <a:rPr lang="ru-RU" sz="1600" i="1" dirty="0" err="1">
                <a:ea typeface="+mn-lt"/>
                <a:cs typeface="+mn-lt"/>
              </a:rPr>
              <a:t>lots</a:t>
            </a:r>
            <a:r>
              <a:rPr lang="ru-RU" sz="1600" i="1" dirty="0">
                <a:ea typeface="+mn-lt"/>
                <a:cs typeface="+mn-lt"/>
              </a:rPr>
              <a:t> </a:t>
            </a:r>
            <a:r>
              <a:rPr lang="ru-RU" sz="1600" i="1" dirty="0" err="1">
                <a:ea typeface="+mn-lt"/>
                <a:cs typeface="+mn-lt"/>
              </a:rPr>
              <a:t>of</a:t>
            </a:r>
            <a:r>
              <a:rPr lang="ru-RU" sz="1600" i="1" dirty="0">
                <a:ea typeface="+mn-lt"/>
                <a:cs typeface="+mn-lt"/>
              </a:rPr>
              <a:t> </a:t>
            </a:r>
            <a:r>
              <a:rPr lang="ru-RU" sz="1600" i="1" dirty="0" err="1">
                <a:ea typeface="+mn-lt"/>
                <a:cs typeface="+mn-lt"/>
              </a:rPr>
              <a:t>ways</a:t>
            </a:r>
            <a:r>
              <a:rPr lang="ru-RU" sz="1600" i="1" dirty="0">
                <a:ea typeface="+mn-lt"/>
                <a:cs typeface="+mn-lt"/>
              </a:rPr>
              <a:t> </a:t>
            </a:r>
            <a:r>
              <a:rPr lang="ru-RU" sz="1600" i="1" dirty="0" err="1">
                <a:ea typeface="+mn-lt"/>
                <a:cs typeface="+mn-lt"/>
              </a:rPr>
              <a:t>to</a:t>
            </a:r>
            <a:r>
              <a:rPr lang="ru-RU" sz="1600" i="1" dirty="0">
                <a:ea typeface="+mn-lt"/>
                <a:cs typeface="+mn-lt"/>
              </a:rPr>
              <a:t> </a:t>
            </a:r>
            <a:r>
              <a:rPr lang="ru-RU" sz="1600" i="1" dirty="0" err="1">
                <a:ea typeface="+mn-lt"/>
                <a:cs typeface="+mn-lt"/>
              </a:rPr>
              <a:t>prepare</a:t>
            </a:r>
            <a:r>
              <a:rPr lang="ru-RU" sz="1600" i="1" dirty="0">
                <a:ea typeface="+mn-lt"/>
                <a:cs typeface="+mn-lt"/>
              </a:rPr>
              <a:t> </a:t>
            </a:r>
            <a:r>
              <a:rPr lang="ru-RU" sz="1600" i="1" dirty="0" err="1">
                <a:ea typeface="+mn-lt"/>
                <a:cs typeface="+mn-lt"/>
              </a:rPr>
              <a:t>it</a:t>
            </a:r>
            <a:r>
              <a:rPr lang="ru-RU" sz="1600" i="1" dirty="0">
                <a:ea typeface="+mn-lt"/>
                <a:cs typeface="+mn-lt"/>
              </a:rPr>
              <a:t> </a:t>
            </a:r>
            <a:r>
              <a:rPr lang="ru-RU" sz="1600" i="1" dirty="0" err="1">
                <a:ea typeface="+mn-lt"/>
                <a:cs typeface="+mn-lt"/>
              </a:rPr>
              <a:t>in</a:t>
            </a:r>
            <a:r>
              <a:rPr lang="ru-RU" sz="1600" i="1" dirty="0">
                <a:ea typeface="+mn-lt"/>
                <a:cs typeface="+mn-lt"/>
              </a:rPr>
              <a:t> </a:t>
            </a:r>
            <a:r>
              <a:rPr lang="ru-RU" sz="1600" i="1" dirty="0" err="1">
                <a:ea typeface="+mn-lt"/>
                <a:cs typeface="+mn-lt"/>
              </a:rPr>
              <a:t>healty</a:t>
            </a:r>
            <a:r>
              <a:rPr lang="ru-RU" sz="1600" i="1" dirty="0">
                <a:ea typeface="+mn-lt"/>
                <a:cs typeface="+mn-lt"/>
              </a:rPr>
              <a:t> </a:t>
            </a:r>
            <a:r>
              <a:rPr lang="ru-RU" sz="1600" i="1" dirty="0" err="1">
                <a:ea typeface="+mn-lt"/>
                <a:cs typeface="+mn-lt"/>
              </a:rPr>
              <a:t>way</a:t>
            </a:r>
            <a:r>
              <a:rPr lang="ru-RU" sz="1600" i="1" dirty="0">
                <a:ea typeface="+mn-lt"/>
                <a:cs typeface="+mn-lt"/>
              </a:rPr>
              <a:t>. </a:t>
            </a:r>
            <a:r>
              <a:rPr lang="ru-RU" sz="1600" i="1" dirty="0" err="1">
                <a:ea typeface="+mn-lt"/>
                <a:cs typeface="+mn-lt"/>
              </a:rPr>
              <a:t>There</a:t>
            </a:r>
            <a:r>
              <a:rPr lang="ru-RU" sz="1600" i="1" dirty="0">
                <a:ea typeface="+mn-lt"/>
                <a:cs typeface="+mn-lt"/>
              </a:rPr>
              <a:t> </a:t>
            </a:r>
            <a:r>
              <a:rPr lang="ru-RU" sz="1600" i="1" dirty="0" err="1">
                <a:ea typeface="+mn-lt"/>
                <a:cs typeface="+mn-lt"/>
              </a:rPr>
              <a:t>are</a:t>
            </a:r>
            <a:r>
              <a:rPr lang="ru-RU" sz="1600" i="1" dirty="0">
                <a:ea typeface="+mn-lt"/>
                <a:cs typeface="+mn-lt"/>
              </a:rPr>
              <a:t> </a:t>
            </a:r>
            <a:r>
              <a:rPr lang="ru-RU" sz="1600" i="1" dirty="0" err="1">
                <a:ea typeface="+mn-lt"/>
                <a:cs typeface="+mn-lt"/>
              </a:rPr>
              <a:t>lots</a:t>
            </a:r>
            <a:r>
              <a:rPr lang="ru-RU" sz="1600" i="1" dirty="0">
                <a:ea typeface="+mn-lt"/>
                <a:cs typeface="+mn-lt"/>
              </a:rPr>
              <a:t> </a:t>
            </a:r>
            <a:r>
              <a:rPr lang="ru-RU" sz="1600" i="1" dirty="0" err="1">
                <a:ea typeface="+mn-lt"/>
                <a:cs typeface="+mn-lt"/>
              </a:rPr>
              <a:t>of</a:t>
            </a:r>
            <a:r>
              <a:rPr lang="ru-RU" sz="1600" i="1" dirty="0">
                <a:ea typeface="+mn-lt"/>
                <a:cs typeface="+mn-lt"/>
              </a:rPr>
              <a:t> </a:t>
            </a:r>
            <a:r>
              <a:rPr lang="ru-RU" sz="1600" i="1" dirty="0" err="1">
                <a:ea typeface="+mn-lt"/>
                <a:cs typeface="+mn-lt"/>
              </a:rPr>
              <a:t>options</a:t>
            </a:r>
            <a:r>
              <a:rPr lang="ru-RU" sz="1600" i="1" dirty="0">
                <a:ea typeface="+mn-lt"/>
                <a:cs typeface="+mn-lt"/>
              </a:rPr>
              <a:t> </a:t>
            </a:r>
            <a:r>
              <a:rPr lang="ru-RU" sz="1600" i="1" dirty="0" err="1">
                <a:ea typeface="+mn-lt"/>
                <a:cs typeface="+mn-lt"/>
              </a:rPr>
              <a:t>to</a:t>
            </a:r>
            <a:r>
              <a:rPr lang="ru-RU" sz="1600" i="1" dirty="0">
                <a:ea typeface="+mn-lt"/>
                <a:cs typeface="+mn-lt"/>
              </a:rPr>
              <a:t> </a:t>
            </a:r>
            <a:r>
              <a:rPr lang="ru-RU" sz="1600" i="1" dirty="0" err="1">
                <a:ea typeface="+mn-lt"/>
                <a:cs typeface="+mn-lt"/>
              </a:rPr>
              <a:t>propose</a:t>
            </a:r>
            <a:r>
              <a:rPr lang="ru-RU" sz="1600" i="1" dirty="0">
                <a:ea typeface="+mn-lt"/>
                <a:cs typeface="+mn-lt"/>
              </a:rPr>
              <a:t> </a:t>
            </a:r>
            <a:r>
              <a:rPr lang="ru-RU" sz="1600" i="1" dirty="0" err="1">
                <a:ea typeface="+mn-lt"/>
                <a:cs typeface="+mn-lt"/>
              </a:rPr>
              <a:t>consumers</a:t>
            </a:r>
            <a:r>
              <a:rPr lang="ru-RU" sz="1600" i="1" dirty="0">
                <a:ea typeface="+mn-lt"/>
                <a:cs typeface="+mn-lt"/>
              </a:rPr>
              <a:t> </a:t>
            </a:r>
            <a:r>
              <a:rPr lang="ru-RU" sz="1600" i="1" dirty="0" err="1">
                <a:ea typeface="+mn-lt"/>
                <a:cs typeface="+mn-lt"/>
              </a:rPr>
              <a:t>new</a:t>
            </a:r>
            <a:r>
              <a:rPr lang="ru-RU" sz="1600" i="1" dirty="0">
                <a:ea typeface="+mn-lt"/>
                <a:cs typeface="+mn-lt"/>
              </a:rPr>
              <a:t> </a:t>
            </a:r>
            <a:r>
              <a:rPr lang="ru-RU" sz="1600" i="1" dirty="0" err="1">
                <a:ea typeface="+mn-lt"/>
                <a:cs typeface="+mn-lt"/>
              </a:rPr>
              <a:t>way</a:t>
            </a:r>
            <a:r>
              <a:rPr lang="ru-RU" sz="1600" i="1" dirty="0">
                <a:ea typeface="+mn-lt"/>
                <a:cs typeface="+mn-lt"/>
              </a:rPr>
              <a:t> </a:t>
            </a:r>
            <a:r>
              <a:rPr lang="ru-RU" sz="1600" i="1" dirty="0" err="1">
                <a:ea typeface="+mn-lt"/>
                <a:cs typeface="+mn-lt"/>
              </a:rPr>
              <a:t>of</a:t>
            </a:r>
            <a:r>
              <a:rPr lang="ru-RU" sz="1600" i="1" dirty="0">
                <a:ea typeface="+mn-lt"/>
                <a:cs typeface="+mn-lt"/>
              </a:rPr>
              <a:t> </a:t>
            </a:r>
            <a:r>
              <a:rPr lang="ru-RU" sz="1600" i="1" dirty="0" err="1">
                <a:ea typeface="+mn-lt"/>
                <a:cs typeface="+mn-lt"/>
              </a:rPr>
              <a:t>perception</a:t>
            </a:r>
            <a:r>
              <a:rPr lang="ru-RU" sz="1600" i="1" dirty="0">
                <a:ea typeface="+mn-lt"/>
                <a:cs typeface="+mn-lt"/>
              </a:rPr>
              <a:t> </a:t>
            </a:r>
            <a:r>
              <a:rPr lang="ru-RU" sz="1600" i="1" dirty="0" err="1">
                <a:ea typeface="+mn-lt"/>
                <a:cs typeface="+mn-lt"/>
              </a:rPr>
              <a:t>of</a:t>
            </a:r>
            <a:r>
              <a:rPr lang="ru-RU" sz="1600" i="1" dirty="0">
                <a:ea typeface="+mn-lt"/>
                <a:cs typeface="+mn-lt"/>
              </a:rPr>
              <a:t> </a:t>
            </a:r>
            <a:r>
              <a:rPr lang="ru-RU" sz="1600" i="1" dirty="0" err="1">
                <a:ea typeface="+mn-lt"/>
                <a:cs typeface="+mn-lt"/>
              </a:rPr>
              <a:t>pizzas</a:t>
            </a:r>
            <a:r>
              <a:rPr lang="ru-RU" sz="1600" i="1" dirty="0">
                <a:ea typeface="+mn-lt"/>
                <a:cs typeface="+mn-lt"/>
              </a:rPr>
              <a:t>. It </a:t>
            </a:r>
            <a:r>
              <a:rPr lang="ru-RU" sz="1600" i="1" dirty="0" err="1">
                <a:ea typeface="+mn-lt"/>
                <a:cs typeface="+mn-lt"/>
              </a:rPr>
              <a:t>can</a:t>
            </a:r>
            <a:r>
              <a:rPr lang="ru-RU" sz="1600" i="1" dirty="0">
                <a:ea typeface="+mn-lt"/>
                <a:cs typeface="+mn-lt"/>
              </a:rPr>
              <a:t> </a:t>
            </a:r>
            <a:r>
              <a:rPr lang="ru-RU" sz="1600" i="1" dirty="0" err="1">
                <a:ea typeface="+mn-lt"/>
                <a:cs typeface="+mn-lt"/>
              </a:rPr>
              <a:t>be</a:t>
            </a:r>
            <a:r>
              <a:rPr lang="ru-RU" sz="1600" i="1" dirty="0">
                <a:ea typeface="+mn-lt"/>
                <a:cs typeface="+mn-lt"/>
              </a:rPr>
              <a:t> "</a:t>
            </a:r>
            <a:r>
              <a:rPr lang="ru-RU" sz="1600" i="1" dirty="0" err="1">
                <a:ea typeface="+mn-lt"/>
                <a:cs typeface="+mn-lt"/>
              </a:rPr>
              <a:t>pizza</a:t>
            </a:r>
            <a:r>
              <a:rPr lang="ru-RU" sz="1600" i="1" dirty="0">
                <a:ea typeface="+mn-lt"/>
                <a:cs typeface="+mn-lt"/>
              </a:rPr>
              <a:t> </a:t>
            </a:r>
            <a:r>
              <a:rPr lang="ru-RU" sz="1600" i="1" dirty="0" err="1">
                <a:ea typeface="+mn-lt"/>
                <a:cs typeface="+mn-lt"/>
              </a:rPr>
              <a:t>gluten</a:t>
            </a:r>
            <a:r>
              <a:rPr lang="ru-RU" sz="1600" i="1" dirty="0">
                <a:ea typeface="+mn-lt"/>
                <a:cs typeface="+mn-lt"/>
              </a:rPr>
              <a:t> </a:t>
            </a:r>
            <a:r>
              <a:rPr lang="ru-RU" sz="1600" i="1" dirty="0" err="1">
                <a:ea typeface="+mn-lt"/>
                <a:cs typeface="+mn-lt"/>
              </a:rPr>
              <a:t>free</a:t>
            </a:r>
            <a:r>
              <a:rPr lang="ru-RU" sz="1600" i="1" dirty="0">
                <a:ea typeface="+mn-lt"/>
                <a:cs typeface="+mn-lt"/>
              </a:rPr>
              <a:t>" </a:t>
            </a:r>
            <a:r>
              <a:rPr lang="ru-RU" sz="1600" i="1" dirty="0" err="1">
                <a:ea typeface="+mn-lt"/>
                <a:cs typeface="+mn-lt"/>
              </a:rPr>
              <a:t>or</a:t>
            </a:r>
            <a:r>
              <a:rPr lang="ru-RU" sz="1600" i="1" dirty="0">
                <a:ea typeface="+mn-lt"/>
                <a:cs typeface="+mn-lt"/>
              </a:rPr>
              <a:t> "</a:t>
            </a:r>
            <a:r>
              <a:rPr lang="ru-RU" sz="1600" i="1" dirty="0" err="1">
                <a:ea typeface="+mn-lt"/>
                <a:cs typeface="+mn-lt"/>
              </a:rPr>
              <a:t>dough</a:t>
            </a:r>
            <a:r>
              <a:rPr lang="ru-RU" sz="1600" i="1" dirty="0">
                <a:ea typeface="+mn-lt"/>
                <a:cs typeface="+mn-lt"/>
              </a:rPr>
              <a:t> </a:t>
            </a:r>
            <a:r>
              <a:rPr lang="ru-RU" sz="1600" i="1" dirty="0" err="1">
                <a:ea typeface="+mn-lt"/>
                <a:cs typeface="+mn-lt"/>
              </a:rPr>
              <a:t>made</a:t>
            </a:r>
            <a:r>
              <a:rPr lang="ru-RU" sz="1600" i="1" dirty="0">
                <a:ea typeface="+mn-lt"/>
                <a:cs typeface="+mn-lt"/>
              </a:rPr>
              <a:t> </a:t>
            </a:r>
            <a:r>
              <a:rPr lang="ru-RU" sz="1600" i="1" dirty="0" err="1">
                <a:ea typeface="+mn-lt"/>
                <a:cs typeface="+mn-lt"/>
              </a:rPr>
              <a:t>from</a:t>
            </a:r>
            <a:r>
              <a:rPr lang="ru-RU" sz="1600" i="1" dirty="0">
                <a:ea typeface="+mn-lt"/>
                <a:cs typeface="+mn-lt"/>
              </a:rPr>
              <a:t> </a:t>
            </a:r>
            <a:r>
              <a:rPr lang="ru-RU" sz="1600" i="1" dirty="0" err="1">
                <a:ea typeface="+mn-lt"/>
                <a:cs typeface="+mn-lt"/>
              </a:rPr>
              <a:t>brocolli</a:t>
            </a:r>
            <a:r>
              <a:rPr lang="ru-RU" sz="1600" i="1" dirty="0">
                <a:ea typeface="+mn-lt"/>
                <a:cs typeface="+mn-lt"/>
              </a:rPr>
              <a:t>". It will diverse the menu and also it is not that expensive in cost to implement healty way of product.</a:t>
            </a:r>
            <a:endParaRPr lang="ru-RU" sz="1600" i="1" dirty="0">
              <a:cs typeface="Calibri"/>
            </a:endParaRPr>
          </a:p>
        </p:txBody>
      </p:sp>
    </p:spTree>
    <p:extLst>
      <p:ext uri="{BB962C8B-B14F-4D97-AF65-F5344CB8AC3E}">
        <p14:creationId xmlns:p14="http://schemas.microsoft.com/office/powerpoint/2010/main" val="1517514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F4BAFF-90C6-3335-57F7-DFEF9441611F}"/>
              </a:ext>
            </a:extLst>
          </p:cNvPr>
          <p:cNvSpPr>
            <a:spLocks noGrp="1"/>
          </p:cNvSpPr>
          <p:nvPr>
            <p:ph idx="1"/>
          </p:nvPr>
        </p:nvSpPr>
        <p:spPr>
          <a:xfrm>
            <a:off x="154870" y="685132"/>
            <a:ext cx="10896599" cy="6368483"/>
          </a:xfrm>
        </p:spPr>
        <p:txBody>
          <a:bodyPr vert="horz" lIns="91440" tIns="45720" rIns="91440" bIns="45720" numCol="2" rtlCol="0" anchor="t">
            <a:normAutofit/>
          </a:bodyPr>
          <a:lstStyle/>
          <a:p>
            <a:pPr marL="0" indent="0" algn="just">
              <a:lnSpc>
                <a:spcPct val="150000"/>
              </a:lnSpc>
              <a:buNone/>
            </a:pPr>
            <a:r>
              <a:rPr lang="ru-RU" sz="1800" dirty="0" smtClean="0">
                <a:ea typeface="+mn-lt"/>
                <a:cs typeface="+mn-lt"/>
              </a:rPr>
              <a:t>Here </a:t>
            </a:r>
            <a:r>
              <a:rPr lang="ru-RU" sz="1800" dirty="0">
                <a:ea typeface="+mn-lt"/>
                <a:cs typeface="+mn-lt"/>
              </a:rPr>
              <a:t>we also return to the topic of people wasting time and energy. </a:t>
            </a:r>
            <a:r>
              <a:rPr lang="ru-RU" sz="1800" dirty="0" err="1">
                <a:ea typeface="+mn-lt"/>
                <a:cs typeface="+mn-lt"/>
              </a:rPr>
              <a:t>Running</a:t>
            </a:r>
            <a:r>
              <a:rPr lang="ru-RU" sz="1800" dirty="0">
                <a:ea typeface="+mn-lt"/>
                <a:cs typeface="+mn-lt"/>
              </a:rPr>
              <a:t> a </a:t>
            </a:r>
            <a:r>
              <a:rPr lang="ru-RU" sz="1800" dirty="0" err="1">
                <a:ea typeface="+mn-lt"/>
                <a:cs typeface="+mn-lt"/>
              </a:rPr>
              <a:t>household</a:t>
            </a:r>
            <a:r>
              <a:rPr lang="ru-RU" sz="1800" dirty="0">
                <a:ea typeface="+mn-lt"/>
                <a:cs typeface="+mn-lt"/>
              </a:rPr>
              <a:t> </a:t>
            </a:r>
            <a:r>
              <a:rPr lang="ru-RU" sz="1800" dirty="0" err="1">
                <a:ea typeface="+mn-lt"/>
                <a:cs typeface="+mn-lt"/>
              </a:rPr>
              <a:t>alone</a:t>
            </a:r>
            <a:r>
              <a:rPr lang="ru-RU" sz="1800" dirty="0">
                <a:ea typeface="+mn-lt"/>
                <a:cs typeface="+mn-lt"/>
              </a:rPr>
              <a:t> </a:t>
            </a:r>
            <a:r>
              <a:rPr lang="ru-RU" sz="1800" dirty="0" err="1">
                <a:ea typeface="+mn-lt"/>
                <a:cs typeface="+mn-lt"/>
              </a:rPr>
              <a:t>is</a:t>
            </a:r>
            <a:r>
              <a:rPr lang="ru-RU" sz="1800" dirty="0">
                <a:ea typeface="+mn-lt"/>
                <a:cs typeface="+mn-lt"/>
              </a:rPr>
              <a:t> </a:t>
            </a:r>
            <a:r>
              <a:rPr lang="ru-RU" sz="1800" dirty="0" err="1">
                <a:ea typeface="+mn-lt"/>
                <a:cs typeface="+mn-lt"/>
              </a:rPr>
              <a:t>really</a:t>
            </a:r>
            <a:r>
              <a:rPr lang="ru-RU" sz="1800" dirty="0">
                <a:ea typeface="+mn-lt"/>
                <a:cs typeface="+mn-lt"/>
              </a:rPr>
              <a:t> </a:t>
            </a:r>
            <a:r>
              <a:rPr lang="ru-RU" sz="1800" dirty="0" err="1">
                <a:ea typeface="+mn-lt"/>
                <a:cs typeface="+mn-lt"/>
              </a:rPr>
              <a:t>hard</a:t>
            </a:r>
            <a:r>
              <a:rPr lang="ru-RU" sz="1800" dirty="0">
                <a:ea typeface="+mn-lt"/>
                <a:cs typeface="+mn-lt"/>
              </a:rPr>
              <a:t>. In </a:t>
            </a:r>
            <a:r>
              <a:rPr lang="ru-RU" sz="1800" dirty="0" err="1">
                <a:ea typeface="+mn-lt"/>
                <a:cs typeface="+mn-lt"/>
              </a:rPr>
              <a:t>order</a:t>
            </a:r>
            <a:r>
              <a:rPr lang="ru-RU" sz="1800" dirty="0">
                <a:ea typeface="+mn-lt"/>
                <a:cs typeface="+mn-lt"/>
              </a:rPr>
              <a:t> </a:t>
            </a:r>
            <a:r>
              <a:rPr lang="ru-RU" sz="1800" dirty="0" err="1">
                <a:ea typeface="+mn-lt"/>
                <a:cs typeface="+mn-lt"/>
              </a:rPr>
              <a:t>to</a:t>
            </a:r>
            <a:r>
              <a:rPr lang="ru-RU" sz="1800" dirty="0">
                <a:ea typeface="+mn-lt"/>
                <a:cs typeface="+mn-lt"/>
              </a:rPr>
              <a:t> </a:t>
            </a:r>
            <a:r>
              <a:rPr lang="ru-RU" sz="1800" dirty="0" err="1">
                <a:ea typeface="+mn-lt"/>
                <a:cs typeface="+mn-lt"/>
              </a:rPr>
              <a:t>cook</a:t>
            </a:r>
            <a:r>
              <a:rPr lang="ru-RU" sz="1800" dirty="0">
                <a:ea typeface="+mn-lt"/>
                <a:cs typeface="+mn-lt"/>
              </a:rPr>
              <a:t> </a:t>
            </a:r>
            <a:r>
              <a:rPr lang="ru-RU" sz="1800" dirty="0" err="1">
                <a:ea typeface="+mn-lt"/>
                <a:cs typeface="+mn-lt"/>
              </a:rPr>
              <a:t>at</a:t>
            </a:r>
            <a:r>
              <a:rPr lang="ru-RU" sz="1800" dirty="0">
                <a:ea typeface="+mn-lt"/>
                <a:cs typeface="+mn-lt"/>
              </a:rPr>
              <a:t> </a:t>
            </a:r>
            <a:r>
              <a:rPr lang="ru-RU" sz="1800" dirty="0" err="1">
                <a:ea typeface="+mn-lt"/>
                <a:cs typeface="+mn-lt"/>
              </a:rPr>
              <a:t>home</a:t>
            </a:r>
            <a:r>
              <a:rPr lang="ru-RU" sz="1800" dirty="0">
                <a:ea typeface="+mn-lt"/>
                <a:cs typeface="+mn-lt"/>
              </a:rPr>
              <a:t>, </a:t>
            </a:r>
            <a:r>
              <a:rPr lang="ru-RU" sz="1800" dirty="0" err="1">
                <a:ea typeface="+mn-lt"/>
                <a:cs typeface="+mn-lt"/>
              </a:rPr>
              <a:t>it</a:t>
            </a:r>
            <a:r>
              <a:rPr lang="ru-RU" sz="1800" dirty="0">
                <a:ea typeface="+mn-lt"/>
                <a:cs typeface="+mn-lt"/>
              </a:rPr>
              <a:t> </a:t>
            </a:r>
            <a:r>
              <a:rPr lang="ru-RU" sz="1800" dirty="0" err="1">
                <a:ea typeface="+mn-lt"/>
                <a:cs typeface="+mn-lt"/>
              </a:rPr>
              <a:t>is</a:t>
            </a:r>
            <a:r>
              <a:rPr lang="ru-RU" sz="1800" dirty="0">
                <a:ea typeface="+mn-lt"/>
                <a:cs typeface="+mn-lt"/>
              </a:rPr>
              <a:t> </a:t>
            </a:r>
            <a:r>
              <a:rPr lang="ru-RU" sz="1800" dirty="0" err="1">
                <a:ea typeface="+mn-lt"/>
                <a:cs typeface="+mn-lt"/>
              </a:rPr>
              <a:t>necessary</a:t>
            </a:r>
            <a:r>
              <a:rPr lang="ru-RU" sz="1800" dirty="0">
                <a:ea typeface="+mn-lt"/>
                <a:cs typeface="+mn-lt"/>
              </a:rPr>
              <a:t> </a:t>
            </a:r>
            <a:r>
              <a:rPr lang="ru-RU" sz="1800" dirty="0" err="1">
                <a:ea typeface="+mn-lt"/>
                <a:cs typeface="+mn-lt"/>
              </a:rPr>
              <a:t>to</a:t>
            </a:r>
            <a:r>
              <a:rPr lang="ru-RU" sz="1800" dirty="0">
                <a:ea typeface="+mn-lt"/>
                <a:cs typeface="+mn-lt"/>
              </a:rPr>
              <a:t> </a:t>
            </a:r>
            <a:r>
              <a:rPr lang="ru-RU" sz="1800" dirty="0" err="1">
                <a:ea typeface="+mn-lt"/>
                <a:cs typeface="+mn-lt"/>
              </a:rPr>
              <a:t>purchase</a:t>
            </a:r>
            <a:r>
              <a:rPr lang="ru-RU" sz="1800" dirty="0">
                <a:ea typeface="+mn-lt"/>
                <a:cs typeface="+mn-lt"/>
              </a:rPr>
              <a:t> </a:t>
            </a:r>
            <a:r>
              <a:rPr lang="ru-RU" sz="1800" dirty="0" err="1">
                <a:ea typeface="+mn-lt"/>
                <a:cs typeface="+mn-lt"/>
              </a:rPr>
              <a:t>products</a:t>
            </a:r>
            <a:r>
              <a:rPr lang="ru-RU" sz="1800" dirty="0">
                <a:ea typeface="+mn-lt"/>
                <a:cs typeface="+mn-lt"/>
              </a:rPr>
              <a:t> </a:t>
            </a:r>
            <a:r>
              <a:rPr lang="ru-RU" sz="1800" dirty="0" err="1">
                <a:ea typeface="+mn-lt"/>
                <a:cs typeface="+mn-lt"/>
              </a:rPr>
              <a:t>and</a:t>
            </a:r>
            <a:r>
              <a:rPr lang="ru-RU" sz="1800" dirty="0">
                <a:ea typeface="+mn-lt"/>
                <a:cs typeface="+mn-lt"/>
              </a:rPr>
              <a:t> </a:t>
            </a:r>
            <a:r>
              <a:rPr lang="ru-RU" sz="1800" dirty="0" err="1">
                <a:ea typeface="+mn-lt"/>
                <a:cs typeface="+mn-lt"/>
              </a:rPr>
              <a:t>allocate</a:t>
            </a:r>
            <a:r>
              <a:rPr lang="ru-RU" sz="1800" dirty="0">
                <a:ea typeface="+mn-lt"/>
                <a:cs typeface="+mn-lt"/>
              </a:rPr>
              <a:t> </a:t>
            </a:r>
            <a:r>
              <a:rPr lang="ru-RU" sz="1800" dirty="0" err="1">
                <a:ea typeface="+mn-lt"/>
                <a:cs typeface="+mn-lt"/>
              </a:rPr>
              <a:t>time</a:t>
            </a:r>
            <a:r>
              <a:rPr lang="ru-RU" sz="1800" dirty="0">
                <a:ea typeface="+mn-lt"/>
                <a:cs typeface="+mn-lt"/>
              </a:rPr>
              <a:t> </a:t>
            </a:r>
            <a:r>
              <a:rPr lang="ru-RU" sz="1800" dirty="0" err="1">
                <a:ea typeface="+mn-lt"/>
                <a:cs typeface="+mn-lt"/>
              </a:rPr>
              <a:t>every</a:t>
            </a:r>
            <a:r>
              <a:rPr lang="ru-RU" sz="1800" dirty="0">
                <a:ea typeface="+mn-lt"/>
                <a:cs typeface="+mn-lt"/>
              </a:rPr>
              <a:t> </a:t>
            </a:r>
            <a:r>
              <a:rPr lang="ru-RU" sz="1800" dirty="0" err="1">
                <a:ea typeface="+mn-lt"/>
                <a:cs typeface="+mn-lt"/>
              </a:rPr>
              <a:t>day</a:t>
            </a:r>
            <a:r>
              <a:rPr lang="ru-RU" sz="1800" dirty="0">
                <a:ea typeface="+mn-lt"/>
                <a:cs typeface="+mn-lt"/>
              </a:rPr>
              <a:t> </a:t>
            </a:r>
            <a:r>
              <a:rPr lang="ru-RU" sz="1800" dirty="0" err="1">
                <a:ea typeface="+mn-lt"/>
                <a:cs typeface="+mn-lt"/>
              </a:rPr>
              <a:t>to</a:t>
            </a:r>
            <a:r>
              <a:rPr lang="ru-RU" sz="1800" dirty="0">
                <a:ea typeface="+mn-lt"/>
                <a:cs typeface="+mn-lt"/>
              </a:rPr>
              <a:t> </a:t>
            </a:r>
            <a:r>
              <a:rPr lang="ru-RU" sz="1800" dirty="0" err="1">
                <a:ea typeface="+mn-lt"/>
                <a:cs typeface="+mn-lt"/>
              </a:rPr>
              <a:t>maintain</a:t>
            </a:r>
            <a:r>
              <a:rPr lang="ru-RU" sz="1800" dirty="0">
                <a:ea typeface="+mn-lt"/>
                <a:cs typeface="+mn-lt"/>
              </a:rPr>
              <a:t> </a:t>
            </a:r>
            <a:r>
              <a:rPr lang="ru-RU" sz="1800" dirty="0" err="1">
                <a:ea typeface="+mn-lt"/>
                <a:cs typeface="+mn-lt"/>
              </a:rPr>
              <a:t>the</a:t>
            </a:r>
            <a:r>
              <a:rPr lang="ru-RU" sz="1800" dirty="0">
                <a:ea typeface="+mn-lt"/>
                <a:cs typeface="+mn-lt"/>
              </a:rPr>
              <a:t> </a:t>
            </a:r>
            <a:r>
              <a:rPr lang="ru-RU" sz="1800" dirty="0" err="1">
                <a:ea typeface="+mn-lt"/>
                <a:cs typeface="+mn-lt"/>
              </a:rPr>
              <a:t>kitchen</a:t>
            </a:r>
            <a:r>
              <a:rPr lang="ru-RU" sz="1800" dirty="0">
                <a:ea typeface="+mn-lt"/>
                <a:cs typeface="+mn-lt"/>
              </a:rPr>
              <a:t> </a:t>
            </a:r>
            <a:r>
              <a:rPr lang="ru-RU" sz="1800" dirty="0" err="1">
                <a:ea typeface="+mn-lt"/>
                <a:cs typeface="+mn-lt"/>
              </a:rPr>
              <a:t>on</a:t>
            </a:r>
            <a:r>
              <a:rPr lang="ru-RU" sz="1800" dirty="0">
                <a:ea typeface="+mn-lt"/>
                <a:cs typeface="+mn-lt"/>
              </a:rPr>
              <a:t> </a:t>
            </a:r>
            <a:r>
              <a:rPr lang="ru-RU" sz="1800" dirty="0" err="1">
                <a:ea typeface="+mn-lt"/>
                <a:cs typeface="+mn-lt"/>
              </a:rPr>
              <a:t>an</a:t>
            </a:r>
            <a:r>
              <a:rPr lang="ru-RU" sz="1800" dirty="0">
                <a:ea typeface="+mn-lt"/>
                <a:cs typeface="+mn-lt"/>
              </a:rPr>
              <a:t> </a:t>
            </a:r>
            <a:r>
              <a:rPr lang="ru-RU" sz="1800" dirty="0" err="1">
                <a:ea typeface="+mn-lt"/>
                <a:cs typeface="+mn-lt"/>
              </a:rPr>
              <a:t>ongoing</a:t>
            </a:r>
            <a:r>
              <a:rPr lang="ru-RU" sz="1800" dirty="0">
                <a:ea typeface="+mn-lt"/>
                <a:cs typeface="+mn-lt"/>
              </a:rPr>
              <a:t> </a:t>
            </a:r>
            <a:r>
              <a:rPr lang="ru-RU" sz="1800" dirty="0" err="1">
                <a:ea typeface="+mn-lt"/>
                <a:cs typeface="+mn-lt"/>
              </a:rPr>
              <a:t>basis</a:t>
            </a:r>
            <a:r>
              <a:rPr lang="ru-RU" sz="1800" dirty="0">
                <a:ea typeface="+mn-lt"/>
                <a:cs typeface="+mn-lt"/>
              </a:rPr>
              <a:t>. </a:t>
            </a:r>
            <a:endParaRPr lang="ru-RU" dirty="0">
              <a:ea typeface="+mn-lt"/>
              <a:cs typeface="+mn-lt"/>
            </a:endParaRPr>
          </a:p>
          <a:p>
            <a:pPr marL="0" indent="0" algn="just">
              <a:lnSpc>
                <a:spcPct val="150000"/>
              </a:lnSpc>
              <a:buNone/>
            </a:pPr>
            <a:r>
              <a:rPr lang="ru-RU" sz="1800" dirty="0" err="1">
                <a:ea typeface="+mn-lt"/>
                <a:cs typeface="+mn-lt"/>
              </a:rPr>
              <a:t>While</a:t>
            </a:r>
            <a:r>
              <a:rPr lang="ru-RU" sz="1800" dirty="0">
                <a:ea typeface="+mn-lt"/>
                <a:cs typeface="+mn-lt"/>
              </a:rPr>
              <a:t> </a:t>
            </a:r>
            <a:r>
              <a:rPr lang="ru-RU" sz="1800" dirty="0" err="1">
                <a:ea typeface="+mn-lt"/>
                <a:cs typeface="+mn-lt"/>
              </a:rPr>
              <a:t>consumers</a:t>
            </a:r>
            <a:r>
              <a:rPr lang="ru-RU" sz="1800" dirty="0">
                <a:ea typeface="+mn-lt"/>
                <a:cs typeface="+mn-lt"/>
              </a:rPr>
              <a:t> </a:t>
            </a:r>
            <a:r>
              <a:rPr lang="ru-RU" sz="1800" dirty="0" err="1">
                <a:ea typeface="+mn-lt"/>
                <a:cs typeface="+mn-lt"/>
              </a:rPr>
              <a:t>across</a:t>
            </a:r>
            <a:r>
              <a:rPr lang="ru-RU" sz="1800" dirty="0">
                <a:ea typeface="+mn-lt"/>
                <a:cs typeface="+mn-lt"/>
              </a:rPr>
              <a:t> </a:t>
            </a:r>
            <a:r>
              <a:rPr lang="ru-RU" sz="1800" dirty="0" err="1">
                <a:ea typeface="+mn-lt"/>
                <a:cs typeface="+mn-lt"/>
              </a:rPr>
              <a:t>all</a:t>
            </a:r>
            <a:r>
              <a:rPr lang="ru-RU" sz="1800" dirty="0">
                <a:ea typeface="+mn-lt"/>
                <a:cs typeface="+mn-lt"/>
              </a:rPr>
              <a:t> </a:t>
            </a:r>
            <a:r>
              <a:rPr lang="ru-RU" sz="1800" dirty="0" err="1">
                <a:ea typeface="+mn-lt"/>
                <a:cs typeface="+mn-lt"/>
              </a:rPr>
              <a:t>generations</a:t>
            </a:r>
            <a:r>
              <a:rPr lang="ru-RU" sz="1800" dirty="0">
                <a:ea typeface="+mn-lt"/>
                <a:cs typeface="+mn-lt"/>
              </a:rPr>
              <a:t> </a:t>
            </a:r>
            <a:r>
              <a:rPr lang="ru-RU" sz="1800" dirty="0" err="1">
                <a:ea typeface="+mn-lt"/>
                <a:cs typeface="+mn-lt"/>
              </a:rPr>
              <a:t>spend</a:t>
            </a:r>
            <a:r>
              <a:rPr lang="ru-RU" sz="1800" dirty="0">
                <a:ea typeface="+mn-lt"/>
                <a:cs typeface="+mn-lt"/>
              </a:rPr>
              <a:t> </a:t>
            </a:r>
            <a:r>
              <a:rPr lang="ru-RU" sz="1800" dirty="0" err="1">
                <a:ea typeface="+mn-lt"/>
                <a:cs typeface="+mn-lt"/>
              </a:rPr>
              <a:t>about</a:t>
            </a:r>
            <a:r>
              <a:rPr lang="ru-RU" sz="1800" dirty="0">
                <a:ea typeface="+mn-lt"/>
                <a:cs typeface="+mn-lt"/>
              </a:rPr>
              <a:t> 15% </a:t>
            </a:r>
            <a:r>
              <a:rPr lang="ru-RU" sz="1800" dirty="0" err="1">
                <a:ea typeface="+mn-lt"/>
                <a:cs typeface="+mn-lt"/>
              </a:rPr>
              <a:t>to</a:t>
            </a:r>
            <a:r>
              <a:rPr lang="ru-RU" sz="1800" dirty="0">
                <a:ea typeface="+mn-lt"/>
                <a:cs typeface="+mn-lt"/>
              </a:rPr>
              <a:t> 20% </a:t>
            </a:r>
            <a:r>
              <a:rPr lang="ru-RU" sz="1800" dirty="0" err="1">
                <a:ea typeface="+mn-lt"/>
                <a:cs typeface="+mn-lt"/>
              </a:rPr>
              <a:t>of</a:t>
            </a:r>
            <a:r>
              <a:rPr lang="ru-RU" sz="1800" dirty="0">
                <a:ea typeface="+mn-lt"/>
                <a:cs typeface="+mn-lt"/>
              </a:rPr>
              <a:t> </a:t>
            </a:r>
            <a:r>
              <a:rPr lang="ru-RU" sz="1800" dirty="0" err="1">
                <a:ea typeface="+mn-lt"/>
                <a:cs typeface="+mn-lt"/>
              </a:rPr>
              <a:t>their</a:t>
            </a:r>
            <a:r>
              <a:rPr lang="ru-RU" sz="1800" dirty="0">
                <a:ea typeface="+mn-lt"/>
                <a:cs typeface="+mn-lt"/>
              </a:rPr>
              <a:t> </a:t>
            </a:r>
            <a:r>
              <a:rPr lang="ru-RU" sz="1800" dirty="0" err="1">
                <a:ea typeface="+mn-lt"/>
                <a:cs typeface="+mn-lt"/>
              </a:rPr>
              <a:t>budgets</a:t>
            </a:r>
            <a:r>
              <a:rPr lang="ru-RU" sz="1800" dirty="0">
                <a:ea typeface="+mn-lt"/>
                <a:cs typeface="+mn-lt"/>
              </a:rPr>
              <a:t> </a:t>
            </a:r>
            <a:r>
              <a:rPr lang="ru-RU" sz="1800" dirty="0" err="1">
                <a:ea typeface="+mn-lt"/>
                <a:cs typeface="+mn-lt"/>
              </a:rPr>
              <a:t>on</a:t>
            </a:r>
            <a:r>
              <a:rPr lang="ru-RU" sz="1800" dirty="0">
                <a:ea typeface="+mn-lt"/>
                <a:cs typeface="+mn-lt"/>
              </a:rPr>
              <a:t> </a:t>
            </a:r>
            <a:r>
              <a:rPr lang="ru-RU" sz="1800" dirty="0" err="1">
                <a:ea typeface="+mn-lt"/>
                <a:cs typeface="+mn-lt"/>
              </a:rPr>
              <a:t>food</a:t>
            </a:r>
            <a:r>
              <a:rPr lang="ru-RU" sz="1800" dirty="0">
                <a:ea typeface="+mn-lt"/>
                <a:cs typeface="+mn-lt"/>
              </a:rPr>
              <a:t>, </a:t>
            </a:r>
            <a:r>
              <a:rPr lang="ru-RU" sz="1800" dirty="0" err="1">
                <a:ea typeface="+mn-lt"/>
                <a:cs typeface="+mn-lt"/>
              </a:rPr>
              <a:t>an</a:t>
            </a:r>
            <a:r>
              <a:rPr lang="ru-RU" sz="1800" dirty="0">
                <a:ea typeface="+mn-lt"/>
                <a:cs typeface="+mn-lt"/>
              </a:rPr>
              <a:t> </a:t>
            </a:r>
            <a:r>
              <a:rPr lang="ru-RU" sz="1800" dirty="0" err="1">
                <a:ea typeface="+mn-lt"/>
                <a:cs typeface="+mn-lt"/>
              </a:rPr>
              <a:t>increasing</a:t>
            </a:r>
            <a:r>
              <a:rPr lang="ru-RU" sz="1800" dirty="0">
                <a:ea typeface="+mn-lt"/>
                <a:cs typeface="+mn-lt"/>
              </a:rPr>
              <a:t> </a:t>
            </a:r>
            <a:r>
              <a:rPr lang="ru-RU" sz="1800" dirty="0" err="1">
                <a:ea typeface="+mn-lt"/>
                <a:cs typeface="+mn-lt"/>
              </a:rPr>
              <a:t>amount</a:t>
            </a:r>
            <a:r>
              <a:rPr lang="ru-RU" sz="1800" dirty="0">
                <a:ea typeface="+mn-lt"/>
                <a:cs typeface="+mn-lt"/>
              </a:rPr>
              <a:t> </a:t>
            </a:r>
            <a:r>
              <a:rPr lang="ru-RU" sz="1800" dirty="0" err="1">
                <a:ea typeface="+mn-lt"/>
                <a:cs typeface="+mn-lt"/>
              </a:rPr>
              <a:t>of</a:t>
            </a:r>
            <a:r>
              <a:rPr lang="ru-RU" sz="1800" dirty="0">
                <a:ea typeface="+mn-lt"/>
                <a:cs typeface="+mn-lt"/>
              </a:rPr>
              <a:t> </a:t>
            </a:r>
            <a:r>
              <a:rPr lang="ru-RU" sz="1800" dirty="0" err="1">
                <a:ea typeface="+mn-lt"/>
                <a:cs typeface="+mn-lt"/>
              </a:rPr>
              <a:t>that</a:t>
            </a:r>
            <a:r>
              <a:rPr lang="ru-RU" sz="1800" dirty="0">
                <a:ea typeface="+mn-lt"/>
                <a:cs typeface="+mn-lt"/>
              </a:rPr>
              <a:t> </a:t>
            </a:r>
            <a:r>
              <a:rPr lang="ru-RU" sz="1800" dirty="0" err="1">
                <a:ea typeface="+mn-lt"/>
                <a:cs typeface="+mn-lt"/>
              </a:rPr>
              <a:t>food</a:t>
            </a:r>
            <a:r>
              <a:rPr lang="ru-RU" sz="1800" dirty="0">
                <a:ea typeface="+mn-lt"/>
                <a:cs typeface="+mn-lt"/>
              </a:rPr>
              <a:t> </a:t>
            </a:r>
            <a:r>
              <a:rPr lang="ru-RU" sz="1800" dirty="0" err="1">
                <a:ea typeface="+mn-lt"/>
                <a:cs typeface="+mn-lt"/>
              </a:rPr>
              <a:t>budget</a:t>
            </a:r>
            <a:r>
              <a:rPr lang="ru-RU" sz="1800" dirty="0">
                <a:ea typeface="+mn-lt"/>
                <a:cs typeface="+mn-lt"/>
              </a:rPr>
              <a:t> </a:t>
            </a:r>
            <a:r>
              <a:rPr lang="ru-RU" sz="1800" dirty="0" err="1">
                <a:ea typeface="+mn-lt"/>
                <a:cs typeface="+mn-lt"/>
              </a:rPr>
              <a:t>is</a:t>
            </a:r>
            <a:r>
              <a:rPr lang="ru-RU" sz="1800" dirty="0">
                <a:ea typeface="+mn-lt"/>
                <a:cs typeface="+mn-lt"/>
              </a:rPr>
              <a:t> </a:t>
            </a:r>
            <a:r>
              <a:rPr lang="ru-RU" sz="1800" dirty="0" err="1">
                <a:ea typeface="+mn-lt"/>
                <a:cs typeface="+mn-lt"/>
              </a:rPr>
              <a:t>being</a:t>
            </a:r>
            <a:r>
              <a:rPr lang="ru-RU" sz="1800" dirty="0">
                <a:ea typeface="+mn-lt"/>
                <a:cs typeface="+mn-lt"/>
              </a:rPr>
              <a:t> </a:t>
            </a:r>
            <a:r>
              <a:rPr lang="ru-RU" sz="1800" dirty="0" err="1">
                <a:ea typeface="+mn-lt"/>
                <a:cs typeface="+mn-lt"/>
              </a:rPr>
              <a:t>spent</a:t>
            </a:r>
            <a:r>
              <a:rPr lang="ru-RU" sz="1800" dirty="0">
                <a:ea typeface="+mn-lt"/>
                <a:cs typeface="+mn-lt"/>
              </a:rPr>
              <a:t> </a:t>
            </a:r>
            <a:r>
              <a:rPr lang="ru-RU" sz="1800" dirty="0" err="1">
                <a:ea typeface="+mn-lt"/>
                <a:cs typeface="+mn-lt"/>
              </a:rPr>
              <a:t>on</a:t>
            </a:r>
            <a:r>
              <a:rPr lang="ru-RU" sz="1800" dirty="0">
                <a:ea typeface="+mn-lt"/>
                <a:cs typeface="+mn-lt"/>
              </a:rPr>
              <a:t> </a:t>
            </a:r>
            <a:r>
              <a:rPr lang="ru-RU" sz="1800" dirty="0" err="1">
                <a:ea typeface="+mn-lt"/>
                <a:cs typeface="+mn-lt"/>
              </a:rPr>
              <a:t>ready</a:t>
            </a:r>
            <a:r>
              <a:rPr lang="ru-RU" sz="1800" dirty="0">
                <a:ea typeface="+mn-lt"/>
                <a:cs typeface="+mn-lt"/>
              </a:rPr>
              <a:t> </a:t>
            </a:r>
            <a:r>
              <a:rPr lang="ru-RU" sz="1800" dirty="0" err="1">
                <a:ea typeface="+mn-lt"/>
                <a:cs typeface="+mn-lt"/>
              </a:rPr>
              <a:t>food</a:t>
            </a:r>
            <a:r>
              <a:rPr lang="ru-RU" sz="1800" dirty="0">
                <a:ea typeface="+mn-lt"/>
                <a:cs typeface="+mn-lt"/>
              </a:rPr>
              <a:t>, </a:t>
            </a:r>
            <a:r>
              <a:rPr lang="ru-RU" sz="1800" dirty="0" err="1">
                <a:ea typeface="+mn-lt"/>
                <a:cs typeface="+mn-lt"/>
              </a:rPr>
              <a:t>takeout</a:t>
            </a:r>
            <a:r>
              <a:rPr lang="ru-RU" sz="1800" dirty="0">
                <a:ea typeface="+mn-lt"/>
                <a:cs typeface="+mn-lt"/>
              </a:rPr>
              <a:t>, </a:t>
            </a:r>
            <a:r>
              <a:rPr lang="ru-RU" sz="1800" dirty="0" err="1">
                <a:ea typeface="+mn-lt"/>
                <a:cs typeface="+mn-lt"/>
              </a:rPr>
              <a:t>and</a:t>
            </a:r>
            <a:r>
              <a:rPr lang="ru-RU" sz="1800" dirty="0">
                <a:ea typeface="+mn-lt"/>
                <a:cs typeface="+mn-lt"/>
              </a:rPr>
              <a:t> </a:t>
            </a:r>
            <a:r>
              <a:rPr lang="ru-RU" sz="1800" dirty="0" err="1">
                <a:ea typeface="+mn-lt"/>
                <a:cs typeface="+mn-lt"/>
              </a:rPr>
              <a:t>delivery</a:t>
            </a:r>
            <a:r>
              <a:rPr lang="ru-RU" sz="1800" dirty="0">
                <a:ea typeface="+mn-lt"/>
                <a:cs typeface="+mn-lt"/>
              </a:rPr>
              <a:t>. </a:t>
            </a:r>
            <a:r>
              <a:rPr lang="ru-RU" sz="1800" dirty="0" err="1">
                <a:ea typeface="+mn-lt"/>
                <a:cs typeface="+mn-lt"/>
              </a:rPr>
              <a:t>This</a:t>
            </a:r>
            <a:r>
              <a:rPr lang="ru-RU" sz="1800" dirty="0">
                <a:ea typeface="+mn-lt"/>
                <a:cs typeface="+mn-lt"/>
              </a:rPr>
              <a:t> </a:t>
            </a:r>
            <a:r>
              <a:rPr lang="ru-RU" sz="1800" dirty="0" err="1">
                <a:ea typeface="+mn-lt"/>
                <a:cs typeface="+mn-lt"/>
              </a:rPr>
              <a:t>will</a:t>
            </a:r>
            <a:r>
              <a:rPr lang="ru-RU" sz="1800" dirty="0">
                <a:ea typeface="+mn-lt"/>
                <a:cs typeface="+mn-lt"/>
              </a:rPr>
              <a:t> </a:t>
            </a:r>
            <a:r>
              <a:rPr lang="ru-RU" sz="1800" dirty="0" err="1">
                <a:ea typeface="+mn-lt"/>
                <a:cs typeface="+mn-lt"/>
              </a:rPr>
              <a:t>lead</a:t>
            </a:r>
            <a:r>
              <a:rPr lang="ru-RU" sz="1800" dirty="0">
                <a:ea typeface="+mn-lt"/>
                <a:cs typeface="+mn-lt"/>
              </a:rPr>
              <a:t> </a:t>
            </a:r>
            <a:r>
              <a:rPr lang="ru-RU" sz="1800" dirty="0" err="1">
                <a:ea typeface="+mn-lt"/>
                <a:cs typeface="+mn-lt"/>
              </a:rPr>
              <a:t>to</a:t>
            </a:r>
            <a:r>
              <a:rPr lang="ru-RU" sz="1800" dirty="0">
                <a:ea typeface="+mn-lt"/>
                <a:cs typeface="+mn-lt"/>
              </a:rPr>
              <a:t> </a:t>
            </a:r>
            <a:r>
              <a:rPr lang="ru-RU" sz="1800" dirty="0" err="1">
                <a:ea typeface="+mn-lt"/>
                <a:cs typeface="+mn-lt"/>
              </a:rPr>
              <a:t>possitive</a:t>
            </a:r>
            <a:r>
              <a:rPr lang="ru-RU" sz="1800" dirty="0">
                <a:ea typeface="+mn-lt"/>
                <a:cs typeface="+mn-lt"/>
              </a:rPr>
              <a:t> </a:t>
            </a:r>
            <a:r>
              <a:rPr lang="ru-RU" sz="1800" dirty="0" err="1">
                <a:ea typeface="+mn-lt"/>
                <a:cs typeface="+mn-lt"/>
              </a:rPr>
              <a:t>trend</a:t>
            </a:r>
            <a:r>
              <a:rPr lang="ru-RU" sz="1800" dirty="0">
                <a:ea typeface="+mn-lt"/>
                <a:cs typeface="+mn-lt"/>
              </a:rPr>
              <a:t> </a:t>
            </a:r>
            <a:r>
              <a:rPr lang="ru-RU" sz="1800" dirty="0" err="1">
                <a:ea typeface="+mn-lt"/>
                <a:cs typeface="+mn-lt"/>
              </a:rPr>
              <a:t>in</a:t>
            </a:r>
            <a:r>
              <a:rPr lang="ru-RU" sz="1800" dirty="0">
                <a:ea typeface="+mn-lt"/>
                <a:cs typeface="+mn-lt"/>
              </a:rPr>
              <a:t> </a:t>
            </a:r>
            <a:r>
              <a:rPr lang="ru-RU" sz="1800" dirty="0" err="1">
                <a:ea typeface="+mn-lt"/>
                <a:cs typeface="+mn-lt"/>
              </a:rPr>
              <a:t>sales</a:t>
            </a:r>
            <a:r>
              <a:rPr lang="ru-RU" sz="1800" dirty="0">
                <a:ea typeface="+mn-lt"/>
                <a:cs typeface="+mn-lt"/>
              </a:rPr>
              <a:t> </a:t>
            </a:r>
            <a:r>
              <a:rPr lang="ru-RU" sz="1800" dirty="0" err="1">
                <a:ea typeface="+mn-lt"/>
                <a:cs typeface="+mn-lt"/>
              </a:rPr>
              <a:t>of</a:t>
            </a:r>
            <a:r>
              <a:rPr lang="ru-RU" sz="1800" dirty="0">
                <a:ea typeface="+mn-lt"/>
                <a:cs typeface="+mn-lt"/>
              </a:rPr>
              <a:t> </a:t>
            </a:r>
            <a:r>
              <a:rPr lang="ru-RU" sz="1800" dirty="0" err="1">
                <a:ea typeface="+mn-lt"/>
                <a:cs typeface="+mn-lt"/>
              </a:rPr>
              <a:t>pizzas</a:t>
            </a:r>
            <a:r>
              <a:rPr lang="ru-RU" sz="1800" dirty="0">
                <a:ea typeface="+mn-lt"/>
                <a:cs typeface="+mn-lt"/>
              </a:rPr>
              <a:t> </a:t>
            </a:r>
            <a:r>
              <a:rPr lang="ru-RU" sz="1800" dirty="0" err="1">
                <a:ea typeface="+mn-lt"/>
                <a:cs typeface="+mn-lt"/>
              </a:rPr>
              <a:t>in</a:t>
            </a:r>
            <a:r>
              <a:rPr lang="ru-RU" sz="1800" dirty="0">
                <a:ea typeface="+mn-lt"/>
                <a:cs typeface="+mn-lt"/>
              </a:rPr>
              <a:t> </a:t>
            </a:r>
            <a:r>
              <a:rPr lang="ru-RU" sz="1800" dirty="0" err="1">
                <a:ea typeface="+mn-lt"/>
                <a:cs typeface="+mn-lt"/>
              </a:rPr>
              <a:t>the</a:t>
            </a:r>
            <a:r>
              <a:rPr lang="ru-RU" sz="1800" dirty="0">
                <a:ea typeface="+mn-lt"/>
                <a:cs typeface="+mn-lt"/>
              </a:rPr>
              <a:t> </a:t>
            </a:r>
            <a:r>
              <a:rPr lang="ru-RU" sz="1800" dirty="0" err="1">
                <a:ea typeface="+mn-lt"/>
                <a:cs typeface="+mn-lt"/>
              </a:rPr>
              <a:t>market</a:t>
            </a:r>
            <a:r>
              <a:rPr lang="ru-RU" sz="1800" dirty="0">
                <a:ea typeface="+mn-lt"/>
                <a:cs typeface="+mn-lt"/>
              </a:rPr>
              <a:t>. As </a:t>
            </a:r>
            <a:r>
              <a:rPr lang="ru-RU" sz="1800" dirty="0" err="1">
                <a:ea typeface="+mn-lt"/>
                <a:cs typeface="+mn-lt"/>
              </a:rPr>
              <a:t>ready</a:t>
            </a:r>
            <a:r>
              <a:rPr lang="ru-RU" sz="1800" dirty="0">
                <a:ea typeface="+mn-lt"/>
                <a:cs typeface="+mn-lt"/>
              </a:rPr>
              <a:t> </a:t>
            </a:r>
            <a:r>
              <a:rPr lang="ru-RU" sz="1800" dirty="0" err="1">
                <a:ea typeface="+mn-lt"/>
                <a:cs typeface="+mn-lt"/>
              </a:rPr>
              <a:t>to</a:t>
            </a:r>
            <a:r>
              <a:rPr lang="ru-RU" sz="1800" dirty="0">
                <a:ea typeface="+mn-lt"/>
                <a:cs typeface="+mn-lt"/>
              </a:rPr>
              <a:t> </a:t>
            </a:r>
            <a:r>
              <a:rPr lang="ru-RU" sz="1800" dirty="0" err="1">
                <a:ea typeface="+mn-lt"/>
                <a:cs typeface="+mn-lt"/>
              </a:rPr>
              <a:t>eat</a:t>
            </a:r>
            <a:r>
              <a:rPr lang="ru-RU" sz="1800" dirty="0">
                <a:ea typeface="+mn-lt"/>
                <a:cs typeface="+mn-lt"/>
              </a:rPr>
              <a:t> </a:t>
            </a:r>
            <a:r>
              <a:rPr lang="ru-RU" sz="1800" dirty="0" err="1">
                <a:ea typeface="+mn-lt"/>
                <a:cs typeface="+mn-lt"/>
              </a:rPr>
              <a:t>meals</a:t>
            </a:r>
            <a:r>
              <a:rPr lang="ru-RU" sz="1800" dirty="0">
                <a:ea typeface="+mn-lt"/>
                <a:cs typeface="+mn-lt"/>
              </a:rPr>
              <a:t> </a:t>
            </a:r>
            <a:r>
              <a:rPr lang="ru-RU" sz="1800" dirty="0" err="1">
                <a:ea typeface="+mn-lt"/>
                <a:cs typeface="+mn-lt"/>
              </a:rPr>
              <a:t>are</a:t>
            </a:r>
            <a:r>
              <a:rPr lang="ru-RU" sz="1800" dirty="0">
                <a:ea typeface="+mn-lt"/>
                <a:cs typeface="+mn-lt"/>
              </a:rPr>
              <a:t> </a:t>
            </a:r>
            <a:r>
              <a:rPr lang="ru-RU" sz="1800" dirty="0" err="1">
                <a:ea typeface="+mn-lt"/>
                <a:cs typeface="+mn-lt"/>
              </a:rPr>
              <a:t>time</a:t>
            </a:r>
            <a:r>
              <a:rPr lang="ru-RU" sz="1800" dirty="0">
                <a:ea typeface="+mn-lt"/>
                <a:cs typeface="+mn-lt"/>
              </a:rPr>
              <a:t> </a:t>
            </a:r>
            <a:r>
              <a:rPr lang="ru-RU" sz="1800" dirty="0" err="1">
                <a:ea typeface="+mn-lt"/>
                <a:cs typeface="+mn-lt"/>
              </a:rPr>
              <a:t>saving</a:t>
            </a:r>
            <a:r>
              <a:rPr lang="ru-RU" sz="1800" dirty="0">
                <a:ea typeface="+mn-lt"/>
                <a:cs typeface="+mn-lt"/>
              </a:rPr>
              <a:t> </a:t>
            </a:r>
            <a:r>
              <a:rPr lang="ru-RU" sz="1800" dirty="0" err="1">
                <a:ea typeface="+mn-lt"/>
                <a:cs typeface="+mn-lt"/>
              </a:rPr>
              <a:t>and</a:t>
            </a:r>
            <a:r>
              <a:rPr lang="ru-RU" sz="1800" dirty="0">
                <a:ea typeface="+mn-lt"/>
                <a:cs typeface="+mn-lt"/>
              </a:rPr>
              <a:t> </a:t>
            </a:r>
            <a:r>
              <a:rPr lang="ru-RU" sz="1800" dirty="0" err="1">
                <a:ea typeface="+mn-lt"/>
                <a:cs typeface="+mn-lt"/>
              </a:rPr>
              <a:t>allow</a:t>
            </a:r>
            <a:r>
              <a:rPr lang="ru-RU" sz="1800" dirty="0">
                <a:ea typeface="+mn-lt"/>
                <a:cs typeface="+mn-lt"/>
              </a:rPr>
              <a:t> </a:t>
            </a:r>
            <a:r>
              <a:rPr lang="ru-RU" sz="1800" dirty="0" err="1">
                <a:ea typeface="+mn-lt"/>
                <a:cs typeface="+mn-lt"/>
              </a:rPr>
              <a:t>people</a:t>
            </a:r>
            <a:r>
              <a:rPr lang="ru-RU" sz="1800" dirty="0">
                <a:ea typeface="+mn-lt"/>
                <a:cs typeface="+mn-lt"/>
              </a:rPr>
              <a:t> </a:t>
            </a:r>
            <a:r>
              <a:rPr lang="ru-RU" sz="1800" dirty="0" err="1">
                <a:ea typeface="+mn-lt"/>
                <a:cs typeface="+mn-lt"/>
              </a:rPr>
              <a:t>to</a:t>
            </a:r>
            <a:r>
              <a:rPr lang="ru-RU" sz="1800" dirty="0">
                <a:ea typeface="+mn-lt"/>
                <a:cs typeface="+mn-lt"/>
              </a:rPr>
              <a:t> </a:t>
            </a:r>
            <a:r>
              <a:rPr lang="ru-RU" sz="1800" dirty="0" err="1">
                <a:ea typeface="+mn-lt"/>
                <a:cs typeface="+mn-lt"/>
              </a:rPr>
              <a:t>do</a:t>
            </a:r>
            <a:r>
              <a:rPr lang="ru-RU" sz="1800" dirty="0">
                <a:ea typeface="+mn-lt"/>
                <a:cs typeface="+mn-lt"/>
              </a:rPr>
              <a:t> </a:t>
            </a:r>
            <a:r>
              <a:rPr lang="ru-RU" sz="1800" dirty="0" err="1">
                <a:ea typeface="+mn-lt"/>
                <a:cs typeface="+mn-lt"/>
              </a:rPr>
              <a:t>more</a:t>
            </a:r>
            <a:r>
              <a:rPr lang="ru-RU" sz="1800" dirty="0">
                <a:ea typeface="+mn-lt"/>
                <a:cs typeface="+mn-lt"/>
              </a:rPr>
              <a:t> </a:t>
            </a:r>
            <a:r>
              <a:rPr lang="ru-RU" sz="1800" dirty="0" err="1">
                <a:ea typeface="+mn-lt"/>
                <a:cs typeface="+mn-lt"/>
              </a:rPr>
              <a:t>important</a:t>
            </a:r>
            <a:r>
              <a:rPr lang="ru-RU" sz="1800" dirty="0">
                <a:ea typeface="+mn-lt"/>
                <a:cs typeface="+mn-lt"/>
              </a:rPr>
              <a:t> </a:t>
            </a:r>
            <a:r>
              <a:rPr lang="ru-RU" sz="1800" dirty="0" err="1">
                <a:ea typeface="+mn-lt"/>
                <a:cs typeface="+mn-lt"/>
              </a:rPr>
              <a:t>things</a:t>
            </a:r>
            <a:r>
              <a:rPr lang="ru-RU" sz="1800" dirty="0">
                <a:ea typeface="+mn-lt"/>
                <a:cs typeface="+mn-lt"/>
              </a:rPr>
              <a:t> </a:t>
            </a:r>
            <a:r>
              <a:rPr lang="ru-RU" sz="1800" dirty="0" err="1">
                <a:ea typeface="+mn-lt"/>
                <a:cs typeface="+mn-lt"/>
              </a:rPr>
              <a:t>in</a:t>
            </a:r>
            <a:r>
              <a:rPr lang="ru-RU" sz="1800" dirty="0">
                <a:ea typeface="+mn-lt"/>
                <a:cs typeface="+mn-lt"/>
              </a:rPr>
              <a:t> </a:t>
            </a:r>
            <a:r>
              <a:rPr lang="ru-RU" sz="1800" dirty="0" err="1">
                <a:ea typeface="+mn-lt"/>
                <a:cs typeface="+mn-lt"/>
              </a:rPr>
              <a:t>running</a:t>
            </a:r>
            <a:r>
              <a:rPr lang="ru-RU" sz="1800" dirty="0">
                <a:ea typeface="+mn-lt"/>
                <a:cs typeface="+mn-lt"/>
              </a:rPr>
              <a:t> </a:t>
            </a:r>
            <a:r>
              <a:rPr lang="ru-RU" sz="1800" dirty="0" err="1">
                <a:ea typeface="+mn-lt"/>
                <a:cs typeface="+mn-lt"/>
              </a:rPr>
              <a:t>the</a:t>
            </a:r>
            <a:r>
              <a:rPr lang="ru-RU" sz="1800" dirty="0">
                <a:ea typeface="+mn-lt"/>
                <a:cs typeface="+mn-lt"/>
              </a:rPr>
              <a:t> </a:t>
            </a:r>
            <a:r>
              <a:rPr lang="ru-RU" sz="1800" dirty="0" err="1">
                <a:ea typeface="+mn-lt"/>
                <a:cs typeface="+mn-lt"/>
              </a:rPr>
              <a:t>houshold</a:t>
            </a:r>
            <a:r>
              <a:rPr lang="ru-RU" sz="1800" dirty="0">
                <a:ea typeface="+mn-lt"/>
                <a:cs typeface="+mn-lt"/>
              </a:rPr>
              <a:t>.</a:t>
            </a:r>
            <a:endParaRPr lang="ru-RU" dirty="0">
              <a:ea typeface="+mn-lt"/>
              <a:cs typeface="+mn-lt"/>
            </a:endParaRPr>
          </a:p>
          <a:p>
            <a:pPr marL="0" indent="0">
              <a:buNone/>
            </a:pPr>
            <a:endParaRPr lang="ru-RU" sz="1800" dirty="0">
              <a:cs typeface="Calibri"/>
            </a:endParaRPr>
          </a:p>
          <a:p>
            <a:pPr marL="0" indent="0">
              <a:buNone/>
            </a:pPr>
            <a:endParaRPr lang="ru-RU" sz="1800" dirty="0">
              <a:cs typeface="Calibri"/>
            </a:endParaRPr>
          </a:p>
          <a:p>
            <a:pPr marL="0" indent="0">
              <a:buNone/>
            </a:pPr>
            <a:endParaRPr lang="ru-RU" sz="1800" dirty="0">
              <a:cs typeface="Calibri"/>
            </a:endParaRPr>
          </a:p>
          <a:p>
            <a:pPr marL="0" indent="0">
              <a:buNone/>
            </a:pPr>
            <a:r>
              <a:rPr lang="en-US" dirty="0"/>
              <a:t/>
            </a:r>
            <a:br>
              <a:rPr lang="en-US" dirty="0"/>
            </a:br>
            <a:endParaRPr lang="en-US" dirty="0"/>
          </a:p>
          <a:p>
            <a:pPr marL="0" indent="0">
              <a:buNone/>
            </a:pPr>
            <a:endParaRPr lang="ru-RU" sz="1800" b="1" dirty="0">
              <a:cs typeface="Calibri"/>
            </a:endParaRPr>
          </a:p>
        </p:txBody>
      </p:sp>
      <p:pic>
        <p:nvPicPr>
          <p:cNvPr id="4" name="Рисунок 4">
            <a:extLst>
              <a:ext uri="{FF2B5EF4-FFF2-40B4-BE49-F238E27FC236}">
                <a16:creationId xmlns:a16="http://schemas.microsoft.com/office/drawing/2014/main" id="{E26A20B2-90D8-211D-DD42-284AE77EF330}"/>
              </a:ext>
            </a:extLst>
          </p:cNvPr>
          <p:cNvPicPr>
            <a:picLocks noChangeAspect="1"/>
          </p:cNvPicPr>
          <p:nvPr/>
        </p:nvPicPr>
        <p:blipFill>
          <a:blip r:embed="rId2"/>
          <a:stretch>
            <a:fillRect/>
          </a:stretch>
        </p:blipFill>
        <p:spPr>
          <a:xfrm>
            <a:off x="5886450" y="929264"/>
            <a:ext cx="6145914" cy="5566785"/>
          </a:xfrm>
          <a:prstGeom prst="rect">
            <a:avLst/>
          </a:prstGeom>
        </p:spPr>
      </p:pic>
      <p:sp>
        <p:nvSpPr>
          <p:cNvPr id="2" name="TextBox 1"/>
          <p:cNvSpPr txBox="1"/>
          <p:nvPr/>
        </p:nvSpPr>
        <p:spPr>
          <a:xfrm>
            <a:off x="154870" y="104775"/>
            <a:ext cx="1187749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b="1" dirty="0">
                <a:ea typeface="+mn-lt"/>
                <a:cs typeface="+mn-lt"/>
              </a:rPr>
              <a:t>Numbers of working women and single-person households have increased, so this might have a positive effect on sales.</a:t>
            </a:r>
            <a:endParaRPr lang="ru-RU" dirty="0">
              <a:ea typeface="+mn-lt"/>
              <a:cs typeface="+mn-lt"/>
            </a:endParaRPr>
          </a:p>
          <a:p>
            <a:endParaRPr lang="en-US" dirty="0"/>
          </a:p>
        </p:txBody>
      </p:sp>
    </p:spTree>
    <p:extLst>
      <p:ext uri="{BB962C8B-B14F-4D97-AF65-F5344CB8AC3E}">
        <p14:creationId xmlns:p14="http://schemas.microsoft.com/office/powerpoint/2010/main" val="1136113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4B55F4-56FC-90F9-0672-B6467400BE66}"/>
              </a:ext>
            </a:extLst>
          </p:cNvPr>
          <p:cNvSpPr>
            <a:spLocks noGrp="1"/>
          </p:cNvSpPr>
          <p:nvPr>
            <p:ph type="title"/>
          </p:nvPr>
        </p:nvSpPr>
        <p:spPr>
          <a:xfrm>
            <a:off x="-1" y="88900"/>
            <a:ext cx="11744325" cy="1325563"/>
          </a:xfrm>
        </p:spPr>
        <p:txBody>
          <a:bodyPr>
            <a:normAutofit/>
          </a:bodyPr>
          <a:lstStyle/>
          <a:p>
            <a:pPr marL="285750" indent="-285750">
              <a:buFont typeface="Arial"/>
              <a:buChar char="•"/>
            </a:pPr>
            <a:r>
              <a:rPr lang="ru-RU" sz="1800" b="1" dirty="0" err="1">
                <a:latin typeface="Calibri"/>
                <a:ea typeface="+mj-lt"/>
                <a:cs typeface="+mj-lt"/>
              </a:rPr>
              <a:t>Longer</a:t>
            </a:r>
            <a:r>
              <a:rPr lang="ru-RU" sz="1800" b="1" dirty="0">
                <a:latin typeface="Calibri"/>
                <a:ea typeface="+mj-lt"/>
                <a:cs typeface="+mj-lt"/>
              </a:rPr>
              <a:t> </a:t>
            </a:r>
            <a:r>
              <a:rPr lang="ru-RU" sz="1800" b="1" dirty="0" err="1">
                <a:latin typeface="Calibri"/>
                <a:ea typeface="+mj-lt"/>
                <a:cs typeface="+mj-lt"/>
              </a:rPr>
              <a:t>working</a:t>
            </a:r>
            <a:r>
              <a:rPr lang="ru-RU" sz="1800" b="1" dirty="0">
                <a:latin typeface="Calibri"/>
                <a:ea typeface="+mj-lt"/>
                <a:cs typeface="+mj-lt"/>
              </a:rPr>
              <a:t> </a:t>
            </a:r>
            <a:r>
              <a:rPr lang="ru-RU" sz="1800" b="1" dirty="0" err="1">
                <a:latin typeface="Calibri"/>
                <a:ea typeface="+mj-lt"/>
                <a:cs typeface="+mj-lt"/>
              </a:rPr>
              <a:t>hours</a:t>
            </a:r>
            <a:r>
              <a:rPr lang="ru-RU" sz="1800" b="1" dirty="0">
                <a:latin typeface="Calibri"/>
                <a:ea typeface="+mj-lt"/>
                <a:cs typeface="+mj-lt"/>
              </a:rPr>
              <a:t> </a:t>
            </a:r>
            <a:r>
              <a:rPr lang="ru-RU" sz="1800" b="1" dirty="0" err="1">
                <a:latin typeface="Calibri"/>
                <a:ea typeface="+mj-lt"/>
                <a:cs typeface="+mj-lt"/>
              </a:rPr>
              <a:t>in</a:t>
            </a:r>
            <a:r>
              <a:rPr lang="ru-RU" sz="1800" b="1" dirty="0">
                <a:latin typeface="Calibri"/>
                <a:ea typeface="+mj-lt"/>
                <a:cs typeface="+mj-lt"/>
              </a:rPr>
              <a:t> </a:t>
            </a:r>
            <a:r>
              <a:rPr lang="ru-RU" sz="1800" b="1" dirty="0" err="1">
                <a:latin typeface="Calibri"/>
                <a:ea typeface="+mj-lt"/>
                <a:cs typeface="+mj-lt"/>
              </a:rPr>
              <a:t>the</a:t>
            </a:r>
            <a:r>
              <a:rPr lang="ru-RU" sz="1800" b="1" dirty="0">
                <a:latin typeface="Calibri"/>
                <a:ea typeface="+mj-lt"/>
                <a:cs typeface="+mj-lt"/>
              </a:rPr>
              <a:t> United </a:t>
            </a:r>
            <a:r>
              <a:rPr lang="ru-RU" sz="1800" b="1" dirty="0" err="1">
                <a:latin typeface="Calibri"/>
                <a:ea typeface="+mj-lt"/>
                <a:cs typeface="+mj-lt"/>
              </a:rPr>
              <a:t>Kingdom</a:t>
            </a:r>
            <a:r>
              <a:rPr lang="ru-RU" sz="1800" b="1" dirty="0">
                <a:latin typeface="Calibri"/>
                <a:ea typeface="+mj-lt"/>
                <a:cs typeface="+mj-lt"/>
              </a:rPr>
              <a:t> </a:t>
            </a:r>
            <a:r>
              <a:rPr lang="ru-RU" sz="1800" b="1" dirty="0" err="1">
                <a:latin typeface="Calibri"/>
                <a:ea typeface="+mj-lt"/>
                <a:cs typeface="+mj-lt"/>
              </a:rPr>
              <a:t>and</a:t>
            </a:r>
            <a:r>
              <a:rPr lang="ru-RU" sz="1800" b="1" dirty="0">
                <a:latin typeface="Calibri"/>
                <a:ea typeface="+mj-lt"/>
                <a:cs typeface="+mj-lt"/>
              </a:rPr>
              <a:t> </a:t>
            </a:r>
            <a:r>
              <a:rPr lang="ru-RU" sz="1800" b="1" dirty="0" err="1">
                <a:latin typeface="Calibri"/>
                <a:ea typeface="+mj-lt"/>
                <a:cs typeface="+mj-lt"/>
              </a:rPr>
              <a:t>changing</a:t>
            </a:r>
            <a:r>
              <a:rPr lang="ru-RU" sz="1800" b="1" dirty="0">
                <a:latin typeface="Calibri"/>
                <a:ea typeface="+mj-lt"/>
                <a:cs typeface="+mj-lt"/>
              </a:rPr>
              <a:t> </a:t>
            </a:r>
            <a:r>
              <a:rPr lang="ru-RU" sz="1800" b="1" dirty="0" err="1">
                <a:latin typeface="Calibri"/>
                <a:ea typeface="+mj-lt"/>
                <a:cs typeface="+mj-lt"/>
              </a:rPr>
              <a:t>eating</a:t>
            </a:r>
            <a:r>
              <a:rPr lang="ru-RU" sz="1800" b="1" dirty="0">
                <a:latin typeface="Calibri"/>
                <a:ea typeface="+mj-lt"/>
                <a:cs typeface="+mj-lt"/>
              </a:rPr>
              <a:t> </a:t>
            </a:r>
            <a:r>
              <a:rPr lang="ru-RU" sz="1800" b="1" dirty="0" err="1">
                <a:latin typeface="Calibri"/>
                <a:ea typeface="+mj-lt"/>
                <a:cs typeface="+mj-lt"/>
              </a:rPr>
              <a:t>patterns</a:t>
            </a:r>
            <a:r>
              <a:rPr lang="ru-RU" sz="1800" b="1" dirty="0">
                <a:latin typeface="Calibri"/>
                <a:ea typeface="+mj-lt"/>
                <a:cs typeface="+mj-lt"/>
              </a:rPr>
              <a:t>, </a:t>
            </a:r>
            <a:r>
              <a:rPr lang="ru-RU" sz="1800" b="1" dirty="0" err="1">
                <a:latin typeface="Calibri"/>
                <a:ea typeface="+mj-lt"/>
                <a:cs typeface="+mj-lt"/>
              </a:rPr>
              <a:t>meant</a:t>
            </a:r>
            <a:r>
              <a:rPr lang="ru-RU" sz="1800" b="1" dirty="0">
                <a:latin typeface="Calibri"/>
                <a:ea typeface="+mj-lt"/>
                <a:cs typeface="+mj-lt"/>
              </a:rPr>
              <a:t> </a:t>
            </a:r>
            <a:r>
              <a:rPr lang="ru-RU" sz="1800" b="1" dirty="0" err="1">
                <a:latin typeface="Calibri"/>
                <a:ea typeface="+mj-lt"/>
                <a:cs typeface="+mj-lt"/>
              </a:rPr>
              <a:t>that</a:t>
            </a:r>
            <a:r>
              <a:rPr lang="ru-RU" sz="1800" b="1" dirty="0">
                <a:latin typeface="Calibri"/>
                <a:ea typeface="+mj-lt"/>
                <a:cs typeface="+mj-lt"/>
              </a:rPr>
              <a:t> </a:t>
            </a:r>
            <a:r>
              <a:rPr lang="ru-RU" sz="1800" b="1" dirty="0" err="1">
                <a:latin typeface="Calibri"/>
                <a:ea typeface="+mj-lt"/>
                <a:cs typeface="+mj-lt"/>
              </a:rPr>
              <a:t>the</a:t>
            </a:r>
            <a:r>
              <a:rPr lang="ru-RU" sz="1800" b="1" dirty="0">
                <a:latin typeface="Calibri"/>
                <a:ea typeface="+mj-lt"/>
                <a:cs typeface="+mj-lt"/>
              </a:rPr>
              <a:t>  </a:t>
            </a:r>
            <a:r>
              <a:rPr lang="ru-RU" sz="1800" b="1" dirty="0" err="1">
                <a:latin typeface="Calibri"/>
                <a:ea typeface="+mj-lt"/>
                <a:cs typeface="+mj-lt"/>
              </a:rPr>
              <a:t>convenience</a:t>
            </a:r>
            <a:r>
              <a:rPr lang="ru-RU" sz="1800" b="1" dirty="0">
                <a:latin typeface="Calibri"/>
                <a:ea typeface="+mj-lt"/>
                <a:cs typeface="+mj-lt"/>
              </a:rPr>
              <a:t> </a:t>
            </a:r>
            <a:r>
              <a:rPr lang="ru-RU" sz="1800" b="1" dirty="0" err="1">
                <a:latin typeface="Calibri"/>
                <a:ea typeface="+mj-lt"/>
                <a:cs typeface="+mj-lt"/>
              </a:rPr>
              <a:t>of</a:t>
            </a:r>
            <a:r>
              <a:rPr lang="ru-RU" sz="1800" b="1" dirty="0">
                <a:latin typeface="Calibri"/>
                <a:ea typeface="+mj-lt"/>
                <a:cs typeface="+mj-lt"/>
              </a:rPr>
              <a:t> </a:t>
            </a:r>
            <a:r>
              <a:rPr lang="ru-RU" sz="1800" b="1" dirty="0" err="1">
                <a:latin typeface="Calibri"/>
                <a:ea typeface="+mj-lt"/>
                <a:cs typeface="+mj-lt"/>
              </a:rPr>
              <a:t>frozen</a:t>
            </a:r>
            <a:r>
              <a:rPr lang="ru-RU" sz="1800" b="1" dirty="0">
                <a:latin typeface="Calibri"/>
                <a:ea typeface="+mj-lt"/>
                <a:cs typeface="+mj-lt"/>
              </a:rPr>
              <a:t> </a:t>
            </a:r>
            <a:r>
              <a:rPr lang="ru-RU" sz="1800" b="1" dirty="0" err="1">
                <a:latin typeface="Calibri"/>
                <a:ea typeface="+mj-lt"/>
                <a:cs typeface="+mj-lt"/>
              </a:rPr>
              <a:t>food</a:t>
            </a:r>
            <a:r>
              <a:rPr lang="ru-RU" sz="1800" b="1" dirty="0">
                <a:latin typeface="Calibri"/>
                <a:ea typeface="+mj-lt"/>
                <a:cs typeface="+mj-lt"/>
              </a:rPr>
              <a:t> </a:t>
            </a:r>
            <a:r>
              <a:rPr lang="ru-RU" sz="1800" b="1" dirty="0" err="1">
                <a:latin typeface="Calibri"/>
                <a:ea typeface="+mj-lt"/>
                <a:cs typeface="+mj-lt"/>
              </a:rPr>
              <a:t>is</a:t>
            </a:r>
            <a:r>
              <a:rPr lang="ru-RU" sz="1800" b="1" dirty="0">
                <a:latin typeface="Calibri"/>
                <a:ea typeface="+mj-lt"/>
                <a:cs typeface="+mj-lt"/>
              </a:rPr>
              <a:t> </a:t>
            </a:r>
            <a:r>
              <a:rPr lang="ru-RU" sz="1800" b="1" dirty="0" err="1">
                <a:latin typeface="Calibri"/>
                <a:ea typeface="+mj-lt"/>
                <a:cs typeface="+mj-lt"/>
              </a:rPr>
              <a:t>seen</a:t>
            </a:r>
            <a:r>
              <a:rPr lang="ru-RU" sz="1800" b="1" dirty="0">
                <a:latin typeface="Calibri"/>
                <a:ea typeface="+mj-lt"/>
                <a:cs typeface="+mj-lt"/>
              </a:rPr>
              <a:t> </a:t>
            </a:r>
            <a:r>
              <a:rPr lang="ru-RU" sz="1800" b="1" dirty="0" err="1">
                <a:latin typeface="Calibri"/>
                <a:ea typeface="+mj-lt"/>
                <a:cs typeface="+mj-lt"/>
              </a:rPr>
              <a:t>as</a:t>
            </a:r>
            <a:r>
              <a:rPr lang="ru-RU" sz="1800" b="1" dirty="0">
                <a:latin typeface="Calibri"/>
                <a:ea typeface="+mj-lt"/>
                <a:cs typeface="+mj-lt"/>
              </a:rPr>
              <a:t> </a:t>
            </a:r>
            <a:r>
              <a:rPr lang="ru-RU" sz="1800" b="1" dirty="0" err="1">
                <a:latin typeface="Calibri"/>
                <a:ea typeface="+mj-lt"/>
                <a:cs typeface="+mj-lt"/>
              </a:rPr>
              <a:t>being</a:t>
            </a:r>
            <a:r>
              <a:rPr lang="ru-RU" sz="1800" b="1" dirty="0">
                <a:latin typeface="Calibri"/>
                <a:ea typeface="+mj-lt"/>
                <a:cs typeface="+mj-lt"/>
              </a:rPr>
              <a:t> </a:t>
            </a:r>
            <a:r>
              <a:rPr lang="ru-RU" sz="1800" b="1" dirty="0" err="1">
                <a:latin typeface="Calibri"/>
                <a:ea typeface="+mj-lt"/>
                <a:cs typeface="+mj-lt"/>
              </a:rPr>
              <a:t>important</a:t>
            </a:r>
            <a:r>
              <a:rPr lang="ru-RU" sz="1800" b="1" dirty="0">
                <a:latin typeface="Calibri"/>
                <a:ea typeface="+mj-lt"/>
                <a:cs typeface="+mj-lt"/>
              </a:rPr>
              <a:t>.</a:t>
            </a:r>
            <a:endParaRPr lang="ru-RU" sz="1800" dirty="0">
              <a:latin typeface="Calibri"/>
              <a:cs typeface="Calibri"/>
            </a:endParaRPr>
          </a:p>
        </p:txBody>
      </p:sp>
      <p:sp>
        <p:nvSpPr>
          <p:cNvPr id="3" name="Объект 2">
            <a:extLst>
              <a:ext uri="{FF2B5EF4-FFF2-40B4-BE49-F238E27FC236}">
                <a16:creationId xmlns:a16="http://schemas.microsoft.com/office/drawing/2014/main" id="{40D67486-D2F7-483E-77D1-036B18DDB63D}"/>
              </a:ext>
            </a:extLst>
          </p:cNvPr>
          <p:cNvSpPr>
            <a:spLocks noGrp="1"/>
          </p:cNvSpPr>
          <p:nvPr>
            <p:ph idx="1"/>
          </p:nvPr>
        </p:nvSpPr>
        <p:spPr>
          <a:xfrm>
            <a:off x="295275" y="1414463"/>
            <a:ext cx="10515600" cy="4351338"/>
          </a:xfrm>
        </p:spPr>
        <p:txBody>
          <a:bodyPr vert="horz" lIns="91440" tIns="45720" rIns="91440" bIns="45720" rtlCol="0" anchor="t">
            <a:normAutofit/>
          </a:bodyPr>
          <a:lstStyle/>
          <a:p>
            <a:pPr marL="0" indent="0">
              <a:lnSpc>
                <a:spcPct val="150000"/>
              </a:lnSpc>
              <a:buNone/>
            </a:pPr>
            <a:r>
              <a:rPr lang="ru-RU" sz="1800" dirty="0" err="1">
                <a:cs typeface="Calibri" panose="020F0502020204030204"/>
              </a:rPr>
              <a:t>Surely</a:t>
            </a:r>
            <a:r>
              <a:rPr lang="ru-RU" sz="1800" dirty="0">
                <a:cs typeface="Calibri" panose="020F0502020204030204"/>
              </a:rPr>
              <a:t>, </a:t>
            </a:r>
            <a:r>
              <a:rPr lang="ru-RU" sz="1800" dirty="0" err="1">
                <a:cs typeface="Calibri" panose="020F0502020204030204"/>
              </a:rPr>
              <a:t>we</a:t>
            </a:r>
            <a:r>
              <a:rPr lang="ru-RU" sz="1800" dirty="0">
                <a:cs typeface="Calibri" panose="020F0502020204030204"/>
              </a:rPr>
              <a:t> </a:t>
            </a:r>
            <a:r>
              <a:rPr lang="ru-RU" sz="1800" dirty="0" err="1">
                <a:cs typeface="Calibri" panose="020F0502020204030204"/>
              </a:rPr>
              <a:t>can</a:t>
            </a:r>
            <a:r>
              <a:rPr lang="ru-RU" sz="1800" dirty="0">
                <a:cs typeface="Calibri" panose="020F0502020204030204"/>
              </a:rPr>
              <a:t> </a:t>
            </a:r>
            <a:r>
              <a:rPr lang="ru-RU" sz="1800" dirty="0" err="1">
                <a:cs typeface="Calibri" panose="020F0502020204030204"/>
              </a:rPr>
              <a:t>state</a:t>
            </a:r>
            <a:r>
              <a:rPr lang="ru-RU" sz="1800" dirty="0">
                <a:cs typeface="Calibri" panose="020F0502020204030204"/>
              </a:rPr>
              <a:t> </a:t>
            </a:r>
            <a:r>
              <a:rPr lang="ru-RU" sz="1800" dirty="0" err="1">
                <a:cs typeface="Calibri" panose="020F0502020204030204"/>
              </a:rPr>
              <a:t>that</a:t>
            </a:r>
            <a:r>
              <a:rPr lang="ru-RU" sz="1800" dirty="0">
                <a:cs typeface="Calibri" panose="020F0502020204030204"/>
              </a:rPr>
              <a:t> </a:t>
            </a:r>
            <a:r>
              <a:rPr lang="ru-RU" sz="1800" dirty="0" err="1">
                <a:cs typeface="Calibri" panose="020F0502020204030204"/>
              </a:rPr>
              <a:t>frozen</a:t>
            </a:r>
            <a:r>
              <a:rPr lang="ru-RU" sz="1800" dirty="0">
                <a:cs typeface="Calibri" panose="020F0502020204030204"/>
              </a:rPr>
              <a:t> </a:t>
            </a:r>
            <a:r>
              <a:rPr lang="ru-RU" sz="1800" dirty="0" err="1">
                <a:cs typeface="Calibri" panose="020F0502020204030204"/>
              </a:rPr>
              <a:t>food</a:t>
            </a:r>
            <a:r>
              <a:rPr lang="ru-RU" sz="1800" dirty="0">
                <a:cs typeface="Calibri" panose="020F0502020204030204"/>
              </a:rPr>
              <a:t> </a:t>
            </a:r>
            <a:r>
              <a:rPr lang="ru-RU" sz="1800" dirty="0" err="1">
                <a:cs typeface="Calibri" panose="020F0502020204030204"/>
              </a:rPr>
              <a:t>is</a:t>
            </a:r>
            <a:r>
              <a:rPr lang="ru-RU" sz="1800" dirty="0">
                <a:cs typeface="Calibri" panose="020F0502020204030204"/>
              </a:rPr>
              <a:t> </a:t>
            </a:r>
            <a:r>
              <a:rPr lang="ru-RU" sz="1800" dirty="0" err="1">
                <a:cs typeface="Calibri" panose="020F0502020204030204"/>
              </a:rPr>
              <a:t>really</a:t>
            </a:r>
            <a:r>
              <a:rPr lang="ru-RU" sz="1800" dirty="0">
                <a:cs typeface="Calibri" panose="020F0502020204030204"/>
              </a:rPr>
              <a:t> </a:t>
            </a:r>
            <a:r>
              <a:rPr lang="ru-RU" sz="1800" dirty="0" err="1">
                <a:cs typeface="Calibri" panose="020F0502020204030204"/>
              </a:rPr>
              <a:t>convenient</a:t>
            </a:r>
            <a:r>
              <a:rPr lang="ru-RU" sz="1800" dirty="0">
                <a:cs typeface="Calibri" panose="020F0502020204030204"/>
              </a:rPr>
              <a:t> </a:t>
            </a:r>
            <a:r>
              <a:rPr lang="ru-RU" sz="1800" dirty="0" err="1">
                <a:cs typeface="Calibri" panose="020F0502020204030204"/>
              </a:rPr>
              <a:t>for</a:t>
            </a:r>
            <a:r>
              <a:rPr lang="ru-RU" sz="1800" dirty="0">
                <a:cs typeface="Calibri" panose="020F0502020204030204"/>
              </a:rPr>
              <a:t> </a:t>
            </a:r>
            <a:r>
              <a:rPr lang="ru-RU" sz="1800" dirty="0" err="1">
                <a:cs typeface="Calibri" panose="020F0502020204030204"/>
              </a:rPr>
              <a:t>office</a:t>
            </a:r>
            <a:r>
              <a:rPr lang="ru-RU" sz="1800" dirty="0">
                <a:cs typeface="Calibri" panose="020F0502020204030204"/>
              </a:rPr>
              <a:t> </a:t>
            </a:r>
            <a:r>
              <a:rPr lang="ru-RU" sz="1800" dirty="0" err="1">
                <a:cs typeface="Calibri" panose="020F0502020204030204"/>
              </a:rPr>
              <a:t>workers</a:t>
            </a:r>
            <a:r>
              <a:rPr lang="ru-RU" sz="1800" dirty="0">
                <a:cs typeface="Calibri" panose="020F0502020204030204"/>
              </a:rPr>
              <a:t>.</a:t>
            </a:r>
            <a:r>
              <a:rPr lang="ru-RU" sz="1800" dirty="0">
                <a:ea typeface="+mn-lt"/>
                <a:cs typeface="+mn-lt"/>
              </a:rPr>
              <a:t> In fact, people who incorporate frozen foods into their normal routine may have better diet quality.</a:t>
            </a:r>
            <a:r>
              <a:rPr lang="ru-RU" sz="1800" dirty="0">
                <a:cs typeface="Calibri" panose="020F0502020204030204"/>
              </a:rPr>
              <a:t>  </a:t>
            </a:r>
            <a:endParaRPr lang="en-US" sz="1800" dirty="0" smtClean="0">
              <a:cs typeface="Calibri" panose="020F0502020204030204"/>
            </a:endParaRPr>
          </a:p>
          <a:p>
            <a:pPr marL="0" indent="0">
              <a:lnSpc>
                <a:spcPct val="150000"/>
              </a:lnSpc>
              <a:buNone/>
            </a:pPr>
            <a:r>
              <a:rPr lang="ru-RU" sz="1800" dirty="0" smtClean="0">
                <a:cs typeface="Calibri" panose="020F0502020204030204"/>
              </a:rPr>
              <a:t>During </a:t>
            </a:r>
            <a:r>
              <a:rPr lang="ru-RU" sz="1800" dirty="0">
                <a:cs typeface="Calibri" panose="020F0502020204030204"/>
              </a:rPr>
              <a:t>long hours in the office thare is no possibility to prepare something and not always people can have a lunch at the restuarant.  </a:t>
            </a:r>
            <a:endParaRPr lang="en-US" sz="1800" dirty="0" smtClean="0">
              <a:cs typeface="Calibri" panose="020F0502020204030204"/>
            </a:endParaRPr>
          </a:p>
          <a:p>
            <a:pPr marL="0" indent="0">
              <a:lnSpc>
                <a:spcPct val="150000"/>
              </a:lnSpc>
              <a:buNone/>
            </a:pPr>
            <a:r>
              <a:rPr lang="ru-RU" sz="1800" dirty="0" smtClean="0">
                <a:cs typeface="Calibri" panose="020F0502020204030204"/>
              </a:rPr>
              <a:t>Frozen </a:t>
            </a:r>
            <a:r>
              <a:rPr lang="ru-RU" sz="1800" dirty="0">
                <a:cs typeface="Calibri" panose="020F0502020204030204"/>
              </a:rPr>
              <a:t>pizza is almost ready and can be heated in the kitchen of the office. </a:t>
            </a:r>
            <a:r>
              <a:rPr lang="ru-RU" sz="1800" dirty="0" err="1">
                <a:cs typeface="Calibri" panose="020F0502020204030204"/>
              </a:rPr>
              <a:t>Instead</a:t>
            </a:r>
            <a:r>
              <a:rPr lang="ru-RU" sz="1800" dirty="0">
                <a:cs typeface="Calibri" panose="020F0502020204030204"/>
              </a:rPr>
              <a:t> </a:t>
            </a:r>
            <a:r>
              <a:rPr lang="ru-RU" sz="1800" dirty="0" err="1">
                <a:cs typeface="Calibri" panose="020F0502020204030204"/>
              </a:rPr>
              <a:t>of</a:t>
            </a:r>
            <a:r>
              <a:rPr lang="ru-RU" sz="1800" dirty="0">
                <a:cs typeface="Calibri" panose="020F0502020204030204"/>
              </a:rPr>
              <a:t> </a:t>
            </a:r>
            <a:r>
              <a:rPr lang="ru-RU" sz="1800" dirty="0" err="1">
                <a:cs typeface="Calibri" panose="020F0502020204030204"/>
              </a:rPr>
              <a:t>the</a:t>
            </a:r>
            <a:r>
              <a:rPr lang="ru-RU" sz="1800" dirty="0">
                <a:cs typeface="Calibri" panose="020F0502020204030204"/>
              </a:rPr>
              <a:t> </a:t>
            </a:r>
            <a:r>
              <a:rPr lang="ru-RU" sz="1800" dirty="0" err="1">
                <a:cs typeface="Calibri" panose="020F0502020204030204"/>
              </a:rPr>
              <a:t>snack</a:t>
            </a:r>
            <a:r>
              <a:rPr lang="ru-RU" sz="1800" dirty="0">
                <a:cs typeface="Calibri" panose="020F0502020204030204"/>
              </a:rPr>
              <a:t>, </a:t>
            </a:r>
            <a:r>
              <a:rPr lang="ru-RU" sz="1800" dirty="0" err="1">
                <a:cs typeface="Calibri" panose="020F0502020204030204"/>
              </a:rPr>
              <a:t>full</a:t>
            </a:r>
            <a:r>
              <a:rPr lang="ru-RU" sz="1800" dirty="0">
                <a:cs typeface="Calibri" panose="020F0502020204030204"/>
              </a:rPr>
              <a:t> </a:t>
            </a:r>
            <a:r>
              <a:rPr lang="ru-RU" sz="1800" dirty="0" err="1">
                <a:cs typeface="Calibri" panose="020F0502020204030204"/>
              </a:rPr>
              <a:t>meal</a:t>
            </a:r>
            <a:r>
              <a:rPr lang="ru-RU" sz="1800" dirty="0">
                <a:cs typeface="Calibri" panose="020F0502020204030204"/>
              </a:rPr>
              <a:t> </a:t>
            </a:r>
            <a:r>
              <a:rPr lang="ru-RU" sz="1800" dirty="0" err="1">
                <a:cs typeface="Calibri" panose="020F0502020204030204"/>
              </a:rPr>
              <a:t>can</a:t>
            </a:r>
            <a:r>
              <a:rPr lang="ru-RU" sz="1800" dirty="0">
                <a:cs typeface="Calibri" panose="020F0502020204030204"/>
              </a:rPr>
              <a:t> </a:t>
            </a:r>
            <a:r>
              <a:rPr lang="ru-RU" sz="1800" dirty="0" err="1">
                <a:cs typeface="Calibri" panose="020F0502020204030204"/>
              </a:rPr>
              <a:t>be</a:t>
            </a:r>
            <a:r>
              <a:rPr lang="ru-RU" sz="1800" dirty="0">
                <a:cs typeface="Calibri" panose="020F0502020204030204"/>
              </a:rPr>
              <a:t> </a:t>
            </a:r>
            <a:r>
              <a:rPr lang="ru-RU" sz="1800" dirty="0" err="1">
                <a:cs typeface="Calibri" panose="020F0502020204030204"/>
              </a:rPr>
              <a:t>prepared</a:t>
            </a:r>
            <a:r>
              <a:rPr lang="ru-RU" sz="1800" dirty="0">
                <a:cs typeface="Calibri" panose="020F0502020204030204"/>
              </a:rPr>
              <a:t>.</a:t>
            </a:r>
          </a:p>
          <a:p>
            <a:pPr marL="0" indent="0">
              <a:lnSpc>
                <a:spcPct val="150000"/>
              </a:lnSpc>
              <a:buNone/>
            </a:pPr>
            <a:r>
              <a:rPr lang="ru-RU" sz="1800" dirty="0" err="1">
                <a:cs typeface="Calibri" panose="020F0502020204030204"/>
              </a:rPr>
              <a:t>This</a:t>
            </a:r>
            <a:r>
              <a:rPr lang="ru-RU" sz="1800" dirty="0">
                <a:cs typeface="Calibri" panose="020F0502020204030204"/>
              </a:rPr>
              <a:t> </a:t>
            </a:r>
            <a:r>
              <a:rPr lang="ru-RU" sz="1800" dirty="0" err="1">
                <a:cs typeface="Calibri" panose="020F0502020204030204"/>
              </a:rPr>
              <a:t>macro</a:t>
            </a:r>
            <a:r>
              <a:rPr lang="ru-RU" sz="1800" dirty="0">
                <a:cs typeface="Calibri" panose="020F0502020204030204"/>
              </a:rPr>
              <a:t> </a:t>
            </a:r>
            <a:r>
              <a:rPr lang="ru-RU" sz="1800" dirty="0" err="1">
                <a:cs typeface="Calibri" panose="020F0502020204030204"/>
              </a:rPr>
              <a:t>factor</a:t>
            </a:r>
            <a:r>
              <a:rPr lang="ru-RU" sz="1800" dirty="0">
                <a:cs typeface="Calibri" panose="020F0502020204030204"/>
              </a:rPr>
              <a:t> </a:t>
            </a:r>
            <a:r>
              <a:rPr lang="ru-RU" sz="1800" dirty="0" err="1">
                <a:cs typeface="Calibri" panose="020F0502020204030204"/>
              </a:rPr>
              <a:t>supposed</a:t>
            </a:r>
            <a:r>
              <a:rPr lang="ru-RU" sz="1800" dirty="0">
                <a:cs typeface="Calibri" panose="020F0502020204030204"/>
              </a:rPr>
              <a:t> </a:t>
            </a:r>
            <a:r>
              <a:rPr lang="ru-RU" sz="1800" dirty="0" err="1">
                <a:cs typeface="Calibri" panose="020F0502020204030204"/>
              </a:rPr>
              <a:t>to</a:t>
            </a:r>
            <a:r>
              <a:rPr lang="ru-RU" sz="1800" dirty="0">
                <a:cs typeface="Calibri" panose="020F0502020204030204"/>
              </a:rPr>
              <a:t> </a:t>
            </a:r>
            <a:r>
              <a:rPr lang="ru-RU" sz="1800" dirty="0" err="1">
                <a:cs typeface="Calibri" panose="020F0502020204030204"/>
              </a:rPr>
              <a:t>reveal</a:t>
            </a:r>
            <a:r>
              <a:rPr lang="ru-RU" sz="1800" dirty="0">
                <a:cs typeface="Calibri" panose="020F0502020204030204"/>
              </a:rPr>
              <a:t> a </a:t>
            </a:r>
            <a:r>
              <a:rPr lang="ru-RU" sz="1800" dirty="0" err="1">
                <a:cs typeface="Calibri" panose="020F0502020204030204"/>
              </a:rPr>
              <a:t>positive</a:t>
            </a:r>
            <a:r>
              <a:rPr lang="ru-RU" sz="1800" dirty="0">
                <a:cs typeface="Calibri" panose="020F0502020204030204"/>
              </a:rPr>
              <a:t> </a:t>
            </a:r>
            <a:r>
              <a:rPr lang="ru-RU" sz="1800" dirty="0" err="1">
                <a:cs typeface="Calibri" panose="020F0502020204030204"/>
              </a:rPr>
              <a:t>trend</a:t>
            </a:r>
            <a:r>
              <a:rPr lang="ru-RU" sz="1800" dirty="0">
                <a:cs typeface="Calibri" panose="020F0502020204030204"/>
              </a:rPr>
              <a:t> </a:t>
            </a:r>
            <a:r>
              <a:rPr lang="ru-RU" sz="1800" dirty="0" err="1">
                <a:cs typeface="Calibri" panose="020F0502020204030204"/>
              </a:rPr>
              <a:t>in</a:t>
            </a:r>
            <a:r>
              <a:rPr lang="ru-RU" sz="1800" dirty="0">
                <a:cs typeface="Calibri" panose="020F0502020204030204"/>
              </a:rPr>
              <a:t> </a:t>
            </a:r>
            <a:r>
              <a:rPr lang="ru-RU" sz="1800" dirty="0" err="1">
                <a:cs typeface="Calibri" panose="020F0502020204030204"/>
              </a:rPr>
              <a:t>sales</a:t>
            </a:r>
            <a:r>
              <a:rPr lang="ru-RU" sz="1800" dirty="0">
                <a:cs typeface="Calibri" panose="020F0502020204030204"/>
              </a:rPr>
              <a:t> </a:t>
            </a:r>
            <a:r>
              <a:rPr lang="ru-RU" sz="1800" dirty="0" err="1">
                <a:cs typeface="Calibri" panose="020F0502020204030204"/>
              </a:rPr>
              <a:t>of</a:t>
            </a:r>
            <a:r>
              <a:rPr lang="ru-RU" sz="1800" dirty="0">
                <a:cs typeface="Calibri" panose="020F0502020204030204"/>
              </a:rPr>
              <a:t> </a:t>
            </a:r>
            <a:r>
              <a:rPr lang="ru-RU" sz="1800" dirty="0" err="1">
                <a:cs typeface="Calibri" panose="020F0502020204030204"/>
              </a:rPr>
              <a:t>frozen</a:t>
            </a:r>
            <a:r>
              <a:rPr lang="ru-RU" sz="1800" dirty="0">
                <a:cs typeface="Calibri" panose="020F0502020204030204"/>
              </a:rPr>
              <a:t> </a:t>
            </a:r>
            <a:r>
              <a:rPr lang="ru-RU" sz="1800" dirty="0" err="1">
                <a:cs typeface="Calibri" panose="020F0502020204030204"/>
              </a:rPr>
              <a:t>pizzas</a:t>
            </a:r>
            <a:r>
              <a:rPr lang="ru-RU" sz="1800" dirty="0">
                <a:cs typeface="Calibri" panose="020F0502020204030204"/>
              </a:rPr>
              <a:t> </a:t>
            </a:r>
            <a:r>
              <a:rPr lang="ru-RU" sz="1800" dirty="0" err="1">
                <a:cs typeface="Calibri" panose="020F0502020204030204"/>
              </a:rPr>
              <a:t>in</a:t>
            </a:r>
            <a:r>
              <a:rPr lang="ru-RU" sz="1800" dirty="0">
                <a:cs typeface="Calibri" panose="020F0502020204030204"/>
              </a:rPr>
              <a:t> </a:t>
            </a:r>
            <a:r>
              <a:rPr lang="ru-RU" sz="1800" dirty="0" err="1">
                <a:cs typeface="Calibri" panose="020F0502020204030204"/>
              </a:rPr>
              <a:t>the</a:t>
            </a:r>
            <a:r>
              <a:rPr lang="ru-RU" sz="1800" dirty="0">
                <a:cs typeface="Calibri" panose="020F0502020204030204"/>
              </a:rPr>
              <a:t> </a:t>
            </a:r>
            <a:r>
              <a:rPr lang="ru-RU" sz="1800" dirty="0" err="1">
                <a:cs typeface="Calibri" panose="020F0502020204030204"/>
              </a:rPr>
              <a:t>market</a:t>
            </a:r>
            <a:r>
              <a:rPr lang="ru-RU" sz="1800" dirty="0">
                <a:cs typeface="Calibri" panose="020F0502020204030204"/>
              </a:rPr>
              <a:t>.</a:t>
            </a:r>
          </a:p>
        </p:txBody>
      </p:sp>
    </p:spTree>
    <p:extLst>
      <p:ext uri="{BB962C8B-B14F-4D97-AF65-F5344CB8AC3E}">
        <p14:creationId xmlns:p14="http://schemas.microsoft.com/office/powerpoint/2010/main" val="392980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Metin kutusu 3">
            <a:extLst>
              <a:ext uri="{FF2B5EF4-FFF2-40B4-BE49-F238E27FC236}">
                <a16:creationId xmlns:a16="http://schemas.microsoft.com/office/drawing/2014/main" id="{8DD8C9C8-C4EA-BD05-C3ED-9C96A3AD5409}"/>
              </a:ext>
            </a:extLst>
          </p:cNvPr>
          <p:cNvGraphicFramePr/>
          <p:nvPr>
            <p:extLst>
              <p:ext uri="{D42A27DB-BD31-4B8C-83A1-F6EECF244321}">
                <p14:modId xmlns:p14="http://schemas.microsoft.com/office/powerpoint/2010/main" val="3319106279"/>
              </p:ext>
            </p:extLst>
          </p:nvPr>
        </p:nvGraphicFramePr>
        <p:xfrm>
          <a:off x="4690585" y="131269"/>
          <a:ext cx="6845600" cy="6431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552450" y="409575"/>
            <a:ext cx="2676525" cy="923330"/>
          </a:xfrm>
          <a:prstGeom prst="rect">
            <a:avLst/>
          </a:prstGeom>
          <a:noFill/>
        </p:spPr>
        <p:txBody>
          <a:bodyPr wrap="square" rtlCol="0">
            <a:spAutoFit/>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SWOT analysis for </a:t>
            </a:r>
            <a:r>
              <a:rPr lang="en-US" b="1" dirty="0" err="1">
                <a:ln w="6600">
                  <a:solidFill>
                    <a:schemeClr val="accent2"/>
                  </a:solidFill>
                  <a:prstDash val="solid"/>
                </a:ln>
                <a:solidFill>
                  <a:srgbClr val="FFFFFF"/>
                </a:solidFill>
                <a:effectLst>
                  <a:outerShdw dist="38100" dir="2700000" algn="tl" rotWithShape="0">
                    <a:schemeClr val="accent2"/>
                  </a:outerShdw>
                </a:effectLst>
              </a:rPr>
              <a:t>Dr</a:t>
            </a:r>
            <a:r>
              <a:rPr lang="en-US" b="1" dirty="0">
                <a:ln w="6600">
                  <a:solidFill>
                    <a:schemeClr val="accent2"/>
                  </a:solidFill>
                  <a:prstDash val="solid"/>
                </a:ln>
                <a:solidFill>
                  <a:srgbClr val="FFFFFF"/>
                </a:solidFill>
                <a:effectLst>
                  <a:outerShdw dist="38100" dir="2700000" algn="tl" rotWithShape="0">
                    <a:schemeClr val="accent2"/>
                  </a:outerShdw>
                </a:effectLst>
              </a:rPr>
              <a:t>  </a:t>
            </a:r>
            <a:r>
              <a:rPr lang="en-US" b="1" dirty="0" err="1">
                <a:ln w="6600">
                  <a:solidFill>
                    <a:schemeClr val="accent2"/>
                  </a:solidFill>
                  <a:prstDash val="solid"/>
                </a:ln>
                <a:solidFill>
                  <a:srgbClr val="FFFFFF"/>
                </a:solidFill>
                <a:effectLst>
                  <a:outerShdw dist="38100" dir="2700000" algn="tl" rotWithShape="0">
                    <a:schemeClr val="accent2"/>
                  </a:outerShdw>
                </a:effectLst>
              </a:rPr>
              <a:t>Oetkercompany</a:t>
            </a:r>
            <a:endParaRPr lang="en-US" b="1" dirty="0">
              <a:ln w="6600">
                <a:solidFill>
                  <a:schemeClr val="accent2"/>
                </a:solidFill>
                <a:prstDash val="solid"/>
              </a:ln>
              <a:solidFill>
                <a:srgbClr val="FFFFFF"/>
              </a:solidFill>
              <a:effectLst>
                <a:outerShdw dist="38100" dir="2700000" algn="tl" rotWithShape="0">
                  <a:schemeClr val="accent2"/>
                </a:outerShdw>
              </a:effectLst>
            </a:endParaRPr>
          </a:p>
          <a:p>
            <a:endParaRPr lang="en-US"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6349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52400" y="409575"/>
            <a:ext cx="3748573" cy="1384995"/>
          </a:xfrm>
          <a:prstGeom prst="rect">
            <a:avLst/>
          </a:prstGeom>
          <a:noFill/>
        </p:spPr>
        <p:txBody>
          <a:bodyPr wrap="square" rtlCol="0">
            <a:spAutoFit/>
          </a:bodyPr>
          <a:lstStyle/>
          <a:p>
            <a:r>
              <a:rPr lang="en-US" sz="2800" b="1" dirty="0">
                <a:ln w="6600">
                  <a:solidFill>
                    <a:schemeClr val="accent2"/>
                  </a:solidFill>
                  <a:prstDash val="solid"/>
                </a:ln>
                <a:solidFill>
                  <a:srgbClr val="FFFFFF"/>
                </a:solidFill>
                <a:effectLst>
                  <a:outerShdw dist="38100" dir="2700000" algn="tl" rotWithShape="0">
                    <a:schemeClr val="accent2"/>
                  </a:outerShdw>
                </a:effectLst>
              </a:rPr>
              <a:t>SWOT </a:t>
            </a:r>
            <a:r>
              <a:rPr lang="en-US" sz="2800" b="1" dirty="0" smtClean="0">
                <a:ln w="6600">
                  <a:solidFill>
                    <a:schemeClr val="accent2"/>
                  </a:solidFill>
                  <a:prstDash val="solid"/>
                </a:ln>
                <a:solidFill>
                  <a:srgbClr val="FFFFFF"/>
                </a:solidFill>
                <a:effectLst>
                  <a:outerShdw dist="38100" dir="2700000" algn="tl" rotWithShape="0">
                    <a:schemeClr val="accent2"/>
                  </a:outerShdw>
                </a:effectLst>
              </a:rPr>
              <a:t>Analysis </a:t>
            </a:r>
            <a:r>
              <a:rPr lang="en-US" sz="2800" b="1" dirty="0" err="1" smtClean="0">
                <a:ln w="6600">
                  <a:solidFill>
                    <a:schemeClr val="accent2"/>
                  </a:solidFill>
                  <a:prstDash val="solid"/>
                </a:ln>
                <a:solidFill>
                  <a:srgbClr val="FFFFFF"/>
                </a:solidFill>
                <a:effectLst>
                  <a:outerShdw dist="38100" dir="2700000" algn="tl" rotWithShape="0">
                    <a:schemeClr val="accent2"/>
                  </a:outerShdw>
                </a:effectLst>
              </a:rPr>
              <a:t>Dr</a:t>
            </a:r>
            <a:r>
              <a:rPr lang="en-US" sz="2800" b="1" dirty="0">
                <a:ln w="6600">
                  <a:solidFill>
                    <a:schemeClr val="accent2"/>
                  </a:solidFill>
                  <a:prstDash val="solid"/>
                </a:ln>
                <a:solidFill>
                  <a:srgbClr val="FFFFFF"/>
                </a:solidFill>
                <a:effectLst>
                  <a:outerShdw dist="38100" dir="2700000" algn="tl" rotWithShape="0">
                    <a:schemeClr val="accent2"/>
                  </a:outerShdw>
                </a:effectLst>
              </a:rPr>
              <a:t>  </a:t>
            </a:r>
            <a:r>
              <a:rPr lang="en-US" sz="2800" b="1" dirty="0" err="1" smtClean="0">
                <a:ln w="6600">
                  <a:solidFill>
                    <a:schemeClr val="accent2"/>
                  </a:solidFill>
                  <a:prstDash val="solid"/>
                </a:ln>
                <a:solidFill>
                  <a:srgbClr val="FFFFFF"/>
                </a:solidFill>
                <a:effectLst>
                  <a:outerShdw dist="38100" dir="2700000" algn="tl" rotWithShape="0">
                    <a:schemeClr val="accent2"/>
                  </a:outerShdw>
                </a:effectLst>
              </a:rPr>
              <a:t>Oetker</a:t>
            </a:r>
            <a:r>
              <a:rPr lang="en-US" sz="2800" b="1" dirty="0" smtClean="0">
                <a:ln w="6600">
                  <a:solidFill>
                    <a:schemeClr val="accent2"/>
                  </a:solidFill>
                  <a:prstDash val="solid"/>
                </a:ln>
                <a:solidFill>
                  <a:srgbClr val="FFFFFF"/>
                </a:solidFill>
                <a:effectLst>
                  <a:outerShdw dist="38100" dir="2700000" algn="tl" rotWithShape="0">
                    <a:schemeClr val="accent2"/>
                  </a:outerShdw>
                </a:effectLst>
              </a:rPr>
              <a:t> Company</a:t>
            </a:r>
            <a:endParaRPr lang="en-US" sz="2800" b="1" dirty="0">
              <a:ln w="6600">
                <a:solidFill>
                  <a:schemeClr val="accent2"/>
                </a:solidFill>
                <a:prstDash val="solid"/>
              </a:ln>
              <a:solidFill>
                <a:srgbClr val="FFFFFF"/>
              </a:solidFill>
              <a:effectLst>
                <a:outerShdw dist="38100" dir="2700000" algn="tl" rotWithShape="0">
                  <a:schemeClr val="accent2"/>
                </a:outerShdw>
              </a:effectLst>
            </a:endParaRPr>
          </a:p>
          <a:p>
            <a:endParaRPr lang="en-US" sz="2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4257342" y="1625968"/>
            <a:ext cx="6325376"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dirty="0"/>
              <a:t>Opportunities</a:t>
            </a:r>
          </a:p>
          <a:p>
            <a:endParaRPr lang="en-US" dirty="0"/>
          </a:p>
        </p:txBody>
      </p:sp>
      <p:sp>
        <p:nvSpPr>
          <p:cNvPr id="3" name="TextBox 2"/>
          <p:cNvSpPr txBox="1"/>
          <p:nvPr/>
        </p:nvSpPr>
        <p:spPr>
          <a:xfrm>
            <a:off x="4257342" y="2412669"/>
            <a:ext cx="5638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Different international Markets</a:t>
            </a:r>
          </a:p>
          <a:p>
            <a:pPr marL="285750" indent="-285750">
              <a:buFont typeface="Arial" panose="020B0604020202020204" pitchFamily="34" charset="0"/>
              <a:buChar char="•"/>
            </a:pPr>
            <a:r>
              <a:rPr lang="en-US" dirty="0"/>
              <a:t>Introduction of new products</a:t>
            </a:r>
          </a:p>
          <a:p>
            <a:pPr marL="285750" indent="-285750">
              <a:buFont typeface="Arial" panose="020B0604020202020204" pitchFamily="34" charset="0"/>
              <a:buChar char="•"/>
            </a:pPr>
            <a:r>
              <a:rPr lang="en-US" dirty="0"/>
              <a:t>Sustainability</a:t>
            </a:r>
          </a:p>
          <a:p>
            <a:pPr marL="285750" indent="-285750">
              <a:buFont typeface="Arial" panose="020B0604020202020204" pitchFamily="34" charset="0"/>
              <a:buChar char="•"/>
            </a:pPr>
            <a:r>
              <a:rPr lang="en-US" dirty="0"/>
              <a:t>Technological advances </a:t>
            </a:r>
          </a:p>
          <a:p>
            <a:pPr marL="285750" indent="-285750">
              <a:buFont typeface="Arial" panose="020B0604020202020204" pitchFamily="34" charset="0"/>
              <a:buChar char="•"/>
            </a:pPr>
            <a:r>
              <a:rPr lang="en-US" dirty="0"/>
              <a:t>Generic brands </a:t>
            </a:r>
          </a:p>
        </p:txBody>
      </p:sp>
      <p:sp>
        <p:nvSpPr>
          <p:cNvPr id="12" name="TextBox 11"/>
          <p:cNvSpPr txBox="1"/>
          <p:nvPr/>
        </p:nvSpPr>
        <p:spPr>
          <a:xfrm>
            <a:off x="4257342" y="231367"/>
            <a:ext cx="6325376"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dirty="0" smtClean="0"/>
              <a:t>Weakness</a:t>
            </a:r>
            <a:endParaRPr lang="en-US" dirty="0"/>
          </a:p>
          <a:p>
            <a:endParaRPr lang="en-US" dirty="0"/>
          </a:p>
        </p:txBody>
      </p:sp>
      <p:sp>
        <p:nvSpPr>
          <p:cNvPr id="4" name="TextBox 3"/>
          <p:cNvSpPr txBox="1"/>
          <p:nvPr/>
        </p:nvSpPr>
        <p:spPr>
          <a:xfrm>
            <a:off x="4263023" y="804942"/>
            <a:ext cx="58994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Low flexibility, e.g. in the production process</a:t>
            </a:r>
          </a:p>
          <a:p>
            <a:pPr marL="285750" indent="-285750">
              <a:buFont typeface="Arial" panose="020B0604020202020204" pitchFamily="34" charset="0"/>
              <a:buChar char="•"/>
            </a:pPr>
            <a:r>
              <a:rPr lang="en-US" dirty="0"/>
              <a:t>Old fashioned image because of the established one </a:t>
            </a:r>
          </a:p>
        </p:txBody>
      </p:sp>
      <p:sp>
        <p:nvSpPr>
          <p:cNvPr id="16" name="TextBox 15"/>
          <p:cNvSpPr txBox="1"/>
          <p:nvPr/>
        </p:nvSpPr>
        <p:spPr>
          <a:xfrm>
            <a:off x="4257342" y="4030367"/>
            <a:ext cx="6325376"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dirty="0" smtClean="0"/>
              <a:t>Threats</a:t>
            </a:r>
            <a:endParaRPr lang="en-US" dirty="0"/>
          </a:p>
          <a:p>
            <a:endParaRPr lang="en-US" dirty="0"/>
          </a:p>
        </p:txBody>
      </p:sp>
      <p:sp>
        <p:nvSpPr>
          <p:cNvPr id="6" name="TextBox 5"/>
          <p:cNvSpPr txBox="1"/>
          <p:nvPr/>
        </p:nvSpPr>
        <p:spPr>
          <a:xfrm>
            <a:off x="4257342" y="4731166"/>
            <a:ext cx="6201218" cy="1477328"/>
          </a:xfrm>
          <a:prstGeom prst="rect">
            <a:avLst/>
          </a:prstGeom>
          <a:noFill/>
        </p:spPr>
        <p:txBody>
          <a:bodyPr wrap="square" rtlCol="0">
            <a:spAutoFit/>
          </a:bodyPr>
          <a:lstStyle/>
          <a:p>
            <a:pPr marL="285750" lvl="0" indent="-285750">
              <a:buFont typeface="Arial" panose="020B0604020202020204" pitchFamily="34" charset="0"/>
              <a:buChar char="•"/>
            </a:pPr>
            <a:r>
              <a:rPr lang="tr-TR" dirty="0"/>
              <a:t>Discounters</a:t>
            </a:r>
            <a:r>
              <a:rPr lang="tr-TR" sz="1600" dirty="0"/>
              <a:t>  </a:t>
            </a:r>
            <a:endParaRPr lang="en-US" sz="1600" dirty="0" smtClean="0"/>
          </a:p>
          <a:p>
            <a:pPr marL="285750" lvl="0" indent="-285750">
              <a:buFont typeface="Arial" panose="020B0604020202020204" pitchFamily="34" charset="0"/>
              <a:buChar char="•"/>
            </a:pPr>
            <a:r>
              <a:rPr lang="tr-TR" dirty="0" smtClean="0"/>
              <a:t>Fluctuant</a:t>
            </a:r>
            <a:r>
              <a:rPr lang="tr-TR" sz="1600" dirty="0" smtClean="0"/>
              <a:t> </a:t>
            </a:r>
            <a:r>
              <a:rPr lang="tr-TR" dirty="0"/>
              <a:t>prices</a:t>
            </a:r>
            <a:r>
              <a:rPr lang="tr-TR" sz="1600" dirty="0"/>
              <a:t> </a:t>
            </a:r>
            <a:r>
              <a:rPr lang="tr-TR" dirty="0"/>
              <a:t>of raw </a:t>
            </a:r>
            <a:r>
              <a:rPr lang="tr-TR" dirty="0" smtClean="0"/>
              <a:t>materials</a:t>
            </a:r>
            <a:endParaRPr lang="en-US" dirty="0" smtClean="0"/>
          </a:p>
          <a:p>
            <a:pPr marL="285750" lvl="0" indent="-285750">
              <a:buFont typeface="Arial" panose="020B0604020202020204" pitchFamily="34" charset="0"/>
              <a:buChar char="•"/>
            </a:pPr>
            <a:r>
              <a:rPr lang="tr-TR" dirty="0" smtClean="0"/>
              <a:t>Generic brands</a:t>
            </a:r>
            <a:endParaRPr lang="en-US" dirty="0" smtClean="0"/>
          </a:p>
          <a:p>
            <a:pPr marL="285750" lvl="0" indent="-285750">
              <a:buFont typeface="Arial" panose="020B0604020202020204" pitchFamily="34" charset="0"/>
              <a:buChar char="•"/>
            </a:pPr>
            <a:r>
              <a:rPr lang="tr-TR" dirty="0" smtClean="0"/>
              <a:t>Regulation </a:t>
            </a:r>
            <a:r>
              <a:rPr lang="tr-TR" dirty="0"/>
              <a:t>( pestel) </a:t>
            </a:r>
            <a:endParaRPr lang="en-US" dirty="0"/>
          </a:p>
          <a:p>
            <a:endParaRPr lang="en-US" dirty="0"/>
          </a:p>
        </p:txBody>
      </p:sp>
    </p:spTree>
    <p:extLst>
      <p:ext uri="{BB962C8B-B14F-4D97-AF65-F5344CB8AC3E}">
        <p14:creationId xmlns:p14="http://schemas.microsoft.com/office/powerpoint/2010/main" val="293502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64D0F-6155-9DD9-4446-C56B31EE8F27}"/>
              </a:ext>
            </a:extLst>
          </p:cNvPr>
          <p:cNvSpPr>
            <a:spLocks noGrp="1"/>
          </p:cNvSpPr>
          <p:nvPr>
            <p:ph type="title"/>
          </p:nvPr>
        </p:nvSpPr>
        <p:spPr>
          <a:xfrm>
            <a:off x="0" y="1"/>
            <a:ext cx="12191999" cy="49529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pl-PL" sz="2800" dirty="0" err="1">
                <a:ea typeface="+mj-lt"/>
                <a:cs typeface="+mj-lt"/>
              </a:rPr>
              <a:t>Forecasting</a:t>
            </a:r>
            <a:r>
              <a:rPr lang="pl-PL" sz="2800" dirty="0">
                <a:ea typeface="+mj-lt"/>
                <a:cs typeface="+mj-lt"/>
              </a:rPr>
              <a:t> Method- </a:t>
            </a:r>
            <a:r>
              <a:rPr lang="pl-PL" sz="2800" dirty="0" err="1">
                <a:ea typeface="+mj-lt"/>
                <a:cs typeface="+mj-lt"/>
              </a:rPr>
              <a:t>Historical</a:t>
            </a:r>
            <a:r>
              <a:rPr lang="pl-PL" sz="2800" dirty="0">
                <a:ea typeface="+mj-lt"/>
                <a:cs typeface="+mj-lt"/>
              </a:rPr>
              <a:t> </a:t>
            </a:r>
            <a:r>
              <a:rPr lang="pl-PL" sz="2800" dirty="0" err="1">
                <a:ea typeface="+mj-lt"/>
                <a:cs typeface="+mj-lt"/>
              </a:rPr>
              <a:t>Review</a:t>
            </a:r>
            <a:r>
              <a:rPr lang="pl-PL" sz="2800" dirty="0">
                <a:ea typeface="+mj-lt"/>
                <a:cs typeface="+mj-lt"/>
              </a:rPr>
              <a:t>.</a:t>
            </a:r>
            <a:endParaRPr lang="fr-FR" sz="2800" dirty="0">
              <a:ea typeface="+mj-lt"/>
              <a:cs typeface="+mj-lt"/>
            </a:endParaRPr>
          </a:p>
        </p:txBody>
      </p:sp>
      <p:sp>
        <p:nvSpPr>
          <p:cNvPr id="3" name="Espace réservé du contenu 2">
            <a:extLst>
              <a:ext uri="{FF2B5EF4-FFF2-40B4-BE49-F238E27FC236}">
                <a16:creationId xmlns:a16="http://schemas.microsoft.com/office/drawing/2014/main" id="{F6761BBE-807E-9836-A98B-62C5FD21CE9E}"/>
              </a:ext>
            </a:extLst>
          </p:cNvPr>
          <p:cNvSpPr>
            <a:spLocks noGrp="1"/>
          </p:cNvSpPr>
          <p:nvPr>
            <p:ph idx="1"/>
          </p:nvPr>
        </p:nvSpPr>
        <p:spPr>
          <a:xfrm>
            <a:off x="0" y="495300"/>
            <a:ext cx="12192000" cy="6362700"/>
          </a:xfrm>
        </p:spPr>
        <p:txBody>
          <a:bodyPr vert="horz" lIns="91440" tIns="45720" rIns="91440" bIns="45720" rtlCol="0" anchor="t">
            <a:normAutofit fontScale="55000" lnSpcReduction="20000"/>
          </a:bodyPr>
          <a:lstStyle/>
          <a:p>
            <a:pPr algn="just">
              <a:lnSpc>
                <a:spcPct val="170000"/>
              </a:lnSpc>
            </a:pPr>
            <a:r>
              <a:rPr lang="pl-PL" dirty="0">
                <a:ea typeface="+mn-lt"/>
                <a:cs typeface="+mn-lt"/>
              </a:rPr>
              <a:t>We can talk about  a method called Historical Review</a:t>
            </a:r>
            <a:r>
              <a:rPr lang="pl-PL" dirty="0" smtClean="0">
                <a:ea typeface="+mn-lt"/>
                <a:cs typeface="+mn-lt"/>
              </a:rPr>
              <a:t>.</a:t>
            </a:r>
            <a:r>
              <a:rPr lang="en-US" dirty="0" smtClean="0">
                <a:ea typeface="+mn-lt"/>
                <a:cs typeface="+mn-lt"/>
              </a:rPr>
              <a:t> </a:t>
            </a:r>
            <a:r>
              <a:rPr lang="pl-PL" dirty="0" smtClean="0">
                <a:ea typeface="+mn-lt"/>
                <a:cs typeface="+mn-lt"/>
              </a:rPr>
              <a:t>With </a:t>
            </a:r>
            <a:r>
              <a:rPr lang="pl-PL" dirty="0">
                <a:ea typeface="+mn-lt"/>
                <a:cs typeface="+mn-lt"/>
              </a:rPr>
              <a:t>this forecast method, we will use historical data to develop our  own sales results. </a:t>
            </a:r>
            <a:endParaRPr lang="en-US" dirty="0" smtClean="0">
              <a:ea typeface="+mn-lt"/>
              <a:cs typeface="+mn-lt"/>
            </a:endParaRPr>
          </a:p>
          <a:p>
            <a:pPr algn="just">
              <a:lnSpc>
                <a:spcPct val="170000"/>
              </a:lnSpc>
            </a:pPr>
            <a:r>
              <a:rPr lang="pl-PL" dirty="0" smtClean="0">
                <a:ea typeface="+mn-lt"/>
                <a:cs typeface="+mn-lt"/>
              </a:rPr>
              <a:t>This </a:t>
            </a:r>
            <a:r>
              <a:rPr lang="pl-PL" dirty="0">
                <a:ea typeface="+mn-lt"/>
                <a:cs typeface="+mn-lt"/>
              </a:rPr>
              <a:t>method is very straightforward and easy to perform, but it is only as accurate as the sales data you have available.</a:t>
            </a:r>
            <a:endParaRPr lang="fr-FR" dirty="0">
              <a:ea typeface="+mn-lt"/>
              <a:cs typeface="+mn-lt"/>
            </a:endParaRPr>
          </a:p>
          <a:p>
            <a:pPr algn="just">
              <a:lnSpc>
                <a:spcPct val="170000"/>
              </a:lnSpc>
            </a:pPr>
            <a:r>
              <a:rPr lang="pl-PL" dirty="0">
                <a:ea typeface="+mn-lt"/>
                <a:cs typeface="+mn-lt"/>
              </a:rPr>
              <a:t>Dr. </a:t>
            </a:r>
            <a:r>
              <a:rPr lang="pl-PL" dirty="0" err="1">
                <a:ea typeface="+mn-lt"/>
                <a:cs typeface="+mn-lt"/>
              </a:rPr>
              <a:t>Outker</a:t>
            </a:r>
            <a:r>
              <a:rPr lang="pl-PL" dirty="0">
                <a:ea typeface="+mn-lt"/>
                <a:cs typeface="+mn-lt"/>
              </a:rPr>
              <a:t> </a:t>
            </a:r>
            <a:r>
              <a:rPr lang="pl-PL" dirty="0" err="1">
                <a:ea typeface="+mn-lt"/>
                <a:cs typeface="+mn-lt"/>
              </a:rPr>
              <a:t>can</a:t>
            </a:r>
            <a:r>
              <a:rPr lang="pl-PL" dirty="0">
                <a:ea typeface="+mn-lt"/>
                <a:cs typeface="+mn-lt"/>
              </a:rPr>
              <a:t> </a:t>
            </a:r>
            <a:r>
              <a:rPr lang="pl-PL" dirty="0" err="1">
                <a:ea typeface="+mn-lt"/>
                <a:cs typeface="+mn-lt"/>
              </a:rPr>
              <a:t>research</a:t>
            </a:r>
            <a:r>
              <a:rPr lang="pl-PL" dirty="0">
                <a:ea typeface="+mn-lt"/>
                <a:cs typeface="+mn-lt"/>
              </a:rPr>
              <a:t> the </a:t>
            </a:r>
            <a:r>
              <a:rPr lang="pl-PL" dirty="0" err="1">
                <a:ea typeface="+mn-lt"/>
                <a:cs typeface="+mn-lt"/>
              </a:rPr>
              <a:t>histories</a:t>
            </a:r>
            <a:r>
              <a:rPr lang="pl-PL" dirty="0">
                <a:ea typeface="+mn-lt"/>
                <a:cs typeface="+mn-lt"/>
              </a:rPr>
              <a:t> of </a:t>
            </a:r>
            <a:r>
              <a:rPr lang="pl-PL" dirty="0" err="1">
                <a:ea typeface="+mn-lt"/>
                <a:cs typeface="+mn-lt"/>
              </a:rPr>
              <a:t>similar</a:t>
            </a:r>
            <a:r>
              <a:rPr lang="pl-PL" dirty="0">
                <a:ea typeface="+mn-lt"/>
                <a:cs typeface="+mn-lt"/>
              </a:rPr>
              <a:t> </a:t>
            </a:r>
            <a:r>
              <a:rPr lang="pl-PL" dirty="0" err="1">
                <a:ea typeface="+mn-lt"/>
                <a:cs typeface="+mn-lt"/>
              </a:rPr>
              <a:t>new</a:t>
            </a:r>
            <a:r>
              <a:rPr lang="pl-PL" dirty="0">
                <a:ea typeface="+mn-lt"/>
                <a:cs typeface="+mn-lt"/>
              </a:rPr>
              <a:t> products (</a:t>
            </a:r>
            <a:r>
              <a:rPr lang="pl-PL" dirty="0" err="1">
                <a:ea typeface="+mn-lt"/>
                <a:cs typeface="+mn-lt"/>
              </a:rPr>
              <a:t>baking</a:t>
            </a:r>
            <a:r>
              <a:rPr lang="pl-PL" dirty="0">
                <a:ea typeface="+mn-lt"/>
                <a:cs typeface="+mn-lt"/>
              </a:rPr>
              <a:t> and </a:t>
            </a:r>
            <a:r>
              <a:rPr lang="pl-PL" dirty="0" err="1">
                <a:ea typeface="+mn-lt"/>
                <a:cs typeface="+mn-lt"/>
              </a:rPr>
              <a:t>dairy</a:t>
            </a:r>
            <a:r>
              <a:rPr lang="pl-PL" dirty="0">
                <a:ea typeface="+mn-lt"/>
                <a:cs typeface="+mn-lt"/>
              </a:rPr>
              <a:t> products) </a:t>
            </a:r>
            <a:r>
              <a:rPr lang="pl-PL" dirty="0" err="1">
                <a:ea typeface="+mn-lt"/>
                <a:cs typeface="+mn-lt"/>
              </a:rPr>
              <a:t>produced</a:t>
            </a:r>
            <a:r>
              <a:rPr lang="pl-PL" dirty="0">
                <a:ea typeface="+mn-lt"/>
                <a:cs typeface="+mn-lt"/>
              </a:rPr>
              <a:t> by </a:t>
            </a:r>
            <a:r>
              <a:rPr lang="pl-PL" dirty="0" err="1">
                <a:ea typeface="+mn-lt"/>
                <a:cs typeface="+mn-lt"/>
              </a:rPr>
              <a:t>rivals</a:t>
            </a:r>
            <a:r>
              <a:rPr lang="pl-PL" dirty="0">
                <a:ea typeface="+mn-lt"/>
                <a:cs typeface="+mn-lt"/>
              </a:rPr>
              <a:t> </a:t>
            </a:r>
            <a:r>
              <a:rPr lang="pl-PL" dirty="0" err="1">
                <a:ea typeface="+mn-lt"/>
                <a:cs typeface="+mn-lt"/>
              </a:rPr>
              <a:t>or</a:t>
            </a:r>
            <a:r>
              <a:rPr lang="pl-PL" dirty="0">
                <a:ea typeface="+mn-lt"/>
                <a:cs typeface="+mn-lt"/>
              </a:rPr>
              <a:t> </a:t>
            </a:r>
            <a:r>
              <a:rPr lang="pl-PL" dirty="0" err="1">
                <a:ea typeface="+mn-lt"/>
                <a:cs typeface="+mn-lt"/>
              </a:rPr>
              <a:t>other</a:t>
            </a:r>
            <a:r>
              <a:rPr lang="pl-PL" dirty="0">
                <a:ea typeface="+mn-lt"/>
                <a:cs typeface="+mn-lt"/>
              </a:rPr>
              <a:t> </a:t>
            </a:r>
            <a:r>
              <a:rPr lang="pl-PL" dirty="0" err="1">
                <a:ea typeface="+mn-lt"/>
                <a:cs typeface="+mn-lt"/>
              </a:rPr>
              <a:t>firms</a:t>
            </a:r>
            <a:r>
              <a:rPr lang="pl-PL" dirty="0">
                <a:ea typeface="+mn-lt"/>
                <a:cs typeface="+mn-lt"/>
              </a:rPr>
              <a:t> - </a:t>
            </a:r>
            <a:r>
              <a:rPr lang="pl-PL" dirty="0" err="1">
                <a:ea typeface="+mn-lt"/>
                <a:cs typeface="+mn-lt"/>
              </a:rPr>
              <a:t>this</a:t>
            </a:r>
            <a:r>
              <a:rPr lang="pl-PL" dirty="0">
                <a:ea typeface="+mn-lt"/>
                <a:cs typeface="+mn-lt"/>
              </a:rPr>
              <a:t> </a:t>
            </a:r>
            <a:r>
              <a:rPr lang="pl-PL" dirty="0" err="1">
                <a:ea typeface="+mn-lt"/>
                <a:cs typeface="+mn-lt"/>
              </a:rPr>
              <a:t>can</a:t>
            </a:r>
            <a:r>
              <a:rPr lang="pl-PL" dirty="0">
                <a:ea typeface="+mn-lt"/>
                <a:cs typeface="+mn-lt"/>
              </a:rPr>
              <a:t> </a:t>
            </a:r>
            <a:r>
              <a:rPr lang="pl-PL" dirty="0" err="1">
                <a:ea typeface="+mn-lt"/>
                <a:cs typeface="+mn-lt"/>
              </a:rPr>
              <a:t>serve</a:t>
            </a:r>
            <a:r>
              <a:rPr lang="pl-PL" dirty="0">
                <a:ea typeface="+mn-lt"/>
                <a:cs typeface="+mn-lt"/>
              </a:rPr>
              <a:t> as </a:t>
            </a:r>
            <a:r>
              <a:rPr lang="pl-PL" dirty="0" err="1">
                <a:ea typeface="+mn-lt"/>
                <a:cs typeface="+mn-lt"/>
              </a:rPr>
              <a:t>historical</a:t>
            </a:r>
            <a:r>
              <a:rPr lang="pl-PL" dirty="0">
                <a:ea typeface="+mn-lt"/>
                <a:cs typeface="+mn-lt"/>
              </a:rPr>
              <a:t> </a:t>
            </a:r>
            <a:r>
              <a:rPr lang="pl-PL" dirty="0" err="1">
                <a:ea typeface="+mn-lt"/>
                <a:cs typeface="+mn-lt"/>
              </a:rPr>
              <a:t>recommendations</a:t>
            </a:r>
            <a:r>
              <a:rPr lang="pl-PL" dirty="0">
                <a:ea typeface="+mn-lt"/>
                <a:cs typeface="+mn-lt"/>
              </a:rPr>
              <a:t> to </a:t>
            </a:r>
            <a:r>
              <a:rPr lang="pl-PL" dirty="0" err="1">
                <a:ea typeface="+mn-lt"/>
                <a:cs typeface="+mn-lt"/>
              </a:rPr>
              <a:t>assist</a:t>
            </a:r>
            <a:r>
              <a:rPr lang="pl-PL" dirty="0">
                <a:ea typeface="+mn-lt"/>
                <a:cs typeface="+mn-lt"/>
              </a:rPr>
              <a:t> </a:t>
            </a:r>
            <a:r>
              <a:rPr lang="pl-PL" dirty="0" err="1">
                <a:ea typeface="+mn-lt"/>
                <a:cs typeface="+mn-lt"/>
              </a:rPr>
              <a:t>build</a:t>
            </a:r>
            <a:r>
              <a:rPr lang="pl-PL" dirty="0">
                <a:ea typeface="+mn-lt"/>
                <a:cs typeface="+mn-lt"/>
              </a:rPr>
              <a:t> a </a:t>
            </a:r>
            <a:r>
              <a:rPr lang="pl-PL" dirty="0" err="1">
                <a:ea typeface="+mn-lt"/>
                <a:cs typeface="+mn-lt"/>
              </a:rPr>
              <a:t>new</a:t>
            </a:r>
            <a:r>
              <a:rPr lang="pl-PL" dirty="0">
                <a:ea typeface="+mn-lt"/>
                <a:cs typeface="+mn-lt"/>
              </a:rPr>
              <a:t> </a:t>
            </a:r>
            <a:r>
              <a:rPr lang="pl-PL" dirty="0" err="1">
                <a:ea typeface="+mn-lt"/>
                <a:cs typeface="+mn-lt"/>
              </a:rPr>
              <a:t>product</a:t>
            </a:r>
            <a:r>
              <a:rPr lang="pl-PL" dirty="0">
                <a:ea typeface="+mn-lt"/>
                <a:cs typeface="+mn-lt"/>
              </a:rPr>
              <a:t> </a:t>
            </a:r>
            <a:r>
              <a:rPr lang="pl-PL" dirty="0" err="1">
                <a:ea typeface="+mn-lt"/>
                <a:cs typeface="+mn-lt"/>
              </a:rPr>
              <a:t>sales</a:t>
            </a:r>
            <a:r>
              <a:rPr lang="pl-PL" dirty="0">
                <a:ea typeface="+mn-lt"/>
                <a:cs typeface="+mn-lt"/>
              </a:rPr>
              <a:t> </a:t>
            </a:r>
            <a:r>
              <a:rPr lang="pl-PL" dirty="0" err="1">
                <a:ea typeface="+mn-lt"/>
                <a:cs typeface="+mn-lt"/>
              </a:rPr>
              <a:t>projection</a:t>
            </a:r>
            <a:r>
              <a:rPr lang="pl-PL" dirty="0">
                <a:ea typeface="+mn-lt"/>
                <a:cs typeface="+mn-lt"/>
              </a:rPr>
              <a:t>.</a:t>
            </a:r>
            <a:endParaRPr lang="fr-FR" dirty="0">
              <a:ea typeface="+mn-lt"/>
              <a:cs typeface="+mn-lt"/>
            </a:endParaRPr>
          </a:p>
          <a:p>
            <a:pPr algn="just">
              <a:lnSpc>
                <a:spcPct val="170000"/>
              </a:lnSpc>
            </a:pPr>
            <a:r>
              <a:rPr lang="pl-PL" dirty="0" err="1">
                <a:ea typeface="+mn-lt"/>
                <a:cs typeface="+mn-lt"/>
              </a:rPr>
              <a:t>There</a:t>
            </a:r>
            <a:r>
              <a:rPr lang="pl-PL" dirty="0">
                <a:ea typeface="+mn-lt"/>
                <a:cs typeface="+mn-lt"/>
              </a:rPr>
              <a:t> </a:t>
            </a:r>
            <a:r>
              <a:rPr lang="pl-PL" dirty="0" err="1">
                <a:ea typeface="+mn-lt"/>
                <a:cs typeface="+mn-lt"/>
              </a:rPr>
              <a:t>are</a:t>
            </a:r>
            <a:r>
              <a:rPr lang="pl-PL" dirty="0">
                <a:ea typeface="+mn-lt"/>
                <a:cs typeface="+mn-lt"/>
              </a:rPr>
              <a:t> a </a:t>
            </a:r>
            <a:r>
              <a:rPr lang="pl-PL" dirty="0" err="1">
                <a:ea typeface="+mn-lt"/>
                <a:cs typeface="+mn-lt"/>
              </a:rPr>
              <a:t>wide</a:t>
            </a:r>
            <a:r>
              <a:rPr lang="pl-PL" dirty="0">
                <a:ea typeface="+mn-lt"/>
                <a:cs typeface="+mn-lt"/>
              </a:rPr>
              <a:t> </a:t>
            </a:r>
            <a:r>
              <a:rPr lang="pl-PL" dirty="0" err="1">
                <a:ea typeface="+mn-lt"/>
                <a:cs typeface="+mn-lt"/>
              </a:rPr>
              <a:t>variety</a:t>
            </a:r>
            <a:r>
              <a:rPr lang="pl-PL" dirty="0">
                <a:ea typeface="+mn-lt"/>
                <a:cs typeface="+mn-lt"/>
              </a:rPr>
              <a:t> of </a:t>
            </a:r>
            <a:r>
              <a:rPr lang="pl-PL" dirty="0" err="1">
                <a:ea typeface="+mn-lt"/>
                <a:cs typeface="+mn-lt"/>
              </a:rPr>
              <a:t>forecasting</a:t>
            </a:r>
            <a:r>
              <a:rPr lang="pl-PL" dirty="0">
                <a:ea typeface="+mn-lt"/>
                <a:cs typeface="+mn-lt"/>
              </a:rPr>
              <a:t> </a:t>
            </a:r>
            <a:r>
              <a:rPr lang="pl-PL" dirty="0" err="1">
                <a:ea typeface="+mn-lt"/>
                <a:cs typeface="+mn-lt"/>
              </a:rPr>
              <a:t>methods</a:t>
            </a:r>
            <a:r>
              <a:rPr lang="pl-PL" dirty="0">
                <a:ea typeface="+mn-lt"/>
                <a:cs typeface="+mn-lt"/>
              </a:rPr>
              <a:t> </a:t>
            </a:r>
            <a:r>
              <a:rPr lang="pl-PL" dirty="0" err="1">
                <a:ea typeface="+mn-lt"/>
                <a:cs typeface="+mn-lt"/>
              </a:rPr>
              <a:t>available</a:t>
            </a:r>
            <a:r>
              <a:rPr lang="pl-PL" dirty="0">
                <a:ea typeface="+mn-lt"/>
                <a:cs typeface="+mn-lt"/>
              </a:rPr>
              <a:t> to </a:t>
            </a:r>
            <a:r>
              <a:rPr lang="pl-PL" dirty="0" err="1">
                <a:ea typeface="+mn-lt"/>
                <a:cs typeface="+mn-lt"/>
              </a:rPr>
              <a:t>sales</a:t>
            </a:r>
            <a:r>
              <a:rPr lang="pl-PL" dirty="0">
                <a:ea typeface="+mn-lt"/>
                <a:cs typeface="+mn-lt"/>
              </a:rPr>
              <a:t> </a:t>
            </a:r>
            <a:r>
              <a:rPr lang="pl-PL" dirty="0" err="1">
                <a:ea typeface="+mn-lt"/>
                <a:cs typeface="+mn-lt"/>
              </a:rPr>
              <a:t>managers</a:t>
            </a:r>
            <a:r>
              <a:rPr lang="pl-PL" dirty="0">
                <a:ea typeface="+mn-lt"/>
                <a:cs typeface="+mn-lt"/>
              </a:rPr>
              <a:t>. Historical review is widely used, and sales managers should review past sales performances and make adjustments for changing economic conditions. </a:t>
            </a:r>
            <a:endParaRPr lang="en-US" dirty="0" smtClean="0">
              <a:ea typeface="+mn-lt"/>
              <a:cs typeface="+mn-lt"/>
            </a:endParaRPr>
          </a:p>
          <a:p>
            <a:pPr algn="just">
              <a:lnSpc>
                <a:spcPct val="170000"/>
              </a:lnSpc>
            </a:pPr>
            <a:r>
              <a:rPr lang="pl-PL" dirty="0" smtClean="0">
                <a:ea typeface="+mn-lt"/>
                <a:cs typeface="+mn-lt"/>
              </a:rPr>
              <a:t>Forecasting </a:t>
            </a:r>
            <a:r>
              <a:rPr lang="pl-PL" dirty="0">
                <a:ea typeface="+mn-lt"/>
                <a:cs typeface="+mn-lt"/>
              </a:rPr>
              <a:t>by time series projections entails projecting sales into the future by taking into account cyclical variations and seasonal trends in past years' sales data.</a:t>
            </a:r>
            <a:endParaRPr lang="fr-FR" dirty="0">
              <a:ea typeface="+mn-lt"/>
              <a:cs typeface="+mn-lt"/>
            </a:endParaRPr>
          </a:p>
          <a:p>
            <a:pPr algn="just">
              <a:lnSpc>
                <a:spcPct val="170000"/>
              </a:lnSpc>
            </a:pPr>
            <a:r>
              <a:rPr lang="pl-PL" dirty="0">
                <a:ea typeface="+mn-lt"/>
                <a:cs typeface="+mn-lt"/>
              </a:rPr>
              <a:t>The </a:t>
            </a:r>
            <a:r>
              <a:rPr lang="pl-PL" dirty="0" err="1">
                <a:ea typeface="+mn-lt"/>
                <a:cs typeface="+mn-lt"/>
              </a:rPr>
              <a:t>best</a:t>
            </a:r>
            <a:r>
              <a:rPr lang="pl-PL" dirty="0">
                <a:ea typeface="+mn-lt"/>
                <a:cs typeface="+mn-lt"/>
              </a:rPr>
              <a:t> </a:t>
            </a:r>
            <a:r>
              <a:rPr lang="pl-PL" dirty="0" err="1">
                <a:ea typeface="+mn-lt"/>
                <a:cs typeface="+mn-lt"/>
              </a:rPr>
              <a:t>predictor</a:t>
            </a:r>
            <a:r>
              <a:rPr lang="pl-PL" dirty="0">
                <a:ea typeface="+mn-lt"/>
                <a:cs typeface="+mn-lt"/>
              </a:rPr>
              <a:t> of </a:t>
            </a:r>
            <a:r>
              <a:rPr lang="pl-PL" dirty="0" err="1">
                <a:ea typeface="+mn-lt"/>
                <a:cs typeface="+mn-lt"/>
              </a:rPr>
              <a:t>future</a:t>
            </a:r>
            <a:r>
              <a:rPr lang="pl-PL" dirty="0">
                <a:ea typeface="+mn-lt"/>
                <a:cs typeface="+mn-lt"/>
              </a:rPr>
              <a:t> </a:t>
            </a:r>
            <a:r>
              <a:rPr lang="pl-PL" dirty="0" err="1">
                <a:ea typeface="+mn-lt"/>
                <a:cs typeface="+mn-lt"/>
              </a:rPr>
              <a:t>behavior</a:t>
            </a:r>
            <a:r>
              <a:rPr lang="pl-PL" dirty="0">
                <a:ea typeface="+mn-lt"/>
                <a:cs typeface="+mn-lt"/>
              </a:rPr>
              <a:t> </a:t>
            </a:r>
            <a:r>
              <a:rPr lang="pl-PL" dirty="0" err="1">
                <a:ea typeface="+mn-lt"/>
                <a:cs typeface="+mn-lt"/>
              </a:rPr>
              <a:t>is</a:t>
            </a:r>
            <a:r>
              <a:rPr lang="pl-PL" dirty="0">
                <a:ea typeface="+mn-lt"/>
                <a:cs typeface="+mn-lt"/>
              </a:rPr>
              <a:t> past </a:t>
            </a:r>
            <a:r>
              <a:rPr lang="pl-PL" dirty="0" err="1">
                <a:ea typeface="+mn-lt"/>
                <a:cs typeface="+mn-lt"/>
              </a:rPr>
              <a:t>behavior</a:t>
            </a:r>
            <a:r>
              <a:rPr lang="pl-PL" dirty="0">
                <a:ea typeface="+mn-lt"/>
                <a:cs typeface="+mn-lt"/>
              </a:rPr>
              <a:t>. The </a:t>
            </a:r>
            <a:r>
              <a:rPr lang="pl-PL" dirty="0" err="1">
                <a:ea typeface="+mn-lt"/>
                <a:cs typeface="+mn-lt"/>
              </a:rPr>
              <a:t>first</a:t>
            </a:r>
            <a:r>
              <a:rPr lang="pl-PL" dirty="0">
                <a:ea typeface="+mn-lt"/>
                <a:cs typeface="+mn-lt"/>
              </a:rPr>
              <a:t> step in a </a:t>
            </a:r>
            <a:r>
              <a:rPr lang="pl-PL" dirty="0" err="1">
                <a:ea typeface="+mn-lt"/>
                <a:cs typeface="+mn-lt"/>
              </a:rPr>
              <a:t>historical</a:t>
            </a:r>
            <a:r>
              <a:rPr lang="pl-PL" dirty="0">
                <a:ea typeface="+mn-lt"/>
                <a:cs typeface="+mn-lt"/>
              </a:rPr>
              <a:t> </a:t>
            </a:r>
            <a:r>
              <a:rPr lang="pl-PL" dirty="0" err="1">
                <a:ea typeface="+mn-lt"/>
                <a:cs typeface="+mn-lt"/>
              </a:rPr>
              <a:t>review</a:t>
            </a:r>
            <a:r>
              <a:rPr lang="pl-PL" dirty="0">
                <a:ea typeface="+mn-lt"/>
                <a:cs typeface="+mn-lt"/>
              </a:rPr>
              <a:t> </a:t>
            </a:r>
            <a:r>
              <a:rPr lang="pl-PL" dirty="0" err="1">
                <a:ea typeface="+mn-lt"/>
                <a:cs typeface="+mn-lt"/>
              </a:rPr>
              <a:t>is</a:t>
            </a:r>
            <a:r>
              <a:rPr lang="pl-PL" dirty="0">
                <a:ea typeface="+mn-lt"/>
                <a:cs typeface="+mn-lt"/>
              </a:rPr>
              <a:t> to </a:t>
            </a:r>
            <a:r>
              <a:rPr lang="pl-PL" dirty="0" err="1">
                <a:ea typeface="+mn-lt"/>
                <a:cs typeface="+mn-lt"/>
              </a:rPr>
              <a:t>review</a:t>
            </a:r>
            <a:r>
              <a:rPr lang="pl-PL" dirty="0">
                <a:ea typeface="+mn-lt"/>
                <a:cs typeface="+mn-lt"/>
              </a:rPr>
              <a:t> the </a:t>
            </a:r>
            <a:r>
              <a:rPr lang="pl-PL" dirty="0" err="1">
                <a:ea typeface="+mn-lt"/>
                <a:cs typeface="+mn-lt"/>
              </a:rPr>
              <a:t>company’s</a:t>
            </a:r>
            <a:r>
              <a:rPr lang="pl-PL" dirty="0">
                <a:ea typeface="+mn-lt"/>
                <a:cs typeface="+mn-lt"/>
              </a:rPr>
              <a:t> </a:t>
            </a:r>
            <a:r>
              <a:rPr lang="pl-PL" dirty="0" err="1">
                <a:ea typeface="+mn-lt"/>
                <a:cs typeface="+mn-lt"/>
              </a:rPr>
              <a:t>sales</a:t>
            </a:r>
            <a:r>
              <a:rPr lang="pl-PL" dirty="0">
                <a:ea typeface="+mn-lt"/>
                <a:cs typeface="+mn-lt"/>
              </a:rPr>
              <a:t> for as </a:t>
            </a:r>
            <a:r>
              <a:rPr lang="pl-PL" dirty="0" err="1">
                <a:ea typeface="+mn-lt"/>
                <a:cs typeface="+mn-lt"/>
              </a:rPr>
              <a:t>many</a:t>
            </a:r>
            <a:r>
              <a:rPr lang="pl-PL" dirty="0">
                <a:ea typeface="+mn-lt"/>
                <a:cs typeface="+mn-lt"/>
              </a:rPr>
              <a:t> </a:t>
            </a:r>
            <a:r>
              <a:rPr lang="pl-PL" dirty="0" err="1">
                <a:ea typeface="+mn-lt"/>
                <a:cs typeface="+mn-lt"/>
              </a:rPr>
              <a:t>years</a:t>
            </a:r>
            <a:r>
              <a:rPr lang="pl-PL" dirty="0">
                <a:ea typeface="+mn-lt"/>
                <a:cs typeface="+mn-lt"/>
              </a:rPr>
              <a:t> as </a:t>
            </a:r>
            <a:r>
              <a:rPr lang="pl-PL" dirty="0" err="1">
                <a:ea typeface="+mn-lt"/>
                <a:cs typeface="+mn-lt"/>
              </a:rPr>
              <a:t>possible</a:t>
            </a:r>
            <a:r>
              <a:rPr lang="pl-PL" dirty="0">
                <a:ea typeface="+mn-lt"/>
                <a:cs typeface="+mn-lt"/>
              </a:rPr>
              <a:t>. </a:t>
            </a:r>
            <a:r>
              <a:rPr lang="pl-PL" dirty="0" err="1">
                <a:ea typeface="+mn-lt"/>
                <a:cs typeface="+mn-lt"/>
              </a:rPr>
              <a:t>This</a:t>
            </a:r>
            <a:r>
              <a:rPr lang="pl-PL" dirty="0">
                <a:ea typeface="+mn-lt"/>
                <a:cs typeface="+mn-lt"/>
              </a:rPr>
              <a:t> </a:t>
            </a:r>
            <a:r>
              <a:rPr lang="pl-PL" dirty="0" err="1">
                <a:ea typeface="+mn-lt"/>
                <a:cs typeface="+mn-lt"/>
              </a:rPr>
              <a:t>can</a:t>
            </a:r>
            <a:r>
              <a:rPr lang="pl-PL" dirty="0">
                <a:ea typeface="+mn-lt"/>
                <a:cs typeface="+mn-lt"/>
              </a:rPr>
              <a:t> be a </a:t>
            </a:r>
            <a:r>
              <a:rPr lang="pl-PL" dirty="0" err="1">
                <a:ea typeface="+mn-lt"/>
                <a:cs typeface="+mn-lt"/>
              </a:rPr>
              <a:t>simple</a:t>
            </a:r>
            <a:r>
              <a:rPr lang="pl-PL" dirty="0">
                <a:ea typeface="+mn-lt"/>
                <a:cs typeface="+mn-lt"/>
              </a:rPr>
              <a:t> bar chart </a:t>
            </a:r>
            <a:r>
              <a:rPr lang="pl-PL" dirty="0" err="1">
                <a:ea typeface="+mn-lt"/>
                <a:cs typeface="+mn-lt"/>
              </a:rPr>
              <a:t>or</a:t>
            </a:r>
            <a:r>
              <a:rPr lang="pl-PL" dirty="0">
                <a:ea typeface="+mn-lt"/>
                <a:cs typeface="+mn-lt"/>
              </a:rPr>
              <a:t> a </a:t>
            </a:r>
            <a:r>
              <a:rPr lang="pl-PL" dirty="0" err="1">
                <a:ea typeface="+mn-lt"/>
                <a:cs typeface="+mn-lt"/>
              </a:rPr>
              <a:t>more</a:t>
            </a:r>
            <a:r>
              <a:rPr lang="pl-PL" dirty="0">
                <a:ea typeface="+mn-lt"/>
                <a:cs typeface="+mn-lt"/>
              </a:rPr>
              <a:t> </a:t>
            </a:r>
            <a:r>
              <a:rPr lang="pl-PL" dirty="0" err="1">
                <a:ea typeface="+mn-lt"/>
                <a:cs typeface="+mn-lt"/>
              </a:rPr>
              <a:t>sophisticated</a:t>
            </a:r>
            <a:r>
              <a:rPr lang="pl-PL" dirty="0">
                <a:ea typeface="+mn-lt"/>
                <a:cs typeface="+mn-lt"/>
              </a:rPr>
              <a:t> chart </a:t>
            </a:r>
            <a:r>
              <a:rPr lang="pl-PL" dirty="0" err="1">
                <a:ea typeface="+mn-lt"/>
                <a:cs typeface="+mn-lt"/>
              </a:rPr>
              <a:t>showing</a:t>
            </a:r>
            <a:r>
              <a:rPr lang="pl-PL" dirty="0">
                <a:ea typeface="+mn-lt"/>
                <a:cs typeface="+mn-lt"/>
              </a:rPr>
              <a:t> </a:t>
            </a:r>
            <a:r>
              <a:rPr lang="pl-PL" dirty="0" err="1">
                <a:ea typeface="+mn-lt"/>
                <a:cs typeface="+mn-lt"/>
              </a:rPr>
              <a:t>trends</a:t>
            </a:r>
            <a:r>
              <a:rPr lang="pl-PL" dirty="0">
                <a:ea typeface="+mn-lt"/>
                <a:cs typeface="+mn-lt"/>
              </a:rPr>
              <a:t> in </a:t>
            </a:r>
            <a:r>
              <a:rPr lang="pl-PL" dirty="0" err="1">
                <a:ea typeface="+mn-lt"/>
                <a:cs typeface="+mn-lt"/>
              </a:rPr>
              <a:t>sales</a:t>
            </a:r>
            <a:r>
              <a:rPr lang="pl-PL" dirty="0">
                <a:ea typeface="+mn-lt"/>
                <a:cs typeface="+mn-lt"/>
              </a:rPr>
              <a:t> and </a:t>
            </a:r>
            <a:r>
              <a:rPr lang="pl-PL" dirty="0" err="1">
                <a:ea typeface="+mn-lt"/>
                <a:cs typeface="+mn-lt"/>
              </a:rPr>
              <a:t>comparisons</a:t>
            </a:r>
            <a:r>
              <a:rPr lang="pl-PL" dirty="0">
                <a:ea typeface="+mn-lt"/>
                <a:cs typeface="+mn-lt"/>
              </a:rPr>
              <a:t> of </a:t>
            </a:r>
            <a:r>
              <a:rPr lang="pl-PL" dirty="0" err="1">
                <a:ea typeface="+mn-lt"/>
                <a:cs typeface="+mn-lt"/>
              </a:rPr>
              <a:t>year</a:t>
            </a:r>
            <a:r>
              <a:rPr lang="pl-PL" dirty="0">
                <a:ea typeface="+mn-lt"/>
                <a:cs typeface="+mn-lt"/>
              </a:rPr>
              <a:t> to </a:t>
            </a:r>
            <a:r>
              <a:rPr lang="pl-PL" dirty="0" err="1">
                <a:ea typeface="+mn-lt"/>
                <a:cs typeface="+mn-lt"/>
              </a:rPr>
              <a:t>year</a:t>
            </a:r>
            <a:r>
              <a:rPr lang="pl-PL" dirty="0">
                <a:ea typeface="+mn-lt"/>
                <a:cs typeface="+mn-lt"/>
              </a:rPr>
              <a:t> performance. Then  </a:t>
            </a:r>
            <a:r>
              <a:rPr lang="pl-PL" dirty="0" err="1">
                <a:ea typeface="+mn-lt"/>
                <a:cs typeface="+mn-lt"/>
              </a:rPr>
              <a:t>look</a:t>
            </a:r>
            <a:r>
              <a:rPr lang="pl-PL" dirty="0">
                <a:ea typeface="+mn-lt"/>
                <a:cs typeface="+mn-lt"/>
              </a:rPr>
              <a:t> </a:t>
            </a:r>
            <a:r>
              <a:rPr lang="pl-PL" dirty="0" err="1">
                <a:ea typeface="+mn-lt"/>
                <a:cs typeface="+mn-lt"/>
              </a:rPr>
              <a:t>at</a:t>
            </a:r>
            <a:r>
              <a:rPr lang="pl-PL" dirty="0">
                <a:ea typeface="+mn-lt"/>
                <a:cs typeface="+mn-lt"/>
              </a:rPr>
              <a:t> </a:t>
            </a:r>
            <a:r>
              <a:rPr lang="pl-PL" dirty="0" err="1">
                <a:ea typeface="+mn-lt"/>
                <a:cs typeface="+mn-lt"/>
              </a:rPr>
              <a:t>sales</a:t>
            </a:r>
            <a:r>
              <a:rPr lang="pl-PL" dirty="0">
                <a:ea typeface="+mn-lt"/>
                <a:cs typeface="+mn-lt"/>
              </a:rPr>
              <a:t> by </a:t>
            </a:r>
            <a:r>
              <a:rPr lang="pl-PL" dirty="0" err="1">
                <a:ea typeface="+mn-lt"/>
                <a:cs typeface="+mn-lt"/>
              </a:rPr>
              <a:t>each</a:t>
            </a:r>
            <a:r>
              <a:rPr lang="pl-PL" dirty="0">
                <a:ea typeface="+mn-lt"/>
                <a:cs typeface="+mn-lt"/>
              </a:rPr>
              <a:t> </a:t>
            </a:r>
            <a:r>
              <a:rPr lang="pl-PL" dirty="0" err="1">
                <a:ea typeface="+mn-lt"/>
                <a:cs typeface="+mn-lt"/>
              </a:rPr>
              <a:t>product</a:t>
            </a:r>
            <a:r>
              <a:rPr lang="pl-PL" dirty="0">
                <a:ea typeface="+mn-lt"/>
                <a:cs typeface="+mn-lt"/>
              </a:rPr>
              <a:t> </a:t>
            </a:r>
            <a:r>
              <a:rPr lang="pl-PL" dirty="0" err="1">
                <a:ea typeface="+mn-lt"/>
                <a:cs typeface="+mn-lt"/>
              </a:rPr>
              <a:t>category</a:t>
            </a:r>
            <a:r>
              <a:rPr lang="pl-PL" dirty="0">
                <a:ea typeface="+mn-lt"/>
                <a:cs typeface="+mn-lt"/>
              </a:rPr>
              <a:t> and </a:t>
            </a:r>
            <a:r>
              <a:rPr lang="pl-PL" dirty="0" err="1">
                <a:ea typeface="+mn-lt"/>
                <a:cs typeface="+mn-lt"/>
              </a:rPr>
              <a:t>identify</a:t>
            </a:r>
            <a:r>
              <a:rPr lang="pl-PL" dirty="0">
                <a:ea typeface="+mn-lt"/>
                <a:cs typeface="+mn-lt"/>
              </a:rPr>
              <a:t> </a:t>
            </a:r>
            <a:r>
              <a:rPr lang="pl-PL" dirty="0" err="1">
                <a:ea typeface="+mn-lt"/>
                <a:cs typeface="+mn-lt"/>
              </a:rPr>
              <a:t>what</a:t>
            </a:r>
            <a:r>
              <a:rPr lang="pl-PL" dirty="0">
                <a:ea typeface="+mn-lt"/>
                <a:cs typeface="+mn-lt"/>
              </a:rPr>
              <a:t> products </a:t>
            </a:r>
            <a:r>
              <a:rPr lang="pl-PL" dirty="0" err="1">
                <a:ea typeface="+mn-lt"/>
                <a:cs typeface="+mn-lt"/>
              </a:rPr>
              <a:t>have</a:t>
            </a:r>
            <a:r>
              <a:rPr lang="pl-PL" dirty="0">
                <a:ea typeface="+mn-lt"/>
                <a:cs typeface="+mn-lt"/>
              </a:rPr>
              <a:t> the </a:t>
            </a:r>
            <a:r>
              <a:rPr lang="pl-PL" dirty="0" err="1">
                <a:ea typeface="+mn-lt"/>
                <a:cs typeface="+mn-lt"/>
              </a:rPr>
              <a:t>greatest</a:t>
            </a:r>
            <a:r>
              <a:rPr lang="pl-PL" dirty="0">
                <a:ea typeface="+mn-lt"/>
                <a:cs typeface="+mn-lt"/>
              </a:rPr>
              <a:t> </a:t>
            </a:r>
            <a:r>
              <a:rPr lang="pl-PL" dirty="0" err="1">
                <a:ea typeface="+mn-lt"/>
                <a:cs typeface="+mn-lt"/>
              </a:rPr>
              <a:t>growth</a:t>
            </a:r>
            <a:r>
              <a:rPr lang="pl-PL" dirty="0">
                <a:ea typeface="+mn-lt"/>
                <a:cs typeface="+mn-lt"/>
              </a:rPr>
              <a:t> </a:t>
            </a:r>
            <a:r>
              <a:rPr lang="pl-PL" dirty="0" err="1">
                <a:ea typeface="+mn-lt"/>
                <a:cs typeface="+mn-lt"/>
              </a:rPr>
              <a:t>potential</a:t>
            </a:r>
            <a:r>
              <a:rPr lang="pl-PL" dirty="0">
                <a:ea typeface="+mn-lt"/>
                <a:cs typeface="+mn-lt"/>
              </a:rPr>
              <a:t>.</a:t>
            </a:r>
            <a:endParaRPr lang="fr-FR" dirty="0">
              <a:ea typeface="+mn-lt"/>
              <a:cs typeface="+mn-lt"/>
            </a:endParaRPr>
          </a:p>
          <a:p>
            <a:pPr algn="just">
              <a:lnSpc>
                <a:spcPct val="170000"/>
              </a:lnSpc>
            </a:pPr>
            <a:r>
              <a:rPr lang="pl-PL" dirty="0">
                <a:ea typeface="+mn-lt"/>
                <a:cs typeface="+mn-lt"/>
              </a:rPr>
              <a:t>In other words, firms' levels of success in producing new products differ. </a:t>
            </a:r>
            <a:endParaRPr lang="en-US" dirty="0" smtClean="0">
              <a:ea typeface="+mn-lt"/>
              <a:cs typeface="+mn-lt"/>
            </a:endParaRPr>
          </a:p>
          <a:p>
            <a:pPr algn="just">
              <a:lnSpc>
                <a:spcPct val="170000"/>
              </a:lnSpc>
            </a:pPr>
            <a:r>
              <a:rPr lang="pl-PL" dirty="0" smtClean="0">
                <a:ea typeface="+mn-lt"/>
                <a:cs typeface="+mn-lt"/>
              </a:rPr>
              <a:t>Finally</a:t>
            </a:r>
            <a:r>
              <a:rPr lang="pl-PL" dirty="0">
                <a:ea typeface="+mn-lt"/>
                <a:cs typeface="+mn-lt"/>
              </a:rPr>
              <a:t>, the origins of two new goods may appear to be the same at first glance, but they are controlled by completely distinct underlying reasons (for example trial results etc.…)</a:t>
            </a:r>
            <a:endParaRPr lang="fr-FR" dirty="0">
              <a:ea typeface="+mn-lt"/>
              <a:cs typeface="+mn-lt"/>
            </a:endParaRPr>
          </a:p>
          <a:p>
            <a:endParaRPr lang="fr-FR" dirty="0">
              <a:cs typeface="Calibri"/>
            </a:endParaRPr>
          </a:p>
        </p:txBody>
      </p:sp>
    </p:spTree>
    <p:extLst>
      <p:ext uri="{BB962C8B-B14F-4D97-AF65-F5344CB8AC3E}">
        <p14:creationId xmlns:p14="http://schemas.microsoft.com/office/powerpoint/2010/main" val="231856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B2E7C-A7EC-FA62-9898-9DAC4C6A1789}"/>
              </a:ext>
            </a:extLst>
          </p:cNvPr>
          <p:cNvSpPr>
            <a:spLocks noGrp="1"/>
          </p:cNvSpPr>
          <p:nvPr>
            <p:ph type="title"/>
          </p:nvPr>
        </p:nvSpPr>
        <p:spPr>
          <a:xfrm>
            <a:off x="0" y="0"/>
            <a:ext cx="12192000" cy="492125"/>
          </a:xfrm>
          <a:solidFill>
            <a:schemeClr val="accent2"/>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r>
              <a:rPr lang="pl-PL" sz="3100" dirty="0" err="1">
                <a:ea typeface="+mj-lt"/>
                <a:cs typeface="+mj-lt"/>
              </a:rPr>
              <a:t>Forecasting</a:t>
            </a:r>
            <a:r>
              <a:rPr lang="pl-PL" sz="3100" dirty="0">
                <a:ea typeface="+mj-lt"/>
                <a:cs typeface="+mj-lt"/>
              </a:rPr>
              <a:t> </a:t>
            </a:r>
            <a:r>
              <a:rPr lang="pl-PL" sz="3100" dirty="0" err="1">
                <a:ea typeface="+mj-lt"/>
                <a:cs typeface="+mj-lt"/>
              </a:rPr>
              <a:t>method</a:t>
            </a:r>
            <a:r>
              <a:rPr lang="pl-PL" sz="3100" dirty="0">
                <a:ea typeface="+mj-lt"/>
                <a:cs typeface="+mj-lt"/>
              </a:rPr>
              <a:t> - </a:t>
            </a:r>
            <a:r>
              <a:rPr lang="pl-PL" sz="3100" dirty="0" err="1">
                <a:ea typeface="+mj-lt"/>
                <a:cs typeface="+mj-lt"/>
              </a:rPr>
              <a:t>Before-after</a:t>
            </a:r>
            <a:r>
              <a:rPr lang="pl-PL" sz="3100" dirty="0">
                <a:ea typeface="+mj-lt"/>
                <a:cs typeface="+mj-lt"/>
              </a:rPr>
              <a:t> </a:t>
            </a:r>
            <a:r>
              <a:rPr lang="pl-PL" sz="3100" dirty="0" err="1">
                <a:ea typeface="+mj-lt"/>
                <a:cs typeface="+mj-lt"/>
              </a:rPr>
              <a:t>retail</a:t>
            </a:r>
            <a:r>
              <a:rPr lang="pl-PL" sz="3100" dirty="0">
                <a:ea typeface="+mj-lt"/>
                <a:cs typeface="+mj-lt"/>
              </a:rPr>
              <a:t> </a:t>
            </a:r>
            <a:r>
              <a:rPr lang="pl-PL" sz="3100" dirty="0" err="1">
                <a:ea typeface="+mj-lt"/>
                <a:cs typeface="+mj-lt"/>
              </a:rPr>
              <a:t>simulation</a:t>
            </a:r>
            <a:r>
              <a:rPr lang="pl-PL" dirty="0">
                <a:ea typeface="+mj-lt"/>
                <a:cs typeface="+mj-lt"/>
              </a:rPr>
              <a:t>.</a:t>
            </a:r>
            <a:endParaRPr lang="fr-FR" dirty="0">
              <a:ea typeface="+mj-lt"/>
              <a:cs typeface="+mj-lt"/>
            </a:endParaRPr>
          </a:p>
        </p:txBody>
      </p:sp>
      <p:sp>
        <p:nvSpPr>
          <p:cNvPr id="3" name="Espace réservé du contenu 2">
            <a:extLst>
              <a:ext uri="{FF2B5EF4-FFF2-40B4-BE49-F238E27FC236}">
                <a16:creationId xmlns:a16="http://schemas.microsoft.com/office/drawing/2014/main" id="{F8756AE8-18FD-2810-B351-575354EE942C}"/>
              </a:ext>
            </a:extLst>
          </p:cNvPr>
          <p:cNvSpPr>
            <a:spLocks noGrp="1"/>
          </p:cNvSpPr>
          <p:nvPr>
            <p:ph idx="1"/>
          </p:nvPr>
        </p:nvSpPr>
        <p:spPr>
          <a:xfrm>
            <a:off x="0" y="492124"/>
            <a:ext cx="12192000" cy="6061075"/>
          </a:xfrm>
        </p:spPr>
        <p:txBody>
          <a:bodyPr vert="horz" lIns="91440" tIns="45720" rIns="91440" bIns="45720" rtlCol="0" anchor="t">
            <a:normAutofit fontScale="55000" lnSpcReduction="20000"/>
          </a:bodyPr>
          <a:lstStyle/>
          <a:p>
            <a:pPr algn="just">
              <a:lnSpc>
                <a:spcPct val="170000"/>
              </a:lnSpc>
            </a:pPr>
            <a:r>
              <a:rPr lang="pl-PL" dirty="0">
                <a:latin typeface="+mj-lt"/>
                <a:ea typeface="+mn-lt"/>
                <a:cs typeface="+mn-lt"/>
              </a:rPr>
              <a:t>The before-after retail simulation method has many advantages over other forecasting methods, such as: </a:t>
            </a:r>
            <a:endParaRPr lang="en-US" dirty="0" smtClean="0">
              <a:latin typeface="+mj-lt"/>
              <a:ea typeface="+mn-lt"/>
              <a:cs typeface="+mn-lt"/>
            </a:endParaRPr>
          </a:p>
          <a:p>
            <a:pPr marL="0" indent="0" algn="just">
              <a:lnSpc>
                <a:spcPct val="170000"/>
              </a:lnSpc>
              <a:buNone/>
            </a:pPr>
            <a:r>
              <a:rPr lang="pl-PL" dirty="0" smtClean="0">
                <a:latin typeface="+mj-lt"/>
                <a:ea typeface="+mn-lt"/>
                <a:cs typeface="+mn-lt"/>
              </a:rPr>
              <a:t>its </a:t>
            </a:r>
            <a:r>
              <a:rPr lang="pl-PL" dirty="0">
                <a:latin typeface="+mj-lt"/>
                <a:ea typeface="+mn-lt"/>
                <a:cs typeface="+mn-lt"/>
              </a:rPr>
              <a:t>simplicity; </a:t>
            </a:r>
            <a:endParaRPr lang="en-US" dirty="0" smtClean="0">
              <a:latin typeface="+mj-lt"/>
              <a:ea typeface="+mn-lt"/>
              <a:cs typeface="+mn-lt"/>
            </a:endParaRPr>
          </a:p>
          <a:p>
            <a:pPr marL="0" indent="0" algn="just">
              <a:lnSpc>
                <a:spcPct val="170000"/>
              </a:lnSpc>
              <a:buNone/>
            </a:pPr>
            <a:r>
              <a:rPr lang="pl-PL" dirty="0" smtClean="0">
                <a:latin typeface="+mj-lt"/>
                <a:ea typeface="+mn-lt"/>
                <a:cs typeface="+mn-lt"/>
              </a:rPr>
              <a:t>it </a:t>
            </a:r>
            <a:r>
              <a:rPr lang="pl-PL" dirty="0">
                <a:latin typeface="+mj-lt"/>
                <a:ea typeface="+mn-lt"/>
                <a:cs typeface="+mn-lt"/>
              </a:rPr>
              <a:t>can be used for any type of business; </a:t>
            </a:r>
            <a:endParaRPr lang="en-US" dirty="0" smtClean="0">
              <a:latin typeface="+mj-lt"/>
              <a:ea typeface="+mn-lt"/>
              <a:cs typeface="+mn-lt"/>
            </a:endParaRPr>
          </a:p>
          <a:p>
            <a:pPr marL="0" indent="0" algn="just">
              <a:lnSpc>
                <a:spcPct val="170000"/>
              </a:lnSpc>
              <a:buNone/>
            </a:pPr>
            <a:r>
              <a:rPr lang="pl-PL" dirty="0" smtClean="0">
                <a:latin typeface="+mj-lt"/>
                <a:ea typeface="+mn-lt"/>
                <a:cs typeface="+mn-lt"/>
              </a:rPr>
              <a:t>it </a:t>
            </a:r>
            <a:r>
              <a:rPr lang="pl-PL" dirty="0">
                <a:latin typeface="+mj-lt"/>
                <a:ea typeface="+mn-lt"/>
                <a:cs typeface="+mn-lt"/>
              </a:rPr>
              <a:t>can be applied to any period of time; it does not require much time or effort to implement; and it allows you to use actual figures instead of estimates.</a:t>
            </a:r>
            <a:endParaRPr lang="fr-FR" dirty="0">
              <a:latin typeface="+mj-lt"/>
              <a:ea typeface="+mn-lt"/>
              <a:cs typeface="+mn-lt"/>
            </a:endParaRPr>
          </a:p>
          <a:p>
            <a:pPr algn="just">
              <a:lnSpc>
                <a:spcPct val="170000"/>
              </a:lnSpc>
            </a:pPr>
            <a:r>
              <a:rPr lang="pl-PL" dirty="0" err="1">
                <a:latin typeface="+mj-lt"/>
                <a:ea typeface="+mn-lt"/>
                <a:cs typeface="+mn-lt"/>
              </a:rPr>
              <a:t>When</a:t>
            </a:r>
            <a:r>
              <a:rPr lang="pl-PL" dirty="0">
                <a:latin typeface="+mj-lt"/>
                <a:ea typeface="+mn-lt"/>
                <a:cs typeface="+mn-lt"/>
              </a:rPr>
              <a:t> </a:t>
            </a:r>
            <a:r>
              <a:rPr lang="pl-PL" dirty="0" err="1">
                <a:latin typeface="+mj-lt"/>
                <a:ea typeface="+mn-lt"/>
                <a:cs typeface="+mn-lt"/>
              </a:rPr>
              <a:t>using</a:t>
            </a:r>
            <a:r>
              <a:rPr lang="pl-PL" dirty="0">
                <a:latin typeface="+mj-lt"/>
                <a:ea typeface="+mn-lt"/>
                <a:cs typeface="+mn-lt"/>
              </a:rPr>
              <a:t> </a:t>
            </a:r>
            <a:r>
              <a:rPr lang="pl-PL" dirty="0" err="1">
                <a:latin typeface="+mj-lt"/>
                <a:ea typeface="+mn-lt"/>
                <a:cs typeface="+mn-lt"/>
              </a:rPr>
              <a:t>before-after</a:t>
            </a:r>
            <a:r>
              <a:rPr lang="pl-PL" dirty="0">
                <a:latin typeface="+mj-lt"/>
                <a:ea typeface="+mn-lt"/>
                <a:cs typeface="+mn-lt"/>
              </a:rPr>
              <a:t> </a:t>
            </a:r>
            <a:r>
              <a:rPr lang="pl-PL" dirty="0" err="1">
                <a:latin typeface="+mj-lt"/>
                <a:ea typeface="+mn-lt"/>
                <a:cs typeface="+mn-lt"/>
              </a:rPr>
              <a:t>retail</a:t>
            </a:r>
            <a:r>
              <a:rPr lang="pl-PL" dirty="0">
                <a:latin typeface="+mj-lt"/>
                <a:ea typeface="+mn-lt"/>
                <a:cs typeface="+mn-lt"/>
              </a:rPr>
              <a:t> </a:t>
            </a:r>
            <a:r>
              <a:rPr lang="pl-PL" dirty="0" err="1">
                <a:latin typeface="+mj-lt"/>
                <a:ea typeface="+mn-lt"/>
                <a:cs typeface="+mn-lt"/>
              </a:rPr>
              <a:t>simulation</a:t>
            </a:r>
            <a:r>
              <a:rPr lang="pl-PL" dirty="0">
                <a:latin typeface="+mj-lt"/>
                <a:ea typeface="+mn-lt"/>
                <a:cs typeface="+mn-lt"/>
              </a:rPr>
              <a:t>, </a:t>
            </a:r>
            <a:r>
              <a:rPr lang="pl-PL" dirty="0" err="1">
                <a:latin typeface="+mj-lt"/>
                <a:ea typeface="+mn-lt"/>
                <a:cs typeface="+mn-lt"/>
              </a:rPr>
              <a:t>there</a:t>
            </a:r>
            <a:r>
              <a:rPr lang="pl-PL" dirty="0">
                <a:latin typeface="+mj-lt"/>
                <a:ea typeface="+mn-lt"/>
                <a:cs typeface="+mn-lt"/>
              </a:rPr>
              <a:t> </a:t>
            </a:r>
            <a:r>
              <a:rPr lang="pl-PL" dirty="0" err="1">
                <a:latin typeface="+mj-lt"/>
                <a:ea typeface="+mn-lt"/>
                <a:cs typeface="+mn-lt"/>
              </a:rPr>
              <a:t>are</a:t>
            </a:r>
            <a:r>
              <a:rPr lang="pl-PL" dirty="0">
                <a:latin typeface="+mj-lt"/>
                <a:ea typeface="+mn-lt"/>
                <a:cs typeface="+mn-lt"/>
              </a:rPr>
              <a:t> </a:t>
            </a:r>
            <a:r>
              <a:rPr lang="pl-PL" dirty="0" err="1">
                <a:latin typeface="+mj-lt"/>
                <a:ea typeface="+mn-lt"/>
                <a:cs typeface="+mn-lt"/>
              </a:rPr>
              <a:t>several</a:t>
            </a:r>
            <a:r>
              <a:rPr lang="pl-PL" dirty="0">
                <a:latin typeface="+mj-lt"/>
                <a:ea typeface="+mn-lt"/>
                <a:cs typeface="+mn-lt"/>
              </a:rPr>
              <a:t> </a:t>
            </a:r>
            <a:r>
              <a:rPr lang="pl-PL" dirty="0" err="1">
                <a:latin typeface="+mj-lt"/>
                <a:ea typeface="+mn-lt"/>
                <a:cs typeface="+mn-lt"/>
              </a:rPr>
              <a:t>key</a:t>
            </a:r>
            <a:r>
              <a:rPr lang="pl-PL" dirty="0">
                <a:latin typeface="+mj-lt"/>
                <a:ea typeface="+mn-lt"/>
                <a:cs typeface="+mn-lt"/>
              </a:rPr>
              <a:t> </a:t>
            </a:r>
            <a:r>
              <a:rPr lang="pl-PL" dirty="0" err="1">
                <a:latin typeface="+mj-lt"/>
                <a:ea typeface="+mn-lt"/>
                <a:cs typeface="+mn-lt"/>
              </a:rPr>
              <a:t>things</a:t>
            </a:r>
            <a:r>
              <a:rPr lang="pl-PL" dirty="0">
                <a:latin typeface="+mj-lt"/>
                <a:ea typeface="+mn-lt"/>
                <a:cs typeface="+mn-lt"/>
              </a:rPr>
              <a:t> to </a:t>
            </a:r>
            <a:r>
              <a:rPr lang="pl-PL" dirty="0" err="1">
                <a:latin typeface="+mj-lt"/>
                <a:ea typeface="+mn-lt"/>
                <a:cs typeface="+mn-lt"/>
              </a:rPr>
              <a:t>keep</a:t>
            </a:r>
            <a:r>
              <a:rPr lang="pl-PL" dirty="0">
                <a:latin typeface="+mj-lt"/>
                <a:ea typeface="+mn-lt"/>
                <a:cs typeface="+mn-lt"/>
              </a:rPr>
              <a:t> in </a:t>
            </a:r>
            <a:r>
              <a:rPr lang="pl-PL" dirty="0" err="1">
                <a:latin typeface="+mj-lt"/>
                <a:ea typeface="+mn-lt"/>
                <a:cs typeface="+mn-lt"/>
              </a:rPr>
              <a:t>mind</a:t>
            </a:r>
            <a:r>
              <a:rPr lang="pl-PL" dirty="0">
                <a:latin typeface="+mj-lt"/>
                <a:ea typeface="+mn-lt"/>
                <a:cs typeface="+mn-lt"/>
              </a:rPr>
              <a:t>:</a:t>
            </a:r>
            <a:endParaRPr lang="fr-FR" dirty="0">
              <a:latin typeface="+mj-lt"/>
              <a:ea typeface="+mn-lt"/>
              <a:cs typeface="+mn-lt"/>
            </a:endParaRPr>
          </a:p>
          <a:p>
            <a:pPr marL="0" indent="0" algn="just">
              <a:lnSpc>
                <a:spcPct val="170000"/>
              </a:lnSpc>
              <a:buNone/>
            </a:pPr>
            <a:r>
              <a:rPr lang="pl-PL" dirty="0">
                <a:latin typeface="+mj-lt"/>
                <a:ea typeface="+mn-lt"/>
                <a:cs typeface="+mn-lt"/>
              </a:rPr>
              <a:t>The base period should be representative of your current situation</a:t>
            </a:r>
            <a:r>
              <a:rPr lang="pl-PL" dirty="0" smtClean="0">
                <a:latin typeface="+mj-lt"/>
                <a:ea typeface="+mn-lt"/>
                <a:cs typeface="+mn-lt"/>
              </a:rPr>
              <a:t>.</a:t>
            </a:r>
            <a:endParaRPr lang="en-US" dirty="0" smtClean="0">
              <a:latin typeface="+mj-lt"/>
              <a:ea typeface="+mn-lt"/>
              <a:cs typeface="+mn-lt"/>
            </a:endParaRPr>
          </a:p>
          <a:p>
            <a:pPr marL="0" indent="0" algn="just">
              <a:lnSpc>
                <a:spcPct val="170000"/>
              </a:lnSpc>
              <a:buNone/>
            </a:pPr>
            <a:r>
              <a:rPr lang="pl-PL" dirty="0" smtClean="0">
                <a:latin typeface="+mj-lt"/>
                <a:ea typeface="+mn-lt"/>
                <a:cs typeface="+mn-lt"/>
              </a:rPr>
              <a:t> </a:t>
            </a:r>
            <a:r>
              <a:rPr lang="pl-PL" dirty="0">
                <a:latin typeface="+mj-lt"/>
                <a:ea typeface="+mn-lt"/>
                <a:cs typeface="+mn-lt"/>
              </a:rPr>
              <a:t>It should include all relevant factors such as economic conditions and competition in the market.</a:t>
            </a:r>
            <a:endParaRPr lang="fr-FR" dirty="0">
              <a:latin typeface="+mj-lt"/>
              <a:ea typeface="+mn-lt"/>
              <a:cs typeface="+mn-lt"/>
            </a:endParaRPr>
          </a:p>
          <a:p>
            <a:pPr algn="just">
              <a:lnSpc>
                <a:spcPct val="170000"/>
              </a:lnSpc>
            </a:pPr>
            <a:r>
              <a:rPr lang="pl-PL" dirty="0">
                <a:latin typeface="+mj-lt"/>
                <a:ea typeface="+mn-lt"/>
                <a:cs typeface="+mn-lt"/>
              </a:rPr>
              <a:t>Sales </a:t>
            </a:r>
            <a:r>
              <a:rPr lang="pl-PL" dirty="0" err="1">
                <a:latin typeface="+mj-lt"/>
                <a:ea typeface="+mn-lt"/>
                <a:cs typeface="+mn-lt"/>
              </a:rPr>
              <a:t>forecasting</a:t>
            </a:r>
            <a:r>
              <a:rPr lang="pl-PL" dirty="0">
                <a:latin typeface="+mj-lt"/>
                <a:ea typeface="+mn-lt"/>
                <a:cs typeface="+mn-lt"/>
              </a:rPr>
              <a:t> </a:t>
            </a:r>
            <a:r>
              <a:rPr lang="pl-PL" dirty="0" err="1">
                <a:latin typeface="+mj-lt"/>
                <a:ea typeface="+mn-lt"/>
                <a:cs typeface="+mn-lt"/>
              </a:rPr>
              <a:t>is</a:t>
            </a:r>
            <a:r>
              <a:rPr lang="pl-PL" dirty="0">
                <a:latin typeface="+mj-lt"/>
                <a:ea typeface="+mn-lt"/>
                <a:cs typeface="+mn-lt"/>
              </a:rPr>
              <a:t> the </a:t>
            </a:r>
            <a:r>
              <a:rPr lang="pl-PL" dirty="0" err="1">
                <a:latin typeface="+mj-lt"/>
                <a:ea typeface="+mn-lt"/>
                <a:cs typeface="+mn-lt"/>
              </a:rPr>
              <a:t>process</a:t>
            </a:r>
            <a:r>
              <a:rPr lang="pl-PL" dirty="0">
                <a:latin typeface="+mj-lt"/>
                <a:ea typeface="+mn-lt"/>
                <a:cs typeface="+mn-lt"/>
              </a:rPr>
              <a:t> of </a:t>
            </a:r>
            <a:r>
              <a:rPr lang="pl-PL" dirty="0" err="1">
                <a:latin typeface="+mj-lt"/>
                <a:ea typeface="+mn-lt"/>
                <a:cs typeface="+mn-lt"/>
              </a:rPr>
              <a:t>determining</a:t>
            </a:r>
            <a:r>
              <a:rPr lang="pl-PL" dirty="0">
                <a:latin typeface="+mj-lt"/>
                <a:ea typeface="+mn-lt"/>
                <a:cs typeface="+mn-lt"/>
              </a:rPr>
              <a:t> </a:t>
            </a:r>
            <a:r>
              <a:rPr lang="pl-PL" dirty="0" err="1">
                <a:latin typeface="+mj-lt"/>
                <a:ea typeface="+mn-lt"/>
                <a:cs typeface="+mn-lt"/>
              </a:rPr>
              <a:t>your</a:t>
            </a:r>
            <a:r>
              <a:rPr lang="pl-PL" dirty="0">
                <a:latin typeface="+mj-lt"/>
                <a:ea typeface="+mn-lt"/>
                <a:cs typeface="+mn-lt"/>
              </a:rPr>
              <a:t> </a:t>
            </a:r>
            <a:r>
              <a:rPr lang="pl-PL" dirty="0" err="1">
                <a:latin typeface="+mj-lt"/>
                <a:ea typeface="+mn-lt"/>
                <a:cs typeface="+mn-lt"/>
              </a:rPr>
              <a:t>projected</a:t>
            </a:r>
            <a:r>
              <a:rPr lang="pl-PL" dirty="0">
                <a:latin typeface="+mj-lt"/>
                <a:ea typeface="+mn-lt"/>
                <a:cs typeface="+mn-lt"/>
              </a:rPr>
              <a:t> </a:t>
            </a:r>
            <a:r>
              <a:rPr lang="pl-PL" dirty="0" err="1">
                <a:latin typeface="+mj-lt"/>
                <a:ea typeface="+mn-lt"/>
                <a:cs typeface="+mn-lt"/>
              </a:rPr>
              <a:t>turnover</a:t>
            </a:r>
            <a:r>
              <a:rPr lang="pl-PL" dirty="0">
                <a:latin typeface="+mj-lt"/>
                <a:ea typeface="+mn-lt"/>
                <a:cs typeface="+mn-lt"/>
              </a:rPr>
              <a:t> </a:t>
            </a:r>
            <a:r>
              <a:rPr lang="pl-PL" dirty="0" err="1">
                <a:latin typeface="+mj-lt"/>
                <a:ea typeface="+mn-lt"/>
                <a:cs typeface="+mn-lt"/>
              </a:rPr>
              <a:t>based</a:t>
            </a:r>
            <a:r>
              <a:rPr lang="pl-PL" dirty="0">
                <a:latin typeface="+mj-lt"/>
                <a:ea typeface="+mn-lt"/>
                <a:cs typeface="+mn-lt"/>
              </a:rPr>
              <a:t> on </a:t>
            </a:r>
            <a:r>
              <a:rPr lang="pl-PL" dirty="0" err="1">
                <a:latin typeface="+mj-lt"/>
                <a:ea typeface="+mn-lt"/>
                <a:cs typeface="+mn-lt"/>
              </a:rPr>
              <a:t>historical</a:t>
            </a:r>
            <a:r>
              <a:rPr lang="pl-PL" dirty="0">
                <a:latin typeface="+mj-lt"/>
                <a:ea typeface="+mn-lt"/>
                <a:cs typeface="+mn-lt"/>
              </a:rPr>
              <a:t> </a:t>
            </a:r>
            <a:r>
              <a:rPr lang="pl-PL" dirty="0" err="1">
                <a:latin typeface="+mj-lt"/>
                <a:ea typeface="+mn-lt"/>
                <a:cs typeface="+mn-lt"/>
              </a:rPr>
              <a:t>sales</a:t>
            </a:r>
            <a:r>
              <a:rPr lang="pl-PL" dirty="0">
                <a:latin typeface="+mj-lt"/>
                <a:ea typeface="+mn-lt"/>
                <a:cs typeface="+mn-lt"/>
              </a:rPr>
              <a:t> data. But </a:t>
            </a:r>
            <a:r>
              <a:rPr lang="pl-PL" dirty="0" err="1">
                <a:latin typeface="+mj-lt"/>
                <a:ea typeface="+mn-lt"/>
                <a:cs typeface="+mn-lt"/>
              </a:rPr>
              <a:t>that's</a:t>
            </a:r>
            <a:r>
              <a:rPr lang="pl-PL" dirty="0">
                <a:latin typeface="+mj-lt"/>
                <a:ea typeface="+mn-lt"/>
                <a:cs typeface="+mn-lt"/>
              </a:rPr>
              <a:t> not </a:t>
            </a:r>
            <a:r>
              <a:rPr lang="pl-PL" dirty="0" err="1">
                <a:latin typeface="+mj-lt"/>
                <a:ea typeface="+mn-lt"/>
                <a:cs typeface="+mn-lt"/>
              </a:rPr>
              <a:t>all</a:t>
            </a:r>
            <a:r>
              <a:rPr lang="pl-PL" dirty="0">
                <a:latin typeface="+mj-lt"/>
                <a:ea typeface="+mn-lt"/>
                <a:cs typeface="+mn-lt"/>
              </a:rPr>
              <a:t>! It </a:t>
            </a:r>
            <a:r>
              <a:rPr lang="pl-PL" dirty="0" err="1">
                <a:latin typeface="+mj-lt"/>
                <a:ea typeface="+mn-lt"/>
                <a:cs typeface="+mn-lt"/>
              </a:rPr>
              <a:t>also</a:t>
            </a:r>
            <a:r>
              <a:rPr lang="pl-PL" dirty="0">
                <a:latin typeface="+mj-lt"/>
                <a:ea typeface="+mn-lt"/>
                <a:cs typeface="+mn-lt"/>
              </a:rPr>
              <a:t> </a:t>
            </a:r>
            <a:r>
              <a:rPr lang="pl-PL" dirty="0" err="1">
                <a:latin typeface="+mj-lt"/>
                <a:ea typeface="+mn-lt"/>
                <a:cs typeface="+mn-lt"/>
              </a:rPr>
              <a:t>allows</a:t>
            </a:r>
            <a:r>
              <a:rPr lang="pl-PL" dirty="0">
                <a:latin typeface="+mj-lt"/>
                <a:ea typeface="+mn-lt"/>
                <a:cs typeface="+mn-lt"/>
              </a:rPr>
              <a:t> </a:t>
            </a:r>
            <a:r>
              <a:rPr lang="pl-PL" dirty="0" err="1">
                <a:latin typeface="+mj-lt"/>
                <a:ea typeface="+mn-lt"/>
                <a:cs typeface="+mn-lt"/>
              </a:rPr>
              <a:t>you</a:t>
            </a:r>
            <a:r>
              <a:rPr lang="pl-PL" dirty="0">
                <a:latin typeface="+mj-lt"/>
                <a:ea typeface="+mn-lt"/>
                <a:cs typeface="+mn-lt"/>
              </a:rPr>
              <a:t> to </a:t>
            </a:r>
            <a:r>
              <a:rPr lang="pl-PL" dirty="0" err="1">
                <a:latin typeface="+mj-lt"/>
                <a:ea typeface="+mn-lt"/>
                <a:cs typeface="+mn-lt"/>
              </a:rPr>
              <a:t>anticipate</a:t>
            </a:r>
            <a:r>
              <a:rPr lang="pl-PL" dirty="0">
                <a:latin typeface="+mj-lt"/>
                <a:ea typeface="+mn-lt"/>
                <a:cs typeface="+mn-lt"/>
              </a:rPr>
              <a:t> the </a:t>
            </a:r>
            <a:r>
              <a:rPr lang="pl-PL" dirty="0" err="1">
                <a:latin typeface="+mj-lt"/>
                <a:ea typeface="+mn-lt"/>
                <a:cs typeface="+mn-lt"/>
              </a:rPr>
              <a:t>number</a:t>
            </a:r>
            <a:r>
              <a:rPr lang="pl-PL" dirty="0">
                <a:latin typeface="+mj-lt"/>
                <a:ea typeface="+mn-lt"/>
                <a:cs typeface="+mn-lt"/>
              </a:rPr>
              <a:t> of </a:t>
            </a:r>
            <a:r>
              <a:rPr lang="pl-PL" dirty="0" err="1">
                <a:latin typeface="+mj-lt"/>
                <a:ea typeface="+mn-lt"/>
                <a:cs typeface="+mn-lt"/>
              </a:rPr>
              <a:t>units</a:t>
            </a:r>
            <a:r>
              <a:rPr lang="pl-PL" dirty="0">
                <a:latin typeface="+mj-lt"/>
                <a:ea typeface="+mn-lt"/>
                <a:cs typeface="+mn-lt"/>
              </a:rPr>
              <a:t> sold for a </a:t>
            </a:r>
            <a:r>
              <a:rPr lang="pl-PL" dirty="0" err="1">
                <a:latin typeface="+mj-lt"/>
                <a:ea typeface="+mn-lt"/>
                <a:cs typeface="+mn-lt"/>
              </a:rPr>
              <a:t>new</a:t>
            </a:r>
            <a:r>
              <a:rPr lang="pl-PL" dirty="0">
                <a:latin typeface="+mj-lt"/>
                <a:ea typeface="+mn-lt"/>
                <a:cs typeface="+mn-lt"/>
              </a:rPr>
              <a:t> </a:t>
            </a:r>
            <a:r>
              <a:rPr lang="pl-PL" dirty="0" err="1">
                <a:latin typeface="+mj-lt"/>
                <a:ea typeface="+mn-lt"/>
                <a:cs typeface="+mn-lt"/>
              </a:rPr>
              <a:t>product</a:t>
            </a:r>
            <a:r>
              <a:rPr lang="pl-PL" dirty="0">
                <a:latin typeface="+mj-lt"/>
                <a:ea typeface="+mn-lt"/>
                <a:cs typeface="+mn-lt"/>
              </a:rPr>
              <a:t> </a:t>
            </a:r>
            <a:r>
              <a:rPr lang="pl-PL" dirty="0" err="1">
                <a:latin typeface="+mj-lt"/>
                <a:ea typeface="+mn-lt"/>
                <a:cs typeface="+mn-lt"/>
              </a:rPr>
              <a:t>release</a:t>
            </a:r>
            <a:r>
              <a:rPr lang="pl-PL" dirty="0">
                <a:latin typeface="+mj-lt"/>
                <a:ea typeface="+mn-lt"/>
                <a:cs typeface="+mn-lt"/>
              </a:rPr>
              <a:t>, the </a:t>
            </a:r>
            <a:r>
              <a:rPr lang="pl-PL" dirty="0" err="1">
                <a:latin typeface="+mj-lt"/>
                <a:ea typeface="+mn-lt"/>
                <a:cs typeface="+mn-lt"/>
              </a:rPr>
              <a:t>number</a:t>
            </a:r>
            <a:r>
              <a:rPr lang="pl-PL" dirty="0">
                <a:latin typeface="+mj-lt"/>
                <a:ea typeface="+mn-lt"/>
                <a:cs typeface="+mn-lt"/>
              </a:rPr>
              <a:t> of </a:t>
            </a:r>
            <a:r>
              <a:rPr lang="pl-PL" dirty="0" err="1">
                <a:latin typeface="+mj-lt"/>
                <a:ea typeface="+mn-lt"/>
                <a:cs typeface="+mn-lt"/>
              </a:rPr>
              <a:t>clients</a:t>
            </a:r>
            <a:r>
              <a:rPr lang="pl-PL" dirty="0">
                <a:latin typeface="+mj-lt"/>
                <a:ea typeface="+mn-lt"/>
                <a:cs typeface="+mn-lt"/>
              </a:rPr>
              <a:t> </a:t>
            </a:r>
            <a:r>
              <a:rPr lang="pl-PL" dirty="0" err="1">
                <a:latin typeface="+mj-lt"/>
                <a:ea typeface="+mn-lt"/>
                <a:cs typeface="+mn-lt"/>
              </a:rPr>
              <a:t>you</a:t>
            </a:r>
            <a:r>
              <a:rPr lang="pl-PL" dirty="0">
                <a:latin typeface="+mj-lt"/>
                <a:ea typeface="+mn-lt"/>
                <a:cs typeface="+mn-lt"/>
              </a:rPr>
              <a:t> </a:t>
            </a:r>
            <a:r>
              <a:rPr lang="pl-PL" dirty="0" err="1">
                <a:latin typeface="+mj-lt"/>
                <a:ea typeface="+mn-lt"/>
                <a:cs typeface="+mn-lt"/>
              </a:rPr>
              <a:t>will</a:t>
            </a:r>
            <a:r>
              <a:rPr lang="pl-PL" dirty="0">
                <a:latin typeface="+mj-lt"/>
                <a:ea typeface="+mn-lt"/>
                <a:cs typeface="+mn-lt"/>
              </a:rPr>
              <a:t> </a:t>
            </a:r>
            <a:r>
              <a:rPr lang="pl-PL" dirty="0" err="1">
                <a:latin typeface="+mj-lt"/>
                <a:ea typeface="+mn-lt"/>
                <a:cs typeface="+mn-lt"/>
              </a:rPr>
              <a:t>keep</a:t>
            </a:r>
            <a:r>
              <a:rPr lang="pl-PL" dirty="0">
                <a:latin typeface="+mj-lt"/>
                <a:ea typeface="+mn-lt"/>
                <a:cs typeface="+mn-lt"/>
              </a:rPr>
              <a:t> in the </a:t>
            </a:r>
            <a:r>
              <a:rPr lang="pl-PL" dirty="0" err="1">
                <a:latin typeface="+mj-lt"/>
                <a:ea typeface="+mn-lt"/>
                <a:cs typeface="+mn-lt"/>
              </a:rPr>
              <a:t>future</a:t>
            </a:r>
            <a:r>
              <a:rPr lang="pl-PL" dirty="0">
                <a:latin typeface="+mj-lt"/>
                <a:ea typeface="+mn-lt"/>
                <a:cs typeface="+mn-lt"/>
              </a:rPr>
              <a:t>, </a:t>
            </a:r>
            <a:r>
              <a:rPr lang="pl-PL" dirty="0" err="1">
                <a:latin typeface="+mj-lt"/>
                <a:ea typeface="+mn-lt"/>
                <a:cs typeface="+mn-lt"/>
              </a:rPr>
              <a:t>or</a:t>
            </a:r>
            <a:r>
              <a:rPr lang="pl-PL" dirty="0">
                <a:latin typeface="+mj-lt"/>
                <a:ea typeface="+mn-lt"/>
                <a:cs typeface="+mn-lt"/>
              </a:rPr>
              <a:t> the </a:t>
            </a:r>
            <a:r>
              <a:rPr lang="pl-PL" dirty="0" err="1">
                <a:latin typeface="+mj-lt"/>
                <a:ea typeface="+mn-lt"/>
                <a:cs typeface="+mn-lt"/>
              </a:rPr>
              <a:t>subscriptions</a:t>
            </a:r>
            <a:r>
              <a:rPr lang="pl-PL" dirty="0">
                <a:latin typeface="+mj-lt"/>
                <a:ea typeface="+mn-lt"/>
                <a:cs typeface="+mn-lt"/>
              </a:rPr>
              <a:t> </a:t>
            </a:r>
            <a:r>
              <a:rPr lang="pl-PL" dirty="0" err="1">
                <a:latin typeface="+mj-lt"/>
                <a:ea typeface="+mn-lt"/>
                <a:cs typeface="+mn-lt"/>
              </a:rPr>
              <a:t>you</a:t>
            </a:r>
            <a:r>
              <a:rPr lang="pl-PL" dirty="0">
                <a:latin typeface="+mj-lt"/>
                <a:ea typeface="+mn-lt"/>
                <a:cs typeface="+mn-lt"/>
              </a:rPr>
              <a:t> </a:t>
            </a:r>
            <a:r>
              <a:rPr lang="pl-PL" dirty="0" err="1">
                <a:latin typeface="+mj-lt"/>
                <a:ea typeface="+mn-lt"/>
                <a:cs typeface="+mn-lt"/>
              </a:rPr>
              <a:t>will</a:t>
            </a:r>
            <a:r>
              <a:rPr lang="pl-PL" dirty="0">
                <a:latin typeface="+mj-lt"/>
                <a:ea typeface="+mn-lt"/>
                <a:cs typeface="+mn-lt"/>
              </a:rPr>
              <a:t> </a:t>
            </a:r>
            <a:r>
              <a:rPr lang="pl-PL" dirty="0" err="1">
                <a:latin typeface="+mj-lt"/>
                <a:ea typeface="+mn-lt"/>
                <a:cs typeface="+mn-lt"/>
              </a:rPr>
              <a:t>sell</a:t>
            </a:r>
            <a:r>
              <a:rPr lang="pl-PL" dirty="0">
                <a:latin typeface="+mj-lt"/>
                <a:ea typeface="+mn-lt"/>
                <a:cs typeface="+mn-lt"/>
              </a:rPr>
              <a:t> </a:t>
            </a:r>
            <a:r>
              <a:rPr lang="pl-PL" dirty="0" err="1">
                <a:latin typeface="+mj-lt"/>
                <a:ea typeface="+mn-lt"/>
                <a:cs typeface="+mn-lt"/>
              </a:rPr>
              <a:t>over</a:t>
            </a:r>
            <a:r>
              <a:rPr lang="pl-PL" dirty="0">
                <a:latin typeface="+mj-lt"/>
                <a:ea typeface="+mn-lt"/>
                <a:cs typeface="+mn-lt"/>
              </a:rPr>
              <a:t> a </a:t>
            </a:r>
            <a:r>
              <a:rPr lang="pl-PL" dirty="0" err="1">
                <a:latin typeface="+mj-lt"/>
                <a:ea typeface="+mn-lt"/>
                <a:cs typeface="+mn-lt"/>
              </a:rPr>
              <a:t>specific</a:t>
            </a:r>
            <a:r>
              <a:rPr lang="pl-PL" dirty="0">
                <a:latin typeface="+mj-lt"/>
                <a:ea typeface="+mn-lt"/>
                <a:cs typeface="+mn-lt"/>
              </a:rPr>
              <a:t> period, for </a:t>
            </a:r>
            <a:r>
              <a:rPr lang="pl-PL" dirty="0" err="1">
                <a:latin typeface="+mj-lt"/>
                <a:ea typeface="+mn-lt"/>
                <a:cs typeface="+mn-lt"/>
              </a:rPr>
              <a:t>example</a:t>
            </a:r>
            <a:r>
              <a:rPr lang="pl-PL" dirty="0">
                <a:latin typeface="+mj-lt"/>
                <a:ea typeface="+mn-lt"/>
                <a:cs typeface="+mn-lt"/>
              </a:rPr>
              <a:t>.</a:t>
            </a:r>
            <a:endParaRPr lang="fr-FR" dirty="0">
              <a:latin typeface="+mj-lt"/>
              <a:ea typeface="+mn-lt"/>
              <a:cs typeface="+mn-lt"/>
            </a:endParaRPr>
          </a:p>
          <a:p>
            <a:pPr algn="just">
              <a:lnSpc>
                <a:spcPct val="170000"/>
              </a:lnSpc>
            </a:pPr>
            <a:r>
              <a:rPr lang="pl-PL" dirty="0">
                <a:latin typeface="+mj-lt"/>
                <a:ea typeface="+mn-lt"/>
                <a:cs typeface="+mn-lt"/>
              </a:rPr>
              <a:t>Here we </a:t>
            </a:r>
            <a:r>
              <a:rPr lang="pl-PL" dirty="0" err="1">
                <a:latin typeface="+mj-lt"/>
                <a:ea typeface="+mn-lt"/>
                <a:cs typeface="+mn-lt"/>
              </a:rPr>
              <a:t>suggest</a:t>
            </a:r>
            <a:r>
              <a:rPr lang="pl-PL" dirty="0">
                <a:latin typeface="+mj-lt"/>
                <a:ea typeface="+mn-lt"/>
                <a:cs typeface="+mn-lt"/>
              </a:rPr>
              <a:t> to the </a:t>
            </a:r>
            <a:r>
              <a:rPr lang="pl-PL" dirty="0" err="1">
                <a:latin typeface="+mj-lt"/>
                <a:ea typeface="+mn-lt"/>
                <a:cs typeface="+mn-lt"/>
              </a:rPr>
              <a:t>client</a:t>
            </a:r>
            <a:r>
              <a:rPr lang="pl-PL" dirty="0">
                <a:latin typeface="+mj-lt"/>
                <a:ea typeface="+mn-lt"/>
                <a:cs typeface="+mn-lt"/>
              </a:rPr>
              <a:t> to </a:t>
            </a:r>
            <a:r>
              <a:rPr lang="pl-PL" dirty="0" err="1">
                <a:latin typeface="+mj-lt"/>
                <a:ea typeface="+mn-lt"/>
                <a:cs typeface="+mn-lt"/>
              </a:rPr>
              <a:t>pick</a:t>
            </a:r>
            <a:r>
              <a:rPr lang="pl-PL" dirty="0">
                <a:latin typeface="+mj-lt"/>
                <a:ea typeface="+mn-lt"/>
                <a:cs typeface="+mn-lt"/>
              </a:rPr>
              <a:t> </a:t>
            </a:r>
            <a:r>
              <a:rPr lang="pl-PL" dirty="0" err="1">
                <a:latin typeface="+mj-lt"/>
                <a:ea typeface="+mn-lt"/>
                <a:cs typeface="+mn-lt"/>
              </a:rPr>
              <a:t>or</a:t>
            </a:r>
            <a:r>
              <a:rPr lang="pl-PL" dirty="0">
                <a:latin typeface="+mj-lt"/>
                <a:ea typeface="+mn-lt"/>
                <a:cs typeface="+mn-lt"/>
              </a:rPr>
              <a:t> </a:t>
            </a:r>
            <a:r>
              <a:rPr lang="pl-PL" dirty="0" err="1">
                <a:latin typeface="+mj-lt"/>
                <a:ea typeface="+mn-lt"/>
                <a:cs typeface="+mn-lt"/>
              </a:rPr>
              <a:t>buy</a:t>
            </a:r>
            <a:r>
              <a:rPr lang="pl-PL" dirty="0">
                <a:latin typeface="+mj-lt"/>
                <a:ea typeface="+mn-lt"/>
                <a:cs typeface="+mn-lt"/>
              </a:rPr>
              <a:t> the </a:t>
            </a:r>
            <a:r>
              <a:rPr lang="pl-PL" dirty="0" err="1">
                <a:latin typeface="+mj-lt"/>
                <a:ea typeface="+mn-lt"/>
                <a:cs typeface="+mn-lt"/>
              </a:rPr>
              <a:t>brands</a:t>
            </a:r>
            <a:r>
              <a:rPr lang="pl-PL" dirty="0">
                <a:latin typeface="+mj-lt"/>
                <a:ea typeface="+mn-lt"/>
                <a:cs typeface="+mn-lt"/>
              </a:rPr>
              <a:t>, as he </a:t>
            </a:r>
            <a:r>
              <a:rPr lang="pl-PL" dirty="0" err="1">
                <a:latin typeface="+mj-lt"/>
                <a:ea typeface="+mn-lt"/>
                <a:cs typeface="+mn-lt"/>
              </a:rPr>
              <a:t>can</a:t>
            </a:r>
            <a:r>
              <a:rPr lang="pl-PL" dirty="0">
                <a:latin typeface="+mj-lt"/>
                <a:ea typeface="+mn-lt"/>
                <a:cs typeface="+mn-lt"/>
              </a:rPr>
              <a:t> do of </a:t>
            </a:r>
            <a:r>
              <a:rPr lang="pl-PL" dirty="0" err="1">
                <a:latin typeface="+mj-lt"/>
                <a:ea typeface="+mn-lt"/>
                <a:cs typeface="+mn-lt"/>
              </a:rPr>
              <a:t>course</a:t>
            </a:r>
            <a:r>
              <a:rPr lang="pl-PL" dirty="0">
                <a:latin typeface="+mj-lt"/>
                <a:ea typeface="+mn-lt"/>
                <a:cs typeface="+mn-lt"/>
              </a:rPr>
              <a:t> </a:t>
            </a:r>
            <a:r>
              <a:rPr lang="pl-PL" dirty="0" err="1">
                <a:latin typeface="+mj-lt"/>
                <a:ea typeface="+mn-lt"/>
                <a:cs typeface="+mn-lt"/>
              </a:rPr>
              <a:t>or</a:t>
            </a:r>
            <a:r>
              <a:rPr lang="pl-PL" dirty="0">
                <a:latin typeface="+mj-lt"/>
                <a:ea typeface="+mn-lt"/>
                <a:cs typeface="+mn-lt"/>
              </a:rPr>
              <a:t> as he </a:t>
            </a:r>
            <a:r>
              <a:rPr lang="pl-PL" dirty="0" err="1">
                <a:latin typeface="+mj-lt"/>
                <a:ea typeface="+mn-lt"/>
                <a:cs typeface="+mn-lt"/>
              </a:rPr>
              <a:t>will</a:t>
            </a:r>
            <a:r>
              <a:rPr lang="pl-PL" dirty="0">
                <a:latin typeface="+mj-lt"/>
                <a:ea typeface="+mn-lt"/>
                <a:cs typeface="+mn-lt"/>
              </a:rPr>
              <a:t> be </a:t>
            </a:r>
            <a:r>
              <a:rPr lang="pl-PL" dirty="0" err="1">
                <a:latin typeface="+mj-lt"/>
                <a:ea typeface="+mn-lt"/>
                <a:cs typeface="+mn-lt"/>
              </a:rPr>
              <a:t>able</a:t>
            </a:r>
            <a:r>
              <a:rPr lang="pl-PL" dirty="0">
                <a:latin typeface="+mj-lt"/>
                <a:ea typeface="+mn-lt"/>
                <a:cs typeface="+mn-lt"/>
              </a:rPr>
              <a:t> to do </a:t>
            </a:r>
            <a:r>
              <a:rPr lang="pl-PL" dirty="0" err="1">
                <a:latin typeface="+mj-lt"/>
                <a:ea typeface="+mn-lt"/>
                <a:cs typeface="+mn-lt"/>
              </a:rPr>
              <a:t>throughout</a:t>
            </a:r>
            <a:r>
              <a:rPr lang="pl-PL" dirty="0">
                <a:latin typeface="+mj-lt"/>
                <a:ea typeface="+mn-lt"/>
                <a:cs typeface="+mn-lt"/>
              </a:rPr>
              <a:t> </a:t>
            </a:r>
            <a:r>
              <a:rPr lang="pl-PL" dirty="0" err="1">
                <a:latin typeface="+mj-lt"/>
                <a:ea typeface="+mn-lt"/>
                <a:cs typeface="+mn-lt"/>
              </a:rPr>
              <a:t>these</a:t>
            </a:r>
            <a:r>
              <a:rPr lang="pl-PL" dirty="0">
                <a:latin typeface="+mj-lt"/>
                <a:ea typeface="+mn-lt"/>
                <a:cs typeface="+mn-lt"/>
              </a:rPr>
              <a:t> </a:t>
            </a:r>
            <a:r>
              <a:rPr lang="pl-PL" dirty="0" err="1">
                <a:latin typeface="+mj-lt"/>
                <a:ea typeface="+mn-lt"/>
                <a:cs typeface="+mn-lt"/>
              </a:rPr>
              <a:t>following</a:t>
            </a:r>
            <a:r>
              <a:rPr lang="pl-PL" dirty="0">
                <a:latin typeface="+mj-lt"/>
                <a:ea typeface="+mn-lt"/>
                <a:cs typeface="+mn-lt"/>
              </a:rPr>
              <a:t> 15 </a:t>
            </a:r>
            <a:r>
              <a:rPr lang="pl-PL" dirty="0" err="1">
                <a:latin typeface="+mj-lt"/>
                <a:ea typeface="+mn-lt"/>
                <a:cs typeface="+mn-lt"/>
              </a:rPr>
              <a:t>purchases</a:t>
            </a:r>
            <a:r>
              <a:rPr lang="pl-PL" dirty="0">
                <a:latin typeface="+mj-lt"/>
                <a:ea typeface="+mn-lt"/>
                <a:cs typeface="+mn-lt"/>
              </a:rPr>
              <a:t>, we </a:t>
            </a:r>
            <a:r>
              <a:rPr lang="pl-PL" dirty="0" err="1">
                <a:latin typeface="+mj-lt"/>
                <a:ea typeface="+mn-lt"/>
                <a:cs typeface="+mn-lt"/>
              </a:rPr>
              <a:t>take</a:t>
            </a:r>
            <a:r>
              <a:rPr lang="pl-PL" dirty="0">
                <a:latin typeface="+mj-lt"/>
                <a:ea typeface="+mn-lt"/>
                <a:cs typeface="+mn-lt"/>
              </a:rPr>
              <a:t> </a:t>
            </a:r>
            <a:r>
              <a:rPr lang="pl-PL" dirty="0" err="1">
                <a:latin typeface="+mj-lt"/>
                <a:ea typeface="+mn-lt"/>
                <a:cs typeface="+mn-lt"/>
              </a:rPr>
              <a:t>into</a:t>
            </a:r>
            <a:r>
              <a:rPr lang="pl-PL" dirty="0">
                <a:latin typeface="+mj-lt"/>
                <a:ea typeface="+mn-lt"/>
                <a:cs typeface="+mn-lt"/>
              </a:rPr>
              <a:t> </a:t>
            </a:r>
            <a:r>
              <a:rPr lang="pl-PL" dirty="0" err="1">
                <a:latin typeface="+mj-lt"/>
                <a:ea typeface="+mn-lt"/>
                <a:cs typeface="+mn-lt"/>
              </a:rPr>
              <a:t>consideration</a:t>
            </a:r>
            <a:r>
              <a:rPr lang="pl-PL" dirty="0">
                <a:latin typeface="+mj-lt"/>
                <a:ea typeface="+mn-lt"/>
                <a:cs typeface="+mn-lt"/>
              </a:rPr>
              <a:t> the </a:t>
            </a:r>
            <a:r>
              <a:rPr lang="pl-PL" dirty="0" err="1">
                <a:latin typeface="+mj-lt"/>
                <a:ea typeface="+mn-lt"/>
                <a:cs typeface="+mn-lt"/>
              </a:rPr>
              <a:t>new</a:t>
            </a:r>
            <a:r>
              <a:rPr lang="pl-PL" dirty="0">
                <a:latin typeface="+mj-lt"/>
                <a:ea typeface="+mn-lt"/>
                <a:cs typeface="+mn-lt"/>
              </a:rPr>
              <a:t> </a:t>
            </a:r>
            <a:r>
              <a:rPr lang="pl-PL" dirty="0" err="1">
                <a:latin typeface="+mj-lt"/>
                <a:ea typeface="+mn-lt"/>
                <a:cs typeface="+mn-lt"/>
              </a:rPr>
              <a:t>product</a:t>
            </a:r>
            <a:r>
              <a:rPr lang="pl-PL" dirty="0">
                <a:latin typeface="+mj-lt"/>
                <a:ea typeface="+mn-lt"/>
                <a:cs typeface="+mn-lt"/>
              </a:rPr>
              <a:t> of Dr. Outker who is not in a rush of the simulation during this measure prior, </a:t>
            </a:r>
            <a:endParaRPr lang="en-US" dirty="0" smtClean="0">
              <a:latin typeface="+mj-lt"/>
              <a:ea typeface="+mn-lt"/>
              <a:cs typeface="+mn-lt"/>
            </a:endParaRPr>
          </a:p>
          <a:p>
            <a:pPr algn="just">
              <a:lnSpc>
                <a:spcPct val="170000"/>
              </a:lnSpc>
            </a:pPr>
            <a:r>
              <a:rPr lang="pl-PL" dirty="0" smtClean="0">
                <a:latin typeface="+mj-lt"/>
                <a:ea typeface="+mn-lt"/>
                <a:cs typeface="+mn-lt"/>
              </a:rPr>
              <a:t>Finally</a:t>
            </a:r>
            <a:r>
              <a:rPr lang="pl-PL" dirty="0">
                <a:latin typeface="+mj-lt"/>
                <a:ea typeface="+mn-lt"/>
                <a:cs typeface="+mn-lt"/>
              </a:rPr>
              <a:t>, the customer gets introduced to a new product concept that is highly intriguing, or the PR and marketing of the new product circulate widely. </a:t>
            </a:r>
            <a:endParaRPr lang="fr-FR" dirty="0">
              <a:latin typeface="+mj-lt"/>
              <a:ea typeface="+mn-lt"/>
              <a:cs typeface="+mn-lt"/>
            </a:endParaRPr>
          </a:p>
          <a:p>
            <a:endParaRPr lang="fr-FR" dirty="0">
              <a:cs typeface="Calibri"/>
            </a:endParaRPr>
          </a:p>
        </p:txBody>
      </p:sp>
    </p:spTree>
    <p:extLst>
      <p:ext uri="{BB962C8B-B14F-4D97-AF65-F5344CB8AC3E}">
        <p14:creationId xmlns:p14="http://schemas.microsoft.com/office/powerpoint/2010/main" val="158514097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1115</Words>
  <Application>Microsoft Office PowerPoint</Application>
  <PresentationFormat>Widescreen</PresentationFormat>
  <Paragraphs>209</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vt:lpstr>
      <vt:lpstr>Times New Roman</vt:lpstr>
      <vt:lpstr>Ofis Teması</vt:lpstr>
      <vt:lpstr>PowerPoint Presentation</vt:lpstr>
      <vt:lpstr>Macro Factors That May Affect The Sales: </vt:lpstr>
      <vt:lpstr>Macro Factors That May Affect The Sales: </vt:lpstr>
      <vt:lpstr>PowerPoint Presentation</vt:lpstr>
      <vt:lpstr>Longer working hours in the United Kingdom and changing eating patterns, meant that the  convenience of frozen food is seen as being important.</vt:lpstr>
      <vt:lpstr>PowerPoint Presentation</vt:lpstr>
      <vt:lpstr>PowerPoint Presentation</vt:lpstr>
      <vt:lpstr>Forecasting Method- Historical Review.</vt:lpstr>
      <vt:lpstr>Forecasting method - Before-after retail simulation.</vt:lpstr>
      <vt:lpstr>Forecasting method - Before-after retail simulation.</vt:lpstr>
      <vt:lpstr>Product Relaunch- Dr. Oetker    SuperCook Brand Products</vt:lpstr>
      <vt:lpstr>Product Relaunch- Dr. Oetker    SuperCook Brand Products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Engr. Wedam</dc:creator>
  <cp:lastModifiedBy>Windows User</cp:lastModifiedBy>
  <cp:revision>359</cp:revision>
  <dcterms:created xsi:type="dcterms:W3CDTF">2022-05-18T22:50:10Z</dcterms:created>
  <dcterms:modified xsi:type="dcterms:W3CDTF">2022-05-28T14:08:45Z</dcterms:modified>
</cp:coreProperties>
</file>