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ccabf0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ccabf0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ccabf0b2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ccabf0b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ccabf0b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ccabf0b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ccabf0b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ccabf0b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ccabf0b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ccabf0b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cabf0b2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cabf0b2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its a </a:t>
            </a:r>
            <a:r>
              <a:rPr lang="ru"/>
              <a:t>mistake</a:t>
            </a:r>
            <a:r>
              <a:rPr lang="ru"/>
              <a:t> then they have </a:t>
            </a:r>
            <a:r>
              <a:rPr lang="ru"/>
              <a:t>performed more than the potential, if not they all couldn't get to their potential.hence improvement needed.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ccabf0b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ccabf0b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ccabf0b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ccabf0b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0" y="3469100"/>
            <a:ext cx="9053800" cy="14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0825" y="0"/>
            <a:ext cx="8066700" cy="38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SUBJECT: Sales Force Management</a:t>
            </a:r>
            <a:r>
              <a:rPr b="1" lang="ru" sz="1600">
                <a:solidFill>
                  <a:srgbClr val="1155CC"/>
                </a:solidFill>
                <a:highlight>
                  <a:srgbClr val="FAF9F8"/>
                </a:highlight>
              </a:rPr>
              <a:t>.</a:t>
            </a:r>
            <a:endParaRPr b="1" sz="1600">
              <a:solidFill>
                <a:srgbClr val="1155CC"/>
              </a:solidFill>
              <a:highlight>
                <a:srgbClr val="FAF9F8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AF9F8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highlight>
                  <a:srgbClr val="FAF9F8"/>
                </a:highlight>
              </a:rPr>
              <a:t>Case study no. 3</a:t>
            </a:r>
            <a:endParaRPr sz="1100">
              <a:highlight>
                <a:srgbClr val="FAF9F8"/>
              </a:highlight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/>
              <a:t>Ahmed Wedam Ahmed / 44509</a:t>
            </a:r>
            <a:endParaRPr b="1" sz="105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/>
              <a:t>Murat Akar / 44771</a:t>
            </a:r>
            <a:endParaRPr b="1" sz="105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/>
              <a:t>Kamilla Mambetova / 44773</a:t>
            </a:r>
            <a:endParaRPr b="1" sz="105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/>
              <a:t>Ayse Urs / 44378</a:t>
            </a:r>
            <a:endParaRPr b="1"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/>
              <a:t>                                                                                     Mubunda Eliezer / 44503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5000" y="1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Evaluate the performance of each of Alternative Tyres salespeople</a:t>
            </a:r>
            <a:endParaRPr b="1"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00" y="834450"/>
            <a:ext cx="5328700" cy="37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-50" y="94000"/>
            <a:ext cx="9144000" cy="5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Salesforce</a:t>
            </a:r>
            <a:r>
              <a:rPr lang="ru"/>
              <a:t> Data - </a:t>
            </a:r>
            <a:r>
              <a:rPr lang="ru" sz="1400"/>
              <a:t>we have </a:t>
            </a:r>
            <a:r>
              <a:rPr lang="ru" sz="1400"/>
              <a:t>statistics</a:t>
            </a:r>
            <a:r>
              <a:rPr lang="ru" sz="1400"/>
              <a:t> per previous year and we does not have setted target for each </a:t>
            </a:r>
            <a:r>
              <a:rPr lang="ru" sz="1400"/>
              <a:t>salesperson</a:t>
            </a:r>
            <a:r>
              <a:rPr lang="ru" sz="1400"/>
              <a:t>. That is why we decided to find </a:t>
            </a:r>
            <a:r>
              <a:rPr lang="ru" sz="1400"/>
              <a:t>average</a:t>
            </a:r>
            <a:r>
              <a:rPr lang="ru" sz="1400"/>
              <a:t> number of live accounts gained per year. We sum the amount of all accounts and </a:t>
            </a:r>
            <a:r>
              <a:rPr lang="ru" sz="1400"/>
              <a:t>divide</a:t>
            </a:r>
            <a:r>
              <a:rPr lang="ru" sz="1400"/>
              <a:t> it to number of sales persons. 1267:5= 253 - </a:t>
            </a:r>
            <a:r>
              <a:rPr lang="ru" sz="1400"/>
              <a:t>average</a:t>
            </a:r>
            <a:r>
              <a:rPr lang="ru" sz="1400"/>
              <a:t> of live accounts per sales</a:t>
            </a:r>
            <a:r>
              <a:rPr lang="ru" sz="1400"/>
              <a:t>person</a:t>
            </a:r>
            <a:r>
              <a:rPr lang="ru" sz="1400"/>
              <a:t>. We </a:t>
            </a:r>
            <a:r>
              <a:rPr lang="ru" sz="1400"/>
              <a:t>assume</a:t>
            </a:r>
            <a:r>
              <a:rPr lang="ru" sz="1400"/>
              <a:t> it (253)  as minimum </a:t>
            </a:r>
            <a:r>
              <a:rPr lang="ru" sz="1400"/>
              <a:t>performance</a:t>
            </a:r>
            <a:r>
              <a:rPr lang="ru" sz="1400"/>
              <a:t> of sale person.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Market Data kkkk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0200"/>
            <a:ext cx="56007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3588400"/>
            <a:ext cx="5524500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3332725" y="22329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3332725" y="22329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3332725" y="29217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2515500" y="22329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2515500" y="27105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3332725" y="27105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2515500" y="2921725"/>
            <a:ext cx="11100" cy="2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>
            <a:off x="2555100" y="314387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 flipH="1">
            <a:off x="2551963" y="292172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2515500" y="271052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2555100" y="247172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2551963" y="223292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2515500" y="336617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flipH="1">
            <a:off x="2515500" y="3143950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 flipH="1">
            <a:off x="2515488" y="3138400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2515500" y="267737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>
            <a:off x="2551975" y="2499325"/>
            <a:ext cx="755400" cy="11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rot="10800000">
            <a:off x="3338275" y="3155050"/>
            <a:ext cx="0" cy="24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 rot="10800000">
            <a:off x="2521050" y="3155050"/>
            <a:ext cx="0" cy="24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 rot="10800000">
            <a:off x="2509950" y="2449488"/>
            <a:ext cx="0" cy="24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 rot="10800000">
            <a:off x="3328900" y="2449488"/>
            <a:ext cx="0" cy="244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EA9999"/>
                </a:solidFill>
              </a:rPr>
              <a:t>Live accounts per number of different calls made</a:t>
            </a:r>
            <a:r>
              <a:rPr b="1" lang="ru" sz="1400"/>
              <a:t>, </a:t>
            </a:r>
            <a:r>
              <a:rPr lang="ru" sz="1400"/>
              <a:t>we decided to find it by </a:t>
            </a:r>
            <a:r>
              <a:rPr lang="ru" sz="1400"/>
              <a:t>dividing</a:t>
            </a:r>
            <a:r>
              <a:rPr lang="ru" sz="1400"/>
              <a:t> live accounts number to the numbers of different customers called</a:t>
            </a:r>
            <a:endParaRPr sz="1400"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AF9F8"/>
                </a:solidFill>
                <a:highlight>
                  <a:srgbClr val="FF0000"/>
                </a:highlight>
              </a:rPr>
              <a:t>Singh -  222: 441 = 0.50</a:t>
            </a:r>
            <a:endParaRPr>
              <a:solidFill>
                <a:srgbClr val="FAF9F8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Olford - 333: 432 = 0.77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Wilson</a:t>
            </a:r>
            <a:r>
              <a:rPr lang="ru"/>
              <a:t> </a:t>
            </a:r>
            <a:r>
              <a:rPr lang="ru"/>
              <a:t>- 23</a:t>
            </a:r>
            <a:r>
              <a:rPr lang="ru"/>
              <a:t>5: 402 = 0.58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00FF00"/>
                </a:highlight>
              </a:rPr>
              <a:t>Hussain - 181: 211 = 0.85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Harris - 296: 421= 0.70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Hussain, olford,harris, wilson and singh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625" y="1152463"/>
            <a:ext cx="5600700" cy="17430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7" name="Google Shape;97;p16"/>
          <p:cNvCxnSpPr/>
          <p:nvPr/>
        </p:nvCxnSpPr>
        <p:spPr>
          <a:xfrm flipH="1" rot="10800000">
            <a:off x="5614675" y="2838125"/>
            <a:ext cx="756000" cy="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5602075" y="1202225"/>
            <a:ext cx="12600" cy="163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6398950" y="1202213"/>
            <a:ext cx="12600" cy="163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flipH="1" rot="10800000">
            <a:off x="5602075" y="1202225"/>
            <a:ext cx="756000" cy="1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7093025" y="1202225"/>
            <a:ext cx="12600" cy="163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583975" y="1152475"/>
            <a:ext cx="12600" cy="163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7093025" y="2825825"/>
            <a:ext cx="15084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7093025" y="1196075"/>
            <a:ext cx="1508400" cy="2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23700" y="296400"/>
            <a:ext cx="8520600" cy="4550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AF9F8"/>
                </a:highlight>
              </a:rPr>
              <a:t>Sales: Calls made live accounts per number of customers calls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AF9F8"/>
                </a:highlight>
              </a:rPr>
              <a:t>This number is needed for finding who was more distructed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Sings - 298:1472 = 0.503 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Olford- 589:1463 = 0.402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Wilson- 391:1321= 0.296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Hussain- 440 :1152 = 0.382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highlight>
                  <a:schemeClr val="lt1"/>
                </a:highlight>
              </a:rPr>
              <a:t>Harris- </a:t>
            </a:r>
            <a:r>
              <a:rPr lang="ru"/>
              <a:t>220:1396 = 0.156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475" y="1342913"/>
            <a:ext cx="5600700" cy="17430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1" name="Google Shape;111;p17"/>
          <p:cNvCxnSpPr/>
          <p:nvPr/>
        </p:nvCxnSpPr>
        <p:spPr>
          <a:xfrm>
            <a:off x="3875825" y="1398763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4693238" y="1342925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6497775" y="1398763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7180125" y="1342925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 flipH="1" rot="10800000">
            <a:off x="3875825" y="1381975"/>
            <a:ext cx="779400" cy="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546525" y="1390375"/>
            <a:ext cx="64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 flipH="1" rot="10800000">
            <a:off x="3875825" y="3030175"/>
            <a:ext cx="779400" cy="1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6546525" y="3038575"/>
            <a:ext cx="64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500"/>
              <a:t>Gross margin per calls made</a:t>
            </a:r>
            <a:endParaRPr b="1" sz="150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Singh- 101,000:1,472=68.61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00FF00"/>
                </a:highlight>
              </a:rPr>
              <a:t>Olford- 191,000:1,463=130.55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Wilson- 121,000:1,321=91.60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Hussain- 132,000:1,152=114.58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AF9F8"/>
                </a:solidFill>
                <a:highlight>
                  <a:srgbClr val="FF0000"/>
                </a:highlight>
              </a:rPr>
              <a:t>Harris- 65,000:1,396=46.56</a:t>
            </a:r>
            <a:endParaRPr>
              <a:solidFill>
                <a:srgbClr val="FAF9F8"/>
              </a:solidFill>
              <a:highlight>
                <a:srgbClr val="FF0000"/>
              </a:highlight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425" y="1152475"/>
            <a:ext cx="560070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/>
          <p:nvPr/>
        </p:nvCxnSpPr>
        <p:spPr>
          <a:xfrm>
            <a:off x="5205850" y="1215725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6199900" y="1215725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7703125" y="1215725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7013850" y="1208313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5237025" y="2847100"/>
            <a:ext cx="9768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5237025" y="1152475"/>
            <a:ext cx="9768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7055425" y="1194950"/>
            <a:ext cx="64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5233600" y="2847100"/>
            <a:ext cx="976800" cy="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7055425" y="2852350"/>
            <a:ext cx="64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8"/>
          <p:cNvSpPr txBox="1"/>
          <p:nvPr/>
        </p:nvSpPr>
        <p:spPr>
          <a:xfrm>
            <a:off x="366525" y="3995075"/>
            <a:ext cx="56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Tells us how much </a:t>
            </a:r>
            <a:r>
              <a:rPr lang="ru"/>
              <a:t>profit</a:t>
            </a:r>
            <a:r>
              <a:rPr lang="ru"/>
              <a:t> was made on each call made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32200" y="0"/>
            <a:ext cx="36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Gross margin per live account</a:t>
            </a:r>
            <a:endParaRPr b="1" sz="1200"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0" y="3400400"/>
            <a:ext cx="56007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46375" y="607238"/>
            <a:ext cx="40326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Singh- 101,000:222= 454.95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Olford- 191,000:333= 573.57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Wilson- 121,000:235= 514.89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rgbClr val="00FF00"/>
                </a:highlight>
              </a:rPr>
              <a:t>Hussain- 132,000:181= 729,28</a:t>
            </a:r>
            <a:endParaRPr sz="1800">
              <a:solidFill>
                <a:schemeClr val="dk2"/>
              </a:solidFill>
              <a:highlight>
                <a:srgbClr val="00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FAF9F8"/>
                </a:solidFill>
                <a:highlight>
                  <a:srgbClr val="FF0000"/>
                </a:highlight>
              </a:rPr>
              <a:t>Harris- 65,000:296= 219.59</a:t>
            </a:r>
            <a:endParaRPr>
              <a:solidFill>
                <a:srgbClr val="FAF9F8"/>
              </a:solidFill>
              <a:highlight>
                <a:srgbClr val="FF0000"/>
              </a:highlight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1595425" y="3456250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2592100" y="3400413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3411000" y="3456263"/>
            <a:ext cx="10500" cy="163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1605925" y="3456250"/>
            <a:ext cx="9135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flipH="1" rot="10800000">
            <a:off x="1605925" y="5087638"/>
            <a:ext cx="9135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 flipH="1" rot="10800000">
            <a:off x="2519425" y="3456250"/>
            <a:ext cx="9135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 flipH="1" rot="10800000">
            <a:off x="2592100" y="5087650"/>
            <a:ext cx="913500" cy="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575" y="3132350"/>
            <a:ext cx="5035701" cy="18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189575" y="537150"/>
            <a:ext cx="44823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Singh- 34,620 000:503= 68,827.03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Olford- 36,360 000:524= 69,389.31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Wilson- 62,100 000: 711= 87,341.77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Hussain- 43,800 000:483= 90,683.23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Harris- 38,620 000 :462=83,593.07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312200" y="-35550"/>
            <a:ext cx="52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/>
              <a:t>Territory potential </a:t>
            </a:r>
            <a:r>
              <a:rPr b="1" lang="ru" sz="1500"/>
              <a:t>per potential account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What further information is needed to produce a more complete appraisal?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We also will need the following information: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Target for revenue per calls made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Company target (setted KPI’s)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W</a:t>
            </a:r>
            <a:r>
              <a:rPr lang="ru" sz="1600">
                <a:solidFill>
                  <a:schemeClr val="dk1"/>
                </a:solidFill>
              </a:rPr>
              <a:t>orking hours of employees (part time/full time)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Number of sick leaves (that directly affect on the performance indicators)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Average</a:t>
            </a:r>
            <a:r>
              <a:rPr lang="ru" sz="1600">
                <a:solidFill>
                  <a:schemeClr val="dk1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lengths</a:t>
            </a:r>
            <a:r>
              <a:rPr lang="ru" sz="1600">
                <a:solidFill>
                  <a:schemeClr val="dk1"/>
                </a:solidFill>
              </a:rPr>
              <a:t> of the call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Additional tasks impact (more </a:t>
            </a:r>
            <a:r>
              <a:rPr lang="ru" sz="1600">
                <a:solidFill>
                  <a:schemeClr val="dk1"/>
                </a:solidFill>
              </a:rPr>
              <a:t>experienced workers</a:t>
            </a:r>
            <a:r>
              <a:rPr lang="ru" sz="1600">
                <a:solidFill>
                  <a:schemeClr val="dk1"/>
                </a:solidFill>
              </a:rPr>
              <a:t> may be at tranings or other additional things)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1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What action would you take with each salesperson?</a:t>
            </a:r>
            <a:endParaRPr b="1" sz="14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533225"/>
            <a:ext cx="8520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600"/>
              <a:t>Set KPI’s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Arrange tranings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Arrange</a:t>
            </a:r>
            <a:r>
              <a:rPr lang="ru" sz="5600"/>
              <a:t> additional 121 sessions in order to </a:t>
            </a:r>
            <a:r>
              <a:rPr lang="ru" sz="5600"/>
              <a:t>improve</a:t>
            </a:r>
            <a:r>
              <a:rPr lang="ru" sz="5600"/>
              <a:t> motivation.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Set up an additional rewards for high performance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Make them feel valued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00"/>
              <a:t>Shadowing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</a:rPr>
              <a:t>Singh </a:t>
            </a:r>
            <a:r>
              <a:rPr lang="ru" sz="5600">
                <a:solidFill>
                  <a:schemeClr val="dk1"/>
                </a:solidFill>
              </a:rPr>
              <a:t>- we would arrange him 121 sessions with leader in order to keep him motivated and give him a chance to have a voice during the team meetings with some updates and performance statistics. It will motivate him to show higher results.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</a:rPr>
              <a:t>Olford </a:t>
            </a:r>
            <a:r>
              <a:rPr lang="ru" sz="5600">
                <a:solidFill>
                  <a:schemeClr val="dk1"/>
                </a:solidFill>
              </a:rPr>
              <a:t>- showing good performance. Have more potential due to experience and results. Need more motivation in order to be more initiative. Make him feel valued and rewards for high performance.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</a:rPr>
              <a:t>Wilson</a:t>
            </a:r>
            <a:r>
              <a:rPr lang="ru" sz="5600">
                <a:solidFill>
                  <a:schemeClr val="dk1"/>
                </a:solidFill>
              </a:rPr>
              <a:t> - additional tasks, set clear KPI’s and additional rewards.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</a:rPr>
              <a:t>Hussain </a:t>
            </a:r>
            <a:r>
              <a:rPr lang="ru" sz="5600">
                <a:solidFill>
                  <a:schemeClr val="dk1"/>
                </a:solidFill>
              </a:rPr>
              <a:t>- arrange individual 121 sessions, trainings, motivate by reward.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5600">
                <a:solidFill>
                  <a:schemeClr val="dk1"/>
                </a:solidFill>
              </a:rPr>
              <a:t>Harris</a:t>
            </a:r>
            <a:r>
              <a:rPr lang="ru" sz="5600">
                <a:solidFill>
                  <a:schemeClr val="dk1"/>
                </a:solidFill>
              </a:rPr>
              <a:t> - pay attention to additional tranings in order to get more experience, 121 sessions, shadowing by other colleagues.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