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a0e79e35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a0e79e35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a0e8bbbe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a0e8bbbe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a0e8bbbe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a0e8bbbe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a0e8bbbe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a0e8bbbe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8aa9bfd06_2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8aa9bfd06_2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explain</a:t>
            </a:r>
            <a:r>
              <a:rPr lang="ru"/>
              <a:t> during presentation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a0e8bbbe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a0e8bbbe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explain here too during presentation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a0e79e35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a0e79e35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a0e79e35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a0e79e35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The end with why we chose this.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5100" y="3624625"/>
            <a:ext cx="9053800" cy="1461300"/>
          </a:xfrm>
          <a:prstGeom prst="rect">
            <a:avLst/>
          </a:prstGeom>
          <a:noFill/>
          <a:ln>
            <a:noFill/>
          </a:ln>
        </p:spPr>
      </p:pic>
      <p:sp>
        <p:nvSpPr>
          <p:cNvPr id="55" name="Google Shape;55;p13"/>
          <p:cNvSpPr txBox="1"/>
          <p:nvPr/>
        </p:nvSpPr>
        <p:spPr>
          <a:xfrm>
            <a:off x="330825" y="0"/>
            <a:ext cx="8066700" cy="38307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b="1" lang="ru" sz="1600">
                <a:solidFill>
                  <a:srgbClr val="1155CC"/>
                </a:solidFill>
                <a:latin typeface="Times New Roman"/>
                <a:ea typeface="Times New Roman"/>
                <a:cs typeface="Times New Roman"/>
                <a:sym typeface="Times New Roman"/>
              </a:rPr>
              <a:t>            SUBJECT: Sales Force Management</a:t>
            </a:r>
            <a:r>
              <a:rPr b="1" lang="ru" sz="1600">
                <a:solidFill>
                  <a:srgbClr val="1155CC"/>
                </a:solidFill>
                <a:highlight>
                  <a:srgbClr val="FAF9F8"/>
                </a:highlight>
              </a:rPr>
              <a:t>.</a:t>
            </a:r>
            <a:endParaRPr b="1" sz="1600">
              <a:solidFill>
                <a:srgbClr val="1155CC"/>
              </a:solidFill>
              <a:highlight>
                <a:srgbClr val="FAF9F8"/>
              </a:highlight>
            </a:endParaRPr>
          </a:p>
          <a:p>
            <a:pPr indent="0" lvl="0" marL="0" rtl="0" algn="ctr">
              <a:lnSpc>
                <a:spcPct val="150000"/>
              </a:lnSpc>
              <a:spcBef>
                <a:spcPts val="0"/>
              </a:spcBef>
              <a:spcAft>
                <a:spcPts val="0"/>
              </a:spcAft>
              <a:buNone/>
            </a:pPr>
            <a:r>
              <a:t/>
            </a:r>
            <a:endParaRPr sz="1100">
              <a:highlight>
                <a:srgbClr val="FAF9F8"/>
              </a:highlight>
            </a:endParaRPr>
          </a:p>
          <a:p>
            <a:pPr indent="0" lvl="0" marL="0" rtl="0" algn="ctr">
              <a:lnSpc>
                <a:spcPct val="150000"/>
              </a:lnSpc>
              <a:spcBef>
                <a:spcPts val="0"/>
              </a:spcBef>
              <a:spcAft>
                <a:spcPts val="0"/>
              </a:spcAft>
              <a:buNone/>
            </a:pPr>
            <a:r>
              <a:rPr lang="ru" sz="1100">
                <a:highlight>
                  <a:srgbClr val="FAF9F8"/>
                </a:highlight>
              </a:rPr>
              <a:t>Case study no. 1</a:t>
            </a:r>
            <a:endParaRPr sz="1100">
              <a:highlight>
                <a:srgbClr val="FAF9F8"/>
              </a:highlight>
            </a:endParaRPr>
          </a:p>
          <a:p>
            <a:pPr indent="0" lvl="0" marL="0" rtl="0" algn="ctr">
              <a:lnSpc>
                <a:spcPct val="150000"/>
              </a:lnSpc>
              <a:spcBef>
                <a:spcPts val="0"/>
              </a:spcBef>
              <a:spcAft>
                <a:spcPts val="0"/>
              </a:spcAft>
              <a:buNone/>
            </a:pPr>
            <a:r>
              <a:rPr b="1" lang="ru" sz="1200">
                <a:solidFill>
                  <a:srgbClr val="1155CC"/>
                </a:solidFill>
                <a:latin typeface="Times New Roman"/>
                <a:ea typeface="Times New Roman"/>
                <a:cs typeface="Times New Roman"/>
                <a:sym typeface="Times New Roman"/>
              </a:rPr>
              <a:t>Group Members: </a:t>
            </a:r>
            <a:endParaRPr b="1" sz="1200">
              <a:solidFill>
                <a:srgbClr val="1155CC"/>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b="1" lang="ru" sz="1050"/>
              <a:t>Ahmedwedam Ahmed / 44509</a:t>
            </a:r>
            <a:endParaRPr b="1" sz="1050"/>
          </a:p>
          <a:p>
            <a:pPr indent="0" lvl="0" marL="0" rtl="0" algn="ctr">
              <a:lnSpc>
                <a:spcPct val="150000"/>
              </a:lnSpc>
              <a:spcBef>
                <a:spcPts val="0"/>
              </a:spcBef>
              <a:spcAft>
                <a:spcPts val="0"/>
              </a:spcAft>
              <a:buNone/>
            </a:pPr>
            <a:r>
              <a:rPr b="1" lang="ru" sz="1050"/>
              <a:t>Murat Akar / 44771</a:t>
            </a:r>
            <a:endParaRPr b="1" sz="1050"/>
          </a:p>
          <a:p>
            <a:pPr indent="0" lvl="0" marL="0" rtl="0" algn="ctr">
              <a:lnSpc>
                <a:spcPct val="150000"/>
              </a:lnSpc>
              <a:spcBef>
                <a:spcPts val="0"/>
              </a:spcBef>
              <a:spcAft>
                <a:spcPts val="0"/>
              </a:spcAft>
              <a:buNone/>
            </a:pPr>
            <a:r>
              <a:rPr b="1" lang="ru" sz="1050"/>
              <a:t>Kamilla Mambetova / 44773</a:t>
            </a:r>
            <a:endParaRPr b="1" sz="1050"/>
          </a:p>
          <a:p>
            <a:pPr indent="0" lvl="0" marL="0" rtl="0" algn="ctr">
              <a:lnSpc>
                <a:spcPct val="150000"/>
              </a:lnSpc>
              <a:spcBef>
                <a:spcPts val="0"/>
              </a:spcBef>
              <a:spcAft>
                <a:spcPts val="0"/>
              </a:spcAft>
              <a:buNone/>
            </a:pPr>
            <a:r>
              <a:rPr b="1" lang="ru" sz="1050"/>
              <a:t>Ayse Urs / 44378</a:t>
            </a:r>
            <a:endParaRPr b="1" sz="1050"/>
          </a:p>
          <a:p>
            <a:pPr indent="0" lvl="0" marL="0" rtl="0" algn="l">
              <a:spcBef>
                <a:spcPts val="0"/>
              </a:spcBef>
              <a:spcAft>
                <a:spcPts val="0"/>
              </a:spcAft>
              <a:buNone/>
            </a:pPr>
            <a:r>
              <a:rPr b="1" lang="ru" sz="1050"/>
              <a:t>                                                                                     Mubunda Eliezer / 44503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48550" y="828600"/>
            <a:ext cx="8654700" cy="3762600"/>
          </a:xfrm>
          <a:prstGeom prst="rect">
            <a:avLst/>
          </a:prstGeom>
        </p:spPr>
        <p:txBody>
          <a:bodyPr anchorCtr="0" anchor="t" bIns="91425" lIns="91425" spcFirstLastPara="1" rIns="91425" wrap="square" tIns="91425">
            <a:normAutofit fontScale="25000" lnSpcReduction="20000"/>
          </a:bodyPr>
          <a:lstStyle/>
          <a:p>
            <a:pPr indent="-228600" lvl="0" marL="457200" rtl="0" algn="l">
              <a:lnSpc>
                <a:spcPct val="150000"/>
              </a:lnSpc>
              <a:spcBef>
                <a:spcPts val="1200"/>
              </a:spcBef>
              <a:spcAft>
                <a:spcPts val="0"/>
              </a:spcAft>
              <a:buClr>
                <a:schemeClr val="dk1"/>
              </a:buClr>
              <a:buSzPct val="80000"/>
              <a:buNone/>
            </a:pPr>
            <a:r>
              <a:t/>
            </a:r>
            <a:endParaRPr b="1" sz="1000">
              <a:solidFill>
                <a:schemeClr val="dk1"/>
              </a:solidFill>
              <a:highlight>
                <a:srgbClr val="FFFFFF"/>
              </a:highlight>
            </a:endParaRPr>
          </a:p>
          <a:p>
            <a:pPr indent="-228600" lvl="0" marL="457200" rtl="0" algn="l">
              <a:lnSpc>
                <a:spcPct val="150000"/>
              </a:lnSpc>
              <a:spcBef>
                <a:spcPts val="0"/>
              </a:spcBef>
              <a:spcAft>
                <a:spcPts val="0"/>
              </a:spcAft>
              <a:buClr>
                <a:schemeClr val="dk1"/>
              </a:buClr>
              <a:buSzPct val="80000"/>
              <a:buNone/>
            </a:pPr>
            <a:r>
              <a:t/>
            </a:r>
            <a:endParaRPr b="1" sz="1000">
              <a:solidFill>
                <a:schemeClr val="dk1"/>
              </a:solidFill>
              <a:highlight>
                <a:srgbClr val="FFFFFF"/>
              </a:highlight>
            </a:endParaRPr>
          </a:p>
          <a:p>
            <a:pPr indent="-228600" lvl="0" marL="457200" rtl="0" algn="l">
              <a:lnSpc>
                <a:spcPct val="150000"/>
              </a:lnSpc>
              <a:spcBef>
                <a:spcPts val="0"/>
              </a:spcBef>
              <a:spcAft>
                <a:spcPts val="0"/>
              </a:spcAft>
              <a:buClr>
                <a:schemeClr val="dk1"/>
              </a:buClr>
              <a:buSzPct val="100000"/>
              <a:buNone/>
            </a:pPr>
            <a:r>
              <a:rPr b="1" lang="ru" sz="4000">
                <a:solidFill>
                  <a:schemeClr val="dk1"/>
                </a:solidFill>
                <a:highlight>
                  <a:srgbClr val="FFFFFF"/>
                </a:highlight>
              </a:rPr>
              <a:t>Organization structures </a:t>
            </a:r>
            <a:r>
              <a:rPr lang="ru" sz="4000">
                <a:solidFill>
                  <a:schemeClr val="dk1"/>
                </a:solidFill>
                <a:highlight>
                  <a:srgbClr val="FFFFFF"/>
                </a:highlight>
              </a:rPr>
              <a:t> </a:t>
            </a:r>
            <a:endParaRPr sz="4000">
              <a:solidFill>
                <a:schemeClr val="dk1"/>
              </a:solidFill>
              <a:highlight>
                <a:srgbClr val="FFFFFF"/>
              </a:highlight>
            </a:endParaRPr>
          </a:p>
          <a:p>
            <a:pPr indent="0" lvl="0" marL="0" rtl="0" algn="just">
              <a:lnSpc>
                <a:spcPct val="150000"/>
              </a:lnSpc>
              <a:spcBef>
                <a:spcPts val="1200"/>
              </a:spcBef>
              <a:spcAft>
                <a:spcPts val="0"/>
              </a:spcAft>
              <a:buNone/>
            </a:pPr>
            <a:r>
              <a:rPr lang="ru" sz="4000">
                <a:solidFill>
                  <a:schemeClr val="dk1"/>
                </a:solidFill>
                <a:highlight>
                  <a:srgbClr val="FFFFFF"/>
                </a:highlight>
              </a:rPr>
              <a:t>1) Geographic</a:t>
            </a:r>
            <a:endParaRPr sz="4000">
              <a:solidFill>
                <a:schemeClr val="dk1"/>
              </a:solidFill>
              <a:highlight>
                <a:srgbClr val="FFFFFF"/>
              </a:highlight>
            </a:endParaRPr>
          </a:p>
          <a:p>
            <a:pPr indent="0" lvl="0" marL="0" rtl="0" algn="just">
              <a:lnSpc>
                <a:spcPct val="150000"/>
              </a:lnSpc>
              <a:spcBef>
                <a:spcPts val="0"/>
              </a:spcBef>
              <a:spcAft>
                <a:spcPts val="0"/>
              </a:spcAft>
              <a:buNone/>
            </a:pPr>
            <a:r>
              <a:rPr lang="ru" sz="4000">
                <a:solidFill>
                  <a:schemeClr val="dk1"/>
                </a:solidFill>
                <a:highlight>
                  <a:srgbClr val="FFFFFF"/>
                </a:highlight>
              </a:rPr>
              <a:t>2)Product specialization structure </a:t>
            </a:r>
            <a:endParaRPr sz="4000">
              <a:solidFill>
                <a:schemeClr val="dk1"/>
              </a:solidFill>
              <a:highlight>
                <a:srgbClr val="FFFFFF"/>
              </a:highlight>
            </a:endParaRPr>
          </a:p>
          <a:p>
            <a:pPr indent="0" lvl="0" marL="0" rtl="0" algn="just">
              <a:lnSpc>
                <a:spcPct val="150000"/>
              </a:lnSpc>
              <a:spcBef>
                <a:spcPts val="0"/>
              </a:spcBef>
              <a:spcAft>
                <a:spcPts val="0"/>
              </a:spcAft>
              <a:buNone/>
            </a:pPr>
            <a:r>
              <a:rPr lang="ru" sz="4000">
                <a:solidFill>
                  <a:schemeClr val="dk1"/>
                </a:solidFill>
                <a:highlight>
                  <a:srgbClr val="FFFFFF"/>
                </a:highlight>
              </a:rPr>
              <a:t>2) Market-centred structure </a:t>
            </a:r>
            <a:endParaRPr sz="4000">
              <a:solidFill>
                <a:schemeClr val="dk1"/>
              </a:solidFill>
              <a:highlight>
                <a:srgbClr val="FFFFFF"/>
              </a:highlight>
            </a:endParaRPr>
          </a:p>
          <a:p>
            <a:pPr indent="0" lvl="0" marL="0" rtl="0" algn="just">
              <a:lnSpc>
                <a:spcPct val="150000"/>
              </a:lnSpc>
              <a:spcBef>
                <a:spcPts val="0"/>
              </a:spcBef>
              <a:spcAft>
                <a:spcPts val="0"/>
              </a:spcAft>
              <a:buNone/>
            </a:pPr>
            <a:r>
              <a:rPr lang="ru" sz="4000">
                <a:solidFill>
                  <a:schemeClr val="dk1"/>
                </a:solidFill>
                <a:highlight>
                  <a:srgbClr val="FFFFFF"/>
                </a:highlight>
              </a:rPr>
              <a:t>3) Account-size structure </a:t>
            </a:r>
            <a:endParaRPr sz="4000">
              <a:solidFill>
                <a:schemeClr val="dk1"/>
              </a:solidFill>
              <a:highlight>
                <a:srgbClr val="FFFFFF"/>
              </a:highlight>
            </a:endParaRPr>
          </a:p>
          <a:p>
            <a:pPr indent="0" lvl="0" marL="0" rtl="0" algn="l">
              <a:lnSpc>
                <a:spcPct val="150000"/>
              </a:lnSpc>
              <a:spcBef>
                <a:spcPts val="0"/>
              </a:spcBef>
              <a:spcAft>
                <a:spcPts val="0"/>
              </a:spcAft>
              <a:buNone/>
            </a:pPr>
            <a:r>
              <a:t/>
            </a:r>
            <a:endParaRPr sz="3600">
              <a:solidFill>
                <a:schemeClr val="dk1"/>
              </a:solidFill>
              <a:highlight>
                <a:srgbClr val="FFFFFF"/>
              </a:highlight>
            </a:endParaRPr>
          </a:p>
          <a:p>
            <a:pPr indent="0" lvl="0" marL="0" rtl="0" algn="l">
              <a:lnSpc>
                <a:spcPct val="150000"/>
              </a:lnSpc>
              <a:spcBef>
                <a:spcPts val="0"/>
              </a:spcBef>
              <a:spcAft>
                <a:spcPts val="0"/>
              </a:spcAft>
              <a:buClr>
                <a:schemeClr val="dk1"/>
              </a:buClr>
              <a:buSzPct val="30555"/>
              <a:buFont typeface="Arial"/>
              <a:buNone/>
            </a:pPr>
            <a:r>
              <a:rPr lang="ru" sz="3600">
                <a:solidFill>
                  <a:schemeClr val="dk1"/>
                </a:solidFill>
                <a:highlight>
                  <a:srgbClr val="FFFFFF"/>
                </a:highlight>
              </a:rPr>
              <a:t>                     </a:t>
            </a:r>
            <a:r>
              <a:rPr b="1" lang="ru" sz="3600">
                <a:solidFill>
                  <a:schemeClr val="dk1"/>
                </a:solidFill>
              </a:rPr>
              <a:t>Advantages  of geographic and product specialization in organizational structures :   </a:t>
            </a:r>
            <a:endParaRPr b="1" sz="3600">
              <a:solidFill>
                <a:schemeClr val="dk1"/>
              </a:solidFill>
            </a:endParaRPr>
          </a:p>
          <a:p>
            <a:pPr indent="0" lvl="0" marL="0" rtl="0" algn="ctr">
              <a:lnSpc>
                <a:spcPct val="150000"/>
              </a:lnSpc>
              <a:spcBef>
                <a:spcPts val="0"/>
              </a:spcBef>
              <a:spcAft>
                <a:spcPts val="0"/>
              </a:spcAft>
              <a:buClr>
                <a:schemeClr val="dk1"/>
              </a:buClr>
              <a:buSzPct val="30555"/>
              <a:buFont typeface="Arial"/>
              <a:buNone/>
            </a:pPr>
            <a:r>
              <a:rPr b="1" lang="ru" sz="3600">
                <a:solidFill>
                  <a:schemeClr val="dk1"/>
                </a:solidFill>
              </a:rPr>
              <a:t> </a:t>
            </a:r>
            <a:endParaRPr b="1" sz="3600">
              <a:solidFill>
                <a:schemeClr val="dk1"/>
              </a:solidFill>
            </a:endParaRPr>
          </a:p>
          <a:p>
            <a:pPr indent="-285750" lvl="0" marL="685800" rtl="0" algn="l">
              <a:lnSpc>
                <a:spcPct val="150000"/>
              </a:lnSpc>
              <a:spcBef>
                <a:spcPts val="0"/>
              </a:spcBef>
              <a:spcAft>
                <a:spcPts val="0"/>
              </a:spcAft>
              <a:buClr>
                <a:schemeClr val="dk1"/>
              </a:buClr>
              <a:buSzPct val="100000"/>
              <a:buFont typeface="Arial"/>
              <a:buChar char="●"/>
            </a:pPr>
            <a:r>
              <a:rPr lang="ru" sz="3600">
                <a:solidFill>
                  <a:schemeClr val="dk1"/>
                </a:solidFill>
              </a:rPr>
              <a:t>Geographic /  Simplicity , Relatively low cost  </a:t>
            </a:r>
            <a:endParaRPr sz="3600">
              <a:solidFill>
                <a:schemeClr val="dk1"/>
              </a:solidFill>
            </a:endParaRPr>
          </a:p>
          <a:p>
            <a:pPr indent="-285750" lvl="0" marL="685800" rtl="0" algn="l">
              <a:lnSpc>
                <a:spcPct val="150000"/>
              </a:lnSpc>
              <a:spcBef>
                <a:spcPts val="0"/>
              </a:spcBef>
              <a:spcAft>
                <a:spcPts val="0"/>
              </a:spcAft>
              <a:buClr>
                <a:schemeClr val="dk1"/>
              </a:buClr>
              <a:buSzPct val="100000"/>
              <a:buFont typeface="Arial"/>
              <a:buChar char="●"/>
            </a:pPr>
            <a:r>
              <a:rPr lang="ru" sz="3600">
                <a:solidFill>
                  <a:schemeClr val="dk1"/>
                </a:solidFill>
              </a:rPr>
              <a:t>Product Specialisation  by product line  /  Good knowledge of products and applications </a:t>
            </a:r>
            <a:endParaRPr sz="3600">
              <a:solidFill>
                <a:schemeClr val="dk1"/>
              </a:solidFill>
            </a:endParaRPr>
          </a:p>
          <a:p>
            <a:pPr indent="-285750" lvl="0" marL="685800" rtl="0" algn="l">
              <a:lnSpc>
                <a:spcPct val="150000"/>
              </a:lnSpc>
              <a:spcBef>
                <a:spcPts val="0"/>
              </a:spcBef>
              <a:spcAft>
                <a:spcPts val="0"/>
              </a:spcAft>
              <a:buClr>
                <a:schemeClr val="dk1"/>
              </a:buClr>
              <a:buSzPct val="100000"/>
              <a:buFont typeface="Arial"/>
              <a:buChar char="●"/>
            </a:pPr>
            <a:r>
              <a:rPr lang="ru" sz="3600">
                <a:solidFill>
                  <a:schemeClr val="dk1"/>
                </a:solidFill>
              </a:rPr>
              <a:t>By new existing products  / Specialisation of selling skills , Greater attention between the selling of new and existing products </a:t>
            </a:r>
            <a:r>
              <a:rPr b="1" lang="ru" sz="3600">
                <a:solidFill>
                  <a:schemeClr val="dk1"/>
                </a:solidFill>
              </a:rPr>
              <a:t> </a:t>
            </a:r>
            <a:br>
              <a:rPr b="1" lang="ru" sz="3600">
                <a:solidFill>
                  <a:schemeClr val="dk1"/>
                </a:solidFill>
              </a:rPr>
            </a:br>
            <a:br>
              <a:rPr b="1" lang="ru" sz="3600">
                <a:solidFill>
                  <a:schemeClr val="dk1"/>
                </a:solidFill>
              </a:rPr>
            </a:br>
            <a:r>
              <a:rPr b="1" lang="ru" sz="3600">
                <a:solidFill>
                  <a:schemeClr val="dk1"/>
                </a:solidFill>
              </a:rPr>
              <a:t>Disadvantages of geographic and product specialization in organizational structures :  </a:t>
            </a:r>
            <a:br>
              <a:rPr b="1" lang="ru" sz="3600">
                <a:solidFill>
                  <a:schemeClr val="dk1"/>
                </a:solidFill>
              </a:rPr>
            </a:br>
            <a:r>
              <a:rPr b="1" lang="ru" sz="3600">
                <a:solidFill>
                  <a:schemeClr val="dk1"/>
                </a:solidFill>
              </a:rPr>
              <a:t> </a:t>
            </a:r>
            <a:endParaRPr b="1" sz="3600">
              <a:solidFill>
                <a:schemeClr val="dk1"/>
              </a:solidFill>
            </a:endParaRPr>
          </a:p>
          <a:p>
            <a:pPr indent="-285750" lvl="0" marL="685800" rtl="0" algn="l">
              <a:lnSpc>
                <a:spcPct val="150000"/>
              </a:lnSpc>
              <a:spcBef>
                <a:spcPts val="0"/>
              </a:spcBef>
              <a:spcAft>
                <a:spcPts val="0"/>
              </a:spcAft>
              <a:buClr>
                <a:schemeClr val="dk1"/>
              </a:buClr>
              <a:buSzPct val="100000"/>
              <a:buFont typeface="Arial"/>
              <a:buChar char="●"/>
            </a:pPr>
            <a:r>
              <a:rPr lang="ru" sz="3600">
                <a:solidFill>
                  <a:schemeClr val="dk1"/>
                </a:solidFill>
              </a:rPr>
              <a:t>Difficulty in selling a wide product range  </a:t>
            </a:r>
            <a:endParaRPr sz="3600">
              <a:solidFill>
                <a:schemeClr val="dk1"/>
              </a:solidFill>
            </a:endParaRPr>
          </a:p>
          <a:p>
            <a:pPr indent="-285750" lvl="0" marL="685800" rtl="0" algn="l">
              <a:lnSpc>
                <a:spcPct val="150000"/>
              </a:lnSpc>
              <a:spcBef>
                <a:spcPts val="0"/>
              </a:spcBef>
              <a:spcAft>
                <a:spcPts val="0"/>
              </a:spcAft>
              <a:buClr>
                <a:schemeClr val="dk1"/>
              </a:buClr>
              <a:buSzPct val="100000"/>
              <a:buFont typeface="Arial"/>
              <a:buChar char="●"/>
            </a:pPr>
            <a:r>
              <a:rPr lang="ru" sz="3600">
                <a:solidFill>
                  <a:schemeClr val="dk1"/>
                </a:solidFill>
              </a:rPr>
              <a:t>Lower understanding of the complexities of buyer behavior </a:t>
            </a:r>
            <a:endParaRPr sz="3600">
              <a:solidFill>
                <a:schemeClr val="dk1"/>
              </a:solidFill>
            </a:endParaRPr>
          </a:p>
          <a:p>
            <a:pPr indent="-285750" lvl="0" marL="685800" rtl="0" algn="l">
              <a:lnSpc>
                <a:spcPct val="150000"/>
              </a:lnSpc>
              <a:spcBef>
                <a:spcPts val="0"/>
              </a:spcBef>
              <a:spcAft>
                <a:spcPts val="0"/>
              </a:spcAft>
              <a:buClr>
                <a:schemeClr val="dk1"/>
              </a:buClr>
              <a:buSzPct val="100000"/>
              <a:buFont typeface="Arial"/>
              <a:buChar char="●"/>
            </a:pPr>
            <a:r>
              <a:rPr lang="ru" sz="3600">
                <a:solidFill>
                  <a:schemeClr val="dk1"/>
                </a:solidFill>
              </a:rPr>
              <a:t>Poorer at reporting changes in the market-place  </a:t>
            </a:r>
            <a:endParaRPr sz="3600">
              <a:solidFill>
                <a:schemeClr val="dk1"/>
              </a:solidFill>
            </a:endParaRPr>
          </a:p>
          <a:p>
            <a:pPr indent="-285750" lvl="0" marL="685800" rtl="0" algn="l">
              <a:lnSpc>
                <a:spcPct val="150000"/>
              </a:lnSpc>
              <a:spcBef>
                <a:spcPts val="0"/>
              </a:spcBef>
              <a:spcAft>
                <a:spcPts val="0"/>
              </a:spcAft>
              <a:buClr>
                <a:schemeClr val="dk1"/>
              </a:buClr>
              <a:buSzPct val="100000"/>
              <a:buFont typeface="Arial"/>
              <a:buChar char="●"/>
            </a:pPr>
            <a:r>
              <a:rPr lang="ru" sz="3600">
                <a:solidFill>
                  <a:schemeClr val="dk1"/>
                </a:solidFill>
              </a:rPr>
              <a:t>Potential for route duplication </a:t>
            </a:r>
            <a:endParaRPr sz="3600">
              <a:solidFill>
                <a:schemeClr val="dk1"/>
              </a:solidFill>
            </a:endParaRPr>
          </a:p>
          <a:p>
            <a:pPr indent="-285750" lvl="0" marL="685800" rtl="0" algn="l">
              <a:lnSpc>
                <a:spcPct val="150000"/>
              </a:lnSpc>
              <a:spcBef>
                <a:spcPts val="0"/>
              </a:spcBef>
              <a:spcAft>
                <a:spcPts val="0"/>
              </a:spcAft>
              <a:buClr>
                <a:schemeClr val="dk1"/>
              </a:buClr>
              <a:buSzPct val="100000"/>
              <a:buFont typeface="Arial"/>
              <a:buChar char="●"/>
            </a:pPr>
            <a:r>
              <a:rPr lang="ru" sz="3600">
                <a:solidFill>
                  <a:schemeClr val="dk1"/>
                </a:solidFill>
              </a:rPr>
              <a:t>Potential to cause customer annoyance if a buyer is called upon by different representatives of the same seller </a:t>
            </a:r>
            <a:endParaRPr sz="3600">
              <a:solidFill>
                <a:schemeClr val="dk1"/>
              </a:solidFill>
            </a:endParaRPr>
          </a:p>
          <a:p>
            <a:pPr indent="-285750" lvl="0" marL="685800" rtl="0" algn="l">
              <a:lnSpc>
                <a:spcPct val="150000"/>
              </a:lnSpc>
              <a:spcBef>
                <a:spcPts val="0"/>
              </a:spcBef>
              <a:spcAft>
                <a:spcPts val="0"/>
              </a:spcAft>
              <a:buClr>
                <a:schemeClr val="dk1"/>
              </a:buClr>
              <a:buSzPct val="100000"/>
              <a:buFont typeface="Arial"/>
              <a:buChar char="●"/>
            </a:pPr>
            <a:r>
              <a:rPr lang="ru" sz="3600">
                <a:solidFill>
                  <a:schemeClr val="dk1"/>
                </a:solidFill>
              </a:rPr>
              <a:t>For a given salaces force size territories are bigger than for a geografic structure , raising costs </a:t>
            </a:r>
            <a:endParaRPr sz="3600">
              <a:solidFill>
                <a:schemeClr val="dk1"/>
              </a:solidFill>
            </a:endParaRPr>
          </a:p>
          <a:p>
            <a:pPr indent="-285750" lvl="0" marL="685800" rtl="0" algn="l">
              <a:lnSpc>
                <a:spcPct val="150000"/>
              </a:lnSpc>
              <a:spcBef>
                <a:spcPts val="0"/>
              </a:spcBef>
              <a:spcAft>
                <a:spcPts val="0"/>
              </a:spcAft>
              <a:buClr>
                <a:schemeClr val="dk1"/>
              </a:buClr>
              <a:buSzPct val="100000"/>
              <a:buFont typeface="Arial"/>
              <a:buChar char="●"/>
            </a:pPr>
            <a:r>
              <a:rPr lang="ru" sz="3600">
                <a:solidFill>
                  <a:schemeClr val="dk1"/>
                </a:solidFill>
              </a:rPr>
              <a:t>Relatively high cost </a:t>
            </a:r>
            <a:br>
              <a:rPr b="1" lang="ru" sz="3600">
                <a:solidFill>
                  <a:schemeClr val="dk1"/>
                </a:solidFill>
              </a:rPr>
            </a:br>
            <a:endParaRPr sz="3600">
              <a:solidFill>
                <a:schemeClr val="dk1"/>
              </a:solidFill>
              <a:highlight>
                <a:srgbClr val="FFFFFF"/>
              </a:highlight>
            </a:endParaRPr>
          </a:p>
          <a:p>
            <a:pPr indent="0" lvl="0" marL="0" rtl="0" algn="just">
              <a:lnSpc>
                <a:spcPct val="131523"/>
              </a:lnSpc>
              <a:spcBef>
                <a:spcPts val="0"/>
              </a:spcBef>
              <a:spcAft>
                <a:spcPts val="0"/>
              </a:spcAft>
              <a:buNone/>
            </a:pPr>
            <a:r>
              <a:t/>
            </a:r>
            <a:endParaRPr sz="1000">
              <a:solidFill>
                <a:schemeClr val="dk1"/>
              </a:solidFill>
              <a:highlight>
                <a:srgbClr val="FFFFFF"/>
              </a:highlight>
            </a:endParaRPr>
          </a:p>
          <a:p>
            <a:pPr indent="0" lvl="0" marL="0" rtl="0" algn="just">
              <a:lnSpc>
                <a:spcPct val="131523"/>
              </a:lnSpc>
              <a:spcBef>
                <a:spcPts val="0"/>
              </a:spcBef>
              <a:spcAft>
                <a:spcPts val="0"/>
              </a:spcAft>
              <a:buNone/>
            </a:pPr>
            <a:r>
              <a:rPr lang="ru" sz="1000">
                <a:solidFill>
                  <a:schemeClr val="dk1"/>
                </a:solidFill>
                <a:highlight>
                  <a:srgbClr val="FFFFFF"/>
                </a:highlight>
              </a:rPr>
              <a:t>                                             </a:t>
            </a:r>
            <a:endParaRPr b="1" sz="1150">
              <a:solidFill>
                <a:schemeClr val="dk1"/>
              </a:solidFill>
            </a:endParaRPr>
          </a:p>
          <a:p>
            <a:pPr indent="0" lvl="0" marL="0" rtl="0" algn="just">
              <a:lnSpc>
                <a:spcPct val="131523"/>
              </a:lnSpc>
              <a:spcBef>
                <a:spcPts val="0"/>
              </a:spcBef>
              <a:spcAft>
                <a:spcPts val="0"/>
              </a:spcAft>
              <a:buNone/>
            </a:pPr>
            <a:r>
              <a:t/>
            </a:r>
            <a:endParaRPr b="1" sz="1150">
              <a:solidFill>
                <a:schemeClr val="dk1"/>
              </a:solidFill>
            </a:endParaRPr>
          </a:p>
          <a:p>
            <a:pPr indent="0" lvl="0" marL="0" rtl="0" algn="just">
              <a:lnSpc>
                <a:spcPct val="131523"/>
              </a:lnSpc>
              <a:spcBef>
                <a:spcPts val="0"/>
              </a:spcBef>
              <a:spcAft>
                <a:spcPts val="0"/>
              </a:spcAft>
              <a:buNone/>
            </a:pPr>
            <a:r>
              <a:t/>
            </a:r>
            <a:endParaRPr b="1" sz="1150">
              <a:solidFill>
                <a:schemeClr val="dk1"/>
              </a:solidFill>
            </a:endParaRPr>
          </a:p>
          <a:p>
            <a:pPr indent="0" lvl="0" marL="0" rtl="0" algn="just">
              <a:lnSpc>
                <a:spcPct val="131523"/>
              </a:lnSpc>
              <a:spcBef>
                <a:spcPts val="0"/>
              </a:spcBef>
              <a:spcAft>
                <a:spcPts val="0"/>
              </a:spcAft>
              <a:buNone/>
            </a:pPr>
            <a:r>
              <a:t/>
            </a:r>
            <a:endParaRPr b="1" sz="1150">
              <a:solidFill>
                <a:schemeClr val="dk1"/>
              </a:solidFill>
            </a:endParaRPr>
          </a:p>
          <a:p>
            <a:pPr indent="0" lvl="0" marL="0" rtl="0" algn="just">
              <a:lnSpc>
                <a:spcPct val="131523"/>
              </a:lnSpc>
              <a:spcBef>
                <a:spcPts val="0"/>
              </a:spcBef>
              <a:spcAft>
                <a:spcPts val="0"/>
              </a:spcAft>
              <a:buNone/>
            </a:pPr>
            <a:r>
              <a:t/>
            </a:r>
            <a:endParaRPr b="1" sz="1150">
              <a:solidFill>
                <a:schemeClr val="dk1"/>
              </a:solidFill>
            </a:endParaRPr>
          </a:p>
          <a:p>
            <a:pPr indent="0" lvl="0" marL="0" rtl="0" algn="just">
              <a:lnSpc>
                <a:spcPct val="131523"/>
              </a:lnSpc>
              <a:spcBef>
                <a:spcPts val="0"/>
              </a:spcBef>
              <a:spcAft>
                <a:spcPts val="0"/>
              </a:spcAft>
              <a:buNone/>
            </a:pPr>
            <a:r>
              <a:t/>
            </a:r>
            <a:endParaRPr b="1" sz="1150">
              <a:solidFill>
                <a:schemeClr val="dk1"/>
              </a:solidFill>
            </a:endParaRPr>
          </a:p>
          <a:p>
            <a:pPr indent="0" lvl="0" marL="0" rtl="0" algn="l">
              <a:lnSpc>
                <a:spcPct val="150000"/>
              </a:lnSpc>
              <a:spcBef>
                <a:spcPts val="0"/>
              </a:spcBef>
              <a:spcAft>
                <a:spcPts val="0"/>
              </a:spcAft>
              <a:buNone/>
            </a:pPr>
            <a:r>
              <a:t/>
            </a:r>
            <a:endParaRPr b="1" sz="1050">
              <a:solidFill>
                <a:schemeClr val="dk1"/>
              </a:solidFill>
            </a:endParaRPr>
          </a:p>
          <a:p>
            <a:pPr indent="0" lvl="0" marL="0" rtl="0" algn="just">
              <a:lnSpc>
                <a:spcPct val="131523"/>
              </a:lnSpc>
              <a:spcBef>
                <a:spcPts val="0"/>
              </a:spcBef>
              <a:spcAft>
                <a:spcPts val="0"/>
              </a:spcAft>
              <a:buClr>
                <a:schemeClr val="dk1"/>
              </a:buClr>
              <a:buSzPct val="95652"/>
              <a:buFont typeface="Arial"/>
              <a:buNone/>
            </a:pPr>
            <a:r>
              <a:t/>
            </a:r>
            <a:endParaRPr b="1" sz="1150">
              <a:solidFill>
                <a:schemeClr val="dk1"/>
              </a:solidFill>
            </a:endParaRPr>
          </a:p>
        </p:txBody>
      </p:sp>
      <p:sp>
        <p:nvSpPr>
          <p:cNvPr id="61" name="Google Shape;61;p14"/>
          <p:cNvSpPr txBox="1"/>
          <p:nvPr/>
        </p:nvSpPr>
        <p:spPr>
          <a:xfrm>
            <a:off x="653725" y="326850"/>
            <a:ext cx="8400600" cy="354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1200"/>
              </a:spcAft>
              <a:buNone/>
            </a:pPr>
            <a:r>
              <a:rPr b="1" lang="ru" sz="1100">
                <a:solidFill>
                  <a:schemeClr val="dk1"/>
                </a:solidFill>
              </a:rPr>
              <a:t>1. Consider the advantages and disadvantages of the various sales force structures and be able to apply them.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185900" y="37000"/>
            <a:ext cx="8520600" cy="51435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t/>
            </a:r>
            <a:endParaRPr b="1" sz="750">
              <a:solidFill>
                <a:schemeClr val="dk1"/>
              </a:solidFill>
              <a:highlight>
                <a:srgbClr val="FFFF00"/>
              </a:highlight>
            </a:endParaRPr>
          </a:p>
          <a:p>
            <a:pPr indent="0" lvl="0" marL="0" rtl="0" algn="ctr">
              <a:lnSpc>
                <a:spcPct val="110000"/>
              </a:lnSpc>
              <a:spcBef>
                <a:spcPts val="0"/>
              </a:spcBef>
              <a:spcAft>
                <a:spcPts val="0"/>
              </a:spcAft>
              <a:buNone/>
            </a:pPr>
            <a:r>
              <a:t/>
            </a:r>
            <a:endParaRPr b="1" sz="1150">
              <a:solidFill>
                <a:schemeClr val="dk1"/>
              </a:solidFill>
            </a:endParaRPr>
          </a:p>
          <a:p>
            <a:pPr indent="0" lvl="0" marL="0" rtl="0" algn="ctr">
              <a:lnSpc>
                <a:spcPct val="110000"/>
              </a:lnSpc>
              <a:spcBef>
                <a:spcPts val="400"/>
              </a:spcBef>
              <a:spcAft>
                <a:spcPts val="0"/>
              </a:spcAft>
              <a:buNone/>
            </a:pPr>
            <a:r>
              <a:rPr b="1" lang="ru" sz="1150">
                <a:solidFill>
                  <a:schemeClr val="dk1"/>
                </a:solidFill>
              </a:rPr>
              <a:t>Product Sales Force Structure</a:t>
            </a:r>
            <a:endParaRPr b="1" sz="1050">
              <a:solidFill>
                <a:srgbClr val="434343"/>
              </a:solidFill>
            </a:endParaRPr>
          </a:p>
          <a:p>
            <a:pPr indent="0" lvl="0" marL="0" rtl="0" algn="l">
              <a:lnSpc>
                <a:spcPct val="150000"/>
              </a:lnSpc>
              <a:spcBef>
                <a:spcPts val="400"/>
              </a:spcBef>
              <a:spcAft>
                <a:spcPts val="0"/>
              </a:spcAft>
              <a:buNone/>
            </a:pPr>
            <a:r>
              <a:t/>
            </a:r>
            <a:endParaRPr b="1" sz="879">
              <a:solidFill>
                <a:schemeClr val="dk1"/>
              </a:solidFill>
              <a:highlight>
                <a:srgbClr val="FFFF00"/>
              </a:highlight>
            </a:endParaRPr>
          </a:p>
          <a:p>
            <a:pPr indent="0" lvl="0" marL="0" rtl="0" algn="l">
              <a:lnSpc>
                <a:spcPct val="150000"/>
              </a:lnSpc>
              <a:spcBef>
                <a:spcPts val="0"/>
              </a:spcBef>
              <a:spcAft>
                <a:spcPts val="0"/>
              </a:spcAft>
              <a:buClr>
                <a:schemeClr val="dk1"/>
              </a:buClr>
              <a:buSzPts val="1100"/>
              <a:buFont typeface="Arial"/>
              <a:buNone/>
            </a:pPr>
            <a:r>
              <a:rPr b="1" lang="ru" sz="1329">
                <a:solidFill>
                  <a:schemeClr val="dk1"/>
                </a:solidFill>
              </a:rPr>
              <a:t>We can say that this structure is more suitable as it is directly focused on the product produced. This structure is completely shaped according to the type of product. Since a specific product is sold here, Sales representatives are product-focused and can better know which sectors it is more suitable for and how to sell.</a:t>
            </a:r>
            <a:endParaRPr b="1" sz="1329">
              <a:solidFill>
                <a:schemeClr val="dk1"/>
              </a:solidFill>
            </a:endParaRPr>
          </a:p>
          <a:p>
            <a:pPr indent="0" lvl="0" marL="0" rtl="0" algn="l">
              <a:lnSpc>
                <a:spcPct val="150000"/>
              </a:lnSpc>
              <a:spcBef>
                <a:spcPts val="0"/>
              </a:spcBef>
              <a:spcAft>
                <a:spcPts val="0"/>
              </a:spcAft>
              <a:buClr>
                <a:schemeClr val="dk1"/>
              </a:buClr>
              <a:buSzPts val="1100"/>
              <a:buFont typeface="Arial"/>
              <a:buNone/>
            </a:pPr>
            <a:r>
              <a:rPr b="1" lang="ru" sz="1329">
                <a:solidFill>
                  <a:schemeClr val="dk1"/>
                </a:solidFill>
              </a:rPr>
              <a:t>In specialties, it can work very well if the company focuses on one industry, </a:t>
            </a:r>
            <a:r>
              <a:rPr b="1" lang="ru" sz="1329">
                <a:solidFill>
                  <a:schemeClr val="dk1"/>
                </a:solidFill>
                <a:highlight>
                  <a:srgbClr val="FF0000"/>
                </a:highlight>
              </a:rPr>
              <a:t>but it can be a bit too much when they bring together multiple industries with multiple products at the same time.Sales representative can develop product expertise. And Management can guide selling effort</a:t>
            </a:r>
            <a:r>
              <a:rPr b="1" lang="ru" sz="1329">
                <a:solidFill>
                  <a:schemeClr val="dk1"/>
                </a:solidFill>
              </a:rPr>
              <a:t>s.</a:t>
            </a:r>
            <a:endParaRPr sz="1329">
              <a:solidFill>
                <a:srgbClr val="1A1A1A"/>
              </a:solidFill>
            </a:endParaRPr>
          </a:p>
          <a:p>
            <a:pPr indent="0" lvl="0" marL="0" rtl="0" algn="l">
              <a:lnSpc>
                <a:spcPct val="150000"/>
              </a:lnSpc>
              <a:spcBef>
                <a:spcPts val="0"/>
              </a:spcBef>
              <a:spcAft>
                <a:spcPts val="0"/>
              </a:spcAft>
              <a:buClr>
                <a:schemeClr val="dk1"/>
              </a:buClr>
              <a:buSzPts val="1100"/>
              <a:buFont typeface="Arial"/>
              <a:buNone/>
            </a:pPr>
            <a:r>
              <a:t/>
            </a:r>
            <a:endParaRPr b="1" sz="1329">
              <a:solidFill>
                <a:schemeClr val="dk1"/>
              </a:solidFill>
            </a:endParaRPr>
          </a:p>
          <a:p>
            <a:pPr indent="0" lvl="0" marL="0" rtl="0" algn="l">
              <a:lnSpc>
                <a:spcPct val="150000"/>
              </a:lnSpc>
              <a:spcBef>
                <a:spcPts val="0"/>
              </a:spcBef>
              <a:spcAft>
                <a:spcPts val="0"/>
              </a:spcAft>
              <a:buClr>
                <a:schemeClr val="dk1"/>
              </a:buClr>
              <a:buSzPts val="1100"/>
              <a:buFont typeface="Arial"/>
              <a:buNone/>
            </a:pPr>
            <a:r>
              <a:rPr b="1" lang="ru" sz="1329">
                <a:solidFill>
                  <a:schemeClr val="dk1"/>
                </a:solidFill>
              </a:rPr>
              <a:t>In specialties, it can work very well if the company focuses on one industry, but it can be a bit too much when they bring together multiple industries with multiple products at the same time.</a:t>
            </a:r>
            <a:endParaRPr b="1" sz="1329">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b="1" sz="1329">
              <a:solidFill>
                <a:schemeClr val="dk1"/>
              </a:solidFill>
            </a:endParaRPr>
          </a:p>
          <a:p>
            <a:pPr indent="0" lvl="0" marL="0" rtl="0" algn="l">
              <a:lnSpc>
                <a:spcPct val="150000"/>
              </a:lnSpc>
              <a:spcBef>
                <a:spcPts val="0"/>
              </a:spcBef>
              <a:spcAft>
                <a:spcPts val="0"/>
              </a:spcAft>
              <a:buClr>
                <a:schemeClr val="dk1"/>
              </a:buClr>
              <a:buSzPts val="1100"/>
              <a:buFont typeface="Arial"/>
              <a:buNone/>
            </a:pPr>
            <a:r>
              <a:rPr b="1" lang="ru" sz="1329">
                <a:solidFill>
                  <a:schemeClr val="dk1"/>
                </a:solidFill>
              </a:rPr>
              <a:t>Sales reps can be intertwined with too many factors. This can cause communication problems and the need for greater coordination with each sales representative.Higher costs can be due to duplication of efforts within geographies and customer accounts.</a:t>
            </a:r>
            <a:endParaRPr b="1" sz="1329">
              <a:solidFill>
                <a:schemeClr val="dk1"/>
              </a:solidFill>
            </a:endParaRPr>
          </a:p>
          <a:p>
            <a:pPr indent="0" lvl="0" marL="0" rtl="0" algn="l">
              <a:lnSpc>
                <a:spcPct val="150000"/>
              </a:lnSpc>
              <a:spcBef>
                <a:spcPts val="0"/>
              </a:spcBef>
              <a:spcAft>
                <a:spcPts val="0"/>
              </a:spcAft>
              <a:buClr>
                <a:schemeClr val="dk1"/>
              </a:buClr>
              <a:buSzPts val="1100"/>
              <a:buFont typeface="Arial"/>
              <a:buNone/>
            </a:pPr>
            <a:r>
              <a:rPr b="1" lang="ru" sz="1329">
                <a:solidFill>
                  <a:schemeClr val="dk1"/>
                </a:solidFill>
              </a:rPr>
              <a:t>Also Coordination required when more sales representative have the same geography/accounts.</a:t>
            </a:r>
            <a:endParaRPr b="1" sz="1329">
              <a:solidFill>
                <a:schemeClr val="dk1"/>
              </a:solidFill>
            </a:endParaRPr>
          </a:p>
          <a:p>
            <a:pPr indent="0" lvl="0" marL="0" rtl="0" algn="just">
              <a:lnSpc>
                <a:spcPct val="131523"/>
              </a:lnSpc>
              <a:spcBef>
                <a:spcPts val="0"/>
              </a:spcBef>
              <a:spcAft>
                <a:spcPts val="0"/>
              </a:spcAft>
              <a:buClr>
                <a:schemeClr val="dk1"/>
              </a:buClr>
              <a:buSzPts val="1100"/>
              <a:buFont typeface="Arial"/>
              <a:buNone/>
            </a:pPr>
            <a:r>
              <a:t/>
            </a:r>
            <a:endParaRPr b="1" sz="115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311700" y="56425"/>
            <a:ext cx="8520600" cy="45123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ru" sz="4400">
                <a:solidFill>
                  <a:srgbClr val="000000"/>
                </a:solidFill>
              </a:rPr>
              <a:t>Advantages and disadvantages of product specialization  sales force structures.</a:t>
            </a:r>
            <a:endParaRPr sz="4400">
              <a:solidFill>
                <a:srgbClr val="000000"/>
              </a:solidFill>
            </a:endParaRPr>
          </a:p>
          <a:p>
            <a:pPr indent="0" lvl="0" marL="0" rtl="0" algn="l">
              <a:lnSpc>
                <a:spcPct val="150000"/>
              </a:lnSpc>
              <a:spcBef>
                <a:spcPts val="1200"/>
              </a:spcBef>
              <a:spcAft>
                <a:spcPts val="0"/>
              </a:spcAft>
              <a:buNone/>
            </a:pPr>
            <a:r>
              <a:rPr lang="ru" sz="4049">
                <a:solidFill>
                  <a:schemeClr val="dk1"/>
                </a:solidFill>
                <a:highlight>
                  <a:srgbClr val="FFFFFF"/>
                </a:highlight>
              </a:rPr>
              <a:t>Salesforce can be set up in different ways depending on what you want it.</a:t>
            </a:r>
            <a:endParaRPr sz="4049">
              <a:solidFill>
                <a:schemeClr val="dk1"/>
              </a:solidFill>
              <a:highlight>
                <a:srgbClr val="FFFFFF"/>
              </a:highlight>
            </a:endParaRPr>
          </a:p>
          <a:p>
            <a:pPr indent="0" lvl="0" marL="0" rtl="0" algn="l">
              <a:lnSpc>
                <a:spcPct val="150000"/>
              </a:lnSpc>
              <a:spcBef>
                <a:spcPts val="1200"/>
              </a:spcBef>
              <a:spcAft>
                <a:spcPts val="0"/>
              </a:spcAft>
              <a:buClr>
                <a:schemeClr val="dk1"/>
              </a:buClr>
              <a:buSzPct val="27163"/>
              <a:buFont typeface="Arial"/>
              <a:buNone/>
            </a:pPr>
            <a:r>
              <a:rPr lang="ru" sz="4049">
                <a:solidFill>
                  <a:schemeClr val="dk1"/>
                </a:solidFill>
                <a:highlight>
                  <a:srgbClr val="FFFFFF"/>
                </a:highlight>
              </a:rPr>
              <a:t>The disadvantages of this structure are: </a:t>
            </a:r>
            <a:endParaRPr sz="4049">
              <a:solidFill>
                <a:schemeClr val="dk1"/>
              </a:solidFill>
              <a:highlight>
                <a:srgbClr val="FFFFFF"/>
              </a:highlight>
            </a:endParaRPr>
          </a:p>
          <a:p>
            <a:pPr indent="0" lvl="0" marL="0" rtl="0" algn="l">
              <a:lnSpc>
                <a:spcPct val="150000"/>
              </a:lnSpc>
              <a:spcBef>
                <a:spcPts val="0"/>
              </a:spcBef>
              <a:spcAft>
                <a:spcPts val="0"/>
              </a:spcAft>
              <a:buClr>
                <a:schemeClr val="dk1"/>
              </a:buClr>
              <a:buSzPct val="27163"/>
              <a:buFont typeface="Arial"/>
              <a:buNone/>
            </a:pPr>
            <a:r>
              <a:rPr lang="ru" sz="4049">
                <a:solidFill>
                  <a:schemeClr val="dk1"/>
                </a:solidFill>
                <a:highlight>
                  <a:srgbClr val="FFFFFF"/>
                </a:highlight>
              </a:rPr>
              <a:t>  </a:t>
            </a:r>
            <a:endParaRPr sz="4049">
              <a:solidFill>
                <a:schemeClr val="dk1"/>
              </a:solidFill>
              <a:highlight>
                <a:srgbClr val="FFFFFF"/>
              </a:highlight>
            </a:endParaRPr>
          </a:p>
          <a:p>
            <a:pPr indent="0" lvl="0" marL="0" rtl="0" algn="l">
              <a:lnSpc>
                <a:spcPct val="150000"/>
              </a:lnSpc>
              <a:spcBef>
                <a:spcPts val="0"/>
              </a:spcBef>
              <a:spcAft>
                <a:spcPts val="0"/>
              </a:spcAft>
              <a:buClr>
                <a:schemeClr val="dk1"/>
              </a:buClr>
              <a:buSzPct val="27163"/>
              <a:buFont typeface="Arial"/>
              <a:buNone/>
            </a:pPr>
            <a:r>
              <a:rPr lang="ru" sz="4049">
                <a:solidFill>
                  <a:schemeClr val="dk1"/>
                </a:solidFill>
                <a:highlight>
                  <a:srgbClr val="FFFFFF"/>
                </a:highlight>
              </a:rPr>
              <a:t>-It may take longer to develop and train employees than with other systems because they must learn both sales and administrative skills. </a:t>
            </a:r>
            <a:endParaRPr sz="4049">
              <a:solidFill>
                <a:schemeClr val="dk1"/>
              </a:solidFill>
              <a:highlight>
                <a:srgbClr val="FFFFFF"/>
              </a:highlight>
            </a:endParaRPr>
          </a:p>
          <a:p>
            <a:pPr indent="0" lvl="0" marL="0" rtl="0" algn="l">
              <a:lnSpc>
                <a:spcPct val="150000"/>
              </a:lnSpc>
              <a:spcBef>
                <a:spcPts val="0"/>
              </a:spcBef>
              <a:spcAft>
                <a:spcPts val="0"/>
              </a:spcAft>
              <a:buClr>
                <a:schemeClr val="dk1"/>
              </a:buClr>
              <a:buSzPct val="27163"/>
              <a:buFont typeface="Arial"/>
              <a:buNone/>
            </a:pPr>
            <a:r>
              <a:rPr lang="ru" sz="4049">
                <a:solidFill>
                  <a:schemeClr val="dk1"/>
                </a:solidFill>
                <a:highlight>
                  <a:srgbClr val="FFFFFF"/>
                </a:highlight>
              </a:rPr>
              <a:t>- Problems with diversifying the product line because of limited resources (capital, employees). </a:t>
            </a:r>
            <a:endParaRPr sz="4049">
              <a:solidFill>
                <a:schemeClr val="dk1"/>
              </a:solidFill>
              <a:highlight>
                <a:srgbClr val="FFFFFF"/>
              </a:highlight>
            </a:endParaRPr>
          </a:p>
          <a:p>
            <a:pPr indent="0" lvl="0" marL="0" rtl="0" algn="l">
              <a:lnSpc>
                <a:spcPct val="150000"/>
              </a:lnSpc>
              <a:spcBef>
                <a:spcPts val="0"/>
              </a:spcBef>
              <a:spcAft>
                <a:spcPts val="0"/>
              </a:spcAft>
              <a:buClr>
                <a:schemeClr val="dk1"/>
              </a:buClr>
              <a:buSzPct val="27163"/>
              <a:buFont typeface="Arial"/>
              <a:buNone/>
            </a:pPr>
            <a:r>
              <a:rPr lang="ru" sz="4049">
                <a:solidFill>
                  <a:schemeClr val="dk1"/>
                </a:solidFill>
                <a:highlight>
                  <a:srgbClr val="FFFFFF"/>
                </a:highlight>
              </a:rPr>
              <a:t>  </a:t>
            </a:r>
            <a:endParaRPr sz="4049">
              <a:solidFill>
                <a:schemeClr val="dk1"/>
              </a:solidFill>
              <a:highlight>
                <a:srgbClr val="FFFFFF"/>
              </a:highlight>
            </a:endParaRPr>
          </a:p>
          <a:p>
            <a:pPr indent="0" lvl="0" marL="0" rtl="0" algn="l">
              <a:lnSpc>
                <a:spcPct val="150000"/>
              </a:lnSpc>
              <a:spcBef>
                <a:spcPts val="0"/>
              </a:spcBef>
              <a:spcAft>
                <a:spcPts val="0"/>
              </a:spcAft>
              <a:buClr>
                <a:schemeClr val="dk1"/>
              </a:buClr>
              <a:buSzPct val="27163"/>
              <a:buFont typeface="Arial"/>
              <a:buNone/>
            </a:pPr>
            <a:r>
              <a:rPr lang="ru" sz="4049">
                <a:solidFill>
                  <a:schemeClr val="dk1"/>
                </a:solidFill>
                <a:highlight>
                  <a:srgbClr val="FFFFFF"/>
                </a:highlight>
              </a:rPr>
              <a:t>-. Salespeople may have difficulty getting a broad perspective on customer needs if they do not have contact with other departments or other salespeople. </a:t>
            </a:r>
            <a:endParaRPr sz="4049">
              <a:solidFill>
                <a:schemeClr val="dk1"/>
              </a:solidFill>
              <a:highlight>
                <a:srgbClr val="FFFFFF"/>
              </a:highlight>
            </a:endParaRPr>
          </a:p>
          <a:p>
            <a:pPr indent="0" lvl="0" marL="0" rtl="0" algn="l">
              <a:lnSpc>
                <a:spcPct val="150000"/>
              </a:lnSpc>
              <a:spcBef>
                <a:spcPts val="0"/>
              </a:spcBef>
              <a:spcAft>
                <a:spcPts val="0"/>
              </a:spcAft>
              <a:buClr>
                <a:schemeClr val="dk1"/>
              </a:buClr>
              <a:buSzPct val="27163"/>
              <a:buFont typeface="Arial"/>
              <a:buNone/>
            </a:pPr>
            <a:r>
              <a:rPr lang="ru" sz="4049">
                <a:solidFill>
                  <a:schemeClr val="dk1"/>
                </a:solidFill>
                <a:highlight>
                  <a:srgbClr val="FFFFFF"/>
                </a:highlight>
              </a:rPr>
              <a:t>  </a:t>
            </a:r>
            <a:endParaRPr sz="4049">
              <a:solidFill>
                <a:schemeClr val="dk1"/>
              </a:solidFill>
              <a:highlight>
                <a:srgbClr val="FFFFFF"/>
              </a:highlight>
            </a:endParaRPr>
          </a:p>
          <a:p>
            <a:pPr indent="0" lvl="0" marL="0" rtl="0" algn="l">
              <a:lnSpc>
                <a:spcPct val="150000"/>
              </a:lnSpc>
              <a:spcBef>
                <a:spcPts val="0"/>
              </a:spcBef>
              <a:spcAft>
                <a:spcPts val="0"/>
              </a:spcAft>
              <a:buClr>
                <a:schemeClr val="dk1"/>
              </a:buClr>
              <a:buSzPct val="27163"/>
              <a:buFont typeface="Arial"/>
              <a:buNone/>
            </a:pPr>
            <a:r>
              <a:rPr lang="ru" sz="4049">
                <a:solidFill>
                  <a:schemeClr val="dk1"/>
                </a:solidFill>
                <a:highlight>
                  <a:srgbClr val="FFFFFF"/>
                </a:highlight>
              </a:rPr>
              <a:t>-The company cannot control costs as effectively as with other structures because each saleperson is independent and must buy most supplies independently from wholesalers or manufacturers, who may charge higher prices than those offered by distributors or jobbers. </a:t>
            </a:r>
            <a:endParaRPr sz="4049">
              <a:solidFill>
                <a:schemeClr val="dk1"/>
              </a:solidFill>
              <a:highlight>
                <a:srgbClr val="FFFFFF"/>
              </a:highlight>
            </a:endParaRPr>
          </a:p>
          <a:p>
            <a:pPr indent="0" lvl="0" marL="0" rtl="0" algn="l">
              <a:lnSpc>
                <a:spcPct val="150000"/>
              </a:lnSpc>
              <a:spcBef>
                <a:spcPts val="0"/>
              </a:spcBef>
              <a:spcAft>
                <a:spcPts val="0"/>
              </a:spcAft>
              <a:buClr>
                <a:schemeClr val="dk1"/>
              </a:buClr>
              <a:buSzPct val="27163"/>
              <a:buFont typeface="Arial"/>
              <a:buNone/>
            </a:pPr>
            <a:r>
              <a:rPr lang="ru" sz="4049">
                <a:solidFill>
                  <a:schemeClr val="dk1"/>
                </a:solidFill>
                <a:highlight>
                  <a:srgbClr val="FFFFFF"/>
                </a:highlight>
              </a:rPr>
              <a:t>Salesforce has limited customization, so it may not meet all of your needs. </a:t>
            </a:r>
            <a:endParaRPr sz="4049">
              <a:solidFill>
                <a:schemeClr val="dk1"/>
              </a:solidFill>
              <a:highlight>
                <a:srgbClr val="FFFFFF"/>
              </a:highlight>
            </a:endParaRPr>
          </a:p>
          <a:p>
            <a:pPr indent="0" lvl="0" marL="0" rtl="0" algn="l">
              <a:lnSpc>
                <a:spcPct val="150000"/>
              </a:lnSpc>
              <a:spcBef>
                <a:spcPts val="0"/>
              </a:spcBef>
              <a:spcAft>
                <a:spcPts val="0"/>
              </a:spcAft>
              <a:buClr>
                <a:schemeClr val="dk1"/>
              </a:buClr>
              <a:buSzPct val="27163"/>
              <a:buFont typeface="Arial"/>
              <a:buNone/>
            </a:pPr>
            <a:r>
              <a:rPr lang="ru" sz="4049">
                <a:solidFill>
                  <a:schemeClr val="dk1"/>
                </a:solidFill>
                <a:highlight>
                  <a:srgbClr val="FFFFFF"/>
                </a:highlight>
              </a:rPr>
              <a:t>Salesforce's pricing model means you have to pay for the amount of users you have, whether they're actively using the software or not.  </a:t>
            </a:r>
            <a:endParaRPr sz="4049">
              <a:solidFill>
                <a:schemeClr val="dk1"/>
              </a:solidFill>
              <a:highlight>
                <a:srgbClr val="FFFFFF"/>
              </a:highlight>
            </a:endParaRPr>
          </a:p>
          <a:p>
            <a:pPr indent="0" lvl="0" marL="0" rtl="0" algn="l">
              <a:lnSpc>
                <a:spcPct val="150000"/>
              </a:lnSpc>
              <a:spcBef>
                <a:spcPts val="0"/>
              </a:spcBef>
              <a:spcAft>
                <a:spcPts val="0"/>
              </a:spcAft>
              <a:buClr>
                <a:schemeClr val="dk1"/>
              </a:buClr>
              <a:buSzPct val="27163"/>
              <a:buFont typeface="Arial"/>
              <a:buNone/>
            </a:pPr>
            <a:r>
              <a:rPr lang="ru" sz="4049">
                <a:solidFill>
                  <a:schemeClr val="dk1"/>
                </a:solidFill>
                <a:highlight>
                  <a:srgbClr val="FFFFFF"/>
                </a:highlight>
              </a:rPr>
              <a:t>-. There is no central control over the number and type of sales calls made by each salesperson, resulting in waste through duplication of effort and inefficient use of time during periods when no customers are available for contact. </a:t>
            </a:r>
            <a:endParaRPr sz="4049">
              <a:solidFill>
                <a:schemeClr val="dk1"/>
              </a:solidFill>
              <a:highlight>
                <a:srgbClr val="FFFFFF"/>
              </a:highlight>
            </a:endParaRPr>
          </a:p>
          <a:p>
            <a:pPr indent="0" lvl="0" marL="0" rtl="0" algn="l">
              <a:lnSpc>
                <a:spcPct val="150000"/>
              </a:lnSpc>
              <a:spcBef>
                <a:spcPts val="0"/>
              </a:spcBef>
              <a:spcAft>
                <a:spcPts val="0"/>
              </a:spcAft>
              <a:buClr>
                <a:schemeClr val="dk1"/>
              </a:buClr>
              <a:buSzPct val="27163"/>
              <a:buFont typeface="Arial"/>
              <a:buNone/>
            </a:pPr>
            <a:r>
              <a:rPr lang="ru" sz="4049">
                <a:solidFill>
                  <a:schemeClr val="dk1"/>
                </a:solidFill>
                <a:highlight>
                  <a:srgbClr val="FFFFFF"/>
                </a:highlight>
              </a:rPr>
              <a:t>The main disadvantage of product specialization is that it can result in lower sales revenues because the company has less flexibility to introduce new products. This will cause the company to lose market share if a competitor introduces a new product or service that is better than theirs. </a:t>
            </a:r>
            <a:endParaRPr sz="4049">
              <a:solidFill>
                <a:schemeClr val="dk1"/>
              </a:solidFill>
              <a:highlight>
                <a:srgbClr val="FFFFFF"/>
              </a:highlight>
            </a:endParaRPr>
          </a:p>
          <a:p>
            <a:pPr indent="0" lvl="0" marL="0" rtl="0" algn="l">
              <a:spcBef>
                <a:spcPts val="1200"/>
              </a:spcBef>
              <a:spcAft>
                <a:spcPts val="0"/>
              </a:spcAft>
              <a:buNone/>
            </a:pPr>
            <a:r>
              <a:t/>
            </a:r>
            <a:endParaRPr sz="1400">
              <a:solidFill>
                <a:schemeClr val="dk1"/>
              </a:solidFill>
              <a:highlight>
                <a:srgbClr val="FFFFFF"/>
              </a:highlight>
            </a:endParaRPr>
          </a:p>
          <a:p>
            <a:pPr indent="0" lvl="0" marL="0" rtl="0" algn="l">
              <a:spcBef>
                <a:spcPts val="1200"/>
              </a:spcBef>
              <a:spcAft>
                <a:spcPts val="0"/>
              </a:spcAft>
              <a:buNone/>
            </a:pPr>
            <a:r>
              <a:t/>
            </a:r>
            <a:endParaRPr sz="9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Clr>
                <a:schemeClr val="dk1"/>
              </a:buClr>
              <a:buSzPct val="78571"/>
              <a:buFont typeface="Arial"/>
              <a:buNone/>
            </a:pPr>
            <a:r>
              <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idx="1" type="body"/>
          </p:nvPr>
        </p:nvSpPr>
        <p:spPr>
          <a:xfrm>
            <a:off x="311700" y="56425"/>
            <a:ext cx="8520600" cy="4512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ru" sz="1300">
                <a:solidFill>
                  <a:schemeClr val="dk1"/>
                </a:solidFill>
                <a:highlight>
                  <a:srgbClr val="FFFFFF"/>
                </a:highlight>
              </a:rPr>
              <a:t>Advantages: </a:t>
            </a:r>
            <a:endParaRPr sz="1300">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ru" sz="1300">
                <a:solidFill>
                  <a:schemeClr val="dk1"/>
                </a:solidFill>
                <a:highlight>
                  <a:srgbClr val="FFFFFF"/>
                </a:highlight>
              </a:rPr>
              <a:t>- The sales force can be easily trained to sell a particular product or service, which helps in reducing training cost.  </a:t>
            </a:r>
            <a:endParaRPr sz="1300">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ru" sz="1300">
                <a:solidFill>
                  <a:schemeClr val="dk1"/>
                </a:solidFill>
                <a:highlight>
                  <a:srgbClr val="FFFFFF"/>
                </a:highlight>
              </a:rPr>
              <a:t>. Salesforce offers a wide range of apps to integrate with your business. </a:t>
            </a:r>
            <a:endParaRPr sz="1300">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ru" sz="1300">
                <a:solidFill>
                  <a:schemeClr val="dk1"/>
                </a:solidFill>
                <a:highlight>
                  <a:srgbClr val="FFFFFF"/>
                </a:highlight>
              </a:rPr>
              <a:t>- There is an increase in sales due to personal touch and attention provided by each salesperson towards the customers. </a:t>
            </a:r>
            <a:endParaRPr sz="1300">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ru" sz="1300">
                <a:solidFill>
                  <a:schemeClr val="dk1"/>
                </a:solidFill>
                <a:highlight>
                  <a:srgbClr val="FFFFFF"/>
                </a:highlight>
              </a:rPr>
              <a:t>- It provides better control over inventory and monitoring of sales figures, which helps in maximizing profits and minimizing losses. </a:t>
            </a:r>
            <a:endParaRPr sz="1300">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ru" sz="1300">
                <a:solidFill>
                  <a:schemeClr val="dk1"/>
                </a:solidFill>
                <a:highlight>
                  <a:srgbClr val="FFFFFF"/>
                </a:highlight>
              </a:rPr>
              <a:t>- It can increase the market share of a company by increasing its customer base. </a:t>
            </a:r>
            <a:endParaRPr sz="1300">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ru" sz="1300">
                <a:solidFill>
                  <a:schemeClr val="dk1"/>
                </a:solidFill>
                <a:highlight>
                  <a:srgbClr val="FFFFFF"/>
                </a:highlight>
              </a:rPr>
              <a:t>- Reduces the need for a large sales force. </a:t>
            </a:r>
            <a:endParaRPr sz="1300">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ru" sz="1300">
                <a:solidFill>
                  <a:schemeClr val="dk1"/>
                </a:solidFill>
                <a:highlight>
                  <a:srgbClr val="FFFFFF"/>
                </a:highlight>
              </a:rPr>
              <a:t>- Allows companies to specialize their sales force </a:t>
            </a:r>
            <a:endParaRPr sz="13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439825" y="282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Market -centred Structure was what we chose</a:t>
            </a:r>
            <a:endParaRPr/>
          </a:p>
        </p:txBody>
      </p:sp>
      <p:pic>
        <p:nvPicPr>
          <p:cNvPr id="82" name="Google Shape;82;p18"/>
          <p:cNvPicPr preferRelativeResize="0"/>
          <p:nvPr/>
        </p:nvPicPr>
        <p:blipFill>
          <a:blip r:embed="rId3">
            <a:alphaModFix/>
          </a:blip>
          <a:stretch>
            <a:fillRect/>
          </a:stretch>
        </p:blipFill>
        <p:spPr>
          <a:xfrm>
            <a:off x="907475" y="1079050"/>
            <a:ext cx="6901125" cy="358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232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022"/>
              <a:t>Benefits of certain compensation packages. </a:t>
            </a:r>
            <a:endParaRPr sz="2022"/>
          </a:p>
          <a:p>
            <a:pPr indent="0" lvl="0" marL="0" rtl="0" algn="l">
              <a:spcBef>
                <a:spcPts val="0"/>
              </a:spcBef>
              <a:spcAft>
                <a:spcPts val="0"/>
              </a:spcAft>
              <a:buNone/>
            </a:pPr>
            <a:r>
              <a:t/>
            </a:r>
            <a:endParaRPr sz="2022"/>
          </a:p>
          <a:p>
            <a:pPr indent="0" lvl="0" marL="0" rtl="0" algn="l">
              <a:lnSpc>
                <a:spcPct val="150000"/>
              </a:lnSpc>
              <a:spcBef>
                <a:spcPts val="0"/>
              </a:spcBef>
              <a:spcAft>
                <a:spcPts val="0"/>
              </a:spcAft>
              <a:buClr>
                <a:schemeClr val="dk1"/>
              </a:buClr>
              <a:buSzPct val="90825"/>
              <a:buFont typeface="Arial"/>
              <a:buNone/>
            </a:pPr>
            <a:r>
              <a:rPr lang="ru" sz="1211">
                <a:highlight>
                  <a:srgbClr val="FFFFFF"/>
                </a:highlight>
              </a:rPr>
              <a:t>Base Salary: The base salary is the amount you are paid for your work.  </a:t>
            </a:r>
            <a:endParaRPr sz="1211">
              <a:highlight>
                <a:srgbClr val="FFFFFF"/>
              </a:highlight>
            </a:endParaRPr>
          </a:p>
          <a:p>
            <a:pPr indent="0" lvl="0" marL="0" rtl="0" algn="l">
              <a:lnSpc>
                <a:spcPct val="150000"/>
              </a:lnSpc>
              <a:spcBef>
                <a:spcPts val="0"/>
              </a:spcBef>
              <a:spcAft>
                <a:spcPts val="0"/>
              </a:spcAft>
              <a:buClr>
                <a:schemeClr val="dk1"/>
              </a:buClr>
              <a:buSzPct val="90825"/>
              <a:buFont typeface="Arial"/>
              <a:buNone/>
            </a:pPr>
            <a:r>
              <a:rPr lang="ru" sz="1211">
                <a:highlight>
                  <a:srgbClr val="FFFFFF"/>
                </a:highlight>
              </a:rPr>
              <a:t>-Simple to calculate. </a:t>
            </a:r>
            <a:endParaRPr sz="1211">
              <a:highlight>
                <a:srgbClr val="FFFFFF"/>
              </a:highlight>
            </a:endParaRPr>
          </a:p>
          <a:p>
            <a:pPr indent="0" lvl="0" marL="0" rtl="0" algn="l">
              <a:lnSpc>
                <a:spcPct val="150000"/>
              </a:lnSpc>
              <a:spcBef>
                <a:spcPts val="0"/>
              </a:spcBef>
              <a:spcAft>
                <a:spcPts val="0"/>
              </a:spcAft>
              <a:buClr>
                <a:schemeClr val="dk1"/>
              </a:buClr>
              <a:buSzPct val="90825"/>
              <a:buFont typeface="Arial"/>
              <a:buNone/>
            </a:pPr>
            <a:r>
              <a:rPr lang="ru" sz="1211">
                <a:highlight>
                  <a:srgbClr val="FFFFFF"/>
                </a:highlight>
              </a:rPr>
              <a:t>-Aids in sales cost forecasting </a:t>
            </a:r>
            <a:endParaRPr sz="1211">
              <a:highlight>
                <a:srgbClr val="FFFFFF"/>
              </a:highlight>
            </a:endParaRPr>
          </a:p>
          <a:p>
            <a:pPr indent="0" lvl="0" marL="0" rtl="0" algn="l">
              <a:lnSpc>
                <a:spcPct val="150000"/>
              </a:lnSpc>
              <a:spcBef>
                <a:spcPts val="0"/>
              </a:spcBef>
              <a:spcAft>
                <a:spcPts val="0"/>
              </a:spcAft>
              <a:buClr>
                <a:schemeClr val="dk1"/>
              </a:buClr>
              <a:buSzPct val="90825"/>
              <a:buFont typeface="Arial"/>
              <a:buNone/>
            </a:pPr>
            <a:r>
              <a:rPr lang="ru" sz="1211">
                <a:highlight>
                  <a:srgbClr val="FFFFFF"/>
                </a:highlight>
              </a:rPr>
              <a:t>- Benefits Package. </a:t>
            </a:r>
            <a:endParaRPr sz="1211">
              <a:highlight>
                <a:srgbClr val="FFFFFF"/>
              </a:highlight>
            </a:endParaRPr>
          </a:p>
          <a:p>
            <a:pPr indent="0" lvl="0" marL="0" rtl="0" algn="l">
              <a:lnSpc>
                <a:spcPct val="150000"/>
              </a:lnSpc>
              <a:spcBef>
                <a:spcPts val="0"/>
              </a:spcBef>
              <a:spcAft>
                <a:spcPts val="0"/>
              </a:spcAft>
              <a:buNone/>
            </a:pPr>
            <a:r>
              <a:rPr lang="ru" sz="1211">
                <a:highlight>
                  <a:srgbClr val="FFFFFF"/>
                </a:highlight>
              </a:rPr>
              <a:t>- Regardless of the outcomes attained by any salesperson.</a:t>
            </a:r>
            <a:endParaRPr sz="1211">
              <a:highlight>
                <a:srgbClr val="FFFFFF"/>
              </a:highlight>
            </a:endParaRPr>
          </a:p>
          <a:p>
            <a:pPr indent="0" lvl="0" marL="0" rtl="0" algn="l">
              <a:lnSpc>
                <a:spcPct val="150000"/>
              </a:lnSpc>
              <a:spcBef>
                <a:spcPts val="0"/>
              </a:spcBef>
              <a:spcAft>
                <a:spcPts val="0"/>
              </a:spcAft>
              <a:buClr>
                <a:schemeClr val="dk1"/>
              </a:buClr>
              <a:buSzPct val="90825"/>
              <a:buFont typeface="Arial"/>
              <a:buNone/>
            </a:pPr>
            <a:r>
              <a:t/>
            </a:r>
            <a:endParaRPr sz="1211">
              <a:highlight>
                <a:srgbClr val="FFFFFF"/>
              </a:highlight>
            </a:endParaRPr>
          </a:p>
          <a:p>
            <a:pPr indent="0" lvl="0" marL="0" rtl="0" algn="l">
              <a:lnSpc>
                <a:spcPct val="150000"/>
              </a:lnSpc>
              <a:spcBef>
                <a:spcPts val="0"/>
              </a:spcBef>
              <a:spcAft>
                <a:spcPts val="0"/>
              </a:spcAft>
              <a:buClr>
                <a:schemeClr val="dk1"/>
              </a:buClr>
              <a:buSzPct val="90825"/>
              <a:buFont typeface="Arial"/>
              <a:buNone/>
            </a:pPr>
            <a:r>
              <a:rPr lang="ru" sz="1211">
                <a:highlight>
                  <a:srgbClr val="FFFFFF"/>
                </a:highlight>
              </a:rPr>
              <a:t>Commissions:  </a:t>
            </a:r>
            <a:endParaRPr sz="1211">
              <a:highlight>
                <a:srgbClr val="FFFFFF"/>
              </a:highlight>
            </a:endParaRPr>
          </a:p>
          <a:p>
            <a:pPr indent="0" lvl="0" marL="0" rtl="0" algn="l">
              <a:lnSpc>
                <a:spcPct val="150000"/>
              </a:lnSpc>
              <a:spcBef>
                <a:spcPts val="0"/>
              </a:spcBef>
              <a:spcAft>
                <a:spcPts val="0"/>
              </a:spcAft>
              <a:buClr>
                <a:schemeClr val="dk1"/>
              </a:buClr>
              <a:buSzPct val="90825"/>
              <a:buFont typeface="Arial"/>
              <a:buNone/>
            </a:pPr>
            <a:r>
              <a:rPr lang="ru" sz="1211">
                <a:highlight>
                  <a:srgbClr val="FFFFFF"/>
                </a:highlight>
              </a:rPr>
              <a:t>-Commissions are payments made by a company based on the value of products or services sold by salespeople.  </a:t>
            </a:r>
            <a:endParaRPr sz="1211">
              <a:highlight>
                <a:srgbClr val="FFFFFF"/>
              </a:highlight>
            </a:endParaRPr>
          </a:p>
          <a:p>
            <a:pPr indent="0" lvl="0" marL="0" rtl="0" algn="l">
              <a:lnSpc>
                <a:spcPct val="150000"/>
              </a:lnSpc>
              <a:spcBef>
                <a:spcPts val="0"/>
              </a:spcBef>
              <a:spcAft>
                <a:spcPts val="0"/>
              </a:spcAft>
              <a:buClr>
                <a:schemeClr val="dk1"/>
              </a:buClr>
              <a:buSzPct val="90825"/>
              <a:buFont typeface="Arial"/>
              <a:buNone/>
            </a:pPr>
            <a:r>
              <a:rPr lang="ru" sz="1211">
                <a:highlight>
                  <a:srgbClr val="FFFFFF"/>
                </a:highlight>
              </a:rPr>
              <a:t>- System that stimulates and motivates </a:t>
            </a:r>
            <a:endParaRPr sz="1211">
              <a:highlight>
                <a:srgbClr val="FFFFFF"/>
              </a:highlight>
            </a:endParaRPr>
          </a:p>
          <a:p>
            <a:pPr indent="0" lvl="0" marL="0" rtl="0" algn="l">
              <a:lnSpc>
                <a:spcPct val="150000"/>
              </a:lnSpc>
              <a:spcBef>
                <a:spcPts val="0"/>
              </a:spcBef>
              <a:spcAft>
                <a:spcPts val="0"/>
              </a:spcAft>
              <a:buClr>
                <a:schemeClr val="dk1"/>
              </a:buClr>
              <a:buSzPct val="90825"/>
              <a:buFont typeface="Arial"/>
              <a:buNone/>
            </a:pPr>
            <a:r>
              <a:rPr lang="ru" sz="1211">
                <a:highlight>
                  <a:srgbClr val="FFFFFF"/>
                </a:highlight>
              </a:rPr>
              <a:t> </a:t>
            </a:r>
            <a:endParaRPr sz="1211">
              <a:highlight>
                <a:srgbClr val="FFFFFF"/>
              </a:highlight>
            </a:endParaRPr>
          </a:p>
          <a:p>
            <a:pPr indent="0" lvl="0" marL="0" rtl="0" algn="l">
              <a:lnSpc>
                <a:spcPct val="150000"/>
              </a:lnSpc>
              <a:spcBef>
                <a:spcPts val="0"/>
              </a:spcBef>
              <a:spcAft>
                <a:spcPts val="0"/>
              </a:spcAft>
              <a:buClr>
                <a:schemeClr val="dk1"/>
              </a:buClr>
              <a:buSzPct val="90825"/>
              <a:buFont typeface="Arial"/>
              <a:buNone/>
            </a:pPr>
            <a:r>
              <a:rPr lang="ru" sz="1211">
                <a:highlight>
                  <a:srgbClr val="FFFFFF"/>
                </a:highlight>
              </a:rPr>
              <a:t>Base salary and </a:t>
            </a:r>
            <a:r>
              <a:rPr lang="ru" sz="1211">
                <a:highlight>
                  <a:srgbClr val="FFFFFF"/>
                </a:highlight>
              </a:rPr>
              <a:t>Commissions</a:t>
            </a:r>
            <a:r>
              <a:rPr lang="ru" sz="1211">
                <a:highlight>
                  <a:srgbClr val="FFFFFF"/>
                </a:highlight>
              </a:rPr>
              <a:t>. </a:t>
            </a:r>
            <a:endParaRPr sz="1211">
              <a:highlight>
                <a:srgbClr val="FFFFFF"/>
              </a:highlight>
            </a:endParaRPr>
          </a:p>
          <a:p>
            <a:pPr indent="0" lvl="0" marL="0" rtl="0" algn="l">
              <a:lnSpc>
                <a:spcPct val="150000"/>
              </a:lnSpc>
              <a:spcBef>
                <a:spcPts val="0"/>
              </a:spcBef>
              <a:spcAft>
                <a:spcPts val="0"/>
              </a:spcAft>
              <a:buClr>
                <a:schemeClr val="dk1"/>
              </a:buClr>
              <a:buSzPct val="90825"/>
              <a:buFont typeface="Arial"/>
              <a:buNone/>
            </a:pPr>
            <a:r>
              <a:rPr lang="ru" sz="1211">
                <a:highlight>
                  <a:srgbClr val="FFFFFF"/>
                </a:highlight>
              </a:rPr>
              <a:t>provides a combination of base and variable income </a:t>
            </a:r>
            <a:endParaRPr sz="1211">
              <a:highlight>
                <a:srgbClr val="FFFFFF"/>
              </a:highlight>
            </a:endParaRPr>
          </a:p>
          <a:p>
            <a:pPr indent="0" lvl="0" marL="0" rtl="0" algn="l">
              <a:lnSpc>
                <a:spcPct val="150000"/>
              </a:lnSpc>
              <a:spcBef>
                <a:spcPts val="0"/>
              </a:spcBef>
              <a:spcAft>
                <a:spcPts val="0"/>
              </a:spcAft>
              <a:buClr>
                <a:schemeClr val="dk1"/>
              </a:buClr>
              <a:buSzPct val="90825"/>
              <a:buFont typeface="Arial"/>
              <a:buNone/>
            </a:pPr>
            <a:r>
              <a:rPr lang="ru" sz="1211">
                <a:highlight>
                  <a:srgbClr val="FFFFFF"/>
                </a:highlight>
              </a:rPr>
              <a:t>Ensure safety. </a:t>
            </a:r>
            <a:endParaRPr sz="1211">
              <a:highlight>
                <a:srgbClr val="FFFFFF"/>
              </a:highlight>
            </a:endParaRPr>
          </a:p>
          <a:p>
            <a:pPr indent="0" lvl="0" marL="0" rtl="0" algn="l">
              <a:lnSpc>
                <a:spcPct val="150000"/>
              </a:lnSpc>
              <a:spcBef>
                <a:spcPts val="0"/>
              </a:spcBef>
              <a:spcAft>
                <a:spcPts val="0"/>
              </a:spcAft>
              <a:buClr>
                <a:schemeClr val="dk1"/>
              </a:buClr>
              <a:buSzPct val="90825"/>
              <a:buFont typeface="Arial"/>
              <a:buNone/>
            </a:pPr>
            <a:r>
              <a:rPr lang="ru" sz="1211">
                <a:highlight>
                  <a:srgbClr val="FFFFFF"/>
                </a:highlight>
              </a:rPr>
              <a:t>Aids in sales cost forecasting </a:t>
            </a:r>
            <a:endParaRPr sz="1211">
              <a:highlight>
                <a:srgbClr val="FFFFFF"/>
              </a:highlight>
            </a:endParaRPr>
          </a:p>
          <a:p>
            <a:pPr indent="0" lvl="0" marL="0" rtl="0" algn="l">
              <a:lnSpc>
                <a:spcPct val="150000"/>
              </a:lnSpc>
              <a:spcBef>
                <a:spcPts val="0"/>
              </a:spcBef>
              <a:spcAft>
                <a:spcPts val="0"/>
              </a:spcAft>
              <a:buClr>
                <a:schemeClr val="dk1"/>
              </a:buClr>
              <a:buSzPct val="90825"/>
              <a:buFont typeface="Arial"/>
              <a:buNone/>
            </a:pPr>
            <a:r>
              <a:rPr lang="ru" sz="1211">
                <a:highlight>
                  <a:srgbClr val="FFFFFF"/>
                </a:highlight>
              </a:rPr>
              <a:t>Also Sellers should be compensated for their efforts. </a:t>
            </a:r>
            <a:endParaRPr sz="1211">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idx="1" type="body"/>
          </p:nvPr>
        </p:nvSpPr>
        <p:spPr>
          <a:xfrm>
            <a:off x="311700" y="149575"/>
            <a:ext cx="8520600" cy="4419300"/>
          </a:xfrm>
          <a:prstGeom prst="rect">
            <a:avLst/>
          </a:prstGeom>
        </p:spPr>
        <p:txBody>
          <a:bodyPr anchorCtr="0" anchor="t" bIns="91425" lIns="91425" spcFirstLastPara="1" rIns="91425" wrap="square" tIns="91425">
            <a:normAutofit lnSpcReduction="10000"/>
          </a:bodyPr>
          <a:lstStyle/>
          <a:p>
            <a:pPr indent="0" lvl="0" marL="0" rtl="0" algn="ctr">
              <a:lnSpc>
                <a:spcPct val="150000"/>
              </a:lnSpc>
              <a:spcBef>
                <a:spcPts val="0"/>
              </a:spcBef>
              <a:spcAft>
                <a:spcPts val="0"/>
              </a:spcAft>
              <a:buClr>
                <a:schemeClr val="dk1"/>
              </a:buClr>
              <a:buSzPts val="1100"/>
              <a:buFont typeface="Arial"/>
              <a:buNone/>
            </a:pPr>
            <a:r>
              <a:rPr b="1" lang="ru" sz="1050">
                <a:solidFill>
                  <a:srgbClr val="980000"/>
                </a:solidFill>
              </a:rPr>
              <a:t>Workload approach - find number of sales people required </a:t>
            </a:r>
            <a:endParaRPr b="1" sz="1050">
              <a:solidFill>
                <a:srgbClr val="980000"/>
              </a:solidFill>
            </a:endParaRPr>
          </a:p>
          <a:p>
            <a:pPr indent="0" lvl="0" marL="0" rtl="0" algn="ctr">
              <a:lnSpc>
                <a:spcPct val="150000"/>
              </a:lnSpc>
              <a:spcBef>
                <a:spcPts val="0"/>
              </a:spcBef>
              <a:spcAft>
                <a:spcPts val="0"/>
              </a:spcAft>
              <a:buClr>
                <a:schemeClr val="dk1"/>
              </a:buClr>
              <a:buSzPts val="1100"/>
              <a:buFont typeface="Arial"/>
              <a:buNone/>
            </a:pPr>
            <a:r>
              <a:t/>
            </a:r>
            <a:endParaRPr b="1" sz="1050">
              <a:solidFill>
                <a:srgbClr val="980000"/>
              </a:solidFill>
            </a:endParaRPr>
          </a:p>
          <a:p>
            <a:pPr indent="0" lvl="0" marL="0" rtl="0" algn="ctr">
              <a:lnSpc>
                <a:spcPct val="150000"/>
              </a:lnSpc>
              <a:spcBef>
                <a:spcPts val="0"/>
              </a:spcBef>
              <a:spcAft>
                <a:spcPts val="0"/>
              </a:spcAft>
              <a:buClr>
                <a:schemeClr val="dk1"/>
              </a:buClr>
              <a:buSzPts val="1100"/>
              <a:buFont typeface="Arial"/>
              <a:buNone/>
            </a:pPr>
            <a:r>
              <a:rPr b="1" lang="ru" sz="1050">
                <a:solidFill>
                  <a:schemeClr val="dk1"/>
                </a:solidFill>
              </a:rPr>
              <a:t>Current situation in the company:</a:t>
            </a:r>
            <a:endParaRPr b="1" sz="1050">
              <a:solidFill>
                <a:schemeClr val="dk1"/>
              </a:solidFill>
            </a:endParaRPr>
          </a:p>
          <a:p>
            <a:pPr indent="0" lvl="0" marL="0" rtl="0" algn="ctr">
              <a:lnSpc>
                <a:spcPct val="150000"/>
              </a:lnSpc>
              <a:spcBef>
                <a:spcPts val="0"/>
              </a:spcBef>
              <a:spcAft>
                <a:spcPts val="0"/>
              </a:spcAft>
              <a:buClr>
                <a:schemeClr val="dk1"/>
              </a:buClr>
              <a:buSzPts val="1100"/>
              <a:buFont typeface="Arial"/>
              <a:buNone/>
            </a:pPr>
            <a:r>
              <a:rPr b="1" lang="ru" sz="1050">
                <a:solidFill>
                  <a:schemeClr val="dk1"/>
                </a:solidFill>
              </a:rPr>
              <a:t> producing 5 models per year</a:t>
            </a:r>
            <a:endParaRPr b="1" sz="1050">
              <a:solidFill>
                <a:schemeClr val="dk1"/>
              </a:solidFill>
            </a:endParaRPr>
          </a:p>
          <a:p>
            <a:pPr indent="0" lvl="0" marL="0" rtl="0" algn="ctr">
              <a:lnSpc>
                <a:spcPct val="150000"/>
              </a:lnSpc>
              <a:spcBef>
                <a:spcPts val="0"/>
              </a:spcBef>
              <a:spcAft>
                <a:spcPts val="0"/>
              </a:spcAft>
              <a:buClr>
                <a:schemeClr val="dk1"/>
              </a:buClr>
              <a:buSzPts val="1100"/>
              <a:buFont typeface="Arial"/>
              <a:buNone/>
            </a:pPr>
            <a:r>
              <a:rPr b="1" lang="ru" sz="1050">
                <a:solidFill>
                  <a:schemeClr val="dk1"/>
                </a:solidFill>
              </a:rPr>
              <a:t>each model costs - 50 000 euro</a:t>
            </a:r>
            <a:endParaRPr b="1" sz="1050">
              <a:solidFill>
                <a:schemeClr val="dk1"/>
              </a:solidFill>
            </a:endParaRPr>
          </a:p>
          <a:p>
            <a:pPr indent="0" lvl="0" marL="0" rtl="0" algn="ctr">
              <a:lnSpc>
                <a:spcPct val="150000"/>
              </a:lnSpc>
              <a:spcBef>
                <a:spcPts val="0"/>
              </a:spcBef>
              <a:spcAft>
                <a:spcPts val="0"/>
              </a:spcAft>
              <a:buClr>
                <a:schemeClr val="dk1"/>
              </a:buClr>
              <a:buSzPts val="1100"/>
              <a:buFont typeface="Arial"/>
              <a:buNone/>
            </a:pPr>
            <a:r>
              <a:rPr b="1" lang="ru" sz="1050">
                <a:solidFill>
                  <a:schemeClr val="dk1"/>
                </a:solidFill>
              </a:rPr>
              <a:t>No salesforce at all</a:t>
            </a:r>
            <a:endParaRPr b="1" sz="1050">
              <a:solidFill>
                <a:schemeClr val="dk1"/>
              </a:solidFill>
            </a:endParaRPr>
          </a:p>
          <a:p>
            <a:pPr indent="0" lvl="0" marL="0" rtl="0" algn="ctr">
              <a:lnSpc>
                <a:spcPct val="150000"/>
              </a:lnSpc>
              <a:spcBef>
                <a:spcPts val="0"/>
              </a:spcBef>
              <a:spcAft>
                <a:spcPts val="0"/>
              </a:spcAft>
              <a:buClr>
                <a:schemeClr val="dk1"/>
              </a:buClr>
              <a:buSzPts val="1100"/>
              <a:buFont typeface="Arial"/>
              <a:buNone/>
            </a:pPr>
            <a:r>
              <a:t/>
            </a:r>
            <a:endParaRPr b="1" sz="1050">
              <a:solidFill>
                <a:schemeClr val="dk1"/>
              </a:solidFill>
            </a:endParaRPr>
          </a:p>
          <a:p>
            <a:pPr indent="0" lvl="0" marL="0" rtl="0" algn="ctr">
              <a:lnSpc>
                <a:spcPct val="150000"/>
              </a:lnSpc>
              <a:spcBef>
                <a:spcPts val="0"/>
              </a:spcBef>
              <a:spcAft>
                <a:spcPts val="0"/>
              </a:spcAft>
              <a:buNone/>
            </a:pPr>
            <a:r>
              <a:rPr b="1" lang="ru" sz="1050">
                <a:solidFill>
                  <a:schemeClr val="dk1"/>
                </a:solidFill>
              </a:rPr>
              <a:t>Workload approach:</a:t>
            </a:r>
            <a:endParaRPr b="1" sz="1050">
              <a:solidFill>
                <a:schemeClr val="dk1"/>
              </a:solidFill>
            </a:endParaRPr>
          </a:p>
          <a:p>
            <a:pPr indent="0" lvl="0" marL="0" rtl="0" algn="ctr">
              <a:lnSpc>
                <a:spcPct val="150000"/>
              </a:lnSpc>
              <a:spcBef>
                <a:spcPts val="0"/>
              </a:spcBef>
              <a:spcAft>
                <a:spcPts val="0"/>
              </a:spcAft>
              <a:buNone/>
            </a:pPr>
            <a:r>
              <a:t/>
            </a:r>
            <a:endParaRPr b="1" sz="1050">
              <a:solidFill>
                <a:schemeClr val="dk1"/>
              </a:solidFill>
            </a:endParaRPr>
          </a:p>
          <a:p>
            <a:pPr indent="-295275" lvl="0" marL="457200" rtl="0" algn="ctr">
              <a:lnSpc>
                <a:spcPct val="150000"/>
              </a:lnSpc>
              <a:spcBef>
                <a:spcPts val="0"/>
              </a:spcBef>
              <a:spcAft>
                <a:spcPts val="0"/>
              </a:spcAft>
              <a:buClr>
                <a:schemeClr val="dk1"/>
              </a:buClr>
              <a:buSzPts val="1050"/>
              <a:buAutoNum type="arabicPeriod"/>
            </a:pPr>
            <a:r>
              <a:rPr b="1" lang="ru" sz="1050">
                <a:solidFill>
                  <a:schemeClr val="dk1"/>
                </a:solidFill>
              </a:rPr>
              <a:t>Customers are grouped into categories according to the value of goods bought and potential for the future. - According to the text in the case I understand that they aim only 3 categories of clients which are: nuclear energy industry (group 1), armed force (group 2) and sewerage networks (group 3). </a:t>
            </a:r>
            <a:endParaRPr b="1" sz="1050">
              <a:solidFill>
                <a:schemeClr val="dk1"/>
              </a:solidFill>
            </a:endParaRPr>
          </a:p>
          <a:p>
            <a:pPr indent="-295275" lvl="0" marL="457200" rtl="0" algn="ctr">
              <a:lnSpc>
                <a:spcPct val="150000"/>
              </a:lnSpc>
              <a:spcBef>
                <a:spcPts val="0"/>
              </a:spcBef>
              <a:spcAft>
                <a:spcPts val="0"/>
              </a:spcAft>
              <a:buClr>
                <a:schemeClr val="dk1"/>
              </a:buClr>
              <a:buSzPts val="1050"/>
              <a:buAutoNum type="arabicPeriod"/>
            </a:pPr>
            <a:r>
              <a:rPr b="1" lang="ru" sz="1050">
                <a:solidFill>
                  <a:schemeClr val="dk1"/>
                </a:solidFill>
              </a:rPr>
              <a:t>The call frequency (number of calls on an account per year) is assessed for each category of customer. </a:t>
            </a:r>
            <a:endParaRPr b="1" sz="1050">
              <a:solidFill>
                <a:schemeClr val="dk1"/>
              </a:solidFill>
            </a:endParaRPr>
          </a:p>
          <a:p>
            <a:pPr indent="0" lvl="0" marL="457200" rtl="0" algn="ctr">
              <a:lnSpc>
                <a:spcPct val="150000"/>
              </a:lnSpc>
              <a:spcBef>
                <a:spcPts val="0"/>
              </a:spcBef>
              <a:spcAft>
                <a:spcPts val="0"/>
              </a:spcAft>
              <a:buNone/>
            </a:pPr>
            <a:r>
              <a:rPr b="1" lang="ru" sz="1050">
                <a:solidFill>
                  <a:schemeClr val="dk1"/>
                </a:solidFill>
              </a:rPr>
              <a:t>- We can assume that:</a:t>
            </a:r>
            <a:endParaRPr b="1" sz="1050">
              <a:solidFill>
                <a:schemeClr val="dk1"/>
              </a:solidFill>
            </a:endParaRPr>
          </a:p>
          <a:p>
            <a:pPr indent="0" lvl="0" marL="457200" rtl="0" algn="ctr">
              <a:lnSpc>
                <a:spcPct val="150000"/>
              </a:lnSpc>
              <a:spcBef>
                <a:spcPts val="0"/>
              </a:spcBef>
              <a:spcAft>
                <a:spcPts val="0"/>
              </a:spcAft>
              <a:buNone/>
            </a:pPr>
            <a:r>
              <a:rPr b="1" lang="ru" sz="1050">
                <a:solidFill>
                  <a:schemeClr val="dk1"/>
                </a:solidFill>
              </a:rPr>
              <a:t>Group 1 -  number of firms - 12;  24 call frequencies per year</a:t>
            </a:r>
            <a:endParaRPr b="1" sz="1050">
              <a:solidFill>
                <a:schemeClr val="dk1"/>
              </a:solidFill>
            </a:endParaRPr>
          </a:p>
          <a:p>
            <a:pPr indent="0" lvl="0" marL="457200" rtl="0" algn="ctr">
              <a:lnSpc>
                <a:spcPct val="150000"/>
              </a:lnSpc>
              <a:spcBef>
                <a:spcPts val="0"/>
              </a:spcBef>
              <a:spcAft>
                <a:spcPts val="0"/>
              </a:spcAft>
              <a:buNone/>
            </a:pPr>
            <a:r>
              <a:rPr b="1" lang="ru" sz="1050">
                <a:solidFill>
                  <a:schemeClr val="dk1"/>
                </a:solidFill>
              </a:rPr>
              <a:t>Group 2 - number of firms - 8;   18  call frequencies per year</a:t>
            </a:r>
            <a:endParaRPr b="1" sz="1050">
              <a:solidFill>
                <a:schemeClr val="dk1"/>
              </a:solidFill>
            </a:endParaRPr>
          </a:p>
          <a:p>
            <a:pPr indent="0" lvl="0" marL="457200" rtl="0" algn="ctr">
              <a:lnSpc>
                <a:spcPct val="150000"/>
              </a:lnSpc>
              <a:spcBef>
                <a:spcPts val="0"/>
              </a:spcBef>
              <a:spcAft>
                <a:spcPts val="0"/>
              </a:spcAft>
              <a:buNone/>
            </a:pPr>
            <a:r>
              <a:rPr b="1" lang="ru" sz="1050">
                <a:solidFill>
                  <a:schemeClr val="dk1"/>
                </a:solidFill>
              </a:rPr>
              <a:t>Group 3 - number of firms -  10;  17 call frequencies per year</a:t>
            </a:r>
            <a:endParaRPr b="1" sz="1050">
              <a:solidFill>
                <a:schemeClr val="dk1"/>
              </a:solidFill>
            </a:endParaRPr>
          </a:p>
          <a:p>
            <a:pPr indent="0" lvl="0" marL="0" rtl="0" algn="ctr">
              <a:lnSpc>
                <a:spcPct val="150000"/>
              </a:lnSpc>
              <a:spcBef>
                <a:spcPts val="0"/>
              </a:spcBef>
              <a:spcAft>
                <a:spcPts val="0"/>
              </a:spcAft>
              <a:buClr>
                <a:schemeClr val="dk1"/>
              </a:buClr>
              <a:buSzPts val="1100"/>
              <a:buFont typeface="Arial"/>
              <a:buNone/>
            </a:pPr>
            <a:r>
              <a:t/>
            </a:r>
            <a:endParaRPr b="1" sz="105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idx="1" type="body"/>
          </p:nvPr>
        </p:nvSpPr>
        <p:spPr>
          <a:xfrm>
            <a:off x="311700" y="264650"/>
            <a:ext cx="8520600" cy="4740900"/>
          </a:xfrm>
          <a:prstGeom prst="rect">
            <a:avLst/>
          </a:prstGeom>
        </p:spPr>
        <p:txBody>
          <a:bodyPr anchorCtr="0" anchor="t" bIns="91425" lIns="91425" spcFirstLastPara="1" rIns="91425" wrap="square" tIns="91425">
            <a:normAutofit/>
          </a:bodyPr>
          <a:lstStyle/>
          <a:p>
            <a:pPr indent="-295275" lvl="0" marL="457200" rtl="0" algn="ctr">
              <a:lnSpc>
                <a:spcPct val="150000"/>
              </a:lnSpc>
              <a:spcBef>
                <a:spcPts val="0"/>
              </a:spcBef>
              <a:spcAft>
                <a:spcPts val="0"/>
              </a:spcAft>
              <a:buClr>
                <a:schemeClr val="dk1"/>
              </a:buClr>
              <a:buSzPts val="1050"/>
              <a:buAutoNum type="arabicPeriod"/>
            </a:pPr>
            <a:r>
              <a:rPr b="1" lang="ru" sz="1050">
                <a:solidFill>
                  <a:schemeClr val="dk1"/>
                </a:solidFill>
              </a:rPr>
              <a:t>The total required workload per year is calculated by multiplying the call frequency and number of customers in each category and then summing for all categories.</a:t>
            </a:r>
            <a:endParaRPr b="1" sz="1050">
              <a:solidFill>
                <a:schemeClr val="dk1"/>
              </a:solidFill>
            </a:endParaRPr>
          </a:p>
          <a:p>
            <a:pPr indent="0" lvl="0" marL="457200" rtl="0" algn="ctr">
              <a:lnSpc>
                <a:spcPct val="150000"/>
              </a:lnSpc>
              <a:spcBef>
                <a:spcPts val="0"/>
              </a:spcBef>
              <a:spcAft>
                <a:spcPts val="0"/>
              </a:spcAft>
              <a:buClr>
                <a:schemeClr val="dk1"/>
              </a:buClr>
              <a:buSzPts val="1100"/>
              <a:buFont typeface="Arial"/>
              <a:buNone/>
            </a:pPr>
            <a:r>
              <a:t/>
            </a:r>
            <a:endParaRPr b="1" sz="1050">
              <a:solidFill>
                <a:schemeClr val="dk1"/>
              </a:solidFill>
            </a:endParaRPr>
          </a:p>
          <a:p>
            <a:pPr indent="0" lvl="0" marL="457200" rtl="0" algn="ctr">
              <a:lnSpc>
                <a:spcPct val="150000"/>
              </a:lnSpc>
              <a:spcBef>
                <a:spcPts val="0"/>
              </a:spcBef>
              <a:spcAft>
                <a:spcPts val="0"/>
              </a:spcAft>
              <a:buClr>
                <a:schemeClr val="dk1"/>
              </a:buClr>
              <a:buSzPts val="1100"/>
              <a:buFont typeface="Arial"/>
              <a:buNone/>
            </a:pPr>
            <a:r>
              <a:rPr b="1" lang="ru" sz="1050">
                <a:solidFill>
                  <a:schemeClr val="dk1"/>
                </a:solidFill>
              </a:rPr>
              <a:t>Total annual workload - 288+144+170=602</a:t>
            </a:r>
            <a:endParaRPr b="1" sz="1050">
              <a:solidFill>
                <a:schemeClr val="dk1"/>
              </a:solidFill>
            </a:endParaRPr>
          </a:p>
          <a:p>
            <a:pPr indent="0" lvl="0" marL="457200" rtl="0" algn="ctr">
              <a:lnSpc>
                <a:spcPct val="150000"/>
              </a:lnSpc>
              <a:spcBef>
                <a:spcPts val="0"/>
              </a:spcBef>
              <a:spcAft>
                <a:spcPts val="0"/>
              </a:spcAft>
              <a:buClr>
                <a:schemeClr val="dk1"/>
              </a:buClr>
              <a:buSzPts val="1100"/>
              <a:buFont typeface="Arial"/>
              <a:buNone/>
            </a:pPr>
            <a:r>
              <a:t/>
            </a:r>
            <a:endParaRPr b="1" sz="1050">
              <a:solidFill>
                <a:schemeClr val="dk1"/>
              </a:solidFill>
            </a:endParaRPr>
          </a:p>
          <a:p>
            <a:pPr indent="-295275" lvl="0" marL="457200" rtl="0" algn="ctr">
              <a:lnSpc>
                <a:spcPct val="150000"/>
              </a:lnSpc>
              <a:spcBef>
                <a:spcPts val="0"/>
              </a:spcBef>
              <a:spcAft>
                <a:spcPts val="0"/>
              </a:spcAft>
              <a:buClr>
                <a:schemeClr val="dk1"/>
              </a:buClr>
              <a:buSzPts val="1050"/>
              <a:buAutoNum type="arabicPeriod"/>
            </a:pPr>
            <a:r>
              <a:rPr b="1" lang="ru" sz="1050">
                <a:solidFill>
                  <a:schemeClr val="dk1"/>
                </a:solidFill>
              </a:rPr>
              <a:t>The average number of calls per week per salesperson is estimated. 5</a:t>
            </a:r>
            <a:endParaRPr b="1" sz="1050">
              <a:solidFill>
                <a:schemeClr val="dk1"/>
              </a:solidFill>
            </a:endParaRPr>
          </a:p>
          <a:p>
            <a:pPr indent="-295275" lvl="0" marL="457200" rtl="0" algn="ctr">
              <a:lnSpc>
                <a:spcPct val="150000"/>
              </a:lnSpc>
              <a:spcBef>
                <a:spcPts val="0"/>
              </a:spcBef>
              <a:spcAft>
                <a:spcPts val="0"/>
              </a:spcAft>
              <a:buClr>
                <a:schemeClr val="dk1"/>
              </a:buClr>
              <a:buSzPts val="1050"/>
              <a:buAutoNum type="arabicPeriod"/>
            </a:pPr>
            <a:r>
              <a:rPr b="1" lang="ru" sz="1050">
                <a:solidFill>
                  <a:schemeClr val="dk1"/>
                </a:solidFill>
              </a:rPr>
              <a:t>The number of working weeks per year is calculated. </a:t>
            </a:r>
            <a:endParaRPr b="1" sz="1050">
              <a:solidFill>
                <a:schemeClr val="dk1"/>
              </a:solidFill>
            </a:endParaRPr>
          </a:p>
          <a:p>
            <a:pPr indent="0" lvl="0" marL="0" rtl="0" algn="ctr">
              <a:lnSpc>
                <a:spcPct val="150000"/>
              </a:lnSpc>
              <a:spcBef>
                <a:spcPts val="0"/>
              </a:spcBef>
              <a:spcAft>
                <a:spcPts val="0"/>
              </a:spcAft>
              <a:buClr>
                <a:schemeClr val="dk1"/>
              </a:buClr>
              <a:buSzPts val="1100"/>
              <a:buFont typeface="Arial"/>
              <a:buNone/>
            </a:pPr>
            <a:r>
              <a:rPr b="1" lang="ru" sz="1050">
                <a:solidFill>
                  <a:schemeClr val="dk1"/>
                </a:solidFill>
              </a:rPr>
              <a:t>Number of weeks - 52</a:t>
            </a:r>
            <a:endParaRPr b="1" sz="1050">
              <a:solidFill>
                <a:schemeClr val="dk1"/>
              </a:solidFill>
            </a:endParaRPr>
          </a:p>
          <a:p>
            <a:pPr indent="0" lvl="0" marL="0" rtl="0" algn="ctr">
              <a:lnSpc>
                <a:spcPct val="150000"/>
              </a:lnSpc>
              <a:spcBef>
                <a:spcPts val="0"/>
              </a:spcBef>
              <a:spcAft>
                <a:spcPts val="0"/>
              </a:spcAft>
              <a:buClr>
                <a:schemeClr val="dk1"/>
              </a:buClr>
              <a:buSzPts val="1100"/>
              <a:buFont typeface="Arial"/>
              <a:buNone/>
            </a:pPr>
            <a:r>
              <a:rPr b="1" lang="ru" sz="1050">
                <a:solidFill>
                  <a:schemeClr val="dk1"/>
                </a:solidFill>
              </a:rPr>
              <a:t>Less: Holidays - 4 ; illness - 2; meetings - 1; trainings - 2</a:t>
            </a:r>
            <a:endParaRPr b="1" sz="1050">
              <a:solidFill>
                <a:schemeClr val="dk1"/>
              </a:solidFill>
            </a:endParaRPr>
          </a:p>
          <a:p>
            <a:pPr indent="0" lvl="0" marL="457200" rtl="0" algn="ctr">
              <a:lnSpc>
                <a:spcPct val="150000"/>
              </a:lnSpc>
              <a:spcBef>
                <a:spcPts val="0"/>
              </a:spcBef>
              <a:spcAft>
                <a:spcPts val="0"/>
              </a:spcAft>
              <a:buClr>
                <a:schemeClr val="dk1"/>
              </a:buClr>
              <a:buSzPts val="1100"/>
              <a:buFont typeface="Arial"/>
              <a:buNone/>
            </a:pPr>
            <a:r>
              <a:rPr b="1" lang="ru" sz="1050">
                <a:solidFill>
                  <a:schemeClr val="dk1"/>
                </a:solidFill>
              </a:rPr>
              <a:t>number of weeks - 43</a:t>
            </a:r>
            <a:endParaRPr b="1" sz="1050">
              <a:solidFill>
                <a:schemeClr val="dk1"/>
              </a:solidFill>
            </a:endParaRPr>
          </a:p>
          <a:p>
            <a:pPr indent="0" lvl="0" marL="457200" rtl="0" algn="ctr">
              <a:lnSpc>
                <a:spcPct val="150000"/>
              </a:lnSpc>
              <a:spcBef>
                <a:spcPts val="0"/>
              </a:spcBef>
              <a:spcAft>
                <a:spcPts val="0"/>
              </a:spcAft>
              <a:buClr>
                <a:schemeClr val="dk1"/>
              </a:buClr>
              <a:buSzPts val="1100"/>
              <a:buFont typeface="Arial"/>
              <a:buNone/>
            </a:pPr>
            <a:r>
              <a:rPr b="1" lang="ru" sz="1050">
                <a:solidFill>
                  <a:schemeClr val="dk1"/>
                </a:solidFill>
              </a:rPr>
              <a:t>The average number of calls a salesperson can make per year is calculated by multiplying (4) and (5).  215</a:t>
            </a:r>
            <a:endParaRPr b="1" sz="1050">
              <a:solidFill>
                <a:schemeClr val="dk1"/>
              </a:solidFill>
            </a:endParaRPr>
          </a:p>
          <a:p>
            <a:pPr indent="-295275" lvl="0" marL="457200" rtl="0" algn="ctr">
              <a:lnSpc>
                <a:spcPct val="150000"/>
              </a:lnSpc>
              <a:spcBef>
                <a:spcPts val="0"/>
              </a:spcBef>
              <a:spcAft>
                <a:spcPts val="0"/>
              </a:spcAft>
              <a:buClr>
                <a:schemeClr val="dk1"/>
              </a:buClr>
              <a:buSzPts val="1050"/>
              <a:buAutoNum type="arabicPeriod"/>
            </a:pPr>
            <a:r>
              <a:rPr b="1" lang="ru" sz="1050">
                <a:solidFill>
                  <a:schemeClr val="dk1"/>
                </a:solidFill>
              </a:rPr>
              <a:t>The number of salespeople required is determined by dividing the total annual calls required by the average number of calls one person can make per year.</a:t>
            </a:r>
            <a:endParaRPr b="1" sz="1050">
              <a:solidFill>
                <a:schemeClr val="dk1"/>
              </a:solidFill>
            </a:endParaRPr>
          </a:p>
          <a:p>
            <a:pPr indent="0" lvl="0" marL="457200" rtl="0" algn="ctr">
              <a:lnSpc>
                <a:spcPct val="150000"/>
              </a:lnSpc>
              <a:spcBef>
                <a:spcPts val="0"/>
              </a:spcBef>
              <a:spcAft>
                <a:spcPts val="0"/>
              </a:spcAft>
              <a:buNone/>
            </a:pPr>
            <a:r>
              <a:t/>
            </a:r>
            <a:endParaRPr b="1" sz="1050">
              <a:solidFill>
                <a:schemeClr val="dk1"/>
              </a:solidFill>
            </a:endParaRPr>
          </a:p>
          <a:p>
            <a:pPr indent="0" lvl="0" marL="0" rtl="0" algn="ctr">
              <a:lnSpc>
                <a:spcPct val="150000"/>
              </a:lnSpc>
              <a:spcBef>
                <a:spcPts val="0"/>
              </a:spcBef>
              <a:spcAft>
                <a:spcPts val="0"/>
              </a:spcAft>
              <a:buClr>
                <a:schemeClr val="dk1"/>
              </a:buClr>
              <a:buSzPts val="1100"/>
              <a:buFont typeface="Arial"/>
              <a:buNone/>
            </a:pPr>
            <a:r>
              <a:rPr b="1" lang="ru" sz="1050" u="sng">
                <a:solidFill>
                  <a:schemeClr val="dk1"/>
                </a:solidFill>
              </a:rPr>
              <a:t>Answer: salesforce size = 602:215 = 2.8  (can be counted as 3)</a:t>
            </a:r>
            <a:endParaRPr b="1" sz="1050" u="sng">
              <a:solidFill>
                <a:schemeClr val="dk1"/>
              </a:solidFill>
            </a:endParaRPr>
          </a:p>
          <a:p>
            <a:pPr indent="0" lvl="0" marL="0" rtl="0" algn="ctr">
              <a:lnSpc>
                <a:spcPct val="150000"/>
              </a:lnSpc>
              <a:spcBef>
                <a:spcPts val="0"/>
              </a:spcBef>
              <a:spcAft>
                <a:spcPts val="0"/>
              </a:spcAft>
              <a:buClr>
                <a:schemeClr val="dk1"/>
              </a:buClr>
              <a:buSzPts val="1100"/>
              <a:buFont typeface="Arial"/>
              <a:buNone/>
            </a:pPr>
            <a:r>
              <a:t/>
            </a:r>
            <a:endParaRPr b="1" sz="105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