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296400" cy="7010400"/>
  <p:defaultTextStyle>
    <a:defPPr>
      <a:defRPr lang="en-US"/>
    </a:defPPr>
    <a:lvl1pPr algn="l" defTabSz="4075113" rtl="0" fontAlgn="base">
      <a:spcBef>
        <a:spcPct val="0"/>
      </a:spcBef>
      <a:spcAft>
        <a:spcPct val="0"/>
      </a:spcAft>
      <a:defRPr sz="8000" kern="1200">
        <a:solidFill>
          <a:schemeClr val="tx1"/>
        </a:solidFill>
        <a:latin typeface="Arial" charset="0"/>
        <a:ea typeface="+mn-ea"/>
        <a:cs typeface="Arial" charset="0"/>
      </a:defRPr>
    </a:lvl1pPr>
    <a:lvl2pPr marL="2036763" indent="-1579563" algn="l" defTabSz="4075113" rtl="0" fontAlgn="base">
      <a:spcBef>
        <a:spcPct val="0"/>
      </a:spcBef>
      <a:spcAft>
        <a:spcPct val="0"/>
      </a:spcAft>
      <a:defRPr sz="8000" kern="1200">
        <a:solidFill>
          <a:schemeClr val="tx1"/>
        </a:solidFill>
        <a:latin typeface="Arial" charset="0"/>
        <a:ea typeface="+mn-ea"/>
        <a:cs typeface="Arial" charset="0"/>
      </a:defRPr>
    </a:lvl2pPr>
    <a:lvl3pPr marL="4075113" indent="-3160713" algn="l" defTabSz="4075113" rtl="0" fontAlgn="base">
      <a:spcBef>
        <a:spcPct val="0"/>
      </a:spcBef>
      <a:spcAft>
        <a:spcPct val="0"/>
      </a:spcAft>
      <a:defRPr sz="8000" kern="1200">
        <a:solidFill>
          <a:schemeClr val="tx1"/>
        </a:solidFill>
        <a:latin typeface="Arial" charset="0"/>
        <a:ea typeface="+mn-ea"/>
        <a:cs typeface="Arial" charset="0"/>
      </a:defRPr>
    </a:lvl3pPr>
    <a:lvl4pPr marL="6111875" indent="-4740275" algn="l" defTabSz="4075113" rtl="0" fontAlgn="base">
      <a:spcBef>
        <a:spcPct val="0"/>
      </a:spcBef>
      <a:spcAft>
        <a:spcPct val="0"/>
      </a:spcAft>
      <a:defRPr sz="8000" kern="1200">
        <a:solidFill>
          <a:schemeClr val="tx1"/>
        </a:solidFill>
        <a:latin typeface="Arial" charset="0"/>
        <a:ea typeface="+mn-ea"/>
        <a:cs typeface="Arial" charset="0"/>
      </a:defRPr>
    </a:lvl4pPr>
    <a:lvl5pPr marL="8150225" indent="-6321425" algn="l" defTabSz="4075113" rtl="0" fontAlgn="base">
      <a:spcBef>
        <a:spcPct val="0"/>
      </a:spcBef>
      <a:spcAft>
        <a:spcPct val="0"/>
      </a:spcAft>
      <a:defRPr sz="8000" kern="1200">
        <a:solidFill>
          <a:schemeClr val="tx1"/>
        </a:solidFill>
        <a:latin typeface="Arial" charset="0"/>
        <a:ea typeface="+mn-ea"/>
        <a:cs typeface="Arial" charset="0"/>
      </a:defRPr>
    </a:lvl5pPr>
    <a:lvl6pPr marL="2286000" algn="l" defTabSz="914400" rtl="0" eaLnBrk="1" latinLnBrk="0" hangingPunct="1">
      <a:defRPr sz="8000" kern="1200">
        <a:solidFill>
          <a:schemeClr val="tx1"/>
        </a:solidFill>
        <a:latin typeface="Arial" charset="0"/>
        <a:ea typeface="+mn-ea"/>
        <a:cs typeface="Arial" charset="0"/>
      </a:defRPr>
    </a:lvl6pPr>
    <a:lvl7pPr marL="2743200" algn="l" defTabSz="914400" rtl="0" eaLnBrk="1" latinLnBrk="0" hangingPunct="1">
      <a:defRPr sz="8000" kern="1200">
        <a:solidFill>
          <a:schemeClr val="tx1"/>
        </a:solidFill>
        <a:latin typeface="Arial" charset="0"/>
        <a:ea typeface="+mn-ea"/>
        <a:cs typeface="Arial" charset="0"/>
      </a:defRPr>
    </a:lvl7pPr>
    <a:lvl8pPr marL="3200400" algn="l" defTabSz="914400" rtl="0" eaLnBrk="1" latinLnBrk="0" hangingPunct="1">
      <a:defRPr sz="8000" kern="1200">
        <a:solidFill>
          <a:schemeClr val="tx1"/>
        </a:solidFill>
        <a:latin typeface="Arial" charset="0"/>
        <a:ea typeface="+mn-ea"/>
        <a:cs typeface="Arial" charset="0"/>
      </a:defRPr>
    </a:lvl8pPr>
    <a:lvl9pPr marL="3657600" algn="l" defTabSz="914400" rtl="0" eaLnBrk="1" latinLnBrk="0" hangingPunct="1">
      <a:defRPr sz="8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0303"/>
    <a:srgbClr val="BF1F3A"/>
    <a:srgbClr val="3749F3"/>
    <a:srgbClr val="1E9C14"/>
    <a:srgbClr val="1431AC"/>
    <a:srgbClr val="9F0505"/>
    <a:srgbClr val="9E3A38"/>
    <a:srgbClr val="DD314E"/>
    <a:srgbClr val="C050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97" autoAdjust="0"/>
    <p:restoredTop sz="86460" autoAdjust="0"/>
  </p:normalViewPr>
  <p:slideViewPr>
    <p:cSldViewPr>
      <p:cViewPr>
        <p:scale>
          <a:sx n="18" d="100"/>
          <a:sy n="18" d="100"/>
        </p:scale>
        <p:origin x="-1272" y="-9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defTabSz="4153008"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defTabSz="4153008" fontAlgn="auto">
              <a:spcBef>
                <a:spcPts val="0"/>
              </a:spcBef>
              <a:spcAft>
                <a:spcPts val="0"/>
              </a:spcAft>
              <a:defRPr sz="1200" smtClean="0">
                <a:latin typeface="+mn-lt"/>
                <a:cs typeface="+mn-cs"/>
              </a:defRPr>
            </a:lvl1pPr>
          </a:lstStyle>
          <a:p>
            <a:pPr>
              <a:defRPr/>
            </a:pPr>
            <a:fld id="{23BDA8A7-B70B-4FCB-B2EE-EFD3CADE957C}" type="datetimeFigureOut">
              <a:rPr lang="en-US"/>
              <a:pPr>
                <a:defRPr/>
              </a:pPr>
              <a:t>11/28/2017</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defTabSz="4153008"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defTabSz="4153008" fontAlgn="auto">
              <a:spcBef>
                <a:spcPts val="0"/>
              </a:spcBef>
              <a:spcAft>
                <a:spcPts val="0"/>
              </a:spcAft>
              <a:defRPr sz="1200" smtClean="0">
                <a:latin typeface="+mn-lt"/>
                <a:cs typeface="+mn-cs"/>
              </a:defRPr>
            </a:lvl1pPr>
          </a:lstStyle>
          <a:p>
            <a:pPr>
              <a:defRPr/>
            </a:pPr>
            <a:fld id="{87FD42A5-B93C-4162-8D81-7E14AF08D4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endParaRPr lang="en-US" b="1" cap="small" dirty="0" smtClean="0"/>
          </a:p>
          <a:p>
            <a:pPr fontAlgn="auto">
              <a:spcBef>
                <a:spcPts val="0"/>
              </a:spcBef>
              <a:spcAft>
                <a:spcPts val="0"/>
              </a:spcAft>
              <a:defRPr/>
            </a:pPr>
            <a:endParaRPr lang="en-US"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152540" fontAlgn="base">
              <a:spcBef>
                <a:spcPct val="0"/>
              </a:spcBef>
              <a:spcAft>
                <a:spcPct val="0"/>
              </a:spcAft>
            </a:pPr>
            <a:fld id="{DB003286-4745-4B55-8366-01D9733BD0CC}" type="slidenum">
              <a:rPr lang="en-US"/>
              <a:pPr defTabSz="4152540" fontAlgn="base">
                <a:spcBef>
                  <a:spcPct val="0"/>
                </a:spcBef>
                <a:spcAft>
                  <a:spcPct val="0"/>
                </a:spcAft>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05B41DB-E321-4BA3-8E7F-86DAE840C065}" type="datetimeFigureOut">
              <a:rPr lang="en-US"/>
              <a:pPr>
                <a:defRPr/>
              </a:pPr>
              <a:t>11/28/2017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C46174-A532-4D12-9D8A-0907D99DB67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24AB90F-B2D0-408C-BECF-10391DACF4C8}" type="datetimeFigureOut">
              <a:rPr lang="en-US"/>
              <a:pPr>
                <a:defRPr/>
              </a:pPr>
              <a:t>11/28/2017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59EC86-CD32-4A11-8C77-9C4A66F9FE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07BE023-5CFA-45B4-BCCB-EDF877F3DED9}" type="datetimeFigureOut">
              <a:rPr lang="en-US"/>
              <a:pPr>
                <a:defRPr/>
              </a:pPr>
              <a:t>11/28/2017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24037A-D366-45EC-9385-88C7F706EF0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908424-93CD-4F9B-AA60-B4F3A0BE7DEF}" type="datetimeFigureOut">
              <a:rPr lang="en-US"/>
              <a:pPr>
                <a:defRPr/>
              </a:pPr>
              <a:t>11/28/2017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57F1-E9EF-44BD-AD26-9F7EE9CFAF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54556C6-6307-4262-9A94-BD8E487384A4}" type="datetimeFigureOut">
              <a:rPr lang="en-US"/>
              <a:pPr>
                <a:defRPr/>
              </a:pPr>
              <a:t>11/28/2017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43E026-E179-420E-8985-885B5B69CC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3CFFBBF-348B-4638-AE66-9C9CC1ED45C5}" type="datetimeFigureOut">
              <a:rPr lang="en-US"/>
              <a:pPr>
                <a:defRPr/>
              </a:pPr>
              <a:t>11/28/2017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920BA8-8B45-4DB6-8F0C-B9B940D792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9167A7D-5804-48CE-B0E0-1D70785BB87B}" type="datetimeFigureOut">
              <a:rPr lang="en-US"/>
              <a:pPr>
                <a:defRPr/>
              </a:pPr>
              <a:t>11/28/2017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A2C8D35-9305-40BE-90D3-9DCCC01A0ED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E99F7D6-D678-4A07-A8E2-5F4F37E27651}" type="datetimeFigureOut">
              <a:rPr lang="en-US"/>
              <a:pPr>
                <a:defRPr/>
              </a:pPr>
              <a:t>11/28/2017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A6A09A-C91D-49B9-95CF-605A9989646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35EBCA-469F-45F5-8AC8-4EC48867DDBD}" type="datetimeFigureOut">
              <a:rPr lang="en-US"/>
              <a:pPr>
                <a:defRPr/>
              </a:pPr>
              <a:t>11/28/2017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22D6D11-10CA-48E1-96E3-4ECFB6CAF4B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69DCB1-0C1F-4FEE-ADAA-00D612F7BF79}" type="datetimeFigureOut">
              <a:rPr lang="en-US"/>
              <a:pPr>
                <a:defRPr/>
              </a:pPr>
              <a:t>11/28/2017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D33151-E2C6-4309-903B-F28A6D56C6B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endParaRPr lang="en-US" noProof="0"/>
          </a:p>
        </p:txBody>
      </p:sp>
      <p:sp>
        <p:nvSpPr>
          <p:cNvPr id="4" name="Text Placeholder 3"/>
          <p:cNvSpPr>
            <a:spLocks noGrp="1"/>
          </p:cNvSpPr>
          <p:nvPr>
            <p:ph type="body" sz="half" idx="2"/>
          </p:nvPr>
        </p:nvSpPr>
        <p:spPr>
          <a:xfrm>
            <a:off x="8602983" y="25763222"/>
            <a:ext cx="2633472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5AA9D8E-C0D1-4BF3-B53C-F4CF1C8DD316}" type="datetimeFigureOut">
              <a:rPr lang="en-US"/>
              <a:pPr>
                <a:defRPr/>
              </a:pPr>
              <a:t>11/28/2017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272FC8-537A-49C4-AC0C-5B38C543B6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07557" tIns="203779" rIns="407557" bIns="203779" rtlCol="0" anchor="ctr"/>
          <a:lstStyle>
            <a:lvl1pPr algn="l" defTabSz="4075572" fontAlgn="auto">
              <a:spcBef>
                <a:spcPts val="0"/>
              </a:spcBef>
              <a:spcAft>
                <a:spcPts val="0"/>
              </a:spcAft>
              <a:defRPr sz="5300" smtClean="0">
                <a:solidFill>
                  <a:schemeClr val="tx1">
                    <a:tint val="75000"/>
                  </a:schemeClr>
                </a:solidFill>
                <a:latin typeface="+mn-lt"/>
                <a:cs typeface="+mn-cs"/>
              </a:defRPr>
            </a:lvl1pPr>
          </a:lstStyle>
          <a:p>
            <a:pPr>
              <a:defRPr/>
            </a:pPr>
            <a:fld id="{9D055BA7-BE11-4E15-93D1-CC8B9CCB60D8}" type="datetimeFigureOut">
              <a:rPr lang="en-US"/>
              <a:pPr>
                <a:defRPr/>
              </a:pPr>
              <a:t>11/28/2017</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07557" tIns="203779" rIns="407557" bIns="203779" rtlCol="0" anchor="ctr"/>
          <a:lstStyle>
            <a:lvl1pPr algn="ctr" defTabSz="4075572" fontAlgn="auto">
              <a:spcBef>
                <a:spcPts val="0"/>
              </a:spcBef>
              <a:spcAft>
                <a:spcPts val="0"/>
              </a:spcAft>
              <a:defRPr sz="53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07557" tIns="203779" rIns="407557" bIns="203779" rtlCol="0" anchor="ctr"/>
          <a:lstStyle>
            <a:lvl1pPr algn="r" defTabSz="4075572" fontAlgn="auto">
              <a:spcBef>
                <a:spcPts val="0"/>
              </a:spcBef>
              <a:spcAft>
                <a:spcPts val="0"/>
              </a:spcAft>
              <a:defRPr sz="5300" smtClean="0">
                <a:solidFill>
                  <a:schemeClr val="tx1">
                    <a:tint val="75000"/>
                  </a:schemeClr>
                </a:solidFill>
                <a:latin typeface="+mn-lt"/>
                <a:cs typeface="+mn-cs"/>
              </a:defRPr>
            </a:lvl1pPr>
          </a:lstStyle>
          <a:p>
            <a:pPr>
              <a:defRPr/>
            </a:pPr>
            <a:fld id="{6C85EDF3-A5BA-4064-BCCC-819DEE9830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075113" rtl="0" fontAlgn="base">
        <a:spcBef>
          <a:spcPct val="0"/>
        </a:spcBef>
        <a:spcAft>
          <a:spcPct val="0"/>
        </a:spcAft>
        <a:defRPr sz="19600" kern="1200">
          <a:solidFill>
            <a:schemeClr val="tx1"/>
          </a:solidFill>
          <a:latin typeface="+mj-lt"/>
          <a:ea typeface="+mj-ea"/>
          <a:cs typeface="+mj-cs"/>
        </a:defRPr>
      </a:lvl1pPr>
      <a:lvl2pPr algn="ctr" defTabSz="4075113" rtl="0" fontAlgn="base">
        <a:spcBef>
          <a:spcPct val="0"/>
        </a:spcBef>
        <a:spcAft>
          <a:spcPct val="0"/>
        </a:spcAft>
        <a:defRPr sz="19600">
          <a:solidFill>
            <a:schemeClr val="tx1"/>
          </a:solidFill>
          <a:latin typeface="Calibri" pitchFamily="34" charset="0"/>
        </a:defRPr>
      </a:lvl2pPr>
      <a:lvl3pPr algn="ctr" defTabSz="4075113" rtl="0" fontAlgn="base">
        <a:spcBef>
          <a:spcPct val="0"/>
        </a:spcBef>
        <a:spcAft>
          <a:spcPct val="0"/>
        </a:spcAft>
        <a:defRPr sz="19600">
          <a:solidFill>
            <a:schemeClr val="tx1"/>
          </a:solidFill>
          <a:latin typeface="Calibri" pitchFamily="34" charset="0"/>
        </a:defRPr>
      </a:lvl3pPr>
      <a:lvl4pPr algn="ctr" defTabSz="4075113" rtl="0" fontAlgn="base">
        <a:spcBef>
          <a:spcPct val="0"/>
        </a:spcBef>
        <a:spcAft>
          <a:spcPct val="0"/>
        </a:spcAft>
        <a:defRPr sz="19600">
          <a:solidFill>
            <a:schemeClr val="tx1"/>
          </a:solidFill>
          <a:latin typeface="Calibri" pitchFamily="34" charset="0"/>
        </a:defRPr>
      </a:lvl4pPr>
      <a:lvl5pPr algn="ctr" defTabSz="4075113" rtl="0" fontAlgn="base">
        <a:spcBef>
          <a:spcPct val="0"/>
        </a:spcBef>
        <a:spcAft>
          <a:spcPct val="0"/>
        </a:spcAft>
        <a:defRPr sz="19600">
          <a:solidFill>
            <a:schemeClr val="tx1"/>
          </a:solidFill>
          <a:latin typeface="Calibri" pitchFamily="34" charset="0"/>
        </a:defRPr>
      </a:lvl5pPr>
      <a:lvl6pPr marL="457200" algn="ctr" defTabSz="4075113" rtl="0" fontAlgn="base">
        <a:spcBef>
          <a:spcPct val="0"/>
        </a:spcBef>
        <a:spcAft>
          <a:spcPct val="0"/>
        </a:spcAft>
        <a:defRPr sz="19600">
          <a:solidFill>
            <a:schemeClr val="tx1"/>
          </a:solidFill>
          <a:latin typeface="Calibri" pitchFamily="34" charset="0"/>
        </a:defRPr>
      </a:lvl6pPr>
      <a:lvl7pPr marL="914400" algn="ctr" defTabSz="4075113" rtl="0" fontAlgn="base">
        <a:spcBef>
          <a:spcPct val="0"/>
        </a:spcBef>
        <a:spcAft>
          <a:spcPct val="0"/>
        </a:spcAft>
        <a:defRPr sz="19600">
          <a:solidFill>
            <a:schemeClr val="tx1"/>
          </a:solidFill>
          <a:latin typeface="Calibri" pitchFamily="34" charset="0"/>
        </a:defRPr>
      </a:lvl7pPr>
      <a:lvl8pPr marL="1371600" algn="ctr" defTabSz="4075113" rtl="0" fontAlgn="base">
        <a:spcBef>
          <a:spcPct val="0"/>
        </a:spcBef>
        <a:spcAft>
          <a:spcPct val="0"/>
        </a:spcAft>
        <a:defRPr sz="19600">
          <a:solidFill>
            <a:schemeClr val="tx1"/>
          </a:solidFill>
          <a:latin typeface="Calibri" pitchFamily="34" charset="0"/>
        </a:defRPr>
      </a:lvl8pPr>
      <a:lvl9pPr marL="1828800" algn="ctr" defTabSz="4075113" rtl="0" fontAlgn="base">
        <a:spcBef>
          <a:spcPct val="0"/>
        </a:spcBef>
        <a:spcAft>
          <a:spcPct val="0"/>
        </a:spcAft>
        <a:defRPr sz="19600">
          <a:solidFill>
            <a:schemeClr val="tx1"/>
          </a:solidFill>
          <a:latin typeface="Calibri" pitchFamily="34" charset="0"/>
        </a:defRPr>
      </a:lvl9pPr>
    </p:titleStyle>
    <p:bodyStyle>
      <a:lvl1pPr marL="1527175" indent="-1527175" algn="l" defTabSz="4075113" rtl="0" fontAlgn="base">
        <a:spcBef>
          <a:spcPct val="20000"/>
        </a:spcBef>
        <a:spcAft>
          <a:spcPct val="0"/>
        </a:spcAft>
        <a:buFont typeface="Arial" charset="0"/>
        <a:buChar char="•"/>
        <a:defRPr sz="14300" kern="1200">
          <a:solidFill>
            <a:schemeClr val="tx1"/>
          </a:solidFill>
          <a:latin typeface="+mn-lt"/>
          <a:ea typeface="+mn-ea"/>
          <a:cs typeface="+mn-cs"/>
        </a:defRPr>
      </a:lvl1pPr>
      <a:lvl2pPr marL="3309938" indent="-1273175" algn="l" defTabSz="4075113" rtl="0" fontAlgn="base">
        <a:spcBef>
          <a:spcPct val="20000"/>
        </a:spcBef>
        <a:spcAft>
          <a:spcPct val="0"/>
        </a:spcAft>
        <a:buFont typeface="Arial" charset="0"/>
        <a:buChar char="–"/>
        <a:defRPr sz="12500" kern="1200">
          <a:solidFill>
            <a:schemeClr val="tx1"/>
          </a:solidFill>
          <a:latin typeface="+mn-lt"/>
          <a:ea typeface="+mn-ea"/>
          <a:cs typeface="+mn-cs"/>
        </a:defRPr>
      </a:lvl2pPr>
      <a:lvl3pPr marL="5094288" indent="-1017588" algn="l" defTabSz="4075113" rtl="0" fontAlgn="base">
        <a:spcBef>
          <a:spcPct val="20000"/>
        </a:spcBef>
        <a:spcAft>
          <a:spcPct val="0"/>
        </a:spcAft>
        <a:buFont typeface="Arial" charset="0"/>
        <a:buChar char="•"/>
        <a:defRPr sz="10700" kern="1200">
          <a:solidFill>
            <a:schemeClr val="tx1"/>
          </a:solidFill>
          <a:latin typeface="+mn-lt"/>
          <a:ea typeface="+mn-ea"/>
          <a:cs typeface="+mn-cs"/>
        </a:defRPr>
      </a:lvl3pPr>
      <a:lvl4pPr marL="7131050" indent="-1017588" algn="l" defTabSz="4075113" rtl="0" fontAlgn="base">
        <a:spcBef>
          <a:spcPct val="20000"/>
        </a:spcBef>
        <a:spcAft>
          <a:spcPct val="0"/>
        </a:spcAft>
        <a:buFont typeface="Arial" charset="0"/>
        <a:buChar char="–"/>
        <a:defRPr sz="8900" kern="1200">
          <a:solidFill>
            <a:schemeClr val="tx1"/>
          </a:solidFill>
          <a:latin typeface="+mn-lt"/>
          <a:ea typeface="+mn-ea"/>
          <a:cs typeface="+mn-cs"/>
        </a:defRPr>
      </a:lvl4pPr>
      <a:lvl5pPr marL="9169400" indent="-1017588" algn="l" defTabSz="4075113" rtl="0" fontAlgn="base">
        <a:spcBef>
          <a:spcPct val="20000"/>
        </a:spcBef>
        <a:spcAft>
          <a:spcPct val="0"/>
        </a:spcAft>
        <a:buFont typeface="Arial"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0.emf"/><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oleObject" Target="../embeddings/oleObject6.bin"/><Relationship Id="rId17" Type="http://schemas.openxmlformats.org/officeDocument/2006/relationships/image" Target="../media/image14.jpeg"/><Relationship Id="rId2" Type="http://schemas.openxmlformats.org/officeDocument/2006/relationships/slideLayout" Target="../slideLayouts/slideLayout1.xml"/><Relationship Id="rId16" Type="http://schemas.openxmlformats.org/officeDocument/2006/relationships/image" Target="../media/image13.emf"/><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5.bin"/><Relationship Id="rId5" Type="http://schemas.openxmlformats.org/officeDocument/2006/relationships/image" Target="../media/image8.png"/><Relationship Id="rId15" Type="http://schemas.openxmlformats.org/officeDocument/2006/relationships/image" Target="../media/image12.emf"/><Relationship Id="rId10" Type="http://schemas.openxmlformats.org/officeDocument/2006/relationships/oleObject" Target="../embeddings/oleObject4.bin"/><Relationship Id="rId4" Type="http://schemas.openxmlformats.org/officeDocument/2006/relationships/image" Target="../media/image7.png"/><Relationship Id="rId9" Type="http://schemas.openxmlformats.org/officeDocument/2006/relationships/oleObject" Target="../embeddings/oleObject3.bin"/><Relationship Id="rId1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43891200" cy="5486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75572" fontAlgn="auto">
              <a:spcBef>
                <a:spcPts val="0"/>
              </a:spcBef>
              <a:spcAft>
                <a:spcPts val="0"/>
              </a:spcAft>
              <a:defRPr/>
            </a:pPr>
            <a:endParaRPr lang="en-US"/>
          </a:p>
        </p:txBody>
      </p:sp>
      <p:pic>
        <p:nvPicPr>
          <p:cNvPr id="1040" name="Picture 10" descr="pvlogo_for_ppt.gif"/>
          <p:cNvPicPr>
            <a:picLocks noChangeAspect="1"/>
          </p:cNvPicPr>
          <p:nvPr/>
        </p:nvPicPr>
        <p:blipFill>
          <a:blip r:embed="rId4" cstate="print"/>
          <a:srcRect/>
          <a:stretch>
            <a:fillRect/>
          </a:stretch>
        </p:blipFill>
        <p:spPr bwMode="auto">
          <a:xfrm>
            <a:off x="39166800" y="0"/>
            <a:ext cx="4724400" cy="4808538"/>
          </a:xfrm>
          <a:prstGeom prst="rect">
            <a:avLst/>
          </a:prstGeom>
          <a:noFill/>
          <a:ln w="9525">
            <a:noFill/>
            <a:miter lim="800000"/>
            <a:headEnd/>
            <a:tailEnd/>
          </a:ln>
        </p:spPr>
      </p:pic>
      <p:sp>
        <p:nvSpPr>
          <p:cNvPr id="2" name="Title 1"/>
          <p:cNvSpPr>
            <a:spLocks noGrp="1"/>
          </p:cNvSpPr>
          <p:nvPr>
            <p:ph type="ctrTitle"/>
          </p:nvPr>
        </p:nvSpPr>
        <p:spPr>
          <a:xfrm>
            <a:off x="0" y="0"/>
            <a:ext cx="39090600" cy="5334000"/>
          </a:xfrm>
        </p:spPr>
        <p:txBody>
          <a:bodyPr>
            <a:normAutofit fontScale="90000"/>
          </a:bodyPr>
          <a:lstStyle/>
          <a:p>
            <a:r>
              <a:rPr lang="en-US" sz="7200" b="1" dirty="0" smtClean="0"/>
              <a:t/>
            </a:r>
            <a:br>
              <a:rPr lang="en-US" sz="7200" b="1" dirty="0" smtClean="0"/>
            </a:br>
            <a:r>
              <a:rPr lang="en-US" sz="16000" b="1" dirty="0" smtClean="0"/>
              <a:t> </a:t>
            </a:r>
            <a:br>
              <a:rPr lang="en-US" sz="16000" b="1" dirty="0" smtClean="0"/>
            </a:br>
            <a:r>
              <a:rPr lang="en-US" sz="6800" b="1" dirty="0" smtClean="0">
                <a:latin typeface="Times New Roman" pitchFamily="18" charset="0"/>
                <a:cs typeface="Arial" charset="0"/>
              </a:rPr>
              <a:t>Analysis &amp; Optimization of Cooperative Cognitive Relay Radio Networks</a:t>
            </a:r>
            <a:r>
              <a:rPr lang="en-US" sz="7300" b="1" dirty="0" smtClean="0">
                <a:latin typeface="Arial" charset="0"/>
                <a:cs typeface="Arial" charset="0"/>
              </a:rPr>
              <a:t> </a:t>
            </a:r>
            <a:r>
              <a:rPr lang="en-US" sz="16000" dirty="0" smtClean="0">
                <a:latin typeface="Arial" charset="0"/>
                <a:cs typeface="Arial" charset="0"/>
              </a:rPr>
              <a:t/>
            </a:r>
            <a:br>
              <a:rPr lang="en-US" sz="16000" dirty="0" smtClean="0">
                <a:latin typeface="Arial" charset="0"/>
                <a:cs typeface="Arial" charset="0"/>
              </a:rPr>
            </a:br>
            <a:r>
              <a:rPr lang="en-US" sz="4900" b="1" dirty="0" err="1" smtClean="0">
                <a:latin typeface="Arial" charset="0"/>
                <a:cs typeface="Arial" charset="0"/>
              </a:rPr>
              <a:t>Olabiyi</a:t>
            </a:r>
            <a:r>
              <a:rPr lang="en-US" sz="4900" b="1" dirty="0" smtClean="0">
                <a:latin typeface="Arial" charset="0"/>
                <a:cs typeface="Arial" charset="0"/>
              </a:rPr>
              <a:t> Oluwatobi</a:t>
            </a:r>
            <a:r>
              <a:rPr lang="en-US" sz="4900" b="1" baseline="30000" dirty="0" smtClean="0">
                <a:latin typeface="Arial" charset="0"/>
                <a:cs typeface="Arial" charset="0"/>
              </a:rPr>
              <a:t/>
            </a:r>
            <a:br>
              <a:rPr lang="en-US" sz="4900" b="1" baseline="30000" dirty="0" smtClean="0">
                <a:latin typeface="Arial" charset="0"/>
                <a:cs typeface="Arial" charset="0"/>
              </a:rPr>
            </a:br>
            <a:r>
              <a:rPr lang="en-US" sz="4900" b="1" baseline="30000" dirty="0" smtClean="0">
                <a:latin typeface="Arial" charset="0"/>
                <a:cs typeface="Arial" charset="0"/>
              </a:rPr>
              <a:t> </a:t>
            </a:r>
            <a:r>
              <a:rPr lang="en-US" sz="4900" b="1" dirty="0" smtClean="0">
                <a:latin typeface="Arial" charset="0"/>
                <a:cs typeface="Arial" charset="0"/>
              </a:rPr>
              <a:t>Advisor : Dr. Annamalai</a:t>
            </a:r>
            <a:r>
              <a:rPr lang="en-US" sz="5400" dirty="0" smtClean="0">
                <a:latin typeface="Arial" charset="0"/>
                <a:cs typeface="Arial" charset="0"/>
              </a:rPr>
              <a:t> </a:t>
            </a:r>
            <a:r>
              <a:rPr lang="en-US" sz="7800" baseline="30000" dirty="0" smtClean="0">
                <a:latin typeface="Arial" charset="0"/>
                <a:cs typeface="Arial" charset="0"/>
              </a:rPr>
              <a:t/>
            </a:r>
            <a:br>
              <a:rPr lang="en-US" sz="7800" baseline="30000" dirty="0" smtClean="0">
                <a:latin typeface="Arial" charset="0"/>
                <a:cs typeface="Arial" charset="0"/>
              </a:rPr>
            </a:br>
            <a:r>
              <a:rPr lang="en-US" sz="8000" dirty="0" smtClean="0">
                <a:latin typeface="Arial" charset="0"/>
                <a:cs typeface="Arial" charset="0"/>
              </a:rPr>
              <a:t> </a:t>
            </a:r>
            <a:r>
              <a:rPr lang="en-US" sz="4400" dirty="0" smtClean="0">
                <a:latin typeface="Arial" charset="0"/>
                <a:cs typeface="Arial" charset="0"/>
              </a:rPr>
              <a:t>Center of Excellence for Communication Systems Technology Research (CECSTR) </a:t>
            </a:r>
            <a:r>
              <a:rPr lang="en-US" sz="8000" dirty="0" smtClean="0"/>
              <a:t/>
            </a:r>
            <a:br>
              <a:rPr lang="en-US" sz="8000" dirty="0" smtClean="0"/>
            </a:br>
            <a:r>
              <a:rPr lang="en-US" sz="4400" dirty="0" smtClean="0">
                <a:latin typeface="Arial" charset="0"/>
                <a:cs typeface="Arial" charset="0"/>
              </a:rPr>
              <a:t>ARO Center for Battlefield Communications (</a:t>
            </a:r>
            <a:r>
              <a:rPr lang="en-US" sz="4400" dirty="0" err="1" smtClean="0">
                <a:latin typeface="Arial" charset="0"/>
                <a:cs typeface="Arial" charset="0"/>
              </a:rPr>
              <a:t>CeBCom</a:t>
            </a:r>
            <a:r>
              <a:rPr lang="en-US" sz="4400" dirty="0" smtClean="0">
                <a:latin typeface="Arial" charset="0"/>
                <a:cs typeface="Arial" charset="0"/>
              </a:rPr>
              <a:t>)</a:t>
            </a:r>
            <a:br>
              <a:rPr lang="en-US" sz="4400" dirty="0" smtClean="0">
                <a:latin typeface="Arial" charset="0"/>
                <a:cs typeface="Arial" charset="0"/>
              </a:rPr>
            </a:br>
            <a:r>
              <a:rPr lang="en-US" sz="4400" dirty="0" smtClean="0">
                <a:latin typeface="Arial" charset="0"/>
                <a:cs typeface="Arial" charset="0"/>
              </a:rPr>
              <a:t>Department of Electrical &amp; Computer Engineering , Prairie View A &amp;M University,  TX 77446,USA</a:t>
            </a:r>
            <a:br>
              <a:rPr lang="en-US" sz="4400" dirty="0" smtClean="0">
                <a:latin typeface="Arial" charset="0"/>
                <a:cs typeface="Arial" charset="0"/>
              </a:rPr>
            </a:br>
            <a:r>
              <a:rPr lang="en-US" sz="7800" dirty="0" smtClean="0"/>
              <a:t/>
            </a:r>
            <a:br>
              <a:rPr lang="en-US" sz="7800" dirty="0" smtClean="0"/>
            </a:br>
            <a:r>
              <a:rPr lang="en-US" sz="8000" dirty="0" smtClean="0"/>
              <a:t> </a:t>
            </a:r>
            <a:br>
              <a:rPr lang="en-US" sz="8000" dirty="0" smtClean="0"/>
            </a:br>
            <a:r>
              <a:rPr lang="en-US" sz="5400" dirty="0" smtClean="0"/>
              <a:t/>
            </a:r>
            <a:br>
              <a:rPr lang="en-US" sz="5400" dirty="0" smtClean="0"/>
            </a:br>
            <a:endParaRPr lang="en-US" sz="5400" dirty="0" smtClean="0"/>
          </a:p>
        </p:txBody>
      </p:sp>
      <p:sp>
        <p:nvSpPr>
          <p:cNvPr id="1044" name="Text Box 32"/>
          <p:cNvSpPr txBox="1">
            <a:spLocks noChangeArrowheads="1"/>
          </p:cNvSpPr>
          <p:nvPr/>
        </p:nvSpPr>
        <p:spPr bwMode="auto">
          <a:xfrm>
            <a:off x="990600" y="5638800"/>
            <a:ext cx="13487400" cy="4524315"/>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lIns="365760" tIns="228600" rIns="365760" bIns="228600">
            <a:spAutoFit/>
          </a:bodyPr>
          <a:lstStyle/>
          <a:p>
            <a:pPr algn="ctr" defTabSz="914400"/>
            <a:r>
              <a:rPr lang="en-US" sz="3200" b="1" dirty="0">
                <a:solidFill>
                  <a:srgbClr val="3749F3"/>
                </a:solidFill>
              </a:rPr>
              <a:t>Abstract</a:t>
            </a:r>
          </a:p>
          <a:p>
            <a:pPr algn="just" defTabSz="914400"/>
            <a:r>
              <a:rPr lang="en-US" sz="3200" i="1" dirty="0"/>
              <a:t>	</a:t>
            </a:r>
            <a:r>
              <a:rPr lang="en-US" sz="2000" i="1" dirty="0" smtClean="0"/>
              <a:t>In order to analyze and optimize cooperative cognitive relay radio networks, efficient algorithms are required to evaluate the signal transmission and primary user detection performances. Here we develop novel techniques of analyzing the signal transmission and detection performance in cooperative cognitive relay networks. Some of the metrics employed include (</a:t>
            </a:r>
            <a:r>
              <a:rPr lang="en-US" sz="2000" i="1" dirty="0" err="1" smtClean="0"/>
              <a:t>i</a:t>
            </a:r>
            <a:r>
              <a:rPr lang="en-US" sz="2000" i="1" dirty="0" smtClean="0"/>
              <a:t>) average symbol error rate (ASER) for signal transmission performance; and (ii</a:t>
            </a:r>
            <a:r>
              <a:rPr lang="en-US" sz="2000" i="1" dirty="0"/>
              <a:t>) </a:t>
            </a:r>
            <a:r>
              <a:rPr lang="en-US" sz="2000" i="1" dirty="0" smtClean="0"/>
              <a:t>probability of false alarm; (iii) probability of detection; (iv) probability of miss-detection; (v) receiver operating characteristics (ROC) (vi) area under the receiver operating curve (AUC) for signal detection performance.  We analyzed  the effect of different communication channels parameters on these metrics and how to improve them by the use of different diversity systems and variable degrees of freedom. For most of the metrics, new methods involving the moment generating functions (MGF) were developed. We conclude that these metrics improve with increase in number of diversity branches and with improvement in channel characteristics. However, the metrics become worse with increase in degree of freedom.</a:t>
            </a:r>
            <a:endParaRPr lang="en-US" sz="3200" dirty="0"/>
          </a:p>
        </p:txBody>
      </p:sp>
      <p:sp>
        <p:nvSpPr>
          <p:cNvPr id="1045" name="Text Box 32"/>
          <p:cNvSpPr txBox="1">
            <a:spLocks noChangeArrowheads="1"/>
          </p:cNvSpPr>
          <p:nvPr/>
        </p:nvSpPr>
        <p:spPr bwMode="auto">
          <a:xfrm>
            <a:off x="990600" y="10515600"/>
            <a:ext cx="13487400" cy="13326725"/>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a:spAutoFit/>
          </a:bodyPr>
          <a:lstStyle/>
          <a:p>
            <a:pPr algn="ctr" defTabSz="914400"/>
            <a:r>
              <a:rPr lang="en-US" sz="3200" b="1" dirty="0" smtClean="0">
                <a:solidFill>
                  <a:srgbClr val="3749F3"/>
                </a:solidFill>
              </a:rPr>
              <a:t>Introduction</a:t>
            </a:r>
            <a:endParaRPr lang="en-US" sz="3200" b="1" dirty="0">
              <a:solidFill>
                <a:srgbClr val="3749F3"/>
              </a:solidFill>
            </a:endParaRPr>
          </a:p>
          <a:p>
            <a:pPr algn="ctr" defTabSz="914400"/>
            <a:endParaRPr lang="en-US" sz="1500" b="1" dirty="0" smtClean="0">
              <a:solidFill>
                <a:srgbClr val="C00000"/>
              </a:solidFill>
            </a:endParaRPr>
          </a:p>
          <a:p>
            <a:pPr defTabSz="914400">
              <a:tabLst>
                <a:tab pos="466725" algn="l"/>
              </a:tabLst>
            </a:pPr>
            <a:r>
              <a:rPr lang="en-US" sz="2400" b="1" dirty="0" smtClean="0">
                <a:solidFill>
                  <a:srgbClr val="FF0000"/>
                </a:solidFill>
              </a:rPr>
              <a:t>	Why Cooperative Cognitive Relay </a:t>
            </a:r>
            <a:r>
              <a:rPr lang="en-US" sz="2400" b="1" dirty="0">
                <a:solidFill>
                  <a:srgbClr val="FF0000"/>
                </a:solidFill>
              </a:rPr>
              <a:t>Wireless Communications?</a:t>
            </a:r>
          </a:p>
          <a:p>
            <a:pPr algn="ctr" defTabSz="914400"/>
            <a:r>
              <a:rPr lang="en-US" sz="1000" dirty="0"/>
              <a:t>	</a:t>
            </a:r>
          </a:p>
          <a:p>
            <a:pPr marL="914400" lvl="1" indent="-457200" algn="just" defTabSz="914400">
              <a:buFont typeface="Wingdings" pitchFamily="2" charset="2"/>
              <a:buChar char="q"/>
            </a:pPr>
            <a:r>
              <a:rPr lang="en-US" sz="2000" dirty="0"/>
              <a:t>To overcome the practical implementation issue of packing many antenna elements in small-sized terminals (e.g., mobile handsets, sensor nodes</a:t>
            </a:r>
            <a:r>
              <a:rPr lang="en-US" sz="2000" dirty="0" smtClean="0"/>
              <a:t>).</a:t>
            </a:r>
          </a:p>
          <a:p>
            <a:pPr marL="742950" lvl="1" indent="-285750" algn="just" defTabSz="914400"/>
            <a:endParaRPr lang="en-US" sz="1000" dirty="0"/>
          </a:p>
          <a:p>
            <a:pPr marL="914400" lvl="1" indent="-457200" algn="just" defTabSz="914400">
              <a:buFont typeface="Wingdings" pitchFamily="2" charset="2"/>
              <a:buChar char="q"/>
            </a:pPr>
            <a:r>
              <a:rPr lang="en-US" sz="2000" dirty="0"/>
              <a:t>Built-in a </a:t>
            </a:r>
            <a:r>
              <a:rPr lang="en-US" sz="2000" i="1" dirty="0"/>
              <a:t>flexible</a:t>
            </a:r>
            <a:r>
              <a:rPr lang="en-US" sz="2000" dirty="0"/>
              <a:t> communication strategy for ensuring the </a:t>
            </a:r>
            <a:r>
              <a:rPr lang="en-US" sz="2000" i="1" dirty="0"/>
              <a:t>connectivity</a:t>
            </a:r>
            <a:r>
              <a:rPr lang="en-US" sz="2000" dirty="0"/>
              <a:t> and </a:t>
            </a:r>
            <a:r>
              <a:rPr lang="en-US" sz="2000" i="1" dirty="0"/>
              <a:t>network stability</a:t>
            </a:r>
            <a:r>
              <a:rPr lang="en-US" sz="2000" dirty="0"/>
              <a:t> needed in terms of throughput, latency, and error rates (</a:t>
            </a:r>
            <a:r>
              <a:rPr lang="en-US" sz="2000" dirty="0" err="1"/>
              <a:t>QoS</a:t>
            </a:r>
            <a:r>
              <a:rPr lang="en-US" sz="2000" dirty="0"/>
              <a:t> requirements</a:t>
            </a:r>
            <a:r>
              <a:rPr lang="en-US" sz="2000" dirty="0" smtClean="0"/>
              <a:t>).</a:t>
            </a:r>
          </a:p>
          <a:p>
            <a:pPr marL="742950" lvl="1" indent="-285750" algn="just" defTabSz="914400"/>
            <a:endParaRPr lang="en-US" sz="1000" dirty="0"/>
          </a:p>
          <a:p>
            <a:pPr marL="914400" lvl="1" indent="-457200" algn="just" defTabSz="914400">
              <a:buFont typeface="Wingdings" pitchFamily="2" charset="2"/>
              <a:buChar char="q"/>
            </a:pPr>
            <a:r>
              <a:rPr lang="en-US" sz="2000" dirty="0"/>
              <a:t>Improve the range, rate &amp; robustness of </a:t>
            </a:r>
            <a:r>
              <a:rPr lang="en-US" sz="2000" dirty="0" smtClean="0"/>
              <a:t>BLOS/OTH </a:t>
            </a:r>
            <a:r>
              <a:rPr lang="en-US" sz="2000" dirty="0"/>
              <a:t>communication links without increasing </a:t>
            </a:r>
            <a:r>
              <a:rPr lang="en-US" sz="2000" dirty="0" err="1"/>
              <a:t>Tx</a:t>
            </a:r>
            <a:r>
              <a:rPr lang="en-US" sz="2000" dirty="0"/>
              <a:t> power, thereby improving platform endurance (longer battery life) with enhanced LPI/LPD capability</a:t>
            </a:r>
            <a:r>
              <a:rPr lang="en-US" sz="2000" dirty="0" smtClean="0"/>
              <a:t>.</a:t>
            </a:r>
          </a:p>
          <a:p>
            <a:pPr marL="742950" lvl="1" indent="-285750" algn="just" defTabSz="914400"/>
            <a:endParaRPr lang="en-US" sz="1000" dirty="0"/>
          </a:p>
          <a:p>
            <a:pPr marL="914400" lvl="1" indent="-457200" algn="just" defTabSz="914400">
              <a:buFont typeface="Wingdings" pitchFamily="2" charset="2"/>
              <a:buChar char="q"/>
            </a:pPr>
            <a:r>
              <a:rPr lang="en-US" sz="2000" dirty="0" smtClean="0"/>
              <a:t>Improve the range of energy detection and spectrum opportunity through cooperation amongst cognitive relay.</a:t>
            </a:r>
            <a:endParaRPr lang="en-US" sz="2000" dirty="0"/>
          </a:p>
          <a:p>
            <a:pPr marL="466725" lvl="1" indent="0" defTabSz="914400"/>
            <a:r>
              <a:rPr lang="en-US" sz="2400" b="1" dirty="0" smtClean="0">
                <a:solidFill>
                  <a:srgbClr val="FF0000"/>
                </a:solidFill>
              </a:rPr>
              <a:t>Prior Work</a:t>
            </a:r>
          </a:p>
          <a:p>
            <a:pPr marL="681038" lvl="1" indent="-223838" defTabSz="914400"/>
            <a:endParaRPr lang="en-US" sz="1000" b="1" dirty="0" smtClean="0">
              <a:solidFill>
                <a:srgbClr val="C00000"/>
              </a:solidFill>
            </a:endParaRPr>
          </a:p>
          <a:p>
            <a:pPr marL="742950" lvl="1" indent="-285750" algn="just" defTabSz="914400">
              <a:buFont typeface="Wingdings" pitchFamily="2" charset="2"/>
              <a:buChar char="§"/>
            </a:pPr>
            <a:r>
              <a:rPr lang="en-US" sz="2000" dirty="0" smtClean="0"/>
              <a:t>Extensive research on analysis of ASER mostly limited to Rayleigh and independent and identically distributed Nakagami-m fading channels which does not depict practical scenario.</a:t>
            </a:r>
          </a:p>
          <a:p>
            <a:pPr marL="742950" lvl="1" indent="-285750" algn="just" defTabSz="914400"/>
            <a:endParaRPr lang="en-US" sz="1000" dirty="0" smtClean="0"/>
          </a:p>
          <a:p>
            <a:pPr marL="742950" lvl="1" indent="-285750" algn="just" defTabSz="914400">
              <a:buFont typeface="Wingdings" pitchFamily="2" charset="2"/>
              <a:buChar char="§"/>
            </a:pPr>
            <a:r>
              <a:rPr lang="en-US" sz="2000" dirty="0" smtClean="0"/>
              <a:t>“Although the performance of energy detector has been well research in literature, most research work has be limited to non-cooperative system. </a:t>
            </a:r>
          </a:p>
          <a:p>
            <a:pPr marL="1381125" lvl="1" indent="-125413" defTabSz="914400"/>
            <a:endParaRPr lang="en-US" sz="2400" b="1" dirty="0" smtClean="0">
              <a:solidFill>
                <a:srgbClr val="C00000"/>
              </a:solidFill>
              <a:sym typeface="Wingdings" pitchFamily="2" charset="2"/>
            </a:endParaRPr>
          </a:p>
          <a:p>
            <a:pPr marL="1720850" lvl="1" indent="-465138" defTabSz="914400">
              <a:buFont typeface="Wingdings"/>
              <a:buChar char="à"/>
            </a:pPr>
            <a:r>
              <a:rPr lang="en-US" sz="2000" b="1" dirty="0" smtClean="0">
                <a:solidFill>
                  <a:srgbClr val="3749F3"/>
                </a:solidFill>
              </a:rPr>
              <a:t>Simulation of ASER for practical scenario is time consuming and expensive, therefore simple and efficient analytic framework is required for system analysis</a:t>
            </a:r>
            <a:endParaRPr lang="en-US" sz="1000" b="1" dirty="0" smtClean="0">
              <a:solidFill>
                <a:srgbClr val="3749F3"/>
              </a:solidFill>
            </a:endParaRPr>
          </a:p>
          <a:p>
            <a:pPr marL="1720850" lvl="1" indent="-465138" defTabSz="914400">
              <a:buFont typeface="Wingdings"/>
              <a:buChar char="à"/>
            </a:pPr>
            <a:r>
              <a:rPr lang="en-US" sz="2000" b="1" dirty="0" smtClean="0">
                <a:solidFill>
                  <a:srgbClr val="3749F3"/>
                </a:solidFill>
              </a:rPr>
              <a:t>the art of relay-based spectrum detection or sensing in CRNs has not yet been fully explored</a:t>
            </a:r>
            <a:endParaRPr lang="en-US" sz="2000" b="1" dirty="0">
              <a:solidFill>
                <a:srgbClr val="3749F3"/>
              </a:solidFill>
            </a:endParaRPr>
          </a:p>
          <a:p>
            <a:pPr marL="742950" lvl="1" indent="-285750" algn="ctr" defTabSz="914400">
              <a:spcAft>
                <a:spcPts val="600"/>
              </a:spcAft>
              <a:buFont typeface="Wingdings" pitchFamily="2" charset="2"/>
              <a:buNone/>
            </a:pPr>
            <a:endParaRPr lang="en-US" sz="1500" b="1" dirty="0">
              <a:solidFill>
                <a:srgbClr val="9E3A38"/>
              </a:solidFill>
            </a:endParaRPr>
          </a:p>
          <a:p>
            <a:pPr marL="466725" lvl="1" indent="-9525" defTabSz="914400">
              <a:spcAft>
                <a:spcPts val="600"/>
              </a:spcAft>
              <a:buFont typeface="Wingdings" pitchFamily="2" charset="2"/>
              <a:buNone/>
            </a:pPr>
            <a:r>
              <a:rPr lang="en-US" sz="2400" b="1" dirty="0">
                <a:solidFill>
                  <a:srgbClr val="FF0000"/>
                </a:solidFill>
              </a:rPr>
              <a:t>Limitations of existing </a:t>
            </a:r>
            <a:r>
              <a:rPr lang="en-US" sz="2400" b="1" dirty="0" smtClean="0">
                <a:solidFill>
                  <a:srgbClr val="FF0000"/>
                </a:solidFill>
              </a:rPr>
              <a:t>results/framework</a:t>
            </a:r>
          </a:p>
          <a:p>
            <a:pPr marL="466725" lvl="1" indent="-9525" defTabSz="914400">
              <a:spcAft>
                <a:spcPts val="600"/>
              </a:spcAft>
              <a:buFont typeface="Wingdings" pitchFamily="2" charset="2"/>
              <a:buNone/>
            </a:pPr>
            <a:endParaRPr lang="en-US" sz="500" b="1" dirty="0">
              <a:solidFill>
                <a:srgbClr val="C00000"/>
              </a:solidFill>
            </a:endParaRPr>
          </a:p>
          <a:p>
            <a:pPr marL="762000" lvl="1" indent="-342900" defTabSz="914400">
              <a:spcAft>
                <a:spcPts val="600"/>
              </a:spcAft>
              <a:buFont typeface="Wingdings" pitchFamily="2" charset="2"/>
              <a:buChar char="§"/>
            </a:pPr>
            <a:r>
              <a:rPr lang="en-US" sz="2000" dirty="0" smtClean="0"/>
              <a:t>M</a:t>
            </a:r>
            <a:r>
              <a:rPr lang="en-US" sz="2000" kern="0" dirty="0" smtClean="0">
                <a:solidFill>
                  <a:sysClr val="windowText" lastClr="000000"/>
                </a:solidFill>
              </a:rPr>
              <a:t> </a:t>
            </a:r>
            <a:r>
              <a:rPr lang="en-US" sz="2000" kern="0" dirty="0" err="1" smtClean="0">
                <a:solidFill>
                  <a:sysClr val="windowText" lastClr="000000"/>
                </a:solidFill>
              </a:rPr>
              <a:t>Alouini</a:t>
            </a:r>
            <a:r>
              <a:rPr lang="en-US" sz="2000" kern="0" dirty="0" smtClean="0">
                <a:solidFill>
                  <a:sysClr val="windowText" lastClr="000000"/>
                </a:solidFill>
              </a:rPr>
              <a:t>  &amp; </a:t>
            </a:r>
            <a:r>
              <a:rPr lang="en-US" sz="2000" kern="0" dirty="0" err="1" smtClean="0">
                <a:solidFill>
                  <a:sysClr val="windowText" lastClr="000000"/>
                </a:solidFill>
              </a:rPr>
              <a:t>Hasna</a:t>
            </a:r>
            <a:r>
              <a:rPr lang="en-US" sz="2000" kern="0" dirty="0" smtClean="0">
                <a:solidFill>
                  <a:sysClr val="windowText" lastClr="000000"/>
                </a:solidFill>
              </a:rPr>
              <a:t>  [Trans. Com., Nov’03]  &amp; </a:t>
            </a:r>
            <a:r>
              <a:rPr lang="en-US" sz="2000" kern="0" dirty="0" err="1" smtClean="0">
                <a:solidFill>
                  <a:sysClr val="windowText" lastClr="000000"/>
                </a:solidFill>
              </a:rPr>
              <a:t>Anghel</a:t>
            </a:r>
            <a:r>
              <a:rPr lang="en-US" sz="2000" kern="0" dirty="0" smtClean="0">
                <a:solidFill>
                  <a:sysClr val="windowText" lastClr="000000"/>
                </a:solidFill>
              </a:rPr>
              <a:t>  &amp; </a:t>
            </a:r>
            <a:r>
              <a:rPr lang="en-US" sz="2000" kern="0" dirty="0" err="1" smtClean="0">
                <a:solidFill>
                  <a:sysClr val="windowText" lastClr="000000"/>
                </a:solidFill>
              </a:rPr>
              <a:t>Kaveh</a:t>
            </a:r>
            <a:r>
              <a:rPr lang="en-US" sz="2000" kern="0" dirty="0" smtClean="0">
                <a:solidFill>
                  <a:sysClr val="windowText" lastClr="000000"/>
                </a:solidFill>
              </a:rPr>
              <a:t>  [Trans. Com., Sep’04] : </a:t>
            </a:r>
            <a:r>
              <a:rPr lang="en-US" sz="2000" u="sng" kern="0" dirty="0" smtClean="0">
                <a:solidFill>
                  <a:sysClr val="windowText" lastClr="000000"/>
                </a:solidFill>
              </a:rPr>
              <a:t>Exact</a:t>
            </a:r>
            <a:r>
              <a:rPr lang="en-US" sz="2000" kern="0" dirty="0" smtClean="0">
                <a:solidFill>
                  <a:sysClr val="windowText" lastClr="000000"/>
                </a:solidFill>
              </a:rPr>
              <a:t> ASER over </a:t>
            </a:r>
            <a:r>
              <a:rPr lang="en-US" sz="2000" u="sng" kern="0" dirty="0" smtClean="0">
                <a:solidFill>
                  <a:sysClr val="windowText" lastClr="000000"/>
                </a:solidFill>
              </a:rPr>
              <a:t>Rayleigh</a:t>
            </a:r>
            <a:r>
              <a:rPr lang="en-US" sz="2000" kern="0" dirty="0" smtClean="0">
                <a:solidFill>
                  <a:sysClr val="windowText" lastClr="000000"/>
                </a:solidFill>
              </a:rPr>
              <a:t> fading channel</a:t>
            </a:r>
            <a:endParaRPr lang="en-US" sz="2000" dirty="0" smtClean="0"/>
          </a:p>
          <a:p>
            <a:pPr marL="742950" lvl="1" indent="-285750" algn="just" defTabSz="914400">
              <a:spcAft>
                <a:spcPts val="600"/>
              </a:spcAft>
            </a:pPr>
            <a:endParaRPr lang="en-US" sz="500" dirty="0"/>
          </a:p>
          <a:p>
            <a:pPr marL="742950" lvl="1" indent="-285750" algn="just" defTabSz="914400">
              <a:spcAft>
                <a:spcPts val="600"/>
              </a:spcAft>
              <a:buFont typeface="Wingdings" pitchFamily="2" charset="2"/>
              <a:buChar char="§"/>
            </a:pPr>
            <a:r>
              <a:rPr lang="en-US" sz="2000" dirty="0" err="1" smtClean="0"/>
              <a:t>Tallubra</a:t>
            </a:r>
            <a:r>
              <a:rPr lang="en-US" sz="2000" dirty="0" smtClean="0"/>
              <a:t> </a:t>
            </a:r>
            <a:r>
              <a:rPr lang="en-US" sz="2000" dirty="0"/>
              <a:t>et. al. </a:t>
            </a:r>
            <a:r>
              <a:rPr lang="en-US" sz="2000" dirty="0" smtClean="0"/>
              <a:t>[</a:t>
            </a:r>
            <a:r>
              <a:rPr lang="en-US" sz="2000" dirty="0" err="1" smtClean="0"/>
              <a:t>Globecome</a:t>
            </a:r>
            <a:r>
              <a:rPr lang="en-US" sz="2000" dirty="0" smtClean="0"/>
              <a:t> ’09 &amp; ‘10]: these are the only existing literature on relay-based spectrum sensing and their analysis is limited to Rayleigh fading channel. </a:t>
            </a:r>
            <a:endParaRPr lang="en-US" sz="3200" b="1" dirty="0" smtClean="0">
              <a:solidFill>
                <a:srgbClr val="9F0505"/>
              </a:solidFill>
            </a:endParaRPr>
          </a:p>
          <a:p>
            <a:pPr marL="681038" lvl="1" indent="-223838" algn="ctr" defTabSz="914400"/>
            <a:r>
              <a:rPr lang="en-US" sz="3200" b="1" dirty="0" smtClean="0">
                <a:solidFill>
                  <a:srgbClr val="9F0505"/>
                </a:solidFill>
              </a:rPr>
              <a:t>Objective</a:t>
            </a:r>
          </a:p>
          <a:p>
            <a:pPr marL="742950" lvl="1" indent="-285750" algn="ctr" defTabSz="914400"/>
            <a:endParaRPr lang="en-US" sz="1600" dirty="0" smtClean="0"/>
          </a:p>
          <a:p>
            <a:pPr marL="914400" lvl="1" indent="-457200" algn="just" defTabSz="914400">
              <a:buFont typeface="Wingdings" pitchFamily="2" charset="2"/>
              <a:buChar char="q"/>
            </a:pPr>
            <a:r>
              <a:rPr lang="en-US" sz="2000" dirty="0" smtClean="0">
                <a:solidFill>
                  <a:srgbClr val="000000"/>
                </a:solidFill>
              </a:rPr>
              <a:t>Develop a simple analytical framework based on the approximate MGF method to evaluate ASER of cooperative relay networks.</a:t>
            </a:r>
          </a:p>
          <a:p>
            <a:pPr marL="742950" lvl="1" indent="-285750" algn="just" defTabSz="914400"/>
            <a:endParaRPr lang="en-US" sz="1000" dirty="0" smtClean="0">
              <a:solidFill>
                <a:srgbClr val="000000"/>
              </a:solidFill>
            </a:endParaRPr>
          </a:p>
          <a:p>
            <a:pPr marL="914400" lvl="1" indent="-457200" algn="just" defTabSz="914400">
              <a:buFont typeface="Wingdings" pitchFamily="2" charset="2"/>
              <a:buChar char="q"/>
            </a:pPr>
            <a:r>
              <a:rPr lang="en-US" sz="2000" dirty="0" smtClean="0">
                <a:solidFill>
                  <a:srgbClr val="000000"/>
                </a:solidFill>
              </a:rPr>
              <a:t>Develop an efficient analytical framework to model the performance of relay-based energy detector (used for signal detection in cognitive radio networks) and use the framework to study the effect of change in channel and system parameters on the performance. </a:t>
            </a:r>
            <a:endParaRPr lang="en-US" sz="1800" dirty="0"/>
          </a:p>
        </p:txBody>
      </p:sp>
      <p:pic>
        <p:nvPicPr>
          <p:cNvPr id="1047" name="Picture 30"/>
          <p:cNvPicPr>
            <a:picLocks noChangeAspect="1" noChangeArrowheads="1"/>
          </p:cNvPicPr>
          <p:nvPr/>
        </p:nvPicPr>
        <p:blipFill>
          <a:blip r:embed="rId5" cstate="print"/>
          <a:srcRect/>
          <a:stretch>
            <a:fillRect/>
          </a:stretch>
        </p:blipFill>
        <p:spPr bwMode="auto">
          <a:xfrm>
            <a:off x="15925800" y="22402800"/>
            <a:ext cx="12496800" cy="4572000"/>
          </a:xfrm>
          <a:prstGeom prst="rect">
            <a:avLst/>
          </a:prstGeom>
          <a:noFill/>
          <a:ln w="9525">
            <a:noFill/>
            <a:miter lim="800000"/>
            <a:headEnd/>
            <a:tailEnd/>
          </a:ln>
        </p:spPr>
      </p:pic>
      <p:sp>
        <p:nvSpPr>
          <p:cNvPr id="42" name="Text Box 32"/>
          <p:cNvSpPr txBox="1">
            <a:spLocks noChangeArrowheads="1"/>
          </p:cNvSpPr>
          <p:nvPr/>
        </p:nvSpPr>
        <p:spPr bwMode="auto">
          <a:xfrm>
            <a:off x="14782800" y="5638800"/>
            <a:ext cx="14782800" cy="9372600"/>
          </a:xfrm>
          <a:prstGeom prst="rect">
            <a:avLst/>
          </a:prstGeom>
          <a:gradFill rotWithShape="1">
            <a:gsLst>
              <a:gs pos="0">
                <a:schemeClr val="bg1"/>
              </a:gs>
              <a:gs pos="100000">
                <a:srgbClr val="666699"/>
              </a:gs>
            </a:gsLst>
            <a:lin ang="2700000" scaled="1"/>
          </a:gradFill>
          <a:ln w="88900">
            <a:solidFill>
              <a:srgbClr val="01458F"/>
            </a:solidFill>
            <a:miter lim="800000"/>
            <a:headEnd/>
            <a:tailEnd/>
          </a:ln>
          <a:effectLst/>
        </p:spPr>
        <p:txBody>
          <a:bodyPr wrap="square" lIns="365760" tIns="228600" rIns="365760" bIns="228600">
            <a:spAutoFit/>
          </a:bodyPr>
          <a:lstStyle/>
          <a:p>
            <a:pPr algn="ctr" defTabSz="914400"/>
            <a:r>
              <a:rPr lang="en-US" sz="3200" b="1" dirty="0">
                <a:solidFill>
                  <a:srgbClr val="CC0000"/>
                </a:solidFill>
              </a:rPr>
              <a:t> Methodology</a:t>
            </a:r>
          </a:p>
          <a:p>
            <a:pPr algn="ctr" defTabSz="914400"/>
            <a:r>
              <a:rPr lang="en-US" sz="2000" dirty="0" smtClean="0"/>
              <a:t>The following are the developed analytical framework for cooperative cognitive relay networks. </a:t>
            </a:r>
            <a:endParaRPr lang="en-US" sz="2000" dirty="0"/>
          </a:p>
          <a:p>
            <a:pPr algn="ctr" defTabSz="914400"/>
            <a:endParaRPr lang="en-US" sz="2000" dirty="0"/>
          </a:p>
          <a:p>
            <a:pPr algn="just" defTabSz="914400">
              <a:buFontTx/>
              <a:buAutoNum type="alphaUcPeriod"/>
            </a:pPr>
            <a:r>
              <a:rPr lang="en-US" sz="2000" dirty="0"/>
              <a:t>    </a:t>
            </a:r>
            <a:r>
              <a:rPr lang="en-US" sz="2000" dirty="0" smtClean="0"/>
              <a:t>Average symbol error rates</a:t>
            </a:r>
            <a:endParaRPr lang="en-US" sz="2000" dirty="0"/>
          </a:p>
          <a:p>
            <a:pPr algn="just" defTabSz="914400"/>
            <a:endParaRPr lang="en-US" sz="2000" dirty="0"/>
          </a:p>
          <a:p>
            <a:pPr algn="just" defTabSz="914400"/>
            <a:endParaRPr lang="en-US" sz="2000" dirty="0"/>
          </a:p>
          <a:p>
            <a:pPr algn="just" defTabSz="914400"/>
            <a:r>
              <a:rPr lang="en-US" sz="2000" dirty="0"/>
              <a:t> </a:t>
            </a:r>
          </a:p>
          <a:p>
            <a:pPr algn="just" defTabSz="914400"/>
            <a:endParaRPr lang="en-US" sz="2000" dirty="0"/>
          </a:p>
          <a:p>
            <a:pPr algn="just" defTabSz="914400"/>
            <a:r>
              <a:rPr lang="en-US" sz="2000" dirty="0"/>
              <a:t>B.   </a:t>
            </a:r>
            <a:r>
              <a:rPr lang="en-US" sz="2000" dirty="0" smtClean="0"/>
              <a:t>Probability of false alarm</a:t>
            </a:r>
            <a:endParaRPr lang="en-US" sz="2000" dirty="0"/>
          </a:p>
          <a:p>
            <a:pPr algn="just" defTabSz="914400"/>
            <a:endParaRPr lang="en-US" sz="2000" dirty="0"/>
          </a:p>
          <a:p>
            <a:pPr algn="just" defTabSz="914400"/>
            <a:endParaRPr lang="en-US" sz="2000" dirty="0"/>
          </a:p>
          <a:p>
            <a:pPr algn="just" defTabSz="914400"/>
            <a:endParaRPr lang="en-US" sz="2000" dirty="0"/>
          </a:p>
          <a:p>
            <a:pPr algn="just" defTabSz="914400"/>
            <a:endParaRPr lang="en-US" sz="2000" dirty="0"/>
          </a:p>
          <a:p>
            <a:pPr algn="just" defTabSz="914400"/>
            <a:r>
              <a:rPr lang="en-US" sz="2000" dirty="0" smtClean="0"/>
              <a:t>C. Probability of detection</a:t>
            </a:r>
          </a:p>
          <a:p>
            <a:pPr algn="just" defTabSz="914400"/>
            <a:endParaRPr lang="en-US" sz="2000" dirty="0" smtClean="0"/>
          </a:p>
          <a:p>
            <a:pPr algn="just" defTabSz="914400"/>
            <a:endParaRPr lang="en-US" sz="2000" dirty="0" smtClean="0"/>
          </a:p>
          <a:p>
            <a:pPr algn="just" defTabSz="914400"/>
            <a:endParaRPr lang="en-US" sz="2000" dirty="0" smtClean="0"/>
          </a:p>
          <a:p>
            <a:pPr algn="just" defTabSz="914400"/>
            <a:endParaRPr lang="en-US" sz="2000" dirty="0"/>
          </a:p>
          <a:p>
            <a:pPr algn="just" defTabSz="914400"/>
            <a:endParaRPr lang="en-US" sz="2000" dirty="0"/>
          </a:p>
          <a:p>
            <a:pPr algn="just" defTabSz="914400"/>
            <a:endParaRPr lang="en-US" sz="2000" dirty="0"/>
          </a:p>
          <a:p>
            <a:pPr algn="just" defTabSz="914400"/>
            <a:endParaRPr lang="en-US" sz="2000" dirty="0"/>
          </a:p>
          <a:p>
            <a:pPr algn="just" defTabSz="914400"/>
            <a:r>
              <a:rPr lang="en-US" sz="2000" dirty="0" smtClean="0"/>
              <a:t>D.    Area under receiver operating curve</a:t>
            </a:r>
            <a:endParaRPr lang="en-US" sz="2000" dirty="0"/>
          </a:p>
          <a:p>
            <a:pPr algn="just" defTabSz="914400"/>
            <a:endParaRPr lang="en-US" sz="2000" dirty="0"/>
          </a:p>
          <a:p>
            <a:pPr algn="just" defTabSz="914400"/>
            <a:endParaRPr lang="en-US" sz="2000" dirty="0"/>
          </a:p>
          <a:p>
            <a:pPr algn="just" defTabSz="914400"/>
            <a:endParaRPr lang="en-US" sz="2000" dirty="0"/>
          </a:p>
          <a:p>
            <a:pPr algn="just" defTabSz="914400"/>
            <a:endParaRPr lang="en-US" sz="2000" dirty="0"/>
          </a:p>
          <a:p>
            <a:pPr algn="just" defTabSz="914400"/>
            <a:r>
              <a:rPr lang="en-US" sz="2000" dirty="0"/>
              <a:t>	</a:t>
            </a:r>
          </a:p>
          <a:p>
            <a:pPr algn="just" defTabSz="914400"/>
            <a:r>
              <a:rPr lang="en-US" sz="2000" dirty="0"/>
              <a:t>	</a:t>
            </a:r>
            <a:endParaRPr lang="en-US" sz="2000" b="1" dirty="0">
              <a:solidFill>
                <a:srgbClr val="CC0000"/>
              </a:solidFill>
            </a:endParaRPr>
          </a:p>
        </p:txBody>
      </p:sp>
      <p:sp>
        <p:nvSpPr>
          <p:cNvPr id="1049" name="Text Box 32"/>
          <p:cNvSpPr txBox="1">
            <a:spLocks noChangeArrowheads="1"/>
          </p:cNvSpPr>
          <p:nvPr/>
        </p:nvSpPr>
        <p:spPr bwMode="auto">
          <a:xfrm>
            <a:off x="15392400" y="30784800"/>
            <a:ext cx="13792200" cy="1524000"/>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a:spAutoFit/>
          </a:bodyPr>
          <a:lstStyle/>
          <a:p>
            <a:pPr algn="ctr" defTabSz="914400"/>
            <a:r>
              <a:rPr lang="en-US" sz="3200" b="1" dirty="0">
                <a:solidFill>
                  <a:srgbClr val="CC0000"/>
                </a:solidFill>
              </a:rPr>
              <a:t>Acknowledgement</a:t>
            </a:r>
          </a:p>
          <a:p>
            <a:pPr algn="just" defTabSz="914400"/>
            <a:r>
              <a:rPr lang="en-US" sz="1800" dirty="0"/>
              <a:t>This research work is supported in part by funding from the National Science Foundation (NSF),US Air Force Research Lab (ARFL) and Army Research Office (ARO)</a:t>
            </a:r>
          </a:p>
        </p:txBody>
      </p:sp>
      <p:sp>
        <p:nvSpPr>
          <p:cNvPr id="1050" name="Text Box 32"/>
          <p:cNvSpPr txBox="1">
            <a:spLocks noChangeArrowheads="1"/>
          </p:cNvSpPr>
          <p:nvPr/>
        </p:nvSpPr>
        <p:spPr bwMode="auto">
          <a:xfrm>
            <a:off x="29794200" y="29032200"/>
            <a:ext cx="13792200" cy="2769989"/>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a:spAutoFit/>
          </a:bodyPr>
          <a:lstStyle/>
          <a:p>
            <a:pPr algn="ctr" defTabSz="914400"/>
            <a:r>
              <a:rPr lang="en-US" sz="3200" b="1" dirty="0" smtClean="0">
                <a:solidFill>
                  <a:srgbClr val="CC0000"/>
                </a:solidFill>
              </a:rPr>
              <a:t>References</a:t>
            </a:r>
          </a:p>
          <a:p>
            <a:pPr algn="ctr" defTabSz="914400"/>
            <a:endParaRPr lang="en-US" sz="1000" b="1" dirty="0">
              <a:solidFill>
                <a:srgbClr val="CC0000"/>
              </a:solidFill>
            </a:endParaRPr>
          </a:p>
          <a:p>
            <a:pPr algn="just" defTabSz="914400"/>
            <a:r>
              <a:rPr lang="en-US" sz="1800" dirty="0"/>
              <a:t>[1] </a:t>
            </a:r>
            <a:r>
              <a:rPr lang="en-AU" sz="1800" dirty="0" smtClean="0"/>
              <a:t>O. </a:t>
            </a:r>
            <a:r>
              <a:rPr lang="en-AU" sz="1800" dirty="0" err="1" smtClean="0"/>
              <a:t>Olabiyi</a:t>
            </a:r>
            <a:r>
              <a:rPr lang="en-AU" sz="1800" dirty="0" smtClean="0"/>
              <a:t>, S. </a:t>
            </a:r>
            <a:r>
              <a:rPr lang="en-AU" sz="1800" dirty="0" err="1" smtClean="0"/>
              <a:t>Alam</a:t>
            </a:r>
            <a:r>
              <a:rPr lang="en-AU" sz="1800" dirty="0" smtClean="0"/>
              <a:t>, A. </a:t>
            </a:r>
            <a:r>
              <a:rPr lang="en-AU" sz="1800" dirty="0" err="1" smtClean="0"/>
              <a:t>Annamalai</a:t>
            </a:r>
            <a:r>
              <a:rPr lang="en-AU" sz="1800" dirty="0" smtClean="0"/>
              <a:t>, “Accurate Approximations of Error Rates for Cooperative Non-Regenerative Relay Systems over Generalized Fading Channels,” </a:t>
            </a:r>
            <a:r>
              <a:rPr lang="en-AU" sz="1800" i="1" dirty="0" smtClean="0"/>
              <a:t>Submitted to IEEE IWCMC 2011 </a:t>
            </a:r>
            <a:r>
              <a:rPr lang="en-AU" sz="1800" dirty="0" smtClean="0"/>
              <a:t>Conference reviews (No. 1569404823).</a:t>
            </a:r>
            <a:endParaRPr lang="en-US" sz="1800" i="1" dirty="0"/>
          </a:p>
          <a:p>
            <a:pPr algn="just" defTabSz="914400"/>
            <a:r>
              <a:rPr lang="en-US" sz="1800" dirty="0"/>
              <a:t>[2] </a:t>
            </a:r>
            <a:r>
              <a:rPr lang="en-GB" sz="1800" dirty="0" smtClean="0"/>
              <a:t>O. </a:t>
            </a:r>
            <a:r>
              <a:rPr lang="en-GB" sz="1800" dirty="0" err="1" smtClean="0"/>
              <a:t>Olabiyi</a:t>
            </a:r>
            <a:r>
              <a:rPr lang="en-GB" sz="1800" dirty="0" smtClean="0"/>
              <a:t>, S. </a:t>
            </a:r>
            <a:r>
              <a:rPr lang="en-GB" sz="1800" dirty="0" err="1" smtClean="0"/>
              <a:t>Alam</a:t>
            </a:r>
            <a:r>
              <a:rPr lang="en-GB" sz="1800" dirty="0" smtClean="0"/>
              <a:t>, O. </a:t>
            </a:r>
            <a:r>
              <a:rPr lang="en-GB" sz="1800" dirty="0" err="1" smtClean="0"/>
              <a:t>Odejide</a:t>
            </a:r>
            <a:r>
              <a:rPr lang="en-GB" sz="1800" dirty="0" smtClean="0"/>
              <a:t>, A.  </a:t>
            </a:r>
            <a:r>
              <a:rPr lang="en-GB" sz="1800" dirty="0" err="1" smtClean="0"/>
              <a:t>Annamalai</a:t>
            </a:r>
            <a:r>
              <a:rPr lang="en-US" sz="1800" dirty="0" smtClean="0"/>
              <a:t>, “</a:t>
            </a:r>
            <a:r>
              <a:rPr lang="en-AU" sz="1800" dirty="0" smtClean="0"/>
              <a:t>Analysis of Cooperative Relay-Based Energy Detection of Unknown Deterministic Signals in Cognitive Radio Networks</a:t>
            </a:r>
            <a:r>
              <a:rPr lang="en-US" sz="1800" dirty="0" smtClean="0"/>
              <a:t>,” </a:t>
            </a:r>
            <a:r>
              <a:rPr lang="en-AU" sz="1800" i="1" dirty="0" smtClean="0"/>
              <a:t>Submitted to IEEE SARNOFF 2011 </a:t>
            </a:r>
            <a:r>
              <a:rPr lang="en-AU" sz="1800" dirty="0" smtClean="0"/>
              <a:t>Conference reviews (No. 1569411779).</a:t>
            </a:r>
            <a:endParaRPr lang="en-US" sz="1800" dirty="0"/>
          </a:p>
          <a:p>
            <a:pPr algn="just" defTabSz="914400"/>
            <a:r>
              <a:rPr lang="en-US" sz="1800" dirty="0"/>
              <a:t>[3] </a:t>
            </a:r>
            <a:r>
              <a:rPr lang="en-GB" sz="1800" dirty="0" smtClean="0"/>
              <a:t>O. </a:t>
            </a:r>
            <a:r>
              <a:rPr lang="en-GB" sz="1800" dirty="0" err="1" smtClean="0"/>
              <a:t>Olabiyi</a:t>
            </a:r>
            <a:r>
              <a:rPr lang="en-GB" sz="1800" dirty="0" smtClean="0"/>
              <a:t>, S. </a:t>
            </a:r>
            <a:r>
              <a:rPr lang="en-GB" sz="1800" dirty="0" err="1" smtClean="0"/>
              <a:t>Alam</a:t>
            </a:r>
            <a:r>
              <a:rPr lang="en-GB" sz="1800" dirty="0" smtClean="0"/>
              <a:t>, O. </a:t>
            </a:r>
            <a:r>
              <a:rPr lang="en-GB" sz="1800" dirty="0" err="1" smtClean="0"/>
              <a:t>Odejide</a:t>
            </a:r>
            <a:r>
              <a:rPr lang="en-GB" sz="1800" dirty="0" smtClean="0"/>
              <a:t>, A.  </a:t>
            </a:r>
            <a:r>
              <a:rPr lang="en-GB" sz="1800" dirty="0" err="1" smtClean="0"/>
              <a:t>Annamalai</a:t>
            </a:r>
            <a:r>
              <a:rPr lang="en-US" sz="1800" dirty="0" smtClean="0"/>
              <a:t>, “</a:t>
            </a:r>
            <a:r>
              <a:rPr lang="en-AU" sz="1800" dirty="0" smtClean="0"/>
              <a:t>Simplified Analysis of Area under the ROC Curve of Energy Detectors over Generalized Fading Channels</a:t>
            </a:r>
            <a:r>
              <a:rPr lang="en-US" sz="1800" dirty="0" smtClean="0"/>
              <a:t>,” </a:t>
            </a:r>
            <a:r>
              <a:rPr lang="en-AU" sz="1800" i="1" dirty="0" smtClean="0"/>
              <a:t>Submitted to IEEE SARNOFF 2011 </a:t>
            </a:r>
            <a:r>
              <a:rPr lang="en-AU" sz="1800" dirty="0" smtClean="0"/>
              <a:t>Conference reviews (No. 1569429263).</a:t>
            </a:r>
            <a:endParaRPr lang="en-US" sz="1800" b="1" dirty="0">
              <a:solidFill>
                <a:srgbClr val="CC0000"/>
              </a:solidFill>
            </a:endParaRPr>
          </a:p>
        </p:txBody>
      </p:sp>
      <p:sp>
        <p:nvSpPr>
          <p:cNvPr id="1052" name="Text Box 32"/>
          <p:cNvSpPr txBox="1">
            <a:spLocks noChangeArrowheads="1"/>
          </p:cNvSpPr>
          <p:nvPr/>
        </p:nvSpPr>
        <p:spPr bwMode="auto">
          <a:xfrm>
            <a:off x="29794200" y="5791201"/>
            <a:ext cx="13716000" cy="8762999"/>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numCol="2">
            <a:spAutoFit/>
          </a:bodyPr>
          <a:lstStyle/>
          <a:p>
            <a:pPr algn="ctr"/>
            <a:r>
              <a:rPr lang="en-US" sz="2000" b="1" dirty="0" smtClean="0">
                <a:solidFill>
                  <a:srgbClr val="9E3A38"/>
                </a:solidFill>
              </a:rPr>
              <a:t>C. Receiver Operating Characteristics</a:t>
            </a: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latin typeface="Calibri" pitchFamily="34" charset="0"/>
            </a:endParaRPr>
          </a:p>
          <a:p>
            <a:pPr algn="ctr"/>
            <a:endParaRPr lang="en-US" sz="2800" dirty="0" smtClean="0"/>
          </a:p>
          <a:p>
            <a:pPr algn="ctr"/>
            <a:endParaRPr lang="en-US" sz="2800" dirty="0" smtClean="0"/>
          </a:p>
          <a:p>
            <a:pPr algn="ctr" defTabSz="914400" eaLnBrk="0" hangingPunct="0"/>
            <a:endParaRPr lang="en-US" sz="2800" dirty="0" smtClean="0"/>
          </a:p>
          <a:p>
            <a:pPr defTabSz="914400" eaLnBrk="0" hangingPunct="0"/>
            <a:endParaRPr lang="en-US" sz="1800" dirty="0" smtClean="0"/>
          </a:p>
          <a:p>
            <a:pPr defTabSz="914400" eaLnBrk="0" hangingPunct="0"/>
            <a:endParaRPr lang="en-US" sz="1800" dirty="0" smtClean="0"/>
          </a:p>
          <a:p>
            <a:pPr defTabSz="914400" eaLnBrk="0" hangingPunct="0"/>
            <a:endParaRPr lang="en-US" sz="1800" dirty="0" smtClean="0"/>
          </a:p>
          <a:p>
            <a:pPr defTabSz="914400" eaLnBrk="0" hangingPunct="0"/>
            <a:r>
              <a:rPr lang="en-US" sz="1800" dirty="0" smtClean="0"/>
              <a:t>Fig. 4 Receiver operating characteristics (ROC)  for MRC diversity in cooperative cognitive relay networks with .</a:t>
            </a:r>
            <a:endParaRPr lang="en-US" sz="3200" dirty="0" smtClean="0">
              <a:latin typeface="Calibri" pitchFamily="34" charset="0"/>
            </a:endParaRPr>
          </a:p>
          <a:p>
            <a:pPr algn="ctr"/>
            <a:endParaRPr lang="en-US" sz="3200" dirty="0" smtClean="0">
              <a:latin typeface="Calibri" pitchFamily="34" charset="0"/>
            </a:endParaRPr>
          </a:p>
          <a:p>
            <a:pPr algn="ctr"/>
            <a:r>
              <a:rPr lang="en-US" sz="2000" b="1" dirty="0" smtClean="0">
                <a:solidFill>
                  <a:srgbClr val="9E3A38"/>
                </a:solidFill>
              </a:rPr>
              <a:t>D. Area Under Receiver Operating Curve</a:t>
            </a:r>
            <a:endParaRPr lang="en-US" sz="2800" dirty="0" smtClean="0"/>
          </a:p>
          <a:p>
            <a:pPr algn="ctr"/>
            <a:endParaRPr lang="en-US" sz="2800" dirty="0" smtClean="0"/>
          </a:p>
          <a:p>
            <a:pPr algn="ctr"/>
            <a:endParaRPr lang="en-US" sz="2800" dirty="0" smtClean="0"/>
          </a:p>
          <a:p>
            <a:pPr algn="ctr"/>
            <a:endParaRPr lang="en-US" sz="2800" dirty="0" smtClean="0"/>
          </a:p>
          <a:p>
            <a:pPr algn="ctr"/>
            <a:endParaRPr lang="en-US" sz="2800" dirty="0" smtClean="0"/>
          </a:p>
          <a:p>
            <a:pPr marL="342900" indent="-342900" defTabSz="914400" eaLnBrk="0" hangingPunct="0"/>
            <a:r>
              <a:rPr lang="en-US" sz="1800" dirty="0" smtClean="0"/>
              <a:t>	</a:t>
            </a:r>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marL="566738" algn="just"/>
            <a:endParaRPr lang="en-US" sz="1800" dirty="0" smtClean="0"/>
          </a:p>
          <a:p>
            <a:pPr marL="566738" algn="just"/>
            <a:endParaRPr lang="en-US" sz="1800" dirty="0" smtClean="0"/>
          </a:p>
          <a:p>
            <a:pPr marL="566738" algn="just"/>
            <a:endParaRPr lang="en-US" sz="1800" dirty="0" smtClean="0"/>
          </a:p>
          <a:p>
            <a:pPr marL="566738" algn="just"/>
            <a:endParaRPr lang="en-US" sz="1800" dirty="0" smtClean="0"/>
          </a:p>
          <a:p>
            <a:pPr marL="566738" algn="just"/>
            <a:r>
              <a:rPr lang="en-US" sz="1800" dirty="0" smtClean="0"/>
              <a:t>Fig. 5 Complimentary area under ROC curve consisting of </a:t>
            </a:r>
            <a:r>
              <a:rPr lang="en-US" sz="1800" i="1" dirty="0" smtClean="0"/>
              <a:t>N</a:t>
            </a:r>
            <a:r>
              <a:rPr lang="en-US" sz="1800" dirty="0" smtClean="0"/>
              <a:t> relays (N=0,1, 2, 3).</a:t>
            </a:r>
            <a:endParaRPr lang="en-US" sz="2800" dirty="0"/>
          </a:p>
        </p:txBody>
      </p:sp>
      <p:sp>
        <p:nvSpPr>
          <p:cNvPr id="1058" name="Text Box 32"/>
          <p:cNvSpPr txBox="1">
            <a:spLocks noChangeArrowheads="1"/>
          </p:cNvSpPr>
          <p:nvPr/>
        </p:nvSpPr>
        <p:spPr bwMode="auto">
          <a:xfrm>
            <a:off x="14782800" y="21031200"/>
            <a:ext cx="14782800" cy="9264075"/>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numCol="2">
            <a:spAutoFit/>
          </a:bodyPr>
          <a:lstStyle/>
          <a:p>
            <a:pPr algn="ctr" defTabSz="914400"/>
            <a:endParaRPr lang="en-US" sz="2000" b="1" dirty="0">
              <a:solidFill>
                <a:srgbClr val="9E3A38"/>
              </a:solidFill>
            </a:endParaRPr>
          </a:p>
          <a:p>
            <a:pPr algn="ctr" defTabSz="914400"/>
            <a:r>
              <a:rPr lang="en-US" sz="2000" b="1" dirty="0" smtClean="0">
                <a:solidFill>
                  <a:srgbClr val="9E3A38"/>
                </a:solidFill>
              </a:rPr>
              <a:t>A. Average Symbol Error Rates</a:t>
            </a:r>
            <a:endParaRPr lang="en-US" sz="2000" b="1" dirty="0">
              <a:solidFill>
                <a:srgbClr val="9E3A38"/>
              </a:solidFill>
            </a:endParaRPr>
          </a:p>
          <a:p>
            <a:pPr algn="ctr" defTabSz="914400"/>
            <a:endParaRPr lang="en-US" sz="2000" b="1" dirty="0">
              <a:solidFill>
                <a:srgbClr val="9E3A38"/>
              </a:solidFill>
            </a:endParaRPr>
          </a:p>
          <a:p>
            <a:pPr algn="ctr" defTabSz="914400"/>
            <a:endParaRPr lang="en-US" sz="2000" b="1" dirty="0">
              <a:solidFill>
                <a:srgbClr val="9E3A38"/>
              </a:solidFill>
            </a:endParaRPr>
          </a:p>
          <a:p>
            <a:pPr algn="ctr" defTabSz="914400"/>
            <a:endParaRPr lang="en-US" sz="2000" b="1" dirty="0">
              <a:solidFill>
                <a:srgbClr val="9E3A38"/>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algn="ctr" defTabSz="914400"/>
            <a:endParaRPr lang="en-US" sz="3200" b="1" dirty="0">
              <a:solidFill>
                <a:srgbClr val="CC0000"/>
              </a:solidFill>
            </a:endParaRPr>
          </a:p>
          <a:p>
            <a:pPr defTabSz="914400"/>
            <a:endParaRPr lang="en-US" sz="1800" dirty="0"/>
          </a:p>
          <a:p>
            <a:pPr defTabSz="914400"/>
            <a:endParaRPr lang="en-US" sz="1800" dirty="0"/>
          </a:p>
          <a:p>
            <a:pPr defTabSz="914400"/>
            <a:endParaRPr lang="en-US" sz="1800" dirty="0"/>
          </a:p>
          <a:p>
            <a:pPr defTabSz="914400"/>
            <a:endParaRPr lang="en-US" sz="1800" dirty="0"/>
          </a:p>
          <a:p>
            <a:pPr defTabSz="914400"/>
            <a:endParaRPr lang="en-US" sz="1800" dirty="0"/>
          </a:p>
          <a:p>
            <a:pPr algn="ctr" defTabSz="914400"/>
            <a:endParaRPr lang="en-US" sz="1800" dirty="0" smtClean="0"/>
          </a:p>
          <a:p>
            <a:pPr algn="ctr" defTabSz="914400"/>
            <a:endParaRPr lang="en-US" sz="1800" dirty="0" smtClean="0"/>
          </a:p>
          <a:p>
            <a:pPr algn="ctr" defTabSz="914400"/>
            <a:endParaRPr lang="en-US" sz="1800" dirty="0" smtClean="0"/>
          </a:p>
          <a:p>
            <a:pPr algn="ctr" defTabSz="914400"/>
            <a:r>
              <a:rPr lang="en-US" sz="1800" dirty="0" smtClean="0"/>
              <a:t>Fig</a:t>
            </a:r>
            <a:r>
              <a:rPr lang="en-US" sz="1800" dirty="0"/>
              <a:t>. 2 </a:t>
            </a:r>
            <a:r>
              <a:rPr lang="en-US" sz="1800" dirty="0" smtClean="0"/>
              <a:t>Average symbol error rate reduces as the channel fading index increases.  Our approximate method gives good result.</a:t>
            </a:r>
          </a:p>
          <a:p>
            <a:pPr algn="ctr" defTabSz="914400"/>
            <a:endParaRPr lang="en-US" sz="1800" dirty="0" smtClean="0"/>
          </a:p>
          <a:p>
            <a:pPr algn="ctr" defTabSz="914400"/>
            <a:endParaRPr lang="en-US" sz="1800" dirty="0" smtClean="0"/>
          </a:p>
          <a:p>
            <a:pPr algn="ctr" defTabSz="914400"/>
            <a:endParaRPr lang="en-US" sz="1800" dirty="0" smtClean="0"/>
          </a:p>
          <a:p>
            <a:pPr algn="ctr" defTabSz="914400"/>
            <a:r>
              <a:rPr lang="en-US" sz="1800" b="1" dirty="0" smtClean="0">
                <a:solidFill>
                  <a:srgbClr val="9E3A38"/>
                </a:solidFill>
              </a:rPr>
              <a:t>B. Probability of Detection</a:t>
            </a:r>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endParaRPr lang="en-US" sz="1800" dirty="0" smtClean="0"/>
          </a:p>
          <a:p>
            <a:pPr algn="ctr" defTabSz="914400"/>
            <a:r>
              <a:rPr lang="en-US" sz="1800" dirty="0" smtClean="0"/>
              <a:t>Fig. 3 </a:t>
            </a:r>
            <a:r>
              <a:rPr lang="en-AU" sz="1800" dirty="0" smtClean="0"/>
              <a:t>Performance of SLC and MRC diversity systems with and without direct sensing</a:t>
            </a:r>
            <a:r>
              <a:rPr lang="en-US" sz="1800" dirty="0" smtClean="0"/>
              <a:t>.     </a:t>
            </a:r>
          </a:p>
        </p:txBody>
      </p:sp>
      <p:sp>
        <p:nvSpPr>
          <p:cNvPr id="1060" name="Text Box 32"/>
          <p:cNvSpPr txBox="1">
            <a:spLocks noChangeArrowheads="1"/>
          </p:cNvSpPr>
          <p:nvPr/>
        </p:nvSpPr>
        <p:spPr bwMode="auto">
          <a:xfrm>
            <a:off x="29794200" y="14859000"/>
            <a:ext cx="13792200" cy="4339650"/>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a:spAutoFit/>
          </a:bodyPr>
          <a:lstStyle/>
          <a:p>
            <a:pPr algn="ctr" defTabSz="914400"/>
            <a:r>
              <a:rPr lang="en-US" sz="3200" b="1" dirty="0">
                <a:solidFill>
                  <a:srgbClr val="CC0000"/>
                </a:solidFill>
              </a:rPr>
              <a:t>Conclusions</a:t>
            </a:r>
          </a:p>
          <a:p>
            <a:pPr marL="742950" lvl="1" indent="-285750" algn="just" defTabSz="914400">
              <a:buFontTx/>
              <a:buChar char="•"/>
            </a:pPr>
            <a:r>
              <a:rPr lang="en-US" sz="2000" dirty="0" smtClean="0"/>
              <a:t>Our simple analytical framework for ASER analysis give close approximation to the exact and it’s easier to implement. In fact, it is able to give results for Rice channel for which exact expression does not exits. </a:t>
            </a:r>
          </a:p>
          <a:p>
            <a:pPr marL="742950" lvl="1" indent="-285750" algn="just" defTabSz="914400">
              <a:buFontTx/>
              <a:buChar char="•"/>
            </a:pPr>
            <a:endParaRPr lang="en-US" sz="2000" dirty="0" smtClean="0"/>
          </a:p>
          <a:p>
            <a:pPr marL="742950" lvl="1" indent="-285750" algn="just" defTabSz="914400">
              <a:buFontTx/>
              <a:buChar char="•"/>
            </a:pPr>
            <a:r>
              <a:rPr lang="en-US" sz="2000" dirty="0" smtClean="0"/>
              <a:t>The algorithm for detection / sensing performance of cooperative cognitive relay system is more efficient than existing algorithms that requires complicated contour integral and cannot be generalized to different types of channels. In stead, our algorithm requires infinite summation term that is less complex and converges quickly.</a:t>
            </a:r>
          </a:p>
          <a:p>
            <a:pPr marL="742950" lvl="1" indent="-285750" algn="just" defTabSz="914400"/>
            <a:r>
              <a:rPr lang="en-US" sz="2000" dirty="0" smtClean="0"/>
              <a:t> </a:t>
            </a:r>
            <a:endParaRPr lang="en-US" sz="2000" dirty="0"/>
          </a:p>
          <a:p>
            <a:pPr marL="742950" lvl="1" indent="-285750" algn="just" defTabSz="914400">
              <a:buFontTx/>
              <a:buChar char="•"/>
            </a:pPr>
            <a:r>
              <a:rPr lang="en-US" sz="2000" dirty="0"/>
              <a:t>Our </a:t>
            </a:r>
            <a:r>
              <a:rPr lang="en-US" sz="2000" dirty="0" smtClean="0"/>
              <a:t>algorithm on AUC is the most simplified form of AUC analytical framework that exist in literature, thereby giving closed form solution that could be easily applied to different fading channels and diversity systems. </a:t>
            </a:r>
          </a:p>
          <a:p>
            <a:pPr marL="742950" lvl="1" indent="-285750" algn="just" defTabSz="914400">
              <a:buFontTx/>
              <a:buChar char="•"/>
            </a:pPr>
            <a:endParaRPr lang="en-US" sz="2000" dirty="0" smtClean="0"/>
          </a:p>
          <a:p>
            <a:pPr marL="742950" lvl="1" indent="-285750" algn="just" defTabSz="914400"/>
            <a:r>
              <a:rPr lang="en-US" sz="2000" dirty="0" smtClean="0"/>
              <a:t> </a:t>
            </a:r>
            <a:endParaRPr lang="en-US" sz="2000" dirty="0"/>
          </a:p>
        </p:txBody>
      </p:sp>
      <p:sp>
        <p:nvSpPr>
          <p:cNvPr id="29" name="Text Box 32"/>
          <p:cNvSpPr txBox="1">
            <a:spLocks noChangeArrowheads="1"/>
          </p:cNvSpPr>
          <p:nvPr/>
        </p:nvSpPr>
        <p:spPr bwMode="auto">
          <a:xfrm>
            <a:off x="14782800" y="15392400"/>
            <a:ext cx="14782800" cy="5139869"/>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a:spAutoFit/>
          </a:bodyPr>
          <a:lstStyle/>
          <a:p>
            <a:pPr algn="ctr"/>
            <a:r>
              <a:rPr lang="en-US" sz="3200" b="1" dirty="0" smtClean="0">
                <a:solidFill>
                  <a:srgbClr val="CC0000"/>
                </a:solidFill>
              </a:rPr>
              <a:t>Amplify-and-Forward Cooperative Diversity</a:t>
            </a:r>
          </a:p>
          <a:p>
            <a:endParaRPr lang="en-US" sz="3200" b="1" dirty="0">
              <a:solidFill>
                <a:srgbClr val="CC0000"/>
              </a:solidFill>
            </a:endParaRPr>
          </a:p>
          <a:p>
            <a:endParaRPr lang="en-US" sz="2000" b="1" dirty="0" smtClean="0"/>
          </a:p>
          <a:p>
            <a:endParaRPr lang="en-US" sz="2000" b="1" dirty="0"/>
          </a:p>
          <a:p>
            <a:r>
              <a:rPr lang="en-US" sz="2000" b="1" dirty="0" smtClean="0"/>
              <a:t>Transmission-TDMA:		 Sensing:</a:t>
            </a:r>
            <a:endParaRPr lang="en-US" sz="2000" b="1" dirty="0"/>
          </a:p>
          <a:p>
            <a:r>
              <a:rPr lang="en-US" sz="2000" dirty="0" smtClean="0"/>
              <a:t>Phase 1: </a:t>
            </a:r>
            <a:r>
              <a:rPr lang="en-US" sz="2000" dirty="0"/>
              <a:t>S</a:t>
            </a:r>
            <a:r>
              <a:rPr lang="en-US" sz="2000" dirty="0" smtClean="0"/>
              <a:t> transmits, </a:t>
            </a:r>
            <a:r>
              <a:rPr lang="en-US" sz="2000" dirty="0"/>
              <a:t>R</a:t>
            </a:r>
            <a:r>
              <a:rPr lang="en-US" sz="2000" baseline="-25000" dirty="0"/>
              <a:t>1</a:t>
            </a:r>
            <a:r>
              <a:rPr lang="en-US" sz="2000" dirty="0" smtClean="0"/>
              <a:t>, </a:t>
            </a:r>
            <a:r>
              <a:rPr lang="en-US" sz="2000" dirty="0"/>
              <a:t>R</a:t>
            </a:r>
            <a:r>
              <a:rPr lang="en-US" sz="2000" baseline="-25000" dirty="0"/>
              <a:t>2</a:t>
            </a:r>
            <a:r>
              <a:rPr lang="en-US" sz="2000" dirty="0" smtClean="0"/>
              <a:t>, …, </a:t>
            </a:r>
            <a:r>
              <a:rPr lang="en-US" sz="2000" dirty="0"/>
              <a:t>R</a:t>
            </a:r>
            <a:r>
              <a:rPr lang="en-US" sz="2000" baseline="-25000" dirty="0"/>
              <a:t>N</a:t>
            </a:r>
            <a:r>
              <a:rPr lang="en-US" sz="2000" dirty="0" smtClean="0"/>
              <a:t> listen	 Phase 1: R</a:t>
            </a:r>
            <a:r>
              <a:rPr lang="en-US" sz="2000" baseline="-25000" dirty="0" smtClean="0"/>
              <a:t>1</a:t>
            </a:r>
            <a:r>
              <a:rPr lang="en-US" sz="2000" dirty="0" smtClean="0"/>
              <a:t>, R</a:t>
            </a:r>
            <a:r>
              <a:rPr lang="en-US" sz="2000" baseline="-25000" dirty="0" smtClean="0"/>
              <a:t>2</a:t>
            </a:r>
            <a:r>
              <a:rPr lang="en-US" sz="2000" dirty="0" smtClean="0"/>
              <a:t>, …, R</a:t>
            </a:r>
            <a:r>
              <a:rPr lang="en-US" sz="2000" baseline="-25000" dirty="0" smtClean="0"/>
              <a:t>N</a:t>
            </a:r>
            <a:r>
              <a:rPr lang="en-US" sz="2000" dirty="0" smtClean="0"/>
              <a:t> senses the signal of S</a:t>
            </a:r>
          </a:p>
          <a:p>
            <a:r>
              <a:rPr lang="en-US" sz="2000" dirty="0" smtClean="0"/>
              <a:t>Phase 2: 		 Phase 2:</a:t>
            </a:r>
          </a:p>
          <a:p>
            <a:r>
              <a:rPr lang="en-US" sz="2000" dirty="0" smtClean="0"/>
              <a:t>Time Slot 2: </a:t>
            </a:r>
            <a:r>
              <a:rPr lang="en-US" sz="2000" dirty="0"/>
              <a:t>R</a:t>
            </a:r>
            <a:r>
              <a:rPr lang="en-US" sz="2000" baseline="-25000" dirty="0"/>
              <a:t>1</a:t>
            </a:r>
            <a:r>
              <a:rPr lang="en-US" sz="2000" dirty="0" smtClean="0"/>
              <a:t> transmits, </a:t>
            </a:r>
            <a:r>
              <a:rPr lang="en-US" sz="2000" dirty="0"/>
              <a:t>D</a:t>
            </a:r>
            <a:r>
              <a:rPr lang="en-US" sz="2000" dirty="0" smtClean="0"/>
              <a:t> listens		Time Slot 2: : R</a:t>
            </a:r>
            <a:r>
              <a:rPr lang="en-US" sz="2000" baseline="-25000" dirty="0" smtClean="0"/>
              <a:t>1</a:t>
            </a:r>
            <a:r>
              <a:rPr lang="en-US" sz="2000" dirty="0" smtClean="0"/>
              <a:t> amplifies the signal and 		transmits, D listens</a:t>
            </a:r>
          </a:p>
          <a:p>
            <a:r>
              <a:rPr lang="en-US" sz="2000" dirty="0" smtClean="0"/>
              <a:t>…..		…..</a:t>
            </a:r>
            <a:endParaRPr lang="en-US" sz="2000" dirty="0"/>
          </a:p>
          <a:p>
            <a:r>
              <a:rPr lang="en-US" sz="2000" dirty="0" smtClean="0"/>
              <a:t>Time Slot (N+1): </a:t>
            </a:r>
            <a:r>
              <a:rPr lang="en-US" sz="2000" dirty="0"/>
              <a:t>R</a:t>
            </a:r>
            <a:r>
              <a:rPr lang="en-US" sz="2000" baseline="-25000" dirty="0"/>
              <a:t>N</a:t>
            </a:r>
            <a:r>
              <a:rPr lang="en-US" sz="2000" dirty="0" smtClean="0"/>
              <a:t> transmits, </a:t>
            </a:r>
            <a:r>
              <a:rPr lang="en-US" sz="2000" dirty="0"/>
              <a:t>D</a:t>
            </a:r>
            <a:r>
              <a:rPr lang="en-US" sz="2000" dirty="0" smtClean="0"/>
              <a:t> listens	Time Slot (N+1): R</a:t>
            </a:r>
            <a:r>
              <a:rPr lang="en-US" sz="2000" baseline="-25000" dirty="0" smtClean="0"/>
              <a:t>N</a:t>
            </a:r>
            <a:r>
              <a:rPr lang="en-US" sz="2000" dirty="0" smtClean="0"/>
              <a:t> amplifies the signal and 		transmits, D listens</a:t>
            </a:r>
          </a:p>
          <a:p>
            <a:endParaRPr lang="en-US" sz="2000" dirty="0" smtClean="0"/>
          </a:p>
          <a:p>
            <a:r>
              <a:rPr lang="en-US" sz="2000" dirty="0" smtClean="0"/>
              <a:t>                             denotes the instantaneous SNR between node </a:t>
            </a:r>
            <a:r>
              <a:rPr lang="en-US" sz="2000" i="1" dirty="0" smtClean="0"/>
              <a:t>j</a:t>
            </a:r>
            <a:r>
              <a:rPr lang="en-US" sz="2000" dirty="0" smtClean="0"/>
              <a:t> and node </a:t>
            </a:r>
            <a:r>
              <a:rPr lang="en-US" sz="2000" i="1" dirty="0" smtClean="0"/>
              <a:t>k</a:t>
            </a:r>
            <a:endParaRPr lang="en-US" sz="2000" b="1" dirty="0">
              <a:solidFill>
                <a:srgbClr val="CC0000"/>
              </a:solidFill>
            </a:endParaRPr>
          </a:p>
        </p:txBody>
      </p:sp>
      <p:graphicFrame>
        <p:nvGraphicFramePr>
          <p:cNvPr id="1124" name="Object 46"/>
          <p:cNvGraphicFramePr>
            <a:graphicFrameLocks noChangeAspect="1"/>
          </p:cNvGraphicFramePr>
          <p:nvPr/>
        </p:nvGraphicFramePr>
        <p:xfrm>
          <a:off x="18973800" y="16002000"/>
          <a:ext cx="5925437" cy="1143000"/>
        </p:xfrm>
        <a:graphic>
          <a:graphicData uri="http://schemas.openxmlformats.org/presentationml/2006/ole">
            <p:oleObj spid="_x0000_s1124" name="Equation" r:id="rId6" imgW="2501640" imgH="482400" progId="">
              <p:embed/>
            </p:oleObj>
          </a:graphicData>
        </a:graphic>
      </p:graphicFrame>
      <p:graphicFrame>
        <p:nvGraphicFramePr>
          <p:cNvPr id="1125" name="Object 46"/>
          <p:cNvGraphicFramePr>
            <a:graphicFrameLocks noChangeAspect="1"/>
          </p:cNvGraphicFramePr>
          <p:nvPr/>
        </p:nvGraphicFramePr>
        <p:xfrm>
          <a:off x="15011400" y="19812000"/>
          <a:ext cx="2057400" cy="574305"/>
        </p:xfrm>
        <a:graphic>
          <a:graphicData uri="http://schemas.openxmlformats.org/presentationml/2006/ole">
            <p:oleObj spid="_x0000_s1125" name="Equation" r:id="rId7" imgW="1091880" imgH="304560" progId="">
              <p:embed/>
            </p:oleObj>
          </a:graphicData>
        </a:graphic>
      </p:graphicFrame>
      <p:sp>
        <p:nvSpPr>
          <p:cNvPr id="36" name="Text Box 32"/>
          <p:cNvSpPr txBox="1">
            <a:spLocks noChangeArrowheads="1"/>
          </p:cNvSpPr>
          <p:nvPr/>
        </p:nvSpPr>
        <p:spPr bwMode="auto">
          <a:xfrm>
            <a:off x="990600" y="24108787"/>
            <a:ext cx="13487400" cy="8248412"/>
          </a:xfrm>
          <a:prstGeom prst="rect">
            <a:avLst/>
          </a:prstGeom>
          <a:gradFill rotWithShape="1">
            <a:gsLst>
              <a:gs pos="0">
                <a:schemeClr val="bg1"/>
              </a:gs>
              <a:gs pos="100000">
                <a:srgbClr val="666699"/>
              </a:gs>
            </a:gsLst>
            <a:lin ang="2700000" scaled="1"/>
          </a:gradFill>
          <a:ln w="88900">
            <a:solidFill>
              <a:srgbClr val="01458F"/>
            </a:solidFill>
            <a:miter lim="800000"/>
            <a:headEnd/>
            <a:tailEnd/>
          </a:ln>
          <a:effectLst/>
        </p:spPr>
        <p:txBody>
          <a:bodyPr wrap="square" lIns="365760" tIns="228600" rIns="365760" bIns="228600">
            <a:spAutoFit/>
          </a:bodyPr>
          <a:lstStyle/>
          <a:p>
            <a:pPr algn="ctr"/>
            <a:r>
              <a:rPr lang="en-US" sz="3200" b="1" dirty="0">
                <a:solidFill>
                  <a:srgbClr val="BF1F3A"/>
                </a:solidFill>
              </a:rPr>
              <a:t>System </a:t>
            </a:r>
            <a:r>
              <a:rPr lang="en-US" sz="3200" b="1" dirty="0" smtClean="0">
                <a:solidFill>
                  <a:srgbClr val="BF1F3A"/>
                </a:solidFill>
              </a:rPr>
              <a:t>Model</a:t>
            </a:r>
            <a:endParaRPr lang="en-US" sz="3200" b="1" dirty="0">
              <a:solidFill>
                <a:srgbClr val="BF1F3A"/>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3200" b="1" dirty="0">
              <a:solidFill>
                <a:srgbClr val="CC0000"/>
              </a:solidFill>
            </a:endParaRPr>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endParaRPr lang="en-US" sz="1800" dirty="0" smtClean="0"/>
          </a:p>
          <a:p>
            <a:pPr algn="ctr"/>
            <a:r>
              <a:rPr lang="en-US" sz="1800" dirty="0" smtClean="0"/>
              <a:t>Fig. 1. Illustration of a cooperative network with cognitive relays</a:t>
            </a:r>
            <a:r>
              <a:rPr lang="en-US" sz="2800" dirty="0" smtClean="0"/>
              <a:t>.</a:t>
            </a:r>
            <a:endParaRPr lang="en-US" sz="2800" dirty="0"/>
          </a:p>
        </p:txBody>
      </p:sp>
      <p:pic>
        <p:nvPicPr>
          <p:cNvPr id="28" name="Picture 27"/>
          <p:cNvPicPr/>
          <p:nvPr/>
        </p:nvPicPr>
        <p:blipFill>
          <a:blip r:embed="rId8" cstate="print"/>
          <a:srcRect/>
          <a:stretch>
            <a:fillRect/>
          </a:stretch>
        </p:blipFill>
        <p:spPr bwMode="auto">
          <a:xfrm>
            <a:off x="3200400" y="24917400"/>
            <a:ext cx="8610600" cy="6553200"/>
          </a:xfrm>
          <a:prstGeom prst="rect">
            <a:avLst/>
          </a:prstGeom>
          <a:noFill/>
          <a:ln w="9525">
            <a:noFill/>
            <a:miter lim="800000"/>
            <a:headEnd/>
            <a:tailEnd/>
          </a:ln>
        </p:spPr>
      </p:pic>
      <p:graphicFrame>
        <p:nvGraphicFramePr>
          <p:cNvPr id="1126" name="Object 102"/>
          <p:cNvGraphicFramePr>
            <a:graphicFrameLocks noChangeAspect="1"/>
          </p:cNvGraphicFramePr>
          <p:nvPr/>
        </p:nvGraphicFramePr>
        <p:xfrm>
          <a:off x="15392400" y="7467600"/>
          <a:ext cx="5694363" cy="762000"/>
        </p:xfrm>
        <a:graphic>
          <a:graphicData uri="http://schemas.openxmlformats.org/presentationml/2006/ole">
            <p:oleObj spid="_x0000_s1126" name="Equation" r:id="rId9" imgW="3149600" imgH="431800" progId="">
              <p:embed/>
            </p:oleObj>
          </a:graphicData>
        </a:graphic>
      </p:graphicFrame>
      <p:graphicFrame>
        <p:nvGraphicFramePr>
          <p:cNvPr id="1128" name="Object 104"/>
          <p:cNvGraphicFramePr>
            <a:graphicFrameLocks noChangeAspect="1"/>
          </p:cNvGraphicFramePr>
          <p:nvPr/>
        </p:nvGraphicFramePr>
        <p:xfrm>
          <a:off x="15392400" y="8991600"/>
          <a:ext cx="2217174" cy="838200"/>
        </p:xfrm>
        <a:graphic>
          <a:graphicData uri="http://schemas.openxmlformats.org/presentationml/2006/ole">
            <p:oleObj spid="_x0000_s1128" name="Equation" r:id="rId10" imgW="1041120" imgH="393480" progId="">
              <p:embed/>
            </p:oleObj>
          </a:graphicData>
        </a:graphic>
      </p:graphicFrame>
      <p:graphicFrame>
        <p:nvGraphicFramePr>
          <p:cNvPr id="1129" name="Object 105"/>
          <p:cNvGraphicFramePr>
            <a:graphicFrameLocks noChangeAspect="1"/>
          </p:cNvGraphicFramePr>
          <p:nvPr/>
        </p:nvGraphicFramePr>
        <p:xfrm>
          <a:off x="15087600" y="10820400"/>
          <a:ext cx="12282487" cy="1093787"/>
        </p:xfrm>
        <a:graphic>
          <a:graphicData uri="http://schemas.openxmlformats.org/presentationml/2006/ole">
            <p:oleObj spid="_x0000_s1129" name="Equation" r:id="rId11" imgW="5079960" imgH="431640" progId="">
              <p:embed/>
            </p:oleObj>
          </a:graphicData>
        </a:graphic>
      </p:graphicFrame>
      <p:sp>
        <p:nvSpPr>
          <p:cNvPr id="1133" name="Rectangle 10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32" name="Object 108"/>
          <p:cNvGraphicFramePr>
            <a:graphicFrameLocks noChangeAspect="1"/>
          </p:cNvGraphicFramePr>
          <p:nvPr/>
        </p:nvGraphicFramePr>
        <p:xfrm>
          <a:off x="14935200" y="13106400"/>
          <a:ext cx="14563725" cy="1352550"/>
        </p:xfrm>
        <a:graphic>
          <a:graphicData uri="http://schemas.openxmlformats.org/presentationml/2006/ole">
            <p:oleObj spid="_x0000_s1132" name="Equation" r:id="rId12" imgW="5574960" imgH="520560" progId="">
              <p:embed/>
            </p:oleObj>
          </a:graphicData>
        </a:graphic>
      </p:graphicFrame>
      <p:pic>
        <p:nvPicPr>
          <p:cNvPr id="1134" name="Picture 110"/>
          <p:cNvPicPr>
            <a:picLocks noChangeAspect="1" noChangeArrowheads="1"/>
          </p:cNvPicPr>
          <p:nvPr/>
        </p:nvPicPr>
        <p:blipFill>
          <a:blip r:embed="rId13" cstate="print"/>
          <a:srcRect l="25662" t="5916" r="24939" b="5525"/>
          <a:stretch>
            <a:fillRect/>
          </a:stretch>
        </p:blipFill>
        <p:spPr bwMode="auto">
          <a:xfrm>
            <a:off x="15253027" y="22555200"/>
            <a:ext cx="6311573" cy="6172200"/>
          </a:xfrm>
          <a:prstGeom prst="rect">
            <a:avLst/>
          </a:prstGeom>
          <a:noFill/>
          <a:ln w="9525">
            <a:noFill/>
            <a:miter lim="800000"/>
            <a:headEnd/>
            <a:tailEnd/>
          </a:ln>
        </p:spPr>
      </p:pic>
      <p:pic>
        <p:nvPicPr>
          <p:cNvPr id="39" name="Picture 38"/>
          <p:cNvPicPr/>
          <p:nvPr/>
        </p:nvPicPr>
        <p:blipFill>
          <a:blip r:embed="rId14" cstate="print"/>
          <a:srcRect l="25635" t="4841" r="25888" b="3180"/>
          <a:stretch>
            <a:fillRect/>
          </a:stretch>
        </p:blipFill>
        <p:spPr bwMode="auto">
          <a:xfrm>
            <a:off x="22555200" y="22402800"/>
            <a:ext cx="6324600" cy="6477000"/>
          </a:xfrm>
          <a:prstGeom prst="rect">
            <a:avLst/>
          </a:prstGeom>
          <a:noFill/>
          <a:ln w="9525">
            <a:noFill/>
            <a:miter lim="800000"/>
            <a:headEnd/>
            <a:tailEnd/>
          </a:ln>
        </p:spPr>
      </p:pic>
      <p:pic>
        <p:nvPicPr>
          <p:cNvPr id="1136" name="Picture 112"/>
          <p:cNvPicPr>
            <a:picLocks noChangeAspect="1" noChangeArrowheads="1"/>
          </p:cNvPicPr>
          <p:nvPr/>
        </p:nvPicPr>
        <p:blipFill>
          <a:blip r:embed="rId15" cstate="print"/>
          <a:srcRect l="23750" r="23125" b="1043"/>
          <a:stretch>
            <a:fillRect/>
          </a:stretch>
        </p:blipFill>
        <p:spPr bwMode="auto">
          <a:xfrm>
            <a:off x="30099000" y="6781800"/>
            <a:ext cx="6096000" cy="5952565"/>
          </a:xfrm>
          <a:prstGeom prst="rect">
            <a:avLst/>
          </a:prstGeom>
          <a:noFill/>
        </p:spPr>
      </p:pic>
      <p:sp>
        <p:nvSpPr>
          <p:cNvPr id="1467" name="Rectangle 44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3" name="Picture 372"/>
          <p:cNvPicPr/>
          <p:nvPr/>
        </p:nvPicPr>
        <p:blipFill>
          <a:blip r:embed="rId16" cstate="print"/>
          <a:srcRect/>
          <a:stretch>
            <a:fillRect/>
          </a:stretch>
        </p:blipFill>
        <p:spPr bwMode="auto">
          <a:xfrm>
            <a:off x="36652200" y="6705600"/>
            <a:ext cx="6781800" cy="5867400"/>
          </a:xfrm>
          <a:prstGeom prst="rect">
            <a:avLst/>
          </a:prstGeom>
          <a:noFill/>
          <a:ln w="9525">
            <a:noFill/>
            <a:miter lim="800000"/>
            <a:headEnd/>
            <a:tailEnd/>
          </a:ln>
        </p:spPr>
      </p:pic>
      <p:sp>
        <p:nvSpPr>
          <p:cNvPr id="374" name="Text Box 32"/>
          <p:cNvSpPr txBox="1">
            <a:spLocks noChangeArrowheads="1"/>
          </p:cNvSpPr>
          <p:nvPr/>
        </p:nvSpPr>
        <p:spPr bwMode="auto">
          <a:xfrm>
            <a:off x="29794200" y="19463325"/>
            <a:ext cx="13792200" cy="9264075"/>
          </a:xfrm>
          <a:prstGeom prst="rect">
            <a:avLst/>
          </a:prstGeom>
          <a:gradFill rotWithShape="1">
            <a:gsLst>
              <a:gs pos="0">
                <a:schemeClr val="bg1"/>
              </a:gs>
              <a:gs pos="100000">
                <a:srgbClr val="666699"/>
              </a:gs>
            </a:gsLst>
            <a:lin ang="2700000" scaled="1"/>
          </a:gradFill>
          <a:ln w="88900">
            <a:solidFill>
              <a:srgbClr val="01458F"/>
            </a:solidFill>
            <a:miter lim="800000"/>
            <a:headEnd/>
            <a:tailEnd/>
          </a:ln>
        </p:spPr>
        <p:txBody>
          <a:bodyPr wrap="square" lIns="365760" tIns="228600" rIns="365760" bIns="228600">
            <a:spAutoFit/>
          </a:bodyPr>
          <a:lstStyle/>
          <a:p>
            <a:pPr marL="742950" lvl="1" indent="-285750" algn="ctr" defTabSz="914400"/>
            <a:r>
              <a:rPr lang="en-US" sz="3200" b="1" dirty="0" smtClean="0">
                <a:solidFill>
                  <a:srgbClr val="CC0000"/>
                </a:solidFill>
              </a:rPr>
              <a:t>Future Work</a:t>
            </a:r>
          </a:p>
          <a:p>
            <a:pPr marL="742950" lvl="1" indent="-285750" algn="ctr" defTabSz="914400"/>
            <a:r>
              <a:rPr lang="en-US" sz="2000" dirty="0" smtClean="0"/>
              <a:t>All the above algorithms will be implemented on software defined cognitive radio with setup shown below:</a:t>
            </a:r>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r>
              <a:rPr lang="en-US" sz="2000" dirty="0" smtClean="0"/>
              <a:t>‘</a:t>
            </a:r>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a:p>
            <a:pPr marL="742950" lvl="1" indent="-285750" algn="ctr" defTabSz="914400"/>
            <a:endParaRPr lang="en-US" sz="2000" dirty="0" smtClean="0"/>
          </a:p>
        </p:txBody>
      </p:sp>
      <p:pic>
        <p:nvPicPr>
          <p:cNvPr id="1494" name="Picture 470"/>
          <p:cNvPicPr>
            <a:picLocks noChangeAspect="1" noChangeArrowheads="1"/>
          </p:cNvPicPr>
          <p:nvPr/>
        </p:nvPicPr>
        <p:blipFill>
          <a:blip r:embed="rId17" cstate="print"/>
          <a:srcRect/>
          <a:stretch>
            <a:fillRect/>
          </a:stretch>
        </p:blipFill>
        <p:spPr bwMode="auto">
          <a:xfrm>
            <a:off x="30784800" y="20987325"/>
            <a:ext cx="12192000" cy="685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8504</TotalTime>
  <Words>462</Words>
  <Application>Microsoft Office PowerPoint</Application>
  <PresentationFormat>Custom</PresentationFormat>
  <Paragraphs>231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   Analysis &amp; Optimization of Cooperative Cognitive Relay Radio Networks  Olabiyi Oluwatobi  Advisor : Dr. Annamalai   Center of Excellence for Communication Systems Technology Research (CECSTR)  ARO Center for Battlefield Communications (CeBCom) Department of Electrical &amp; Computer Engineering , Prairie View A &amp;M University,  TX 77446,USA     </vt:lpstr>
    </vt:vector>
  </TitlesOfParts>
  <Company>CECSTR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Your Name</dc:title>
  <cp:lastModifiedBy>olabiyi</cp:lastModifiedBy>
  <cp:revision>332</cp:revision>
  <dcterms:created xsi:type="dcterms:W3CDTF">2010-10-21T15:19:45Z</dcterms:created>
  <dcterms:modified xsi:type="dcterms:W3CDTF">2017-11-28T16:34:41Z</dcterms:modified>
</cp:coreProperties>
</file>