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9144000" cy="6858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82" autoAdjust="0"/>
  </p:normalViewPr>
  <p:slideViewPr>
    <p:cSldViewPr>
      <p:cViewPr>
        <p:scale>
          <a:sx n="75" d="100"/>
          <a:sy n="75" d="100"/>
        </p:scale>
        <p:origin x="-36" y="1974"/>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wmf"/><Relationship Id="rId16" Type="http://schemas.openxmlformats.org/officeDocument/2006/relationships/image" Target="../media/image16.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A06F5-4D2A-42C5-BAA9-098974902C0B}" type="datetimeFigureOut">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A06F5-4D2A-42C5-BAA9-098974902C0B}" type="datetimeFigureOut">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A06F5-4D2A-42C5-BAA9-098974902C0B}" type="datetimeFigureOut">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A06F5-4D2A-42C5-BAA9-098974902C0B}" type="datetimeFigureOut">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A06F5-4D2A-42C5-BAA9-098974902C0B}" type="datetimeFigureOut">
              <a:rPr lang="en-US" smtClean="0"/>
              <a:pPr/>
              <a:t>3/3/2011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A06F5-4D2A-42C5-BAA9-098974902C0B}" type="datetimeFigureOut">
              <a:rPr lang="en-US" smtClean="0"/>
              <a:pPr/>
              <a:t>3/3/2011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A06F5-4D2A-42C5-BAA9-098974902C0B}" type="datetimeFigureOut">
              <a:rPr lang="en-US" smtClean="0"/>
              <a:pPr/>
              <a:t>3/3/2011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A06F5-4D2A-42C5-BAA9-098974902C0B}" type="datetimeFigureOut">
              <a:rPr lang="en-US" smtClean="0"/>
              <a:pPr/>
              <a:t>3/3/2011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A06F5-4D2A-42C5-BAA9-098974902C0B}" type="datetimeFigureOut">
              <a:rPr lang="en-US" smtClean="0"/>
              <a:pPr/>
              <a:t>3/3/2011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06F5-4D2A-42C5-BAA9-098974902C0B}" type="datetimeFigureOut">
              <a:rPr lang="en-US" smtClean="0"/>
              <a:pPr/>
              <a:t>3/3/2011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8602983" y="25763222"/>
            <a:ext cx="2633472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06F5-4D2A-42C5-BAA9-098974902C0B}" type="datetimeFigureOut">
              <a:rPr lang="en-US" smtClean="0"/>
              <a:pPr/>
              <a:t>3/3/2011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70627-4CF7-4E55-851B-AE1D3CD880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90EA06F5-4D2A-42C5-BAA9-098974902C0B}" type="datetimeFigureOut">
              <a:rPr lang="en-US" smtClean="0"/>
              <a:pPr/>
              <a:t>3/3/2011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CE170627-4CF7-4E55-851B-AE1D3CD880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7.bin"/><Relationship Id="rId18" Type="http://schemas.openxmlformats.org/officeDocument/2006/relationships/oleObject" Target="../embeddings/oleObject12.bin"/><Relationship Id="rId26" Type="http://schemas.openxmlformats.org/officeDocument/2006/relationships/image" Target="../media/image23.emf"/><Relationship Id="rId3" Type="http://schemas.openxmlformats.org/officeDocument/2006/relationships/image" Target="../media/image18.gif"/><Relationship Id="rId21" Type="http://schemas.openxmlformats.org/officeDocument/2006/relationships/oleObject" Target="../embeddings/oleObject15.bin"/><Relationship Id="rId7" Type="http://schemas.openxmlformats.org/officeDocument/2006/relationships/image" Target="../media/image19.emf"/><Relationship Id="rId12" Type="http://schemas.openxmlformats.org/officeDocument/2006/relationships/oleObject" Target="../embeddings/oleObject6.bin"/><Relationship Id="rId17" Type="http://schemas.openxmlformats.org/officeDocument/2006/relationships/oleObject" Target="../embeddings/oleObject11.bin"/><Relationship Id="rId25" Type="http://schemas.openxmlformats.org/officeDocument/2006/relationships/image" Target="../media/image22.png"/><Relationship Id="rId2" Type="http://schemas.openxmlformats.org/officeDocument/2006/relationships/slideLayout" Target="../slideLayouts/slideLayout1.xml"/><Relationship Id="rId16" Type="http://schemas.openxmlformats.org/officeDocument/2006/relationships/oleObject" Target="../embeddings/oleObject10.bin"/><Relationship Id="rId20"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5.bin"/><Relationship Id="rId24" Type="http://schemas.openxmlformats.org/officeDocument/2006/relationships/oleObject" Target="../embeddings/oleObject18.bin"/><Relationship Id="rId5" Type="http://schemas.openxmlformats.org/officeDocument/2006/relationships/oleObject" Target="../embeddings/oleObject2.bin"/><Relationship Id="rId15" Type="http://schemas.openxmlformats.org/officeDocument/2006/relationships/oleObject" Target="../embeddings/oleObject9.bin"/><Relationship Id="rId23" Type="http://schemas.openxmlformats.org/officeDocument/2006/relationships/oleObject" Target="../embeddings/oleObject17.bin"/><Relationship Id="rId28" Type="http://schemas.openxmlformats.org/officeDocument/2006/relationships/oleObject" Target="../embeddings/oleObject19.bin"/><Relationship Id="rId10" Type="http://schemas.openxmlformats.org/officeDocument/2006/relationships/oleObject" Target="../embeddings/oleObject4.bin"/><Relationship Id="rId19" Type="http://schemas.openxmlformats.org/officeDocument/2006/relationships/oleObject" Target="../embeddings/oleObject13.bin"/><Relationship Id="rId4" Type="http://schemas.openxmlformats.org/officeDocument/2006/relationships/oleObject" Target="../embeddings/oleObject1.bin"/><Relationship Id="rId9" Type="http://schemas.openxmlformats.org/officeDocument/2006/relationships/image" Target="../media/image21.png"/><Relationship Id="rId14" Type="http://schemas.openxmlformats.org/officeDocument/2006/relationships/oleObject" Target="../embeddings/oleObject8.bin"/><Relationship Id="rId22" Type="http://schemas.openxmlformats.org/officeDocument/2006/relationships/oleObject" Target="../embeddings/oleObject16.bin"/><Relationship Id="rId27"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21793200" y="15925801"/>
            <a:ext cx="11658600" cy="5632311"/>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r>
              <a:rPr lang="en-US" sz="2000" dirty="0" smtClean="0">
                <a:solidFill>
                  <a:prstClr val="black"/>
                </a:solidFill>
                <a:latin typeface="Arial" pitchFamily="34" charset="0"/>
                <a:cs typeface="Arial" pitchFamily="34" charset="0"/>
              </a:rPr>
              <a:t>‘</a:t>
            </a:r>
          </a:p>
          <a:p>
            <a:endParaRPr lang="en-US" sz="2000" dirty="0" smtClean="0">
              <a:solidFill>
                <a:prstClr val="black"/>
              </a:solidFill>
              <a:latin typeface="Arial" pitchFamily="34" charset="0"/>
              <a:cs typeface="Arial" pitchFamily="34" charset="0"/>
            </a:endParaRPr>
          </a:p>
        </p:txBody>
      </p:sp>
      <p:sp>
        <p:nvSpPr>
          <p:cNvPr id="72" name="Rectangle 6"/>
          <p:cNvSpPr>
            <a:spLocks noChangeArrowheads="1"/>
          </p:cNvSpPr>
          <p:nvPr/>
        </p:nvSpPr>
        <p:spPr bwMode="auto">
          <a:xfrm>
            <a:off x="304800" y="24841201"/>
            <a:ext cx="10820400" cy="7294305"/>
          </a:xfrm>
          <a:prstGeom prst="rect">
            <a:avLst/>
          </a:prstGeom>
          <a:noFill/>
          <a:ln w="9525">
            <a:noFill/>
            <a:miter lim="800000"/>
            <a:headEnd/>
            <a:tailEnd/>
          </a:ln>
        </p:spPr>
        <p:txBody>
          <a:bodyPr wrap="square">
            <a:spAutoFit/>
          </a:bodyPr>
          <a:lstStyle/>
          <a:p>
            <a:pPr marL="304800" indent="-304800">
              <a:buFont typeface="Wingdings" pitchFamily="2" charset="2"/>
              <a:buNone/>
            </a:pPr>
            <a:endParaRPr lang="en-US" sz="2000" b="1" dirty="0">
              <a:solidFill>
                <a:srgbClr val="FF0000"/>
              </a:solidFill>
            </a:endParaRPr>
          </a:p>
          <a:p>
            <a:pPr marL="304800" indent="-304800"/>
            <a:r>
              <a:rPr lang="en-US" sz="2400" b="1" dirty="0" smtClean="0">
                <a:solidFill>
                  <a:srgbClr val="0000FF"/>
                </a:solidFill>
              </a:rPr>
              <a:t>Novel techniques are used to come up with an efficient method of evaluating the error rates of non-regenerative cooperative relaying system</a:t>
            </a:r>
            <a:endParaRPr lang="en-US" sz="2000" b="1" dirty="0" smtClean="0"/>
          </a:p>
          <a:p>
            <a:pPr marL="304800" indent="-304800"/>
            <a:endParaRPr lang="en-US" sz="2000" dirty="0" smtClean="0"/>
          </a:p>
          <a:p>
            <a:pPr marL="762000" lvl="1" indent="-342900" defTabSz="914400">
              <a:spcAft>
                <a:spcPts val="600"/>
              </a:spcAft>
              <a:buFont typeface="Wingdings" pitchFamily="2" charset="2"/>
              <a:buChar char="§"/>
              <a:defRPr/>
            </a:pPr>
            <a:r>
              <a:rPr lang="en-AU" sz="2000" dirty="0" smtClean="0"/>
              <a:t>the ASER of any communication system is given by </a:t>
            </a:r>
          </a:p>
          <a:p>
            <a:pPr marL="762000" lvl="1" indent="-342900" defTabSz="914400">
              <a:spcAft>
                <a:spcPts val="600"/>
              </a:spcAft>
              <a:buFont typeface="Wingdings" pitchFamily="2" charset="2"/>
              <a:buChar char="§"/>
              <a:defRPr/>
            </a:pPr>
            <a:endParaRPr lang="en-AU" sz="2000" dirty="0" smtClean="0"/>
          </a:p>
          <a:p>
            <a:pPr marL="762000" lvl="1" indent="-342900" defTabSz="914400">
              <a:spcAft>
                <a:spcPts val="600"/>
              </a:spcAft>
              <a:buFont typeface="Wingdings" pitchFamily="2" charset="2"/>
              <a:buChar char="§"/>
              <a:defRPr/>
            </a:pPr>
            <a:endParaRPr lang="en-AU" sz="2000" dirty="0" smtClean="0"/>
          </a:p>
          <a:p>
            <a:pPr marL="762000" lvl="1" indent="-342900" defTabSz="914400">
              <a:spcAft>
                <a:spcPts val="600"/>
              </a:spcAft>
              <a:buFont typeface="Wingdings" pitchFamily="2" charset="2"/>
              <a:buChar char="§"/>
              <a:defRPr/>
            </a:pPr>
            <a:r>
              <a:rPr lang="en-AU" sz="2000" dirty="0" smtClean="0"/>
              <a:t>effective SNR of a 2-hop cooperative amplify-and-forward (CAF) i.e., non-regenerative diversity system with </a:t>
            </a:r>
            <a:r>
              <a:rPr lang="en-AU" sz="2000" i="1" dirty="0" smtClean="0"/>
              <a:t>N</a:t>
            </a:r>
            <a:r>
              <a:rPr lang="en-AU" sz="2000" dirty="0" smtClean="0"/>
              <a:t> relays is given by</a:t>
            </a:r>
            <a:endParaRPr lang="en-US" sz="2000" kern="0" dirty="0" smtClean="0">
              <a:solidFill>
                <a:srgbClr val="000000"/>
              </a:solidFill>
            </a:endParaRPr>
          </a:p>
          <a:p>
            <a:pPr marL="762000" lvl="1" indent="-342900" defTabSz="914400">
              <a:spcAft>
                <a:spcPts val="600"/>
              </a:spcAft>
              <a:buFont typeface="Wingdings" pitchFamily="2" charset="2"/>
              <a:buChar char="§"/>
              <a:defRPr/>
            </a:pPr>
            <a:endParaRPr lang="en-US" sz="2000" kern="0" dirty="0" smtClean="0">
              <a:solidFill>
                <a:srgbClr val="000000"/>
              </a:solidFill>
            </a:endParaRPr>
          </a:p>
          <a:p>
            <a:pPr marL="762000" lvl="1" indent="-342900" defTabSz="914400">
              <a:spcAft>
                <a:spcPts val="600"/>
              </a:spcAft>
              <a:defRPr/>
            </a:pPr>
            <a:endParaRPr lang="en-US" sz="2000" kern="0" dirty="0" smtClean="0">
              <a:solidFill>
                <a:srgbClr val="000000"/>
              </a:solidFill>
            </a:endParaRPr>
          </a:p>
          <a:p>
            <a:pPr marL="762000" lvl="1" indent="-342900" defTabSz="914400">
              <a:spcAft>
                <a:spcPts val="600"/>
              </a:spcAft>
              <a:defRPr/>
            </a:pPr>
            <a:endParaRPr lang="en-US" sz="2000" kern="0" dirty="0" smtClean="0">
              <a:solidFill>
                <a:srgbClr val="000000"/>
              </a:solidFill>
            </a:endParaRPr>
          </a:p>
          <a:p>
            <a:pPr marL="762000" lvl="1" indent="-342900" defTabSz="914400">
              <a:spcAft>
                <a:spcPts val="600"/>
              </a:spcAft>
              <a:defRPr/>
            </a:pPr>
            <a:endParaRPr lang="en-US" sz="2000" kern="0" dirty="0" smtClean="0">
              <a:solidFill>
                <a:srgbClr val="000000"/>
              </a:solidFill>
            </a:endParaRPr>
          </a:p>
          <a:p>
            <a:pPr marL="762000" lvl="1" indent="-342900" defTabSz="914400">
              <a:spcAft>
                <a:spcPts val="600"/>
              </a:spcAft>
              <a:defRPr/>
            </a:pPr>
            <a:r>
              <a:rPr lang="en-US" sz="2000" kern="0" dirty="0" smtClean="0">
                <a:solidFill>
                  <a:srgbClr val="000000"/>
                </a:solidFill>
              </a:rPr>
              <a:t>where                          </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pPr marL="762000" lvl="1" indent="-342900" defTabSz="914400">
              <a:spcAft>
                <a:spcPts val="600"/>
              </a:spcAft>
              <a:buFont typeface="Wingdings" pitchFamily="2" charset="2"/>
              <a:buChar char="§"/>
              <a:defRPr/>
            </a:pPr>
            <a:r>
              <a:rPr lang="en-US" sz="2000" kern="0" dirty="0" smtClean="0">
                <a:solidFill>
                  <a:srgbClr val="000000"/>
                </a:solidFill>
              </a:rPr>
              <a:t>represent the CEP (first term of the ASER integral expression) in desirable exponential form</a:t>
            </a:r>
          </a:p>
          <a:p>
            <a:pPr marL="762000" lvl="1" indent="-342900" defTabSz="914400">
              <a:spcAft>
                <a:spcPts val="600"/>
              </a:spcAft>
              <a:buFont typeface="Wingdings" pitchFamily="2" charset="2"/>
              <a:buChar char="§"/>
              <a:defRPr/>
            </a:pPr>
            <a:endParaRPr lang="en-US" sz="2000" kern="0" dirty="0" smtClean="0">
              <a:solidFill>
                <a:srgbClr val="000000"/>
              </a:solidFill>
            </a:endParaRPr>
          </a:p>
          <a:p>
            <a:pPr marL="762000" lvl="1" indent="-342900" defTabSz="914400">
              <a:spcAft>
                <a:spcPts val="600"/>
              </a:spcAft>
              <a:buFont typeface="Wingdings" pitchFamily="2" charset="2"/>
              <a:buChar char="§"/>
              <a:defRPr/>
            </a:pPr>
            <a:endParaRPr lang="en-US" sz="2000" kern="0" dirty="0" smtClean="0">
              <a:solidFill>
                <a:srgbClr val="000000"/>
              </a:solidFill>
            </a:endParaRPr>
          </a:p>
          <a:p>
            <a:pPr marL="762000" lvl="1" indent="-342900" defTabSz="914400">
              <a:spcAft>
                <a:spcPts val="600"/>
              </a:spcAft>
              <a:defRPr/>
            </a:pPr>
            <a:endParaRPr lang="en-US" sz="2000" kern="0" dirty="0" smtClean="0">
              <a:solidFill>
                <a:srgbClr val="000000"/>
              </a:solidFill>
            </a:endParaRPr>
          </a:p>
        </p:txBody>
      </p:sp>
      <p:sp>
        <p:nvSpPr>
          <p:cNvPr id="39" name="TextBox 38"/>
          <p:cNvSpPr txBox="1"/>
          <p:nvPr/>
        </p:nvSpPr>
        <p:spPr>
          <a:xfrm>
            <a:off x="152400" y="24003001"/>
            <a:ext cx="10820400" cy="7478970"/>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p:txBody>
      </p:sp>
      <p:sp>
        <p:nvSpPr>
          <p:cNvPr id="29" name="TextBox 28"/>
          <p:cNvSpPr txBox="1"/>
          <p:nvPr/>
        </p:nvSpPr>
        <p:spPr>
          <a:xfrm>
            <a:off x="21793200" y="3200400"/>
            <a:ext cx="11658600" cy="12725400"/>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TextBox 6"/>
          <p:cNvSpPr txBox="1">
            <a:spLocks noChangeAspect="1"/>
          </p:cNvSpPr>
          <p:nvPr/>
        </p:nvSpPr>
        <p:spPr>
          <a:xfrm>
            <a:off x="10972800" y="6063795"/>
            <a:ext cx="10820400" cy="25406805"/>
          </a:xfrm>
          <a:prstGeom prst="rect">
            <a:avLst/>
          </a:prstGeom>
          <a:solidFill>
            <a:schemeClr val="accent1">
              <a:lumMod val="75000"/>
              <a:alpha val="7000"/>
            </a:schemeClr>
          </a:solidFill>
          <a:ln>
            <a:solidFill>
              <a:schemeClr val="accent1"/>
            </a:solidFill>
          </a:ln>
        </p:spPr>
        <p:txBody>
          <a:bodyPr wrap="square" rtlCol="0">
            <a:spAutoFit/>
          </a:bodyPr>
          <a:lstStyle/>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a:t>
            </a: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a:t>
            </a: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smtClean="0">
              <a:latin typeface="Arial" pitchFamily="34" charset="0"/>
              <a:cs typeface="Arial" pitchFamily="34" charset="0"/>
            </a:endParaRPr>
          </a:p>
          <a:p>
            <a:r>
              <a:rPr lang="en-US" sz="2000" dirty="0" smtClean="0">
                <a:solidFill>
                  <a:prstClr val="black"/>
                </a:solidFill>
                <a:latin typeface="Arial" pitchFamily="34" charset="0"/>
                <a:cs typeface="Arial" pitchFamily="34" charset="0"/>
              </a:rPr>
              <a:t>‘</a:t>
            </a:r>
          </a:p>
        </p:txBody>
      </p:sp>
      <p:graphicFrame>
        <p:nvGraphicFramePr>
          <p:cNvPr id="48" name="Table 47"/>
          <p:cNvGraphicFramePr>
            <a:graphicFrameLocks noGrp="1"/>
          </p:cNvGraphicFramePr>
          <p:nvPr/>
        </p:nvGraphicFramePr>
        <p:xfrm>
          <a:off x="12649199" y="7239000"/>
          <a:ext cx="6781801" cy="10972800"/>
        </p:xfrm>
        <a:graphic>
          <a:graphicData uri="http://schemas.openxmlformats.org/drawingml/2006/table">
            <a:tbl>
              <a:tblPr/>
              <a:tblGrid>
                <a:gridCol w="1557605"/>
                <a:gridCol w="3852596"/>
                <a:gridCol w="1371600"/>
              </a:tblGrid>
              <a:tr h="217798">
                <a:tc>
                  <a:txBody>
                    <a:bodyPr/>
                    <a:lstStyle/>
                    <a:p>
                      <a:pPr marL="0" marR="0">
                        <a:spcBef>
                          <a:spcPts val="0"/>
                        </a:spcBef>
                        <a:spcAft>
                          <a:spcPts val="0"/>
                        </a:spcAft>
                      </a:pPr>
                      <a:r>
                        <a:rPr lang="en-AU" sz="2000" b="1" dirty="0">
                          <a:latin typeface="Times New Roman"/>
                          <a:ea typeface="SimSun"/>
                          <a:cs typeface="Times New Roman"/>
                        </a:rPr>
                        <a:t>Modulation</a:t>
                      </a:r>
                      <a:endParaRPr lang="en-US" sz="2000" b="1"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b="1" dirty="0">
                          <a:latin typeface="Times New Roman"/>
                          <a:ea typeface="SimSun"/>
                          <a:cs typeface="Times New Roman"/>
                        </a:rPr>
                        <a:t>Exact CEP</a:t>
                      </a:r>
                      <a:endParaRPr lang="en-US" sz="2000" b="1"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b="1" dirty="0">
                          <a:latin typeface="Times New Roman"/>
                          <a:ea typeface="SimSun"/>
                          <a:cs typeface="Times New Roman"/>
                        </a:rPr>
                        <a:t>Approx. CEP </a:t>
                      </a:r>
                      <a:endParaRPr lang="en-US" sz="2000" b="1"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spcBef>
                          <a:spcPts val="0"/>
                        </a:spcBef>
                        <a:spcAft>
                          <a:spcPts val="0"/>
                        </a:spcAft>
                      </a:pPr>
                      <a:r>
                        <a:rPr lang="en-AU" sz="2000">
                          <a:latin typeface="Times New Roman"/>
                          <a:ea typeface="SimSun"/>
                          <a:cs typeface="Times New Roman"/>
                        </a:rPr>
                        <a:t>M-PSK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BPSK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a = 0.1669, b = 1.0493</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QPSK </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a = 0.4113, b= 0.5423</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8-PSK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M = 8</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0.4682, b = 0.153</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16-PSK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16</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0.5008, b = 0.0405</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dirty="0">
                          <a:latin typeface="Times New Roman"/>
                          <a:ea typeface="SimSun"/>
                          <a:cs typeface="Times New Roman"/>
                        </a:rPr>
                        <a:t>32-PSK</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32</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0.6736, b = 0.0115</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spcBef>
                          <a:spcPts val="0"/>
                        </a:spcBef>
                        <a:spcAft>
                          <a:spcPts val="0"/>
                        </a:spcAft>
                      </a:pPr>
                      <a:r>
                        <a:rPr lang="en-AU" sz="2000">
                          <a:latin typeface="Times New Roman"/>
                          <a:ea typeface="SimSun"/>
                          <a:cs typeface="Times New Roman"/>
                        </a:rPr>
                        <a:t>M-QAM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smtClean="0">
                        <a:latin typeface="Times New Roman"/>
                        <a:ea typeface="SimSun"/>
                        <a:cs typeface="Times New Roman"/>
                      </a:endParaRPr>
                    </a:p>
                    <a:p>
                      <a:pPr marL="0" marR="0">
                        <a:spcBef>
                          <a:spcPts val="0"/>
                        </a:spcBef>
                        <a:spcAft>
                          <a:spcPts val="0"/>
                        </a:spcAft>
                      </a:pPr>
                      <a:endParaRPr lang="en-AU" sz="2000" dirty="0" smtClean="0">
                        <a:latin typeface="Times New Roman"/>
                        <a:ea typeface="SimSun"/>
                        <a:cs typeface="Times New Roman"/>
                      </a:endParaRPr>
                    </a:p>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4-QAM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0.4113, b= 0.5423</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8-QAM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M = 8</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0.4552, b = 0.2305</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16-QAM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16</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0.6253, b = 0.1061</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32-QAM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M = 32</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0.6678, b = 0.0516</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64-QAM</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M = 64</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0.7922, b = 0.0257</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Binary Non-Orthogonal FSK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0.1913, b = 0.6483</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a:latin typeface="Times New Roman"/>
                          <a:ea typeface="SimSun"/>
                          <a:cs typeface="Times New Roman"/>
                        </a:rPr>
                        <a:t>Differentially Encoded BPSK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0.3335, b = 1.0492</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5597">
                <a:tc>
                  <a:txBody>
                    <a:bodyPr/>
                    <a:lstStyle/>
                    <a:p>
                      <a:pPr marL="0" marR="0">
                        <a:spcBef>
                          <a:spcPts val="0"/>
                        </a:spcBef>
                        <a:spcAft>
                          <a:spcPts val="0"/>
                        </a:spcAft>
                      </a:pPr>
                      <a:r>
                        <a:rPr lang="en-AU" sz="2000" dirty="0">
                          <a:latin typeface="Times New Roman"/>
                          <a:ea typeface="SimSun"/>
                          <a:cs typeface="Times New Roman"/>
                        </a:rPr>
                        <a:t>Differentially Encoded QPSK</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smtClean="0">
                        <a:latin typeface="Times New Roman"/>
                        <a:ea typeface="SimSun"/>
                        <a:cs typeface="Times New Roman"/>
                      </a:endParaRPr>
                    </a:p>
                    <a:p>
                      <a:pPr marL="0" marR="0">
                        <a:spcBef>
                          <a:spcPts val="0"/>
                        </a:spcBef>
                        <a:spcAft>
                          <a:spcPts val="0"/>
                        </a:spcAft>
                      </a:pPr>
                      <a:endParaRPr lang="en-AU" sz="2000" dirty="0" smtClean="0">
                        <a:latin typeface="Times New Roman"/>
                        <a:ea typeface="SimSun"/>
                        <a:cs typeface="Times New Roman"/>
                      </a:endParaRPr>
                    </a:p>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0.6763, b = 0.5251</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Rectangle 16"/>
          <p:cNvSpPr/>
          <p:nvPr/>
        </p:nvSpPr>
        <p:spPr>
          <a:xfrm>
            <a:off x="0" y="31470600"/>
            <a:ext cx="43738800" cy="1295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itchFamily="34" charset="0"/>
              <a:cs typeface="Arial" pitchFamily="34" charset="0"/>
            </a:endParaRPr>
          </a:p>
        </p:txBody>
      </p:sp>
      <p:sp>
        <p:nvSpPr>
          <p:cNvPr id="42" name="Rectangle 6"/>
          <p:cNvSpPr>
            <a:spLocks noChangeArrowheads="1"/>
          </p:cNvSpPr>
          <p:nvPr/>
        </p:nvSpPr>
        <p:spPr bwMode="auto">
          <a:xfrm>
            <a:off x="21793200" y="16078200"/>
            <a:ext cx="11582400" cy="4862870"/>
          </a:xfrm>
          <a:prstGeom prst="rect">
            <a:avLst/>
          </a:prstGeom>
          <a:noFill/>
          <a:ln w="9525">
            <a:noFill/>
            <a:miter lim="800000"/>
            <a:headEnd/>
            <a:tailEnd/>
          </a:ln>
        </p:spPr>
        <p:txBody>
          <a:bodyPr wrap="square">
            <a:spAutoFit/>
          </a:bodyPr>
          <a:lstStyle/>
          <a:p>
            <a:pPr marL="762000" lvl="1" indent="-342900" algn="just" defTabSz="914400">
              <a:spcAft>
                <a:spcPts val="600"/>
              </a:spcAft>
              <a:defRPr/>
            </a:pPr>
            <a:r>
              <a:rPr lang="en-US" sz="2000" kern="0" dirty="0" smtClean="0">
                <a:solidFill>
                  <a:srgbClr val="000000"/>
                </a:solidFill>
              </a:rPr>
              <a:t>                   </a:t>
            </a:r>
            <a:endParaRPr lang="en-US" sz="2000" dirty="0" smtClean="0">
              <a:latin typeface="Arial" pitchFamily="34" charset="0"/>
              <a:cs typeface="Arial" pitchFamily="34" charset="0"/>
            </a:endParaRPr>
          </a:p>
          <a:p>
            <a:pPr marL="762000" lvl="1" indent="-342900" algn="just" defTabSz="914400">
              <a:spcAft>
                <a:spcPts val="600"/>
              </a:spcAft>
              <a:buFont typeface="Wingdings" pitchFamily="2" charset="2"/>
              <a:buChar char="§"/>
              <a:defRPr/>
            </a:pPr>
            <a:r>
              <a:rPr lang="en-US" sz="2000" kern="0" dirty="0" smtClean="0">
                <a:solidFill>
                  <a:srgbClr val="000000"/>
                </a:solidFill>
              </a:rPr>
              <a:t>The values of </a:t>
            </a:r>
            <a:r>
              <a:rPr lang="en-US" sz="2000" i="1" kern="0" dirty="0" smtClean="0">
                <a:solidFill>
                  <a:srgbClr val="000000"/>
                </a:solidFill>
              </a:rPr>
              <a:t>a</a:t>
            </a:r>
            <a:r>
              <a:rPr lang="en-US" sz="2000" kern="0" dirty="0" smtClean="0">
                <a:solidFill>
                  <a:srgbClr val="000000"/>
                </a:solidFill>
              </a:rPr>
              <a:t> and </a:t>
            </a:r>
            <a:r>
              <a:rPr lang="en-US" sz="2000" i="1" kern="0" dirty="0" smtClean="0">
                <a:solidFill>
                  <a:srgbClr val="000000"/>
                </a:solidFill>
              </a:rPr>
              <a:t>b</a:t>
            </a:r>
            <a:r>
              <a:rPr lang="en-US" sz="2000" kern="0" dirty="0" smtClean="0">
                <a:solidFill>
                  <a:srgbClr val="000000"/>
                </a:solidFill>
              </a:rPr>
              <a:t> obtained for different digital modulation scheme are listed in Table 1 and 2.  </a:t>
            </a:r>
          </a:p>
          <a:p>
            <a:pPr marL="762000" lvl="1" indent="-342900" algn="just" defTabSz="914400">
              <a:spcAft>
                <a:spcPts val="600"/>
              </a:spcAft>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Approximate asymptotically  the MGF of harmonic mean SNR to obtain</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Derive the final closed form expression the ASER</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The MGF of different fading channels are   in Table 3. Therefore, our proposed approach can be employed to analyze not only the performance of identical fading channels but also of non-identical and mixed fading channels.</a:t>
            </a:r>
          </a:p>
        </p:txBody>
      </p:sp>
      <p:sp>
        <p:nvSpPr>
          <p:cNvPr id="30" name="TextBox 29"/>
          <p:cNvSpPr txBox="1"/>
          <p:nvPr/>
        </p:nvSpPr>
        <p:spPr>
          <a:xfrm>
            <a:off x="152400" y="8534400"/>
            <a:ext cx="10820400" cy="15481161"/>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38" name="Rectangle 6"/>
          <p:cNvSpPr>
            <a:spLocks noChangeArrowheads="1"/>
          </p:cNvSpPr>
          <p:nvPr/>
        </p:nvSpPr>
        <p:spPr bwMode="auto">
          <a:xfrm>
            <a:off x="152400" y="11430000"/>
            <a:ext cx="10668000" cy="12480340"/>
          </a:xfrm>
          <a:prstGeom prst="rect">
            <a:avLst/>
          </a:prstGeom>
          <a:noFill/>
          <a:ln w="9525">
            <a:noFill/>
            <a:miter lim="800000"/>
            <a:headEnd/>
            <a:tailEnd/>
          </a:ln>
        </p:spPr>
        <p:txBody>
          <a:bodyPr wrap="square">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endParaRPr kumimoji="0" lang="en-US" sz="2000" b="0" i="0" u="none" strike="noStrike" kern="0" cap="none" spc="0" normalizeH="0" baseline="0" noProof="0" dirty="0" smtClean="0">
              <a:ln>
                <a:noFill/>
              </a:ln>
              <a:solidFill>
                <a:sysClr val="windowText" lastClr="000000"/>
              </a:solidFill>
              <a:effectLst/>
              <a:uLnTx/>
              <a:uFillTx/>
            </a:endParaRPr>
          </a:p>
          <a:p>
            <a:pPr marL="304800" marR="0" lvl="0" indent="-304800" defTabSz="914400" eaLnBrk="1" fontAlgn="auto" latinLnBrk="0" hangingPunct="1">
              <a:lnSpc>
                <a:spcPct val="100000"/>
              </a:lnSpc>
              <a:spcBef>
                <a:spcPts val="0"/>
              </a:spcBef>
              <a:spcAft>
                <a:spcPts val="600"/>
              </a:spcAft>
              <a:buClrTx/>
              <a:buSzTx/>
              <a:buFont typeface="Wingdings" pitchFamily="2" charset="2"/>
              <a:buChar char="q"/>
              <a:tabLst/>
              <a:defRPr/>
            </a:pPr>
            <a:r>
              <a:rPr kumimoji="0" lang="en-US" sz="2000" b="1" i="0" u="none" strike="noStrike" kern="0" cap="none" spc="0" normalizeH="0" baseline="0" noProof="0" dirty="0" smtClean="0">
                <a:ln>
                  <a:noFill/>
                </a:ln>
                <a:solidFill>
                  <a:srgbClr val="0000FF"/>
                </a:solidFill>
                <a:effectLst/>
                <a:uLnTx/>
                <a:uFillTx/>
              </a:rPr>
              <a:t>The  </a:t>
            </a:r>
            <a:r>
              <a:rPr lang="en-US" sz="2000" b="1" kern="0" dirty="0" smtClean="0">
                <a:solidFill>
                  <a:srgbClr val="0000FF"/>
                </a:solidFill>
              </a:rPr>
              <a:t>area of analysis of error rates of non-regenerative cooperative relaying system has been receiving lots of attention in recent years  </a:t>
            </a:r>
            <a:endParaRPr kumimoji="0" lang="en-US" sz="2000" b="1" i="0" u="none" strike="noStrike" kern="0" cap="none" spc="0" normalizeH="0" baseline="0" noProof="0" dirty="0" smtClean="0">
              <a:ln>
                <a:noFill/>
              </a:ln>
              <a:solidFill>
                <a:srgbClr val="0000FF"/>
              </a:solidFill>
              <a:effectLst/>
              <a:uLnTx/>
              <a:uFillTx/>
            </a:endParaRPr>
          </a:p>
          <a:p>
            <a:pPr marL="762000" marR="0" lvl="1" indent="-3429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rPr>
              <a:t>Over 20 papers (conference and journal) has be written in search</a:t>
            </a:r>
            <a:r>
              <a:rPr kumimoji="0" lang="en-US" sz="2000" b="0" i="0" u="none" strike="noStrike" kern="0" cap="none" spc="0" normalizeH="0" noProof="0" dirty="0" smtClean="0">
                <a:ln>
                  <a:noFill/>
                </a:ln>
                <a:solidFill>
                  <a:srgbClr val="000000"/>
                </a:solidFill>
                <a:effectLst/>
                <a:uLnTx/>
                <a:uFillTx/>
              </a:rPr>
              <a:t> of efficient analysis method.</a:t>
            </a:r>
            <a:endParaRPr kumimoji="0" lang="en-US" sz="2000" b="0" i="0" u="none" strike="noStrike" kern="0" cap="none" spc="0" normalizeH="0" baseline="0" noProof="0" dirty="0" smtClean="0">
              <a:ln>
                <a:noFill/>
              </a:ln>
              <a:solidFill>
                <a:srgbClr val="000000"/>
              </a:solidFill>
              <a:effectLst/>
              <a:uLnTx/>
              <a:uFillTx/>
            </a:endParaRPr>
          </a:p>
          <a:p>
            <a:pPr marL="762000" marR="0" lvl="1" indent="-3429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US" sz="2000" b="0" i="0" u="none" strike="noStrike" kern="0" cap="none" spc="0" normalizeH="0" baseline="0" noProof="0" dirty="0" smtClean="0">
                <a:ln>
                  <a:noFill/>
                </a:ln>
                <a:solidFill>
                  <a:sysClr val="windowText" lastClr="000000"/>
                </a:solidFill>
                <a:effectLst/>
                <a:uLnTx/>
                <a:uFillTx/>
              </a:rPr>
              <a:t>Efficient </a:t>
            </a:r>
            <a:r>
              <a:rPr lang="en-US" sz="2000" kern="0" dirty="0" smtClean="0">
                <a:solidFill>
                  <a:sysClr val="windowText" lastClr="000000"/>
                </a:solidFill>
              </a:rPr>
              <a:t>error rates analysis will provide insight to the system performance and helps system level analysis e.g., optimum power allocation and cross-layer system design  </a:t>
            </a:r>
            <a:r>
              <a:rPr kumimoji="0" lang="en-US" sz="2000" b="0" i="0" u="none" strike="noStrike" kern="0" cap="none" spc="0" normalizeH="0" baseline="0" noProof="0" dirty="0" smtClean="0">
                <a:ln>
                  <a:noFill/>
                </a:ln>
                <a:solidFill>
                  <a:sysClr val="windowText" lastClr="000000"/>
                </a:solidFill>
                <a:effectLst/>
                <a:uLnTx/>
                <a:uFillTx/>
              </a:rPr>
              <a:t>“</a:t>
            </a:r>
          </a:p>
          <a:p>
            <a:pPr marL="762000" marR="0" lvl="1" indent="-342900" defTabSz="914400" eaLnBrk="1" fontAlgn="auto" latinLnBrk="0" hangingPunct="1">
              <a:lnSpc>
                <a:spcPct val="100000"/>
              </a:lnSpc>
              <a:spcBef>
                <a:spcPts val="0"/>
              </a:spcBef>
              <a:spcAft>
                <a:spcPts val="600"/>
              </a:spcAft>
              <a:buClrTx/>
              <a:buSzTx/>
              <a:buFont typeface="Wingdings" pitchFamily="2" charset="2"/>
              <a:buChar char="§"/>
              <a:tabLst/>
              <a:defRPr/>
            </a:pPr>
            <a:r>
              <a:rPr kumimoji="0" lang="en-US" sz="2000" b="0" i="0" u="none" strike="noStrike" kern="0" cap="none" spc="0" normalizeH="0" baseline="0" noProof="0" dirty="0" smtClean="0">
                <a:ln>
                  <a:noFill/>
                </a:ln>
                <a:solidFill>
                  <a:sysClr val="windowText" lastClr="000000"/>
                </a:solidFill>
                <a:effectLst/>
                <a:uLnTx/>
                <a:uFillTx/>
              </a:rPr>
              <a:t>The solution</a:t>
            </a:r>
            <a:r>
              <a:rPr kumimoji="0" lang="en-US" sz="2000" b="0" i="0" u="none" strike="noStrike" kern="0" cap="none" spc="0" normalizeH="0" noProof="0" dirty="0" smtClean="0">
                <a:ln>
                  <a:noFill/>
                </a:ln>
                <a:solidFill>
                  <a:sysClr val="windowText" lastClr="000000"/>
                </a:solidFill>
                <a:effectLst/>
                <a:uLnTx/>
                <a:uFillTx/>
              </a:rPr>
              <a:t> to this fundamental problem will help the committee of IEEE 802.16 standard in their finalization as cooperative relay </a:t>
            </a:r>
            <a:r>
              <a:rPr lang="en-US" sz="2000" kern="0" dirty="0" smtClean="0">
                <a:solidFill>
                  <a:sysClr val="windowText" lastClr="000000"/>
                </a:solidFill>
              </a:rPr>
              <a:t>has been proposed in the draft standard of </a:t>
            </a:r>
            <a:r>
              <a:rPr lang="en-US" sz="2000" kern="0" dirty="0" err="1" smtClean="0">
                <a:solidFill>
                  <a:sysClr val="windowText" lastClr="000000"/>
                </a:solidFill>
              </a:rPr>
              <a:t>WiMAX</a:t>
            </a:r>
            <a:r>
              <a:rPr lang="en-US" sz="2000" kern="0" dirty="0" smtClean="0">
                <a:solidFill>
                  <a:sysClr val="windowText" lastClr="000000"/>
                </a:solidFill>
              </a:rPr>
              <a:t>. </a:t>
            </a:r>
          </a:p>
          <a:p>
            <a:pPr marL="762000" marR="0" lvl="1" indent="-342900" defTabSz="914400" eaLnBrk="1" fontAlgn="auto" latinLnBrk="0" hangingPunct="1">
              <a:lnSpc>
                <a:spcPct val="100000"/>
              </a:lnSpc>
              <a:spcBef>
                <a:spcPts val="0"/>
              </a:spcBef>
              <a:spcAft>
                <a:spcPts val="600"/>
              </a:spcAft>
              <a:buClrTx/>
              <a:buSzTx/>
              <a:buFont typeface="Wingdings" pitchFamily="2" charset="2"/>
              <a:buChar char="§"/>
              <a:tabLst/>
              <a:defRPr/>
            </a:pPr>
            <a:r>
              <a:rPr lang="en-US" sz="2000" kern="0" dirty="0" smtClean="0">
                <a:solidFill>
                  <a:sysClr val="windowText" lastClr="000000"/>
                </a:solidFill>
              </a:rPr>
              <a:t>It will aid the feasibility of implementation of cooperative relaying system in military communications. </a:t>
            </a:r>
          </a:p>
          <a:p>
            <a:pPr marL="304800" lvl="0" indent="-304800" defTabSz="914400">
              <a:defRPr/>
            </a:pPr>
            <a:endParaRPr lang="en-US" sz="2000" b="1" kern="0" dirty="0" smtClean="0">
              <a:solidFill>
                <a:sysClr val="windowText" lastClr="000000"/>
              </a:solidFill>
            </a:endParaRPr>
          </a:p>
          <a:p>
            <a:pPr marL="304800" lvl="0" indent="-304800" defTabSz="914400">
              <a:buFont typeface="Wingdings" pitchFamily="2" charset="2"/>
              <a:buChar char="q"/>
              <a:defRPr/>
            </a:pPr>
            <a:r>
              <a:rPr lang="en-US" sz="2000" b="1" kern="0" dirty="0" smtClean="0">
                <a:solidFill>
                  <a:srgbClr val="0000FF"/>
                </a:solidFill>
              </a:rPr>
              <a:t>Problem statement </a:t>
            </a:r>
          </a:p>
          <a:p>
            <a:pPr marL="304800" lvl="0" indent="-304800" defTabSz="914400">
              <a:defRPr/>
            </a:pPr>
            <a:endParaRPr lang="en-US" sz="2000" b="1" kern="0" dirty="0" smtClean="0">
              <a:solidFill>
                <a:srgbClr val="0000FF"/>
              </a:solidFill>
            </a:endParaRPr>
          </a:p>
          <a:p>
            <a:pPr marL="762000" lvl="1" indent="-342900" defTabSz="914400">
              <a:spcAft>
                <a:spcPts val="600"/>
              </a:spcAft>
              <a:buFont typeface="Wingdings" pitchFamily="2" charset="2"/>
              <a:buChar char="§"/>
              <a:defRPr/>
            </a:pPr>
            <a:r>
              <a:rPr lang="en-US" sz="2000" kern="0" dirty="0" smtClean="0">
                <a:solidFill>
                  <a:sysClr val="windowText" lastClr="000000"/>
                </a:solidFill>
              </a:rPr>
              <a:t>The average symbol error rates (ASER) of  transmitted signal requires the averaging of the conditional error probability (CEP) over the probability distribution function (</a:t>
            </a:r>
            <a:r>
              <a:rPr lang="en-US" sz="2000" kern="0" dirty="0" err="1" smtClean="0">
                <a:solidFill>
                  <a:sysClr val="windowText" lastClr="000000"/>
                </a:solidFill>
              </a:rPr>
              <a:t>pdf</a:t>
            </a:r>
            <a:r>
              <a:rPr lang="en-US" sz="2000" kern="0" dirty="0" smtClean="0">
                <a:solidFill>
                  <a:sysClr val="windowText" lastClr="000000"/>
                </a:solidFill>
              </a:rPr>
              <a:t>) of signal-to noise-ratio (SNR). </a:t>
            </a:r>
          </a:p>
          <a:p>
            <a:pPr marL="762000" lvl="1" indent="-342900" defTabSz="914400">
              <a:spcAft>
                <a:spcPts val="600"/>
              </a:spcAft>
              <a:buFont typeface="Wingdings" pitchFamily="2" charset="2"/>
              <a:buChar char="§"/>
              <a:defRPr/>
            </a:pPr>
            <a:r>
              <a:rPr lang="en-US" sz="2000" kern="0" dirty="0" smtClean="0">
                <a:solidFill>
                  <a:sysClr val="windowText" lastClr="000000"/>
                </a:solidFill>
              </a:rPr>
              <a:t>However, the effective SNR include the harmonic mean of SNR of source-relay and relay-destination links shown in Fig. 1. Therefore, obtaining the </a:t>
            </a:r>
            <a:r>
              <a:rPr lang="en-US" sz="2000" kern="0" dirty="0" err="1" smtClean="0">
                <a:solidFill>
                  <a:sysClr val="windowText" lastClr="000000"/>
                </a:solidFill>
              </a:rPr>
              <a:t>pdf</a:t>
            </a:r>
            <a:r>
              <a:rPr lang="en-US" sz="2000" kern="0" dirty="0" smtClean="0">
                <a:solidFill>
                  <a:sysClr val="windowText" lastClr="000000"/>
                </a:solidFill>
              </a:rPr>
              <a:t> of effective SNR of different relay fading channels becomes a major challenge.</a:t>
            </a:r>
          </a:p>
          <a:p>
            <a:pPr marL="762000" lvl="1" indent="-342900" defTabSz="914400">
              <a:spcAft>
                <a:spcPts val="600"/>
              </a:spcAft>
              <a:defRPr/>
            </a:pPr>
            <a:r>
              <a:rPr lang="en-US" sz="2000" kern="0" dirty="0" smtClean="0">
                <a:solidFill>
                  <a:sysClr val="windowText" lastClr="000000"/>
                </a:solidFill>
              </a:rPr>
              <a:t> </a:t>
            </a:r>
            <a:endParaRPr kumimoji="0" lang="en-US" sz="2000" b="1" i="0" u="none" strike="noStrike" kern="0" cap="none" spc="0" normalizeH="0" baseline="0" noProof="0" dirty="0" smtClean="0">
              <a:ln>
                <a:noFill/>
              </a:ln>
              <a:solidFill>
                <a:sysClr val="windowText" lastClr="000000"/>
              </a:solidFill>
              <a:effectLst/>
              <a:uLnTx/>
              <a:uFillTx/>
            </a:endParaRPr>
          </a:p>
          <a:p>
            <a:pPr marL="304800" marR="0" lvl="0" indent="-304800" defTabSz="914400" eaLnBrk="1" fontAlgn="auto" latinLnBrk="0" hangingPunct="1">
              <a:lnSpc>
                <a:spcPct val="100000"/>
              </a:lnSpc>
              <a:spcBef>
                <a:spcPts val="0"/>
              </a:spcBef>
              <a:spcAft>
                <a:spcPts val="0"/>
              </a:spcAft>
              <a:buClrTx/>
              <a:buSzTx/>
              <a:buFont typeface="Wingdings" pitchFamily="2" charset="2"/>
              <a:buChar char="q"/>
              <a:tabLst/>
              <a:defRPr/>
            </a:pPr>
            <a:r>
              <a:rPr kumimoji="0" lang="en-US" sz="2000" b="1" i="0" u="none" strike="noStrike" kern="0" cap="none" spc="0" normalizeH="0" baseline="0" noProof="0" dirty="0" smtClean="0">
                <a:ln>
                  <a:noFill/>
                </a:ln>
                <a:solidFill>
                  <a:srgbClr val="0000FF"/>
                </a:solidFill>
                <a:effectLst/>
                <a:uLnTx/>
                <a:uFillTx/>
              </a:rPr>
              <a:t>Limitations of existing results/framework</a:t>
            </a:r>
          </a:p>
          <a:p>
            <a:pPr marL="304800" marR="0" lvl="0" indent="-30480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smtClean="0">
              <a:ln>
                <a:noFill/>
              </a:ln>
              <a:solidFill>
                <a:srgbClr val="0000FF"/>
              </a:solidFill>
              <a:effectLst/>
              <a:uLnTx/>
              <a:uFillTx/>
            </a:endParaRPr>
          </a:p>
          <a:p>
            <a:pPr marL="762000" lvl="1" indent="-342900" defTabSz="914400">
              <a:spcAft>
                <a:spcPts val="600"/>
              </a:spcAft>
              <a:buFont typeface="Wingdings" pitchFamily="2" charset="2"/>
              <a:buChar char="§"/>
            </a:pPr>
            <a:r>
              <a:rPr kumimoji="0" lang="en-US" sz="2000" b="0" i="0" u="none" strike="noStrike" kern="0" cap="none" spc="0" normalizeH="0" baseline="0" noProof="0" dirty="0" err="1" smtClean="0">
                <a:ln>
                  <a:noFill/>
                </a:ln>
                <a:solidFill>
                  <a:sysClr val="windowText" lastClr="000000"/>
                </a:solidFill>
                <a:effectLst/>
                <a:uLnTx/>
                <a:uFillTx/>
              </a:rPr>
              <a:t>Alouini</a:t>
            </a:r>
            <a:r>
              <a:rPr kumimoji="0" lang="en-US" sz="2000" b="0" i="0" u="none" strike="noStrike" kern="0" cap="none" spc="0" normalizeH="0" baseline="0" noProof="0" dirty="0" smtClean="0">
                <a:ln>
                  <a:noFill/>
                </a:ln>
                <a:solidFill>
                  <a:sysClr val="windowText" lastClr="000000"/>
                </a:solidFill>
                <a:effectLst/>
                <a:uLnTx/>
                <a:uFillTx/>
              </a:rPr>
              <a:t> </a:t>
            </a:r>
            <a:r>
              <a:rPr lang="en-US" sz="2000" kern="0" dirty="0" smtClean="0">
                <a:solidFill>
                  <a:sysClr val="windowText" lastClr="000000"/>
                </a:solidFill>
              </a:rPr>
              <a:t> &amp; </a:t>
            </a:r>
            <a:r>
              <a:rPr lang="en-US" sz="2000" kern="0" dirty="0" err="1" smtClean="0">
                <a:solidFill>
                  <a:sysClr val="windowText" lastClr="000000"/>
                </a:solidFill>
              </a:rPr>
              <a:t>Hasna</a:t>
            </a:r>
            <a:r>
              <a:rPr lang="en-US" sz="2000" kern="0" dirty="0" smtClean="0">
                <a:solidFill>
                  <a:sysClr val="windowText" lastClr="000000"/>
                </a:solidFill>
              </a:rPr>
              <a:t> </a:t>
            </a:r>
            <a:r>
              <a:rPr kumimoji="0" lang="en-US" sz="2000" b="0" i="0" u="none" strike="noStrike" kern="0" cap="none" spc="0" normalizeH="0" baseline="0" noProof="0" dirty="0" smtClean="0">
                <a:ln>
                  <a:noFill/>
                </a:ln>
                <a:solidFill>
                  <a:sysClr val="windowText" lastClr="000000"/>
                </a:solidFill>
                <a:effectLst/>
                <a:uLnTx/>
                <a:uFillTx/>
              </a:rPr>
              <a:t> [Trans. Com., Nov’03</a:t>
            </a:r>
            <a:r>
              <a:rPr lang="en-US" sz="2000" kern="0" dirty="0" smtClean="0">
                <a:solidFill>
                  <a:sysClr val="windowText" lastClr="000000"/>
                </a:solidFill>
              </a:rPr>
              <a:t>]  &amp; </a:t>
            </a:r>
            <a:r>
              <a:rPr lang="en-US" sz="2000" kern="0" dirty="0" err="1" smtClean="0">
                <a:solidFill>
                  <a:sysClr val="windowText" lastClr="000000"/>
                </a:solidFill>
              </a:rPr>
              <a:t>Anghel</a:t>
            </a:r>
            <a:r>
              <a:rPr lang="en-US" sz="2000" kern="0" dirty="0" smtClean="0">
                <a:solidFill>
                  <a:sysClr val="windowText" lastClr="000000"/>
                </a:solidFill>
              </a:rPr>
              <a:t>  &amp; </a:t>
            </a:r>
            <a:r>
              <a:rPr lang="en-US" sz="2000" kern="0" dirty="0" err="1" smtClean="0">
                <a:solidFill>
                  <a:sysClr val="windowText" lastClr="000000"/>
                </a:solidFill>
              </a:rPr>
              <a:t>Kaveh</a:t>
            </a:r>
            <a:r>
              <a:rPr lang="en-US" sz="2000" kern="0" dirty="0" smtClean="0">
                <a:solidFill>
                  <a:sysClr val="windowText" lastClr="000000"/>
                </a:solidFill>
              </a:rPr>
              <a:t>  [Trans. Com., Sep’04]</a:t>
            </a:r>
            <a:r>
              <a:rPr kumimoji="0" lang="en-US" sz="2000" b="0" i="0" u="none" strike="noStrike" kern="0" cap="none" spc="0" normalizeH="0" noProof="0" dirty="0" smtClean="0">
                <a:ln>
                  <a:noFill/>
                </a:ln>
                <a:solidFill>
                  <a:sysClr val="windowText" lastClr="000000"/>
                </a:solidFill>
                <a:effectLst/>
                <a:uLnTx/>
                <a:uFillTx/>
              </a:rPr>
              <a:t> </a:t>
            </a:r>
            <a:r>
              <a:rPr kumimoji="0" lang="en-US" sz="2000" b="0" i="0" u="none" strike="noStrike" kern="0" cap="none" spc="0" normalizeH="0" baseline="0" noProof="0" dirty="0" smtClean="0">
                <a:ln>
                  <a:noFill/>
                </a:ln>
                <a:solidFill>
                  <a:sysClr val="windowText" lastClr="000000"/>
                </a:solidFill>
                <a:effectLst/>
                <a:uLnTx/>
                <a:uFillTx/>
              </a:rPr>
              <a:t>: </a:t>
            </a:r>
            <a:r>
              <a:rPr kumimoji="0" lang="en-US" sz="2000" b="0" i="0" u="sng" strike="noStrike" kern="0" cap="none" spc="0" normalizeH="0" baseline="0" noProof="0" dirty="0" smtClean="0">
                <a:ln>
                  <a:noFill/>
                </a:ln>
                <a:solidFill>
                  <a:sysClr val="windowText" lastClr="000000"/>
                </a:solidFill>
                <a:effectLst/>
                <a:uLnTx/>
                <a:uFillTx/>
              </a:rPr>
              <a:t>Exact</a:t>
            </a:r>
            <a:r>
              <a:rPr kumimoji="0" lang="en-US" sz="2000" b="0" i="0" u="none" strike="noStrike" kern="0" cap="none" spc="0" normalizeH="0" baseline="0" noProof="0" dirty="0" smtClean="0">
                <a:ln>
                  <a:noFill/>
                </a:ln>
                <a:solidFill>
                  <a:sysClr val="windowText" lastClr="000000"/>
                </a:solidFill>
                <a:effectLst/>
                <a:uLnTx/>
                <a:uFillTx/>
              </a:rPr>
              <a:t> ASER over </a:t>
            </a:r>
            <a:r>
              <a:rPr kumimoji="0" lang="en-US" sz="2000" b="0" i="0" u="sng" strike="noStrike" kern="0" cap="none" spc="0" normalizeH="0" baseline="0" noProof="0" dirty="0" smtClean="0">
                <a:ln>
                  <a:noFill/>
                </a:ln>
                <a:solidFill>
                  <a:sysClr val="windowText" lastClr="000000"/>
                </a:solidFill>
                <a:effectLst/>
                <a:uLnTx/>
                <a:uFillTx/>
              </a:rPr>
              <a:t>Rayleigh</a:t>
            </a:r>
            <a:r>
              <a:rPr kumimoji="0" lang="en-US" sz="2000" b="0" i="0" u="none" strike="noStrike" kern="0" cap="none" spc="0" normalizeH="0" noProof="0" dirty="0" smtClean="0">
                <a:ln>
                  <a:noFill/>
                </a:ln>
                <a:solidFill>
                  <a:sysClr val="windowText" lastClr="000000"/>
                </a:solidFill>
                <a:effectLst/>
                <a:uLnTx/>
                <a:uFillTx/>
              </a:rPr>
              <a:t> fading channel</a:t>
            </a:r>
            <a:endParaRPr kumimoji="0" lang="en-US" sz="2000" b="0" i="0" u="none" strike="noStrike" kern="0" cap="none" spc="0" normalizeH="0" baseline="0" noProof="0" dirty="0" smtClean="0">
              <a:ln>
                <a:noFill/>
              </a:ln>
              <a:solidFill>
                <a:sysClr val="windowText" lastClr="000000"/>
              </a:solidFill>
              <a:effectLst/>
              <a:uLnTx/>
              <a:uFillTx/>
            </a:endParaRPr>
          </a:p>
          <a:p>
            <a:pPr marL="762000" lvl="1" indent="-342900" defTabSz="914400">
              <a:spcAft>
                <a:spcPts val="600"/>
              </a:spcAft>
              <a:buFont typeface="Wingdings" pitchFamily="2" charset="2"/>
              <a:buChar char="§"/>
            </a:pPr>
            <a:r>
              <a:rPr lang="en-US" sz="2000" kern="0" dirty="0" err="1" smtClean="0">
                <a:solidFill>
                  <a:sysClr val="windowText" lastClr="000000"/>
                </a:solidFill>
              </a:rPr>
              <a:t>Alouini</a:t>
            </a:r>
            <a:r>
              <a:rPr lang="en-US" sz="2000" kern="0" dirty="0" smtClean="0">
                <a:solidFill>
                  <a:sysClr val="windowText" lastClr="000000"/>
                </a:solidFill>
              </a:rPr>
              <a:t>  &amp; </a:t>
            </a:r>
            <a:r>
              <a:rPr lang="en-US" sz="2000" kern="0" dirty="0" err="1" smtClean="0">
                <a:solidFill>
                  <a:sysClr val="windowText" lastClr="000000"/>
                </a:solidFill>
              </a:rPr>
              <a:t>Hasna</a:t>
            </a:r>
            <a:r>
              <a:rPr lang="en-US" sz="2000" kern="0" dirty="0" smtClean="0">
                <a:solidFill>
                  <a:sysClr val="windowText" lastClr="000000"/>
                </a:solidFill>
              </a:rPr>
              <a:t>  [Trans. Com., Nov’04] : </a:t>
            </a:r>
            <a:r>
              <a:rPr lang="en-US" sz="2000" u="sng" kern="0" dirty="0" smtClean="0">
                <a:solidFill>
                  <a:sysClr val="windowText" lastClr="000000"/>
                </a:solidFill>
              </a:rPr>
              <a:t>Exact</a:t>
            </a:r>
            <a:r>
              <a:rPr lang="en-US" sz="2000" kern="0" dirty="0" smtClean="0">
                <a:solidFill>
                  <a:sysClr val="windowText" lastClr="000000"/>
                </a:solidFill>
              </a:rPr>
              <a:t> ASER over independent and identically distributed </a:t>
            </a:r>
            <a:r>
              <a:rPr lang="en-US" sz="2000" u="sng" kern="0" dirty="0" smtClean="0">
                <a:solidFill>
                  <a:sysClr val="windowText" lastClr="000000"/>
                </a:solidFill>
              </a:rPr>
              <a:t>(</a:t>
            </a:r>
            <a:r>
              <a:rPr lang="en-US" sz="2000" u="sng" kern="0" dirty="0" err="1" smtClean="0">
                <a:solidFill>
                  <a:sysClr val="windowText" lastClr="000000"/>
                </a:solidFill>
              </a:rPr>
              <a:t>i.i.d</a:t>
            </a:r>
            <a:r>
              <a:rPr lang="en-US" sz="2000" u="sng" kern="0" dirty="0" smtClean="0">
                <a:solidFill>
                  <a:sysClr val="windowText" lastClr="000000"/>
                </a:solidFill>
              </a:rPr>
              <a:t>.) Nakagami-m </a:t>
            </a:r>
            <a:r>
              <a:rPr lang="en-US" sz="2000" kern="0" dirty="0" smtClean="0">
                <a:solidFill>
                  <a:sysClr val="windowText" lastClr="000000"/>
                </a:solidFill>
              </a:rPr>
              <a:t>fading channels.</a:t>
            </a:r>
          </a:p>
          <a:p>
            <a:pPr marL="762000" lvl="1" indent="-342900" defTabSz="914400">
              <a:spcAft>
                <a:spcPts val="600"/>
              </a:spcAft>
              <a:buFont typeface="Wingdings" pitchFamily="2" charset="2"/>
              <a:buChar char="§"/>
            </a:pPr>
            <a:r>
              <a:rPr lang="en-US" sz="2000" kern="0" dirty="0" err="1" smtClean="0">
                <a:solidFill>
                  <a:sysClr val="windowText" lastClr="000000"/>
                </a:solidFill>
              </a:rPr>
              <a:t>Ribeiro</a:t>
            </a:r>
            <a:r>
              <a:rPr lang="en-US" sz="2000" kern="0" dirty="0" smtClean="0">
                <a:solidFill>
                  <a:sysClr val="windowText" lastClr="000000"/>
                </a:solidFill>
              </a:rPr>
              <a:t>, </a:t>
            </a:r>
            <a:r>
              <a:rPr lang="en-US" sz="2000" kern="0" dirty="0" err="1" smtClean="0">
                <a:solidFill>
                  <a:sysClr val="windowText" lastClr="000000"/>
                </a:solidFill>
              </a:rPr>
              <a:t>Cai</a:t>
            </a:r>
            <a:r>
              <a:rPr lang="en-US" sz="2000" kern="0" dirty="0" smtClean="0">
                <a:solidFill>
                  <a:sysClr val="windowText" lastClr="000000"/>
                </a:solidFill>
              </a:rPr>
              <a:t> &amp; </a:t>
            </a:r>
            <a:r>
              <a:rPr lang="en-US" sz="2000" kern="0" dirty="0" err="1" smtClean="0">
                <a:solidFill>
                  <a:sysClr val="windowText" lastClr="000000"/>
                </a:solidFill>
              </a:rPr>
              <a:t>Giannakis</a:t>
            </a:r>
            <a:r>
              <a:rPr lang="en-US" sz="2000" kern="0" dirty="0" smtClean="0">
                <a:solidFill>
                  <a:sysClr val="windowText" lastClr="000000"/>
                </a:solidFill>
              </a:rPr>
              <a:t> [Trans. Com., May’05]: Asymptotic ASER for general cooperative links (mainly BPSK transmission over </a:t>
            </a:r>
            <a:r>
              <a:rPr lang="en-US" sz="2000" u="sng" kern="0" dirty="0" err="1" smtClean="0">
                <a:solidFill>
                  <a:sysClr val="windowText" lastClr="000000"/>
                </a:solidFill>
              </a:rPr>
              <a:t>i.i.d</a:t>
            </a:r>
            <a:r>
              <a:rPr lang="en-US" sz="2000" u="sng" kern="0" dirty="0" smtClean="0">
                <a:solidFill>
                  <a:sysClr val="windowText" lastClr="000000"/>
                </a:solidFill>
              </a:rPr>
              <a:t>.  Rician </a:t>
            </a:r>
            <a:r>
              <a:rPr lang="en-US" sz="2000" kern="0" dirty="0" smtClean="0">
                <a:solidFill>
                  <a:sysClr val="windowText" lastClr="000000"/>
                </a:solidFill>
              </a:rPr>
              <a:t>channels) . </a:t>
            </a:r>
          </a:p>
          <a:p>
            <a:pPr marL="762000" lvl="1" indent="-342900" defTabSz="914400">
              <a:spcAft>
                <a:spcPts val="600"/>
              </a:spcAft>
              <a:buFont typeface="Wingdings" pitchFamily="2" charset="2"/>
              <a:buChar char="§"/>
            </a:pPr>
            <a:r>
              <a:rPr lang="en-AU" sz="2000" dirty="0" err="1" smtClean="0"/>
              <a:t>Nechiporenko</a:t>
            </a:r>
            <a:r>
              <a:rPr lang="en-AU" sz="2000" dirty="0" smtClean="0"/>
              <a:t> et al </a:t>
            </a:r>
            <a:r>
              <a:rPr lang="en-US" sz="2000" kern="0" dirty="0" smtClean="0">
                <a:solidFill>
                  <a:sysClr val="windowText" lastClr="000000"/>
                </a:solidFill>
              </a:rPr>
              <a:t>[Trans. </a:t>
            </a:r>
            <a:r>
              <a:rPr lang="en-US" sz="2000" kern="0" dirty="0" err="1" smtClean="0">
                <a:solidFill>
                  <a:sysClr val="windowText" lastClr="000000"/>
                </a:solidFill>
              </a:rPr>
              <a:t>WCom</a:t>
            </a:r>
            <a:r>
              <a:rPr lang="en-US" sz="2000" kern="0" dirty="0" smtClean="0">
                <a:solidFill>
                  <a:sysClr val="windowText" lastClr="000000"/>
                </a:solidFill>
              </a:rPr>
              <a:t>., Apr’09]:</a:t>
            </a:r>
            <a:r>
              <a:rPr lang="en-AU" sz="2000" dirty="0" smtClean="0"/>
              <a:t> Capacity of Rayleigh fading cooperative systems under adaptive transmission. They developed </a:t>
            </a:r>
            <a:r>
              <a:rPr lang="en-AU" sz="2000" u="sng" dirty="0" smtClean="0"/>
              <a:t>bounds</a:t>
            </a:r>
            <a:r>
              <a:rPr lang="en-AU" sz="2000" dirty="0" smtClean="0"/>
              <a:t> for effective harmonic mean SNR over </a:t>
            </a:r>
            <a:r>
              <a:rPr lang="en-AU" sz="2000" u="sng" dirty="0" smtClean="0"/>
              <a:t>Rayleigh</a:t>
            </a:r>
            <a:r>
              <a:rPr lang="en-AU" sz="2000" dirty="0" smtClean="0"/>
              <a:t> fading channels</a:t>
            </a:r>
          </a:p>
          <a:p>
            <a:pPr marL="762000" lvl="1" indent="-342900" defTabSz="914400">
              <a:spcAft>
                <a:spcPts val="600"/>
              </a:spcAft>
              <a:buFont typeface="Wingdings" pitchFamily="2" charset="2"/>
              <a:buChar char="§"/>
            </a:pPr>
            <a:r>
              <a:rPr lang="en-AU" sz="2000" dirty="0" err="1" smtClean="0"/>
              <a:t>Annamalai</a:t>
            </a:r>
            <a:r>
              <a:rPr lang="en-AU" sz="2000" dirty="0" smtClean="0"/>
              <a:t> et al </a:t>
            </a:r>
            <a:r>
              <a:rPr lang="en-US" sz="2000" kern="0" dirty="0" smtClean="0">
                <a:solidFill>
                  <a:sysClr val="windowText" lastClr="000000"/>
                </a:solidFill>
              </a:rPr>
              <a:t>[PIMRC’10]:</a:t>
            </a:r>
            <a:r>
              <a:rPr lang="en-AU" sz="2000" dirty="0" smtClean="0"/>
              <a:t> Tight Bounds on the </a:t>
            </a:r>
            <a:r>
              <a:rPr lang="en-AU" sz="2000" dirty="0" err="1" smtClean="0"/>
              <a:t>Ergodic</a:t>
            </a:r>
            <a:r>
              <a:rPr lang="en-AU" sz="2000" dirty="0" smtClean="0"/>
              <a:t> Capacity of Cooperative </a:t>
            </a:r>
            <a:r>
              <a:rPr lang="en-AU" sz="2000" dirty="0" err="1" smtClean="0"/>
              <a:t>Analog</a:t>
            </a:r>
            <a:r>
              <a:rPr lang="en-AU" sz="2000" dirty="0" smtClean="0"/>
              <a:t> Relaying with Adaptive Source Transmission Techniques . Developed </a:t>
            </a:r>
            <a:r>
              <a:rPr lang="en-AU" sz="2000" u="sng" dirty="0" smtClean="0"/>
              <a:t>bounds</a:t>
            </a:r>
            <a:r>
              <a:rPr lang="en-AU" sz="2000" dirty="0" smtClean="0"/>
              <a:t> for effective harmonic mean SNR over </a:t>
            </a:r>
            <a:r>
              <a:rPr lang="en-AU" sz="2000" u="sng" dirty="0" smtClean="0"/>
              <a:t>Nakagami-m</a:t>
            </a:r>
            <a:r>
              <a:rPr lang="en-AU" sz="2000" dirty="0" smtClean="0"/>
              <a:t> fading channels. </a:t>
            </a:r>
          </a:p>
          <a:p>
            <a:pPr marL="762000" lvl="1" indent="-342900" defTabSz="914400">
              <a:spcAft>
                <a:spcPts val="600"/>
              </a:spcAft>
              <a:buFont typeface="Wingdings" pitchFamily="2" charset="2"/>
              <a:buChar char="§"/>
            </a:pPr>
            <a:r>
              <a:rPr lang="en-AU" sz="2000" dirty="0" err="1" smtClean="0"/>
              <a:t>Annamalai</a:t>
            </a:r>
            <a:r>
              <a:rPr lang="en-AU" sz="2000" dirty="0" smtClean="0"/>
              <a:t> et al </a:t>
            </a:r>
            <a:r>
              <a:rPr lang="en-US" sz="2000" kern="0" dirty="0" smtClean="0">
                <a:solidFill>
                  <a:sysClr val="windowText" lastClr="000000"/>
                </a:solidFill>
              </a:rPr>
              <a:t>[Unpublished]:</a:t>
            </a:r>
            <a:r>
              <a:rPr lang="en-AU" sz="2000" dirty="0" smtClean="0"/>
              <a:t> Tight Bounds on the </a:t>
            </a:r>
            <a:r>
              <a:rPr lang="en-AU" sz="2000" dirty="0" err="1" smtClean="0"/>
              <a:t>Ergodic</a:t>
            </a:r>
            <a:r>
              <a:rPr lang="en-AU" sz="2000" dirty="0" smtClean="0"/>
              <a:t> Capacity of Cooperative </a:t>
            </a:r>
            <a:r>
              <a:rPr lang="en-AU" sz="2000" dirty="0" err="1" smtClean="0"/>
              <a:t>Analog</a:t>
            </a:r>
            <a:r>
              <a:rPr lang="en-AU" sz="2000" dirty="0" smtClean="0"/>
              <a:t> Relaying with Adaptive Source Transmission Techniques over Rice Channels . Developed </a:t>
            </a:r>
            <a:r>
              <a:rPr lang="en-AU" sz="2000" u="sng" dirty="0" smtClean="0"/>
              <a:t>bounds</a:t>
            </a:r>
            <a:r>
              <a:rPr lang="en-AU" sz="2000" dirty="0" smtClean="0"/>
              <a:t> for effective harmonic mean SNR over </a:t>
            </a:r>
            <a:r>
              <a:rPr lang="en-AU" sz="2000" u="sng" dirty="0" smtClean="0"/>
              <a:t>Rice </a:t>
            </a:r>
            <a:r>
              <a:rPr lang="en-AU" sz="2000" dirty="0" smtClean="0"/>
              <a:t>fading channels. </a:t>
            </a:r>
            <a:endParaRPr kumimoji="0" lang="en-US" sz="2000" b="0" i="0" u="none" strike="noStrike" kern="0" cap="none" spc="0" normalizeH="0" baseline="0" noProof="0" dirty="0" smtClean="0">
              <a:ln>
                <a:noFill/>
              </a:ln>
              <a:solidFill>
                <a:sysClr val="windowText" lastClr="000000"/>
              </a:solidFill>
              <a:effectLst/>
              <a:uLnTx/>
              <a:uFillTx/>
            </a:endParaRPr>
          </a:p>
        </p:txBody>
      </p:sp>
      <p:sp>
        <p:nvSpPr>
          <p:cNvPr id="27" name="TextBox 26"/>
          <p:cNvSpPr txBox="1"/>
          <p:nvPr/>
        </p:nvSpPr>
        <p:spPr>
          <a:xfrm>
            <a:off x="10972800" y="3200400"/>
            <a:ext cx="10820400" cy="2862322"/>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5" name="TextBox 4"/>
          <p:cNvSpPr txBox="1"/>
          <p:nvPr/>
        </p:nvSpPr>
        <p:spPr>
          <a:xfrm>
            <a:off x="152400" y="3200400"/>
            <a:ext cx="10820400" cy="5324535"/>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6" name="TextBox 5"/>
          <p:cNvSpPr txBox="1"/>
          <p:nvPr/>
        </p:nvSpPr>
        <p:spPr>
          <a:xfrm>
            <a:off x="33451800" y="17983200"/>
            <a:ext cx="10287000" cy="13487400"/>
          </a:xfrm>
          <a:prstGeom prst="rect">
            <a:avLst/>
          </a:prstGeom>
          <a:solidFill>
            <a:schemeClr val="accent1">
              <a:lumMod val="75000"/>
              <a:alpha val="7000"/>
            </a:schemeClr>
          </a:solidFill>
          <a:ln>
            <a:solidFill>
              <a:schemeClr val="accent1"/>
            </a:solidFill>
          </a:ln>
        </p:spPr>
        <p:txBody>
          <a:bodyPr wrap="square" rtlCol="0">
            <a:spAutoFit/>
          </a:bodyPr>
          <a:lstStyle/>
          <a:p>
            <a:pPr lvl="0"/>
            <a:endParaRPr lang="en-US" sz="2000" kern="0" dirty="0" smtClean="0">
              <a:solidFill>
                <a:srgbClr val="000000"/>
              </a:solidFill>
            </a:endParaRPr>
          </a:p>
          <a:p>
            <a:pPr lvl="0"/>
            <a:endParaRPr lang="en-US" sz="2000" kern="0" dirty="0" smtClean="0">
              <a:solidFill>
                <a:srgbClr val="000000"/>
              </a:solidFill>
            </a:endParaRPr>
          </a:p>
          <a:p>
            <a:pPr lvl="0"/>
            <a:endParaRPr lang="en-US" sz="2000" kern="0" dirty="0" smtClean="0">
              <a:solidFill>
                <a:srgbClr val="000000"/>
              </a:solidFill>
            </a:endParaRPr>
          </a:p>
          <a:p>
            <a:pPr marL="742950" indent="-742950">
              <a:buFontTx/>
              <a:buAutoNum type="alphaUcPeriod"/>
            </a:pPr>
            <a:r>
              <a:rPr lang="en-US" sz="1600" kern="0" dirty="0" smtClean="0">
                <a:solidFill>
                  <a:srgbClr val="000000"/>
                </a:solidFill>
              </a:rPr>
              <a:t>M.O. </a:t>
            </a:r>
            <a:r>
              <a:rPr lang="en-US" sz="1600" kern="0" dirty="0" err="1" smtClean="0">
                <a:solidFill>
                  <a:srgbClr val="000000"/>
                </a:solidFill>
              </a:rPr>
              <a:t>Hasna</a:t>
            </a:r>
            <a:r>
              <a:rPr lang="en-US" sz="1600" kern="0" dirty="0" smtClean="0">
                <a:solidFill>
                  <a:srgbClr val="000000"/>
                </a:solidFill>
              </a:rPr>
              <a:t>, M. S. </a:t>
            </a:r>
            <a:r>
              <a:rPr lang="en-US" sz="1600" kern="0" dirty="0" err="1" smtClean="0">
                <a:solidFill>
                  <a:srgbClr val="000000"/>
                </a:solidFill>
              </a:rPr>
              <a:t>Alouini</a:t>
            </a:r>
            <a:r>
              <a:rPr lang="en-US" sz="1600" kern="0" dirty="0" smtClean="0">
                <a:solidFill>
                  <a:srgbClr val="000000"/>
                </a:solidFill>
              </a:rPr>
              <a:t>, “End-to-End Performance of Transmission Systems with Relays over Rayleigh-Fading Channels,” IEEE Transactions on Communications, vol. 2, pp. 1126–1131, Nov. 2003.</a:t>
            </a:r>
          </a:p>
          <a:p>
            <a:pPr marL="742950" indent="-742950">
              <a:buFontTx/>
              <a:buAutoNum type="alphaUcPeriod"/>
            </a:pPr>
            <a:endParaRPr lang="en-US" sz="1600" kern="0" dirty="0" smtClean="0">
              <a:solidFill>
                <a:srgbClr val="000000"/>
              </a:solidFill>
            </a:endParaRPr>
          </a:p>
          <a:p>
            <a:pPr marL="742950" indent="-742950">
              <a:buFontTx/>
              <a:buAutoNum type="alphaUcPeriod"/>
            </a:pPr>
            <a:r>
              <a:rPr lang="en-US" sz="1600" kern="0" dirty="0" smtClean="0">
                <a:solidFill>
                  <a:srgbClr val="000000"/>
                </a:solidFill>
              </a:rPr>
              <a:t>Z. Wang, G. </a:t>
            </a:r>
            <a:r>
              <a:rPr lang="en-US" sz="1600" kern="0" dirty="0" err="1" smtClean="0">
                <a:solidFill>
                  <a:srgbClr val="000000"/>
                </a:solidFill>
              </a:rPr>
              <a:t>Giannakis</a:t>
            </a:r>
            <a:r>
              <a:rPr lang="en-US" sz="1600" kern="0" dirty="0" smtClean="0">
                <a:solidFill>
                  <a:srgbClr val="000000"/>
                </a:solidFill>
              </a:rPr>
              <a:t>, “A Simple and General Parameterization Quantifying Performance in Fading Channels,” IEEE Transactions on Communications, vol. 45, pp. 1389–1398, Aug. 2003.</a:t>
            </a:r>
          </a:p>
          <a:p>
            <a:pPr marL="742950" indent="-742950">
              <a:buFontTx/>
              <a:buAutoNum type="alphaUcPeriod"/>
            </a:pPr>
            <a:endParaRPr lang="en-US" sz="1600" kern="0" dirty="0" smtClean="0">
              <a:solidFill>
                <a:srgbClr val="000000"/>
              </a:solidFill>
            </a:endParaRPr>
          </a:p>
          <a:p>
            <a:pPr marL="742950" indent="-742950">
              <a:buAutoNum type="alphaUcPeriod"/>
            </a:pPr>
            <a:r>
              <a:rPr lang="en-AU" sz="1600" dirty="0" smtClean="0"/>
              <a:t>P. A. </a:t>
            </a:r>
            <a:r>
              <a:rPr lang="en-AU" sz="1600" dirty="0" err="1" smtClean="0"/>
              <a:t>Anghel</a:t>
            </a:r>
            <a:r>
              <a:rPr lang="en-AU" sz="1600" dirty="0" smtClean="0"/>
              <a:t>, M. </a:t>
            </a:r>
            <a:r>
              <a:rPr lang="en-AU" sz="1600" dirty="0" err="1" smtClean="0"/>
              <a:t>Kaveh</a:t>
            </a:r>
            <a:r>
              <a:rPr lang="en-AU" sz="1600" dirty="0" smtClean="0"/>
              <a:t> “Exact Symbol Error Probability of a Cooperative Network in a Rayleigh-Fading Environment,” </a:t>
            </a:r>
            <a:r>
              <a:rPr lang="en-AU" sz="1600" i="1" dirty="0" smtClean="0"/>
              <a:t>IEEE Transactions on Communications</a:t>
            </a:r>
            <a:r>
              <a:rPr lang="en-AU" sz="1600" dirty="0" smtClean="0"/>
              <a:t>, vol. 3, pp. 1416–1421, Sep. 2004.</a:t>
            </a:r>
          </a:p>
          <a:p>
            <a:pPr marL="742950" indent="-742950">
              <a:buAutoNum type="alphaUcPeriod"/>
            </a:pPr>
            <a:endParaRPr lang="en-AU" sz="1600" kern="0" dirty="0" smtClean="0">
              <a:solidFill>
                <a:srgbClr val="000000"/>
              </a:solidFill>
            </a:endParaRPr>
          </a:p>
          <a:p>
            <a:pPr marL="742950" indent="-742950">
              <a:buFontTx/>
              <a:buAutoNum type="alphaUcPeriod"/>
            </a:pPr>
            <a:r>
              <a:rPr lang="en-US" sz="1600" dirty="0" err="1" smtClean="0"/>
              <a:t>Weifeng</a:t>
            </a:r>
            <a:r>
              <a:rPr lang="en-US" sz="1600" dirty="0" smtClean="0"/>
              <a:t> Su, K. S. Ahmed and K. J. Ray Liu, “Cooperative Communication Protocols in Wireless Networks: Performance Analysis and Optimum Power Allocation,” </a:t>
            </a:r>
            <a:r>
              <a:rPr lang="en-US" sz="1600" i="1" dirty="0" smtClean="0"/>
              <a:t>Wireless Personal Communication</a:t>
            </a:r>
            <a:r>
              <a:rPr lang="en-US" sz="1600" dirty="0" smtClean="0"/>
              <a:t>, vol. 44, 2008, pp. 181-217.</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US" sz="1600" dirty="0" smtClean="0"/>
              <a:t>M.O. </a:t>
            </a:r>
            <a:r>
              <a:rPr lang="en-US" sz="1600" dirty="0" err="1" smtClean="0"/>
              <a:t>Hasna</a:t>
            </a:r>
            <a:r>
              <a:rPr lang="en-US" sz="1600" dirty="0" smtClean="0"/>
              <a:t>, M. S. </a:t>
            </a:r>
            <a:r>
              <a:rPr lang="en-US" sz="1600" dirty="0" err="1" smtClean="0"/>
              <a:t>Alouini</a:t>
            </a:r>
            <a:r>
              <a:rPr lang="en-US" sz="1600" dirty="0" smtClean="0"/>
              <a:t>, “Harmonic Mean and End-to-End Performance of Transmission Systems With Relays,” </a:t>
            </a:r>
            <a:r>
              <a:rPr lang="en-US" sz="1600" i="1" dirty="0" smtClean="0"/>
              <a:t>IEEE Transactions on Communications</a:t>
            </a:r>
            <a:r>
              <a:rPr lang="en-US" sz="1600" dirty="0" smtClean="0"/>
              <a:t>, vol. 52, pp. 130–135, Jan. 2004.</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US" sz="1600" dirty="0" smtClean="0"/>
              <a:t>A </a:t>
            </a:r>
            <a:r>
              <a:rPr lang="en-US" sz="1600" dirty="0" err="1" smtClean="0"/>
              <a:t>Ribeiro</a:t>
            </a:r>
            <a:r>
              <a:rPr lang="en-US" sz="1600" dirty="0" smtClean="0"/>
              <a:t>, X. </a:t>
            </a:r>
            <a:r>
              <a:rPr lang="en-US" sz="1600" dirty="0" err="1" smtClean="0"/>
              <a:t>Cai</a:t>
            </a:r>
            <a:r>
              <a:rPr lang="en-US" sz="1600" dirty="0" smtClean="0"/>
              <a:t>, G. </a:t>
            </a:r>
            <a:r>
              <a:rPr lang="en-US" sz="1600" dirty="0" err="1" smtClean="0"/>
              <a:t>Giannakis</a:t>
            </a:r>
            <a:r>
              <a:rPr lang="en-US" sz="1600" dirty="0" smtClean="0"/>
              <a:t> “Symbol Error Probabilities for General Cooperative Links,” </a:t>
            </a:r>
            <a:r>
              <a:rPr lang="en-US" sz="1600" i="1" dirty="0" smtClean="0"/>
              <a:t>IEEE Transactions on Communications</a:t>
            </a:r>
            <a:r>
              <a:rPr lang="en-US" sz="1600" dirty="0" smtClean="0"/>
              <a:t>, vol. 4, pp. 1264–1273, May. 2005.</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US" sz="1600" dirty="0" smtClean="0"/>
              <a:t>Y. Ma, Z. Wang, and S. </a:t>
            </a:r>
            <a:r>
              <a:rPr lang="en-US" sz="1600" dirty="0" err="1" smtClean="0"/>
              <a:t>Pasupathy</a:t>
            </a:r>
            <a:r>
              <a:rPr lang="en-US" sz="1600" dirty="0" smtClean="0"/>
              <a:t>, “Asymptotic Performance of Wireless Communications with Generalized Selection Combining,” </a:t>
            </a:r>
            <a:r>
              <a:rPr lang="en-US" sz="1600" i="1" dirty="0" smtClean="0"/>
              <a:t>Proc.  IEEE GLOBECOM’03</a:t>
            </a:r>
            <a:r>
              <a:rPr lang="en-US" sz="1600" dirty="0" smtClean="0"/>
              <a:t>, 2003, pp. 1679-1683.</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US" sz="1600" dirty="0" smtClean="0"/>
              <a:t>T. </a:t>
            </a:r>
            <a:r>
              <a:rPr lang="en-US" sz="1600" dirty="0" err="1" smtClean="0"/>
              <a:t>Nechiporenko</a:t>
            </a:r>
            <a:r>
              <a:rPr lang="en-US" sz="1600" dirty="0" smtClean="0"/>
              <a:t>, K. </a:t>
            </a:r>
            <a:r>
              <a:rPr lang="en-US" sz="1600" dirty="0" err="1" smtClean="0"/>
              <a:t>Phan</a:t>
            </a:r>
            <a:r>
              <a:rPr lang="en-US" sz="1600" dirty="0" smtClean="0"/>
              <a:t>, C. </a:t>
            </a:r>
            <a:r>
              <a:rPr lang="en-US" sz="1600" dirty="0" err="1" smtClean="0"/>
              <a:t>Telllambura</a:t>
            </a:r>
            <a:r>
              <a:rPr lang="en-US" sz="1600" dirty="0" smtClean="0"/>
              <a:t>, and H. Nguyen, “Capacity of Rayleigh Fading Cooperative Systems under Adaptive Transmission,” </a:t>
            </a:r>
            <a:r>
              <a:rPr lang="en-US" sz="1600" i="1" dirty="0" smtClean="0"/>
              <a:t>IEEE Trans. Wireless Communications</a:t>
            </a:r>
            <a:r>
              <a:rPr lang="en-US" sz="1600" dirty="0" smtClean="0"/>
              <a:t>, vol. 8, April 2009, pp. 1626-1631.</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AU" sz="1600" dirty="0" smtClean="0"/>
              <a:t>S. </a:t>
            </a:r>
            <a:r>
              <a:rPr lang="en-AU" sz="1600" dirty="0" err="1" smtClean="0"/>
              <a:t>Ikki</a:t>
            </a:r>
            <a:r>
              <a:rPr lang="en-AU" sz="1600" dirty="0" smtClean="0"/>
              <a:t> and M. Ahmed, “Performance Analysis of Cooperative Diversity Wireless Networks over Nakagami-m Fading Channels,” </a:t>
            </a:r>
            <a:r>
              <a:rPr lang="en-AU" sz="1600" i="1" dirty="0" smtClean="0"/>
              <a:t>IEEE Communication Letters</a:t>
            </a:r>
            <a:r>
              <a:rPr lang="en-AU" sz="1600" dirty="0" smtClean="0"/>
              <a:t>, vol. 11, pp. 334-336, April 2007.</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US" sz="1600" dirty="0" smtClean="0"/>
              <a:t>A. </a:t>
            </a:r>
            <a:r>
              <a:rPr lang="en-US" sz="1600" dirty="0" err="1" smtClean="0"/>
              <a:t>Annamalai</a:t>
            </a:r>
            <a:r>
              <a:rPr lang="en-US" sz="1600" dirty="0" smtClean="0"/>
              <a:t>, B.  </a:t>
            </a:r>
            <a:r>
              <a:rPr lang="en-US" sz="1600" dirty="0" err="1" smtClean="0"/>
              <a:t>Modi</a:t>
            </a:r>
            <a:r>
              <a:rPr lang="en-US" sz="1600" dirty="0" smtClean="0"/>
              <a:t>, R. </a:t>
            </a:r>
            <a:r>
              <a:rPr lang="en-US" sz="1600" dirty="0" err="1" smtClean="0"/>
              <a:t>Palat</a:t>
            </a:r>
            <a:r>
              <a:rPr lang="en-US" sz="1600" dirty="0" smtClean="0"/>
              <a:t> and J. </a:t>
            </a:r>
            <a:r>
              <a:rPr lang="en-US" sz="1600" dirty="0" err="1" smtClean="0"/>
              <a:t>Matyjas</a:t>
            </a:r>
            <a:r>
              <a:rPr lang="en-US" sz="1600" dirty="0" smtClean="0"/>
              <a:t>, “Tight Bounds on the </a:t>
            </a:r>
            <a:r>
              <a:rPr lang="en-US" sz="1600" dirty="0" err="1" smtClean="0"/>
              <a:t>Ergodic</a:t>
            </a:r>
            <a:r>
              <a:rPr lang="en-US" sz="1600" dirty="0" smtClean="0"/>
              <a:t> Capacity of Cooperative Analog Relaying with Adaptive Source Transmission Techniques,” </a:t>
            </a:r>
            <a:r>
              <a:rPr lang="en-US" sz="1600" i="1" dirty="0" smtClean="0"/>
              <a:t>Proc. IEEE PIMRC’10</a:t>
            </a:r>
            <a:r>
              <a:rPr lang="en-US" sz="1600" dirty="0" smtClean="0"/>
              <a:t>, pp. 18-23.</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AU" sz="1600" kern="0" dirty="0" smtClean="0">
                <a:solidFill>
                  <a:srgbClr val="000000"/>
                </a:solidFill>
              </a:rPr>
              <a:t>A. </a:t>
            </a:r>
            <a:r>
              <a:rPr lang="en-AU" sz="1600" kern="0" dirty="0" err="1" smtClean="0">
                <a:solidFill>
                  <a:srgbClr val="000000"/>
                </a:solidFill>
              </a:rPr>
              <a:t>Annamalai</a:t>
            </a:r>
            <a:r>
              <a:rPr lang="en-AU" sz="1600" kern="0" dirty="0" smtClean="0">
                <a:solidFill>
                  <a:srgbClr val="000000"/>
                </a:solidFill>
              </a:rPr>
              <a:t> and B.  </a:t>
            </a:r>
            <a:r>
              <a:rPr lang="en-AU" sz="1600" kern="0" dirty="0" err="1" smtClean="0">
                <a:solidFill>
                  <a:srgbClr val="000000"/>
                </a:solidFill>
              </a:rPr>
              <a:t>Modi</a:t>
            </a:r>
            <a:r>
              <a:rPr lang="en-AU" sz="1600" kern="0" dirty="0" smtClean="0">
                <a:solidFill>
                  <a:srgbClr val="000000"/>
                </a:solidFill>
              </a:rPr>
              <a:t>, “Tight Bounds on the </a:t>
            </a:r>
            <a:r>
              <a:rPr lang="en-AU" sz="1600" kern="0" dirty="0" err="1" smtClean="0">
                <a:solidFill>
                  <a:srgbClr val="000000"/>
                </a:solidFill>
              </a:rPr>
              <a:t>Ergodic</a:t>
            </a:r>
            <a:r>
              <a:rPr lang="en-AU" sz="1600" kern="0" dirty="0" smtClean="0">
                <a:solidFill>
                  <a:srgbClr val="000000"/>
                </a:solidFill>
              </a:rPr>
              <a:t> Capacity of Cooperative </a:t>
            </a:r>
            <a:r>
              <a:rPr lang="en-AU" sz="1600" kern="0" dirty="0" err="1" smtClean="0">
                <a:solidFill>
                  <a:srgbClr val="000000"/>
                </a:solidFill>
              </a:rPr>
              <a:t>Analog</a:t>
            </a:r>
            <a:r>
              <a:rPr lang="en-AU" sz="1600" kern="0" dirty="0" smtClean="0">
                <a:solidFill>
                  <a:srgbClr val="000000"/>
                </a:solidFill>
              </a:rPr>
              <a:t> Relaying with Adaptive Source Transmission Techniques over Rice Channels” Unpublished work .</a:t>
            </a:r>
          </a:p>
          <a:p>
            <a:pPr marL="742950" indent="-742950">
              <a:buFontTx/>
              <a:buAutoNum type="alphaUcPeriod"/>
            </a:pPr>
            <a:endParaRPr lang="en-AU" sz="1600" kern="0" dirty="0" smtClean="0">
              <a:solidFill>
                <a:srgbClr val="000000"/>
              </a:solidFill>
            </a:endParaRPr>
          </a:p>
          <a:p>
            <a:pPr marL="742950" indent="-742950">
              <a:buFontTx/>
              <a:buAutoNum type="alphaUcPeriod"/>
            </a:pPr>
            <a:r>
              <a:rPr lang="en-AU" sz="1600" dirty="0" smtClean="0"/>
              <a:t>N. </a:t>
            </a:r>
            <a:r>
              <a:rPr lang="en-AU" sz="1600" dirty="0" err="1" smtClean="0"/>
              <a:t>Laneman</a:t>
            </a:r>
            <a:r>
              <a:rPr lang="en-AU" sz="1600" dirty="0" smtClean="0"/>
              <a:t>, D. </a:t>
            </a:r>
            <a:r>
              <a:rPr lang="en-AU" sz="1600" dirty="0" err="1" smtClean="0"/>
              <a:t>Tse</a:t>
            </a:r>
            <a:r>
              <a:rPr lang="en-AU" sz="1600" dirty="0" smtClean="0"/>
              <a:t>, and G. </a:t>
            </a:r>
            <a:r>
              <a:rPr lang="en-AU" sz="1600" dirty="0" err="1" smtClean="0"/>
              <a:t>Wornell</a:t>
            </a:r>
            <a:r>
              <a:rPr lang="en-AU" sz="1600" dirty="0" smtClean="0"/>
              <a:t>, “Cooperative Diversity in Wireless Networks: Efficient Protocols and Outage Behaviour,” </a:t>
            </a:r>
            <a:r>
              <a:rPr lang="en-AU" sz="1600" i="1" dirty="0" smtClean="0"/>
              <a:t>IEEE Trans. Info. Theory</a:t>
            </a:r>
            <a:r>
              <a:rPr lang="en-AU" sz="1600" dirty="0" smtClean="0"/>
              <a:t>, vol. 50, pp. 3062-3080, Dec.2004.</a:t>
            </a:r>
            <a:endParaRPr lang="en-US" sz="1600" dirty="0" smtClean="0"/>
          </a:p>
          <a:p>
            <a:pPr marL="742950" indent="-742950">
              <a:buFontTx/>
              <a:buAutoNum type="alphaUcPeriod"/>
            </a:pPr>
            <a:endParaRPr lang="en-AU" sz="1600" kern="0" dirty="0" smtClean="0">
              <a:solidFill>
                <a:srgbClr val="000000"/>
              </a:solidFill>
            </a:endParaRPr>
          </a:p>
          <a:p>
            <a:pPr marL="742950" indent="-742950">
              <a:buFontTx/>
              <a:buAutoNum type="alphaUcPeriod"/>
            </a:pPr>
            <a:r>
              <a:rPr lang="en-AU" sz="1600" dirty="0" smtClean="0"/>
              <a:t>M. K. Simon and </a:t>
            </a:r>
            <a:r>
              <a:rPr lang="en-US" sz="1600" dirty="0" smtClean="0"/>
              <a:t>M. S. </a:t>
            </a:r>
            <a:r>
              <a:rPr lang="en-US" sz="1600" dirty="0" err="1" smtClean="0"/>
              <a:t>Alouini</a:t>
            </a:r>
            <a:r>
              <a:rPr lang="en-AU" sz="1600" dirty="0" smtClean="0"/>
              <a:t>,</a:t>
            </a:r>
            <a:r>
              <a:rPr lang="en-AU" sz="1600" i="1" dirty="0" smtClean="0"/>
              <a:t> Digital Communication over Fading Channels</a:t>
            </a:r>
            <a:r>
              <a:rPr lang="en-AU" sz="1600" dirty="0" smtClean="0"/>
              <a:t>, 2nd ed., New Jersey</a:t>
            </a:r>
            <a:r>
              <a:rPr lang="en-US" sz="1600" dirty="0" smtClean="0"/>
              <a:t>: John Wiley &amp; Sons, 2005.</a:t>
            </a:r>
          </a:p>
          <a:p>
            <a:pPr marL="742950" indent="-742950">
              <a:buFontTx/>
              <a:buAutoNum type="alphaUcPeriod"/>
            </a:pPr>
            <a:endParaRPr lang="en-AU" sz="1600" kern="0" dirty="0" smtClean="0">
              <a:solidFill>
                <a:srgbClr val="000000"/>
              </a:solidFill>
            </a:endParaRPr>
          </a:p>
          <a:p>
            <a:pPr marL="742950" indent="-742950"/>
            <a:r>
              <a:rPr lang="en-AU" sz="1600" kern="0" dirty="0" smtClean="0">
                <a:solidFill>
                  <a:srgbClr val="000000"/>
                </a:solidFill>
              </a:rPr>
              <a:t>‘</a:t>
            </a: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AU" sz="1600" kern="0" dirty="0" smtClean="0">
              <a:solidFill>
                <a:srgbClr val="000000"/>
              </a:solidFill>
            </a:endParaRPr>
          </a:p>
          <a:p>
            <a:pPr marL="742950" indent="-742950"/>
            <a:endParaRPr lang="en-US" sz="1600" kern="0" dirty="0" smtClean="0">
              <a:solidFill>
                <a:srgbClr val="000000"/>
              </a:solidFill>
            </a:endParaRPr>
          </a:p>
        </p:txBody>
      </p:sp>
      <p:sp>
        <p:nvSpPr>
          <p:cNvPr id="12" name="Rectangle 11"/>
          <p:cNvSpPr/>
          <p:nvPr/>
        </p:nvSpPr>
        <p:spPr>
          <a:xfrm>
            <a:off x="0" y="0"/>
            <a:ext cx="43891200" cy="3124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pitchFamily="34" charset="0"/>
              <a:cs typeface="Arial" pitchFamily="34" charset="0"/>
            </a:endParaRPr>
          </a:p>
        </p:txBody>
      </p:sp>
      <p:pic>
        <p:nvPicPr>
          <p:cNvPr id="11" name="Picture 10" descr="pvlogo_for_ppt.gif"/>
          <p:cNvPicPr>
            <a:picLocks noChangeAspect="1"/>
          </p:cNvPicPr>
          <p:nvPr/>
        </p:nvPicPr>
        <p:blipFill>
          <a:blip r:embed="rId3" cstate="print"/>
          <a:stretch>
            <a:fillRect/>
          </a:stretch>
        </p:blipFill>
        <p:spPr>
          <a:xfrm>
            <a:off x="40843200" y="0"/>
            <a:ext cx="3048000" cy="3102428"/>
          </a:xfrm>
          <a:prstGeom prst="rect">
            <a:avLst/>
          </a:prstGeom>
        </p:spPr>
      </p:pic>
      <p:sp>
        <p:nvSpPr>
          <p:cNvPr id="2" name="Title 1"/>
          <p:cNvSpPr>
            <a:spLocks noGrp="1"/>
          </p:cNvSpPr>
          <p:nvPr>
            <p:ph type="ctrTitle"/>
          </p:nvPr>
        </p:nvSpPr>
        <p:spPr>
          <a:xfrm>
            <a:off x="1066800" y="0"/>
            <a:ext cx="41757600" cy="3048000"/>
          </a:xfrm>
          <a:noFill/>
        </p:spPr>
        <p:txBody>
          <a:bodyPr>
            <a:normAutofit fontScale="90000"/>
          </a:bodyPr>
          <a:lstStyle/>
          <a:p>
            <a:pPr marL="114300" indent="-114300"/>
            <a:r>
              <a:rPr lang="en-US" sz="3300" b="1" dirty="0" smtClean="0">
                <a:latin typeface="Arial" pitchFamily="34" charset="0"/>
                <a:cs typeface="Arial" pitchFamily="34" charset="0"/>
              </a:rPr>
              <a:t>Efficient  Evaluation of  Error Rates in Non-regenerative Cooperative Relay System </a:t>
            </a:r>
            <a:r>
              <a:rPr lang="en-US" sz="2000" b="1" dirty="0" smtClean="0">
                <a:latin typeface="Arial" pitchFamily="34" charset="0"/>
                <a:cs typeface="Arial" pitchFamily="34" charset="0"/>
              </a:rPr>
              <a:t/>
            </a:r>
            <a:br>
              <a:rPr lang="en-US" sz="2000" b="1" dirty="0" smtClean="0">
                <a:latin typeface="Arial" pitchFamily="34" charset="0"/>
                <a:cs typeface="Arial" pitchFamily="34" charset="0"/>
              </a:rPr>
            </a:br>
            <a:r>
              <a:rPr lang="en-US" sz="2800" dirty="0" err="1" smtClean="0">
                <a:latin typeface="Arial" charset="0"/>
                <a:cs typeface="Arial" charset="0"/>
              </a:rPr>
              <a:t>Olabiyi</a:t>
            </a:r>
            <a:r>
              <a:rPr lang="en-US" sz="2800" dirty="0" smtClean="0">
                <a:latin typeface="Arial" charset="0"/>
                <a:cs typeface="Arial" charset="0"/>
              </a:rPr>
              <a:t> Oluwatobi</a:t>
            </a:r>
            <a:r>
              <a:rPr lang="en-US" sz="2800" baseline="30000" dirty="0" smtClean="0">
                <a:latin typeface="Arial" charset="0"/>
                <a:cs typeface="Arial" charset="0"/>
              </a:rPr>
              <a:t/>
            </a:r>
            <a:br>
              <a:rPr lang="en-US" sz="2800" baseline="30000" dirty="0" smtClean="0">
                <a:latin typeface="Arial" charset="0"/>
                <a:cs typeface="Arial" charset="0"/>
              </a:rPr>
            </a:br>
            <a:r>
              <a:rPr lang="en-US" sz="2800" baseline="30000" dirty="0" smtClean="0">
                <a:latin typeface="Arial" charset="0"/>
                <a:cs typeface="Arial" charset="0"/>
              </a:rPr>
              <a:t> </a:t>
            </a:r>
            <a:r>
              <a:rPr lang="en-US" sz="2800" dirty="0" smtClean="0">
                <a:latin typeface="Arial" charset="0"/>
                <a:cs typeface="Arial" charset="0"/>
              </a:rPr>
              <a:t>Advisor : Dr. A. </a:t>
            </a:r>
            <a:r>
              <a:rPr lang="en-US" sz="2800" dirty="0" err="1" smtClean="0">
                <a:latin typeface="Arial" charset="0"/>
                <a:cs typeface="Arial" charset="0"/>
              </a:rPr>
              <a:t>Annamalai</a:t>
            </a:r>
            <a:r>
              <a:rPr lang="en-US" sz="2800" dirty="0" smtClean="0">
                <a:latin typeface="Arial" charset="0"/>
                <a:cs typeface="Arial" charset="0"/>
              </a:rPr>
              <a:t> </a:t>
            </a:r>
            <a:br>
              <a:rPr lang="en-US" sz="2800" dirty="0" smtClean="0">
                <a:latin typeface="Arial" charset="0"/>
                <a:cs typeface="Arial" charset="0"/>
              </a:rPr>
            </a:br>
            <a:r>
              <a:rPr lang="en-US" sz="2000" dirty="0" smtClean="0"/>
              <a:t>ARO Center for Battlefield Communications (</a:t>
            </a:r>
            <a:r>
              <a:rPr lang="en-US" sz="2000" dirty="0" err="1" smtClean="0"/>
              <a:t>CeBCom</a:t>
            </a:r>
            <a:r>
              <a:rPr lang="en-US" sz="2000" dirty="0" smtClean="0"/>
              <a:t>)</a:t>
            </a:r>
            <a:br>
              <a:rPr lang="en-US" sz="2000" dirty="0" smtClean="0"/>
            </a:br>
            <a:r>
              <a:rPr lang="en-US" sz="2000" dirty="0" smtClean="0"/>
              <a:t>Center of Excellence for Communication Systems Technology Research (CECSTR)</a:t>
            </a:r>
            <a:br>
              <a:rPr lang="en-US" sz="2000" dirty="0" smtClean="0"/>
            </a:br>
            <a:r>
              <a:rPr lang="en-US" sz="2000" dirty="0" smtClean="0"/>
              <a:t>Department of Electrical and Computer Engineering</a:t>
            </a:r>
            <a:br>
              <a:rPr lang="en-US" sz="2000" dirty="0" smtClean="0"/>
            </a:br>
            <a:r>
              <a:rPr lang="en-US" sz="2000" dirty="0" smtClean="0"/>
              <a:t>Prairie View A&amp;M University,  TX 77446,USA </a:t>
            </a:r>
            <a:r>
              <a:rPr lang="en-US" sz="2000" b="1" dirty="0" smtClean="0">
                <a:latin typeface="Arial" pitchFamily="34" charset="0"/>
                <a:cs typeface="Arial" pitchFamily="34" charset="0"/>
              </a:rPr>
              <a:t/>
            </a:r>
            <a:br>
              <a:rPr lang="en-US" sz="2000" b="1" dirty="0" smtClean="0">
                <a:latin typeface="Arial" pitchFamily="34" charset="0"/>
                <a:cs typeface="Arial" pitchFamily="34" charset="0"/>
              </a:rPr>
            </a:br>
            <a:endParaRPr lang="en-US" sz="2000" dirty="0">
              <a:latin typeface="Arial" pitchFamily="34" charset="0"/>
              <a:cs typeface="Arial" pitchFamily="34" charset="0"/>
            </a:endParaRPr>
          </a:p>
        </p:txBody>
      </p:sp>
      <p:sp>
        <p:nvSpPr>
          <p:cNvPr id="1029" name="Rectangle 5"/>
          <p:cNvSpPr>
            <a:spLocks noChangeArrowheads="1"/>
          </p:cNvSpPr>
          <p:nvPr/>
        </p:nvSpPr>
        <p:spPr bwMode="auto">
          <a:xfrm>
            <a:off x="0" y="2854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sp>
        <p:nvSpPr>
          <p:cNvPr id="1031" name="Rectangle 7"/>
          <p:cNvSpPr>
            <a:spLocks noChangeArrowheads="1"/>
          </p:cNvSpPr>
          <p:nvPr/>
        </p:nvSpPr>
        <p:spPr bwMode="auto">
          <a:xfrm>
            <a:off x="0" y="2854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graphicFrame>
        <p:nvGraphicFramePr>
          <p:cNvPr id="1030" name="Object 6"/>
          <p:cNvGraphicFramePr>
            <a:graphicFrameLocks noChangeAspect="1"/>
          </p:cNvGraphicFramePr>
          <p:nvPr/>
        </p:nvGraphicFramePr>
        <p:xfrm>
          <a:off x="1524000" y="26517600"/>
          <a:ext cx="4724400" cy="823519"/>
        </p:xfrm>
        <a:graphic>
          <a:graphicData uri="http://schemas.openxmlformats.org/presentationml/2006/ole">
            <p:oleObj spid="_x0000_s1030" name="Equation" r:id="rId4" imgW="1968500" imgH="330200" progId="Equation.DSMT4">
              <p:embed/>
            </p:oleObj>
          </a:graphicData>
        </a:graphic>
      </p:graphicFrame>
      <p:sp>
        <p:nvSpPr>
          <p:cNvPr id="1033" name="Rectangle 9"/>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graphicFrame>
        <p:nvGraphicFramePr>
          <p:cNvPr id="1032" name="Object 8"/>
          <p:cNvGraphicFramePr>
            <a:graphicFrameLocks noChangeAspect="1"/>
          </p:cNvGraphicFramePr>
          <p:nvPr/>
        </p:nvGraphicFramePr>
        <p:xfrm>
          <a:off x="1371600" y="30861000"/>
          <a:ext cx="2438400" cy="618698"/>
        </p:xfrm>
        <a:graphic>
          <a:graphicData uri="http://schemas.openxmlformats.org/presentationml/2006/ole">
            <p:oleObj spid="_x0000_s1032" name="Equation" r:id="rId5" imgW="977900" imgH="241300" progId="Equation.DSMT4">
              <p:embed/>
            </p:oleObj>
          </a:graphicData>
        </a:graphic>
      </p:graphicFrame>
      <p:sp>
        <p:nvSpPr>
          <p:cNvPr id="1035" name="Rectangle 11"/>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sp>
        <p:nvSpPr>
          <p:cNvPr id="1037" name="Rectangle 13"/>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sp>
        <p:nvSpPr>
          <p:cNvPr id="1039" name="Rectangle 15"/>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graphicFrame>
        <p:nvGraphicFramePr>
          <p:cNvPr id="1040" name="Object 16"/>
          <p:cNvGraphicFramePr>
            <a:graphicFrameLocks noChangeAspect="1"/>
          </p:cNvGraphicFramePr>
          <p:nvPr/>
        </p:nvGraphicFramePr>
        <p:xfrm>
          <a:off x="23393400" y="17678400"/>
          <a:ext cx="4419600" cy="654756"/>
        </p:xfrm>
        <a:graphic>
          <a:graphicData uri="http://schemas.openxmlformats.org/presentationml/2006/ole">
            <p:oleObj spid="_x0000_s1040" name="Equation" r:id="rId6" imgW="1638000" imgH="304560" progId="Equation.DSMT4">
              <p:embed/>
            </p:oleObj>
          </a:graphicData>
        </a:graphic>
      </p:graphicFrame>
      <p:sp>
        <p:nvSpPr>
          <p:cNvPr id="1042" name="Rectangle 18"/>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latin typeface="Arial" pitchFamily="34" charset="0"/>
              <a:cs typeface="Arial" pitchFamily="34" charset="0"/>
            </a:endParaRPr>
          </a:p>
        </p:txBody>
      </p:sp>
      <p:pic>
        <p:nvPicPr>
          <p:cNvPr id="1044" name="Picture 20"/>
          <p:cNvPicPr>
            <a:picLocks noChangeAspect="1" noChangeArrowheads="1"/>
          </p:cNvPicPr>
          <p:nvPr/>
        </p:nvPicPr>
        <p:blipFill>
          <a:blip r:embed="rId7" cstate="print"/>
          <a:srcRect l="25533" t="5370" r="25787" b="5048"/>
          <a:stretch>
            <a:fillRect/>
          </a:stretch>
        </p:blipFill>
        <p:spPr bwMode="auto">
          <a:xfrm>
            <a:off x="22021800" y="3352800"/>
            <a:ext cx="5715000" cy="5510893"/>
          </a:xfrm>
          <a:prstGeom prst="rect">
            <a:avLst/>
          </a:prstGeom>
          <a:noFill/>
          <a:ln w="9525">
            <a:noFill/>
            <a:miter lim="800000"/>
            <a:headEnd/>
            <a:tailEnd/>
          </a:ln>
        </p:spPr>
      </p:pic>
      <p:pic>
        <p:nvPicPr>
          <p:cNvPr id="1045" name="Picture 21"/>
          <p:cNvPicPr>
            <a:picLocks noChangeAspect="1" noChangeArrowheads="1"/>
          </p:cNvPicPr>
          <p:nvPr/>
        </p:nvPicPr>
        <p:blipFill>
          <a:blip r:embed="rId8" cstate="print"/>
          <a:srcRect l="25598" t="4420" r="25150" b="5525"/>
          <a:stretch>
            <a:fillRect/>
          </a:stretch>
        </p:blipFill>
        <p:spPr bwMode="auto">
          <a:xfrm>
            <a:off x="27660600" y="3266509"/>
            <a:ext cx="5638800" cy="5574431"/>
          </a:xfrm>
          <a:prstGeom prst="rect">
            <a:avLst/>
          </a:prstGeom>
          <a:noFill/>
          <a:ln w="9525">
            <a:noFill/>
            <a:miter lim="800000"/>
            <a:headEnd/>
            <a:tailEnd/>
          </a:ln>
        </p:spPr>
      </p:pic>
      <p:pic>
        <p:nvPicPr>
          <p:cNvPr id="25" name="Picture 2"/>
          <p:cNvPicPr>
            <a:picLocks noChangeAspect="1" noChangeArrowheads="1"/>
          </p:cNvPicPr>
          <p:nvPr/>
        </p:nvPicPr>
        <p:blipFill>
          <a:blip r:embed="rId9" cstate="print"/>
          <a:srcRect/>
          <a:stretch>
            <a:fillRect/>
          </a:stretch>
        </p:blipFill>
        <p:spPr bwMode="auto">
          <a:xfrm>
            <a:off x="12344400" y="3276599"/>
            <a:ext cx="7696200" cy="2391701"/>
          </a:xfrm>
          <a:prstGeom prst="rect">
            <a:avLst/>
          </a:prstGeom>
          <a:noFill/>
          <a:ln w="9525">
            <a:noFill/>
            <a:miter lim="800000"/>
            <a:headEnd/>
            <a:tailEnd/>
          </a:ln>
        </p:spPr>
      </p:pic>
      <p:sp>
        <p:nvSpPr>
          <p:cNvPr id="28" name="TextBox 27"/>
          <p:cNvSpPr txBox="1"/>
          <p:nvPr/>
        </p:nvSpPr>
        <p:spPr>
          <a:xfrm>
            <a:off x="33451800" y="3200400"/>
            <a:ext cx="10287000" cy="7171194"/>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p:txBody>
      </p:sp>
      <p:sp>
        <p:nvSpPr>
          <p:cNvPr id="31" name="Rectangle 3"/>
          <p:cNvSpPr>
            <a:spLocks noChangeArrowheads="1"/>
          </p:cNvSpPr>
          <p:nvPr/>
        </p:nvSpPr>
        <p:spPr bwMode="auto">
          <a:xfrm>
            <a:off x="12954000" y="5715000"/>
            <a:ext cx="7467600" cy="307777"/>
          </a:xfrm>
          <a:prstGeom prst="rect">
            <a:avLst/>
          </a:prstGeom>
          <a:noFill/>
          <a:ln w="12700" cap="sq">
            <a:noFill/>
            <a:miter lim="800000"/>
            <a:headEnd type="none" w="sm" len="sm"/>
            <a:tailEnd type="none" w="sm" len="sm"/>
          </a:ln>
        </p:spPr>
        <p:txBody>
          <a:bodyPr wrap="square" anchor="ctr">
            <a:spAutoFit/>
          </a:bodyPr>
          <a:lstStyle/>
          <a:p>
            <a:pPr eaLnBrk="0" hangingPunct="0"/>
            <a:r>
              <a:rPr lang="en-US" sz="1400" dirty="0">
                <a:latin typeface="Times New Roman" pitchFamily="18" charset="0"/>
              </a:rPr>
              <a:t>Fig. 1: A “cooperative-diversity network” with </a:t>
            </a:r>
            <a:r>
              <a:rPr lang="en-US" sz="1400" dirty="0" smtClean="0">
                <a:latin typeface="Times New Roman" pitchFamily="18" charset="0"/>
              </a:rPr>
              <a:t>adaptive </a:t>
            </a:r>
            <a:r>
              <a:rPr lang="en-US" sz="1400" dirty="0">
                <a:latin typeface="Times New Roman" pitchFamily="18" charset="0"/>
              </a:rPr>
              <a:t>source </a:t>
            </a:r>
            <a:r>
              <a:rPr lang="en-US" sz="1400" dirty="0" smtClean="0">
                <a:latin typeface="Times New Roman" pitchFamily="18" charset="0"/>
              </a:rPr>
              <a:t>transmission </a:t>
            </a:r>
            <a:r>
              <a:rPr lang="en-US" sz="1400" dirty="0">
                <a:latin typeface="Times New Roman" pitchFamily="18" charset="0"/>
              </a:rPr>
              <a:t>techniques. </a:t>
            </a:r>
          </a:p>
        </p:txBody>
      </p:sp>
      <p:sp>
        <p:nvSpPr>
          <p:cNvPr id="32" name="Rectangle 4"/>
          <p:cNvSpPr txBox="1">
            <a:spLocks noChangeArrowheads="1"/>
          </p:cNvSpPr>
          <p:nvPr/>
        </p:nvSpPr>
        <p:spPr>
          <a:xfrm>
            <a:off x="3429000" y="3200400"/>
            <a:ext cx="33528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C0000"/>
                </a:solidFill>
                <a:effectLst/>
                <a:uLnTx/>
                <a:uFillTx/>
                <a:latin typeface="+mj-lt"/>
                <a:ea typeface="+mj-ea"/>
                <a:cs typeface="+mj-cs"/>
              </a:rPr>
              <a:t>Introduction</a:t>
            </a:r>
          </a:p>
        </p:txBody>
      </p:sp>
      <p:sp>
        <p:nvSpPr>
          <p:cNvPr id="33" name="Rectangle 6"/>
          <p:cNvSpPr>
            <a:spLocks noChangeArrowheads="1"/>
          </p:cNvSpPr>
          <p:nvPr/>
        </p:nvSpPr>
        <p:spPr bwMode="auto">
          <a:xfrm>
            <a:off x="228600" y="3362265"/>
            <a:ext cx="10744200" cy="5386090"/>
          </a:xfrm>
          <a:prstGeom prst="rect">
            <a:avLst/>
          </a:prstGeom>
          <a:noFill/>
          <a:ln w="9525">
            <a:noFill/>
            <a:miter lim="800000"/>
            <a:headEnd/>
            <a:tailEnd/>
          </a:ln>
        </p:spPr>
        <p:txBody>
          <a:bodyPr wrap="square">
            <a:spAutoFit/>
          </a:bodyPr>
          <a:lstStyle/>
          <a:p>
            <a:pPr marL="304800" indent="-304800">
              <a:buFont typeface="Wingdings" pitchFamily="2" charset="2"/>
              <a:buNone/>
            </a:pPr>
            <a:endParaRPr lang="en-US" sz="2000" b="1" dirty="0">
              <a:solidFill>
                <a:srgbClr val="FF0000"/>
              </a:solidFill>
            </a:endParaRPr>
          </a:p>
          <a:p>
            <a:pPr marL="304800" indent="-304800" algn="ctr"/>
            <a:r>
              <a:rPr lang="en-US" sz="2400" b="1" dirty="0" smtClean="0">
                <a:solidFill>
                  <a:srgbClr val="0000FF"/>
                </a:solidFill>
              </a:rPr>
              <a:t>Why Cooperative diversity network system? </a:t>
            </a:r>
          </a:p>
          <a:p>
            <a:pPr marL="304800" indent="-304800" algn="ctr"/>
            <a:endParaRPr lang="en-US" sz="2000" dirty="0" smtClean="0">
              <a:solidFill>
                <a:srgbClr val="0000FF"/>
              </a:solidFill>
            </a:endParaRPr>
          </a:p>
          <a:p>
            <a:pPr marL="304800" indent="-304800">
              <a:buFont typeface="Wingdings" pitchFamily="2" charset="2"/>
              <a:buChar char="§"/>
            </a:pPr>
            <a:r>
              <a:rPr lang="en-US" sz="2000" dirty="0" smtClean="0"/>
              <a:t>To </a:t>
            </a:r>
            <a:r>
              <a:rPr lang="en-US" sz="2000" dirty="0"/>
              <a:t>overcome the practical implementation issue of packing many antenna elements in small-sized terminals (e.g., mobile handsets, sensor nodes).</a:t>
            </a:r>
          </a:p>
          <a:p>
            <a:pPr marL="304800" indent="-304800"/>
            <a:endParaRPr lang="en-US" sz="2000" dirty="0"/>
          </a:p>
          <a:p>
            <a:pPr marL="304800" indent="-304800">
              <a:buFont typeface="Wingdings" pitchFamily="2" charset="2"/>
              <a:buChar char="§"/>
            </a:pPr>
            <a:r>
              <a:rPr lang="en-US" sz="2000" dirty="0"/>
              <a:t>Built-in a </a:t>
            </a:r>
            <a:r>
              <a:rPr lang="en-US" sz="2000" i="1" dirty="0"/>
              <a:t>flexible</a:t>
            </a:r>
            <a:r>
              <a:rPr lang="en-US" sz="2000" dirty="0"/>
              <a:t> communication strategy for ensuring the </a:t>
            </a:r>
            <a:r>
              <a:rPr lang="en-US" sz="2000" i="1" dirty="0"/>
              <a:t>connectivity</a:t>
            </a:r>
            <a:r>
              <a:rPr lang="en-US" sz="2000" dirty="0"/>
              <a:t> and </a:t>
            </a:r>
            <a:r>
              <a:rPr lang="en-US" sz="2000" i="1" dirty="0"/>
              <a:t>network stability</a:t>
            </a:r>
            <a:r>
              <a:rPr lang="en-US" sz="2000" dirty="0"/>
              <a:t> needed in terms of throughput, latency, and error rates (</a:t>
            </a:r>
            <a:r>
              <a:rPr lang="en-US" sz="2000" dirty="0" err="1"/>
              <a:t>QoS</a:t>
            </a:r>
            <a:r>
              <a:rPr lang="en-US" sz="2000" dirty="0"/>
              <a:t> requirements). </a:t>
            </a:r>
          </a:p>
          <a:p>
            <a:pPr marL="304800" indent="-304800"/>
            <a:endParaRPr lang="en-US" sz="2000" dirty="0"/>
          </a:p>
          <a:p>
            <a:pPr marL="304800" indent="-304800">
              <a:buFont typeface="Wingdings" pitchFamily="2" charset="2"/>
              <a:buChar char="§"/>
            </a:pPr>
            <a:r>
              <a:rPr lang="en-US" sz="2000" dirty="0"/>
              <a:t>Improve the range, rate &amp; robustness of </a:t>
            </a:r>
            <a:r>
              <a:rPr lang="en-US" sz="2000" dirty="0" smtClean="0"/>
              <a:t>beyond-line-of-sight (BLOS), over-the- horizon (OTH)  and on-the-move (OTM) communication </a:t>
            </a:r>
            <a:r>
              <a:rPr lang="en-US" sz="2000" dirty="0"/>
              <a:t>links without increasing </a:t>
            </a:r>
            <a:r>
              <a:rPr lang="en-US" sz="2000" dirty="0" err="1"/>
              <a:t>Tx</a:t>
            </a:r>
            <a:r>
              <a:rPr lang="en-US" sz="2000" dirty="0"/>
              <a:t> power, thereby improving platform endurance (</a:t>
            </a:r>
            <a:r>
              <a:rPr lang="en-US" sz="2000" dirty="0" smtClean="0"/>
              <a:t>longer </a:t>
            </a:r>
            <a:r>
              <a:rPr lang="en-US" sz="2000" dirty="0"/>
              <a:t>battery life) with enhanced </a:t>
            </a:r>
            <a:r>
              <a:rPr lang="en-US" sz="2000" dirty="0" smtClean="0"/>
              <a:t>Lower Probability of Intercept (LPI) /Lower Probability of Detection (LPD) </a:t>
            </a:r>
            <a:r>
              <a:rPr lang="en-US" sz="2000" dirty="0"/>
              <a:t>capability. </a:t>
            </a:r>
          </a:p>
          <a:p>
            <a:pPr marL="304800" indent="-304800"/>
            <a:endParaRPr lang="en-US" sz="2000" dirty="0"/>
          </a:p>
          <a:p>
            <a:pPr marL="304800" indent="-304800">
              <a:buFont typeface="Wingdings" pitchFamily="2" charset="2"/>
              <a:buChar char="§"/>
            </a:pPr>
            <a:r>
              <a:rPr lang="en-US" sz="2000" dirty="0"/>
              <a:t>Fixed transmission methods that are designed to provide the required </a:t>
            </a:r>
            <a:r>
              <a:rPr lang="en-US" sz="2000" dirty="0" err="1"/>
              <a:t>QoS</a:t>
            </a:r>
            <a:r>
              <a:rPr lang="en-US" sz="2000" dirty="0"/>
              <a:t> in the ‘worst-case’ are inefficient when better channel conditions prevail.</a:t>
            </a:r>
          </a:p>
          <a:p>
            <a:pPr marL="304800" indent="-304800">
              <a:buFont typeface="Wingdings" pitchFamily="2" charset="2"/>
              <a:buNone/>
            </a:pPr>
            <a:endParaRPr lang="en-US" sz="2000" dirty="0"/>
          </a:p>
        </p:txBody>
      </p:sp>
      <p:sp>
        <p:nvSpPr>
          <p:cNvPr id="35" name="Rectangle 6"/>
          <p:cNvSpPr>
            <a:spLocks noChangeArrowheads="1"/>
          </p:cNvSpPr>
          <p:nvPr/>
        </p:nvSpPr>
        <p:spPr bwMode="auto">
          <a:xfrm>
            <a:off x="228600" y="8839200"/>
            <a:ext cx="10744200" cy="3200876"/>
          </a:xfrm>
          <a:prstGeom prst="rect">
            <a:avLst/>
          </a:prstGeom>
          <a:noFill/>
          <a:ln w="9525">
            <a:noFill/>
            <a:miter lim="800000"/>
            <a:headEnd/>
            <a:tailEnd/>
          </a:ln>
        </p:spPr>
        <p:txBody>
          <a:bodyPr wrap="square">
            <a:spAutoFit/>
          </a:bodyPr>
          <a:lstStyle/>
          <a:p>
            <a:pPr marL="304800" indent="-304800">
              <a:buFont typeface="Wingdings" pitchFamily="2" charset="2"/>
              <a:buNone/>
            </a:pPr>
            <a:endParaRPr lang="en-US" sz="2000" b="1" dirty="0">
              <a:solidFill>
                <a:srgbClr val="FF0000"/>
              </a:solidFill>
            </a:endParaRPr>
          </a:p>
          <a:p>
            <a:pPr marL="304800" indent="-304800"/>
            <a:r>
              <a:rPr lang="en-US" sz="2400" b="1" dirty="0" smtClean="0">
                <a:solidFill>
                  <a:srgbClr val="0000FF"/>
                </a:solidFill>
              </a:rPr>
              <a:t>develop an efficient method of evaluating the error rates of non-regenerative cooperative relaying system by employing novel techniques</a:t>
            </a:r>
            <a:r>
              <a:rPr lang="en-US" sz="2000" b="1" dirty="0" smtClean="0"/>
              <a:t>.</a:t>
            </a:r>
          </a:p>
          <a:p>
            <a:pPr marL="304800" indent="-304800"/>
            <a:endParaRPr lang="en-US" sz="2000" dirty="0" smtClean="0"/>
          </a:p>
          <a:p>
            <a:pPr marL="762000" lvl="1" indent="-342900" defTabSz="914400">
              <a:spcAft>
                <a:spcPts val="600"/>
              </a:spcAft>
              <a:buFont typeface="Wingdings" pitchFamily="2" charset="2"/>
              <a:buChar char="§"/>
              <a:defRPr/>
            </a:pPr>
            <a:r>
              <a:rPr lang="en-US" sz="2000" kern="0" dirty="0" smtClean="0">
                <a:solidFill>
                  <a:srgbClr val="000000"/>
                </a:solidFill>
              </a:rPr>
              <a:t>Represent the conditional error probability of common digital modulation techniques by desirable exponential form.</a:t>
            </a:r>
          </a:p>
          <a:p>
            <a:pPr marL="762000" lvl="1" indent="-342900" defTabSz="914400">
              <a:spcAft>
                <a:spcPts val="600"/>
              </a:spcAft>
              <a:buFont typeface="Wingdings" pitchFamily="2" charset="2"/>
              <a:buChar char="§"/>
              <a:defRPr/>
            </a:pPr>
            <a:r>
              <a:rPr lang="en-US" sz="2000" kern="0" dirty="0" smtClean="0">
                <a:solidFill>
                  <a:sysClr val="windowText" lastClr="000000"/>
                </a:solidFill>
              </a:rPr>
              <a:t>Develop a very tight asymptotic approximations for the moment generating function of harmonic mean SNR. </a:t>
            </a:r>
          </a:p>
          <a:p>
            <a:pPr marL="304800" indent="-304800"/>
            <a:endParaRPr lang="en-US" sz="2400" dirty="0">
              <a:solidFill>
                <a:srgbClr val="0000FF"/>
              </a:solidFill>
            </a:endParaRPr>
          </a:p>
        </p:txBody>
      </p:sp>
      <p:sp>
        <p:nvSpPr>
          <p:cNvPr id="36" name="Rectangle 4"/>
          <p:cNvSpPr txBox="1">
            <a:spLocks noChangeArrowheads="1"/>
          </p:cNvSpPr>
          <p:nvPr/>
        </p:nvSpPr>
        <p:spPr>
          <a:xfrm>
            <a:off x="3810000" y="8686800"/>
            <a:ext cx="33528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C0000"/>
                </a:solidFill>
                <a:effectLst/>
                <a:uLnTx/>
                <a:uFillTx/>
                <a:latin typeface="+mj-lt"/>
                <a:ea typeface="+mj-ea"/>
                <a:cs typeface="+mj-cs"/>
              </a:rPr>
              <a:t>Objective</a:t>
            </a:r>
          </a:p>
        </p:txBody>
      </p:sp>
      <p:sp>
        <p:nvSpPr>
          <p:cNvPr id="40" name="Rectangle 4"/>
          <p:cNvSpPr txBox="1">
            <a:spLocks noChangeArrowheads="1"/>
          </p:cNvSpPr>
          <p:nvPr/>
        </p:nvSpPr>
        <p:spPr>
          <a:xfrm>
            <a:off x="3200400" y="24384000"/>
            <a:ext cx="33528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C0000"/>
                </a:solidFill>
                <a:effectLst/>
                <a:uLnTx/>
                <a:uFillTx/>
                <a:latin typeface="+mj-lt"/>
                <a:ea typeface="+mj-ea"/>
                <a:cs typeface="+mj-cs"/>
              </a:rPr>
              <a:t>Methodology</a:t>
            </a:r>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18"/>
          <p:cNvGraphicFramePr>
            <a:graphicFrameLocks noChangeAspect="1"/>
          </p:cNvGraphicFramePr>
          <p:nvPr/>
        </p:nvGraphicFramePr>
        <p:xfrm>
          <a:off x="1295400" y="28041600"/>
          <a:ext cx="5105400" cy="1066800"/>
        </p:xfrm>
        <a:graphic>
          <a:graphicData uri="http://schemas.openxmlformats.org/presentationml/2006/ole">
            <p:oleObj spid="_x0000_s1042" name="Equation" r:id="rId10" imgW="2108200" imgH="406400" progId="Equation.DSMT4">
              <p:embed/>
            </p:oleObj>
          </a:graphicData>
        </a:graphic>
      </p:graphicFrame>
      <p:sp>
        <p:nvSpPr>
          <p:cNvPr id="4" name="Rectangle 2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20"/>
          <p:cNvGraphicFramePr>
            <a:graphicFrameLocks noChangeAspect="1"/>
          </p:cNvGraphicFramePr>
          <p:nvPr/>
        </p:nvGraphicFramePr>
        <p:xfrm>
          <a:off x="1600200" y="29108400"/>
          <a:ext cx="1930402" cy="990600"/>
        </p:xfrm>
        <a:graphic>
          <a:graphicData uri="http://schemas.openxmlformats.org/presentationml/2006/ole">
            <p:oleObj spid="_x0000_s1044" name="Equation" r:id="rId11" imgW="812447" imgH="406224" progId="Equation.DSMT4">
              <p:embed/>
            </p:oleObj>
          </a:graphicData>
        </a:graphic>
      </p:graphicFrame>
      <p:graphicFrame>
        <p:nvGraphicFramePr>
          <p:cNvPr id="1054" name="Object 30"/>
          <p:cNvGraphicFramePr>
            <a:graphicFrameLocks noChangeAspect="1"/>
          </p:cNvGraphicFramePr>
          <p:nvPr/>
        </p:nvGraphicFramePr>
        <p:xfrm>
          <a:off x="18745200" y="7429500"/>
          <a:ext cx="533400" cy="342900"/>
        </p:xfrm>
        <a:graphic>
          <a:graphicData uri="http://schemas.openxmlformats.org/presentationml/2006/ole">
            <p:oleObj spid="_x0000_s1054" name="Equation" r:id="rId12" imgW="304668" imgH="190417" progId="Equation.DSMT4">
              <p:embed/>
            </p:oleObj>
          </a:graphicData>
        </a:graphic>
      </p:graphicFrame>
      <p:graphicFrame>
        <p:nvGraphicFramePr>
          <p:cNvPr id="1053" name="Object 29"/>
          <p:cNvGraphicFramePr>
            <a:graphicFrameLocks noChangeAspect="1"/>
          </p:cNvGraphicFramePr>
          <p:nvPr/>
        </p:nvGraphicFramePr>
        <p:xfrm>
          <a:off x="14554200" y="7908925"/>
          <a:ext cx="2362200" cy="492125"/>
        </p:xfrm>
        <a:graphic>
          <a:graphicData uri="http://schemas.openxmlformats.org/presentationml/2006/ole">
            <p:oleObj spid="_x0000_s1053" name="Equation" r:id="rId13" imgW="1790700" imgH="419100" progId="Equation.DSMT4">
              <p:embed/>
            </p:oleObj>
          </a:graphicData>
        </a:graphic>
      </p:graphicFrame>
      <p:graphicFrame>
        <p:nvGraphicFramePr>
          <p:cNvPr id="1052" name="Object 28"/>
          <p:cNvGraphicFramePr>
            <a:graphicFrameLocks noChangeAspect="1"/>
          </p:cNvGraphicFramePr>
          <p:nvPr/>
        </p:nvGraphicFramePr>
        <p:xfrm>
          <a:off x="14782800" y="8562975"/>
          <a:ext cx="945931" cy="428625"/>
        </p:xfrm>
        <a:graphic>
          <a:graphicData uri="http://schemas.openxmlformats.org/presentationml/2006/ole">
            <p:oleObj spid="_x0000_s1052" name="Equation" r:id="rId14" imgW="482181" imgH="266469" progId="Equation.DSMT4">
              <p:embed/>
            </p:oleObj>
          </a:graphicData>
        </a:graphic>
      </p:graphicFrame>
      <p:graphicFrame>
        <p:nvGraphicFramePr>
          <p:cNvPr id="1051" name="Object 27"/>
          <p:cNvGraphicFramePr>
            <a:graphicFrameLocks noChangeAspect="1"/>
          </p:cNvGraphicFramePr>
          <p:nvPr/>
        </p:nvGraphicFramePr>
        <p:xfrm>
          <a:off x="14554200" y="9248775"/>
          <a:ext cx="1312479" cy="352425"/>
        </p:xfrm>
        <a:graphic>
          <a:graphicData uri="http://schemas.openxmlformats.org/presentationml/2006/ole">
            <p:oleObj spid="_x0000_s1051" name="Equation" r:id="rId15" imgW="1028254" imgH="266584" progId="Equation.DSMT4">
              <p:embed/>
            </p:oleObj>
          </a:graphicData>
        </a:graphic>
      </p:graphicFrame>
      <p:graphicFrame>
        <p:nvGraphicFramePr>
          <p:cNvPr id="1050" name="Object 26"/>
          <p:cNvGraphicFramePr>
            <a:graphicFrameLocks noChangeAspect="1"/>
          </p:cNvGraphicFramePr>
          <p:nvPr/>
        </p:nvGraphicFramePr>
        <p:xfrm>
          <a:off x="14449978" y="11658600"/>
          <a:ext cx="3272176" cy="609600"/>
        </p:xfrm>
        <a:graphic>
          <a:graphicData uri="http://schemas.openxmlformats.org/presentationml/2006/ole">
            <p:oleObj spid="_x0000_s1050" name="Equation" r:id="rId16" imgW="2806700" imgH="469900" progId="Equation.DSMT4">
              <p:embed/>
            </p:oleObj>
          </a:graphicData>
        </a:graphic>
      </p:graphicFrame>
      <p:graphicFrame>
        <p:nvGraphicFramePr>
          <p:cNvPr id="1049" name="Object 25"/>
          <p:cNvGraphicFramePr>
            <a:graphicFrameLocks noChangeAspect="1"/>
          </p:cNvGraphicFramePr>
          <p:nvPr/>
        </p:nvGraphicFramePr>
        <p:xfrm>
          <a:off x="14706600" y="12420600"/>
          <a:ext cx="1986455" cy="533400"/>
        </p:xfrm>
        <a:graphic>
          <a:graphicData uri="http://schemas.openxmlformats.org/presentationml/2006/ole">
            <p:oleObj spid="_x0000_s1049" name="Equation" r:id="rId17" imgW="1028254" imgH="266584" progId="Equation.DSMT4">
              <p:embed/>
            </p:oleObj>
          </a:graphicData>
        </a:graphic>
      </p:graphicFrame>
      <p:graphicFrame>
        <p:nvGraphicFramePr>
          <p:cNvPr id="1048" name="Object 24"/>
          <p:cNvGraphicFramePr>
            <a:graphicFrameLocks noChangeAspect="1"/>
          </p:cNvGraphicFramePr>
          <p:nvPr/>
        </p:nvGraphicFramePr>
        <p:xfrm>
          <a:off x="15240000" y="15697200"/>
          <a:ext cx="1221828" cy="485384"/>
        </p:xfrm>
        <a:graphic>
          <a:graphicData uri="http://schemas.openxmlformats.org/presentationml/2006/ole">
            <p:oleObj spid="_x0000_s1048" name="Equation" r:id="rId18" imgW="698197" imgH="266584" progId="Equation.DSMT4">
              <p:embed/>
            </p:oleObj>
          </a:graphicData>
        </a:graphic>
      </p:graphicFrame>
      <p:graphicFrame>
        <p:nvGraphicFramePr>
          <p:cNvPr id="1047" name="Object 23"/>
          <p:cNvGraphicFramePr>
            <a:graphicFrameLocks noChangeAspect="1"/>
          </p:cNvGraphicFramePr>
          <p:nvPr/>
        </p:nvGraphicFramePr>
        <p:xfrm>
          <a:off x="14782801" y="16535400"/>
          <a:ext cx="2362199" cy="531037"/>
        </p:xfrm>
        <a:graphic>
          <a:graphicData uri="http://schemas.openxmlformats.org/presentationml/2006/ole">
            <p:oleObj spid="_x0000_s1047" name="Equation" r:id="rId19" imgW="1231366" imgH="266584" progId="Equation.DSMT4">
              <p:embed/>
            </p:oleObj>
          </a:graphicData>
        </a:graphic>
      </p:graphicFrame>
      <p:graphicFrame>
        <p:nvGraphicFramePr>
          <p:cNvPr id="1046" name="Object 22"/>
          <p:cNvGraphicFramePr>
            <a:graphicFrameLocks noChangeAspect="1"/>
          </p:cNvGraphicFramePr>
          <p:nvPr/>
        </p:nvGraphicFramePr>
        <p:xfrm>
          <a:off x="14173200" y="17526000"/>
          <a:ext cx="3871912" cy="371475"/>
        </p:xfrm>
        <a:graphic>
          <a:graphicData uri="http://schemas.openxmlformats.org/presentationml/2006/ole">
            <p:oleObj spid="_x0000_s1046" name="Equation" r:id="rId20" imgW="2286000" imgH="266400" progId="Equation.DSMT4">
              <p:embed/>
            </p:oleObj>
          </a:graphicData>
        </a:graphic>
      </p:graphicFrame>
      <p:sp>
        <p:nvSpPr>
          <p:cNvPr id="59" name="Rectangle 6"/>
          <p:cNvSpPr>
            <a:spLocks noChangeArrowheads="1"/>
          </p:cNvSpPr>
          <p:nvPr/>
        </p:nvSpPr>
        <p:spPr bwMode="auto">
          <a:xfrm>
            <a:off x="10972800" y="6172200"/>
            <a:ext cx="10820400" cy="1077218"/>
          </a:xfrm>
          <a:prstGeom prst="rect">
            <a:avLst/>
          </a:prstGeom>
          <a:noFill/>
          <a:ln w="9525">
            <a:noFill/>
            <a:miter lim="800000"/>
            <a:headEnd/>
            <a:tailEnd/>
          </a:ln>
        </p:spPr>
        <p:txBody>
          <a:bodyPr wrap="square">
            <a:spAutoFit/>
          </a:bodyPr>
          <a:lstStyle/>
          <a:p>
            <a:pPr marL="304800" indent="-304800" algn="ctr"/>
            <a:r>
              <a:rPr lang="en-AU" sz="2000" cap="small" dirty="0" smtClean="0"/>
              <a:t>TABLE I</a:t>
            </a:r>
            <a:br>
              <a:rPr lang="en-AU" sz="2000" cap="small" dirty="0" smtClean="0"/>
            </a:br>
            <a:r>
              <a:rPr lang="en-AU" sz="2000" cap="small" dirty="0" smtClean="0"/>
              <a:t> Exact and approximate CEP for Coherent Modulation techniques</a:t>
            </a:r>
            <a:endParaRPr lang="en-US" sz="2000" cap="small" dirty="0" smtClean="0"/>
          </a:p>
          <a:p>
            <a:pPr marL="304800" indent="-304800"/>
            <a:endParaRPr lang="en-US" sz="2400" dirty="0">
              <a:solidFill>
                <a:srgbClr val="0000FF"/>
              </a:solidFill>
            </a:endParaRPr>
          </a:p>
        </p:txBody>
      </p:sp>
      <p:sp>
        <p:nvSpPr>
          <p:cNvPr id="60" name="Rectangle 6"/>
          <p:cNvSpPr>
            <a:spLocks noChangeArrowheads="1"/>
          </p:cNvSpPr>
          <p:nvPr/>
        </p:nvSpPr>
        <p:spPr bwMode="auto">
          <a:xfrm>
            <a:off x="10972800" y="26460271"/>
            <a:ext cx="10820400" cy="1015663"/>
          </a:xfrm>
          <a:prstGeom prst="rect">
            <a:avLst/>
          </a:prstGeom>
          <a:noFill/>
          <a:ln w="9525">
            <a:noFill/>
            <a:miter lim="800000"/>
            <a:headEnd/>
            <a:tailEnd/>
          </a:ln>
        </p:spPr>
        <p:txBody>
          <a:bodyPr wrap="square">
            <a:spAutoFit/>
          </a:bodyPr>
          <a:lstStyle/>
          <a:p>
            <a:pPr marL="304800" indent="-304800" algn="ctr"/>
            <a:r>
              <a:rPr lang="en-AU" sz="2000" cap="small" dirty="0" smtClean="0"/>
              <a:t>TABLE 3</a:t>
            </a:r>
            <a:br>
              <a:rPr lang="en-AU" sz="2000" cap="small" dirty="0" smtClean="0"/>
            </a:br>
            <a:r>
              <a:rPr lang="en-AU" sz="2000" cap="small" dirty="0" smtClean="0"/>
              <a:t> </a:t>
            </a:r>
            <a:r>
              <a:rPr lang="en-US" sz="2000" cap="small" dirty="0" smtClean="0"/>
              <a:t>Exact and asymptotic formulas for the MGF and PDF of stochastic fading channels</a:t>
            </a:r>
          </a:p>
          <a:p>
            <a:pPr marL="304800" indent="-304800"/>
            <a:endParaRPr lang="en-US" sz="2000" dirty="0">
              <a:solidFill>
                <a:srgbClr val="0000FF"/>
              </a:solidFill>
            </a:endParaRPr>
          </a:p>
        </p:txBody>
      </p:sp>
      <p:sp>
        <p:nvSpPr>
          <p:cNvPr id="61" name="Rectangle 6"/>
          <p:cNvSpPr>
            <a:spLocks noChangeArrowheads="1"/>
          </p:cNvSpPr>
          <p:nvPr/>
        </p:nvSpPr>
        <p:spPr bwMode="auto">
          <a:xfrm>
            <a:off x="10972800" y="18491537"/>
            <a:ext cx="10820400" cy="1015663"/>
          </a:xfrm>
          <a:prstGeom prst="rect">
            <a:avLst/>
          </a:prstGeom>
          <a:noFill/>
          <a:ln w="9525">
            <a:noFill/>
            <a:miter lim="800000"/>
            <a:headEnd/>
            <a:tailEnd/>
          </a:ln>
        </p:spPr>
        <p:txBody>
          <a:bodyPr wrap="square">
            <a:spAutoFit/>
          </a:bodyPr>
          <a:lstStyle/>
          <a:p>
            <a:pPr marL="304800" indent="-304800" algn="ctr"/>
            <a:r>
              <a:rPr lang="en-AU" sz="2000" cap="small" dirty="0" smtClean="0"/>
              <a:t>TABLE 2</a:t>
            </a:r>
            <a:br>
              <a:rPr lang="en-AU" sz="2000" cap="small" dirty="0" smtClean="0"/>
            </a:br>
            <a:r>
              <a:rPr lang="en-AU" sz="2000" cap="small" dirty="0" smtClean="0"/>
              <a:t> Exact and approximate CEP for Non-coherent and Differentially Coherent Modulation techniques</a:t>
            </a:r>
            <a:endParaRPr lang="en-US" sz="2000" cap="small" dirty="0" smtClean="0"/>
          </a:p>
          <a:p>
            <a:pPr marL="304800" indent="-304800"/>
            <a:endParaRPr lang="en-US" sz="2000" dirty="0">
              <a:solidFill>
                <a:srgbClr val="0000FF"/>
              </a:solidFill>
            </a:endParaRPr>
          </a:p>
        </p:txBody>
      </p:sp>
      <p:graphicFrame>
        <p:nvGraphicFramePr>
          <p:cNvPr id="62" name="Table 61"/>
          <p:cNvGraphicFramePr>
            <a:graphicFrameLocks noGrp="1"/>
          </p:cNvGraphicFramePr>
          <p:nvPr/>
        </p:nvGraphicFramePr>
        <p:xfrm>
          <a:off x="12649200" y="19583401"/>
          <a:ext cx="6781800" cy="6572611"/>
        </p:xfrm>
        <a:graphic>
          <a:graphicData uri="http://schemas.openxmlformats.org/drawingml/2006/table">
            <a:tbl>
              <a:tblPr/>
              <a:tblGrid>
                <a:gridCol w="1566914"/>
                <a:gridCol w="3843286"/>
                <a:gridCol w="1371600"/>
              </a:tblGrid>
              <a:tr h="614760">
                <a:tc>
                  <a:txBody>
                    <a:bodyPr/>
                    <a:lstStyle/>
                    <a:p>
                      <a:pPr marL="0" marR="0">
                        <a:spcBef>
                          <a:spcPts val="0"/>
                        </a:spcBef>
                        <a:spcAft>
                          <a:spcPts val="0"/>
                        </a:spcAft>
                      </a:pPr>
                      <a:r>
                        <a:rPr lang="en-AU" sz="2000" b="1" dirty="0">
                          <a:latin typeface="Times New Roman"/>
                          <a:ea typeface="SimSun"/>
                          <a:cs typeface="Times New Roman"/>
                        </a:rPr>
                        <a:t>Modulation</a:t>
                      </a:r>
                      <a:endParaRPr lang="en-US" sz="2000" b="1"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b="1">
                          <a:latin typeface="Times New Roman"/>
                          <a:ea typeface="SimSun"/>
                          <a:cs typeface="Times New Roman"/>
                        </a:rPr>
                        <a:t>Exact CEP</a:t>
                      </a:r>
                      <a:endParaRPr lang="en-US" sz="2000" b="1">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b="1">
                          <a:latin typeface="Times New Roman"/>
                          <a:ea typeface="SimSun"/>
                          <a:cs typeface="Times New Roman"/>
                        </a:rPr>
                        <a:t>Approx. CEP </a:t>
                      </a:r>
                      <a:endParaRPr lang="en-US" sz="2000" b="1">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5829">
                <a:tc>
                  <a:txBody>
                    <a:bodyPr/>
                    <a:lstStyle/>
                    <a:p>
                      <a:pPr marL="0" marR="0">
                        <a:spcBef>
                          <a:spcPts val="0"/>
                        </a:spcBef>
                        <a:spcAft>
                          <a:spcPts val="0"/>
                        </a:spcAft>
                      </a:pPr>
                      <a:r>
                        <a:rPr lang="en-AU" sz="2000">
                          <a:latin typeface="Times New Roman"/>
                          <a:ea typeface="SimSun"/>
                          <a:cs typeface="Times New Roman"/>
                        </a:rPr>
                        <a:t>M-FSK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8985">
                <a:tc>
                  <a:txBody>
                    <a:bodyPr/>
                    <a:lstStyle/>
                    <a:p>
                      <a:pPr marL="0" marR="0">
                        <a:spcBef>
                          <a:spcPts val="0"/>
                        </a:spcBef>
                        <a:spcAft>
                          <a:spcPts val="0"/>
                        </a:spcAft>
                      </a:pPr>
                      <a:r>
                        <a:rPr lang="en-AU" sz="2000">
                          <a:latin typeface="Times New Roman"/>
                          <a:ea typeface="SimSun"/>
                          <a:cs typeface="Times New Roman"/>
                        </a:rPr>
                        <a:t>M-DPSK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9425">
                <a:tc>
                  <a:txBody>
                    <a:bodyPr/>
                    <a:lstStyle/>
                    <a:p>
                      <a:pPr marL="0" marR="0">
                        <a:spcBef>
                          <a:spcPts val="0"/>
                        </a:spcBef>
                        <a:spcAft>
                          <a:spcPts val="0"/>
                        </a:spcAft>
                      </a:pPr>
                      <a:r>
                        <a:rPr lang="en-AU" sz="2000">
                          <a:latin typeface="Times New Roman"/>
                          <a:ea typeface="SimSun"/>
                          <a:cs typeface="Times New Roman"/>
                        </a:rPr>
                        <a:t>2-DPSK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AU"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spcBef>
                          <a:spcPts val="0"/>
                        </a:spcBef>
                        <a:spcAft>
                          <a:spcPts val="0"/>
                        </a:spcAft>
                      </a:pPr>
                      <a:r>
                        <a:rPr lang="en-AU" sz="2000">
                          <a:latin typeface="Times New Roman"/>
                          <a:ea typeface="SimSun"/>
                          <a:cs typeface="Times New Roman"/>
                        </a:rPr>
                        <a:t>4-DPSK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M = 4</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a = 0.2491, b= 0.3185</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229">
                <a:tc>
                  <a:txBody>
                    <a:bodyPr/>
                    <a:lstStyle/>
                    <a:p>
                      <a:pPr marL="0" marR="0">
                        <a:spcBef>
                          <a:spcPts val="0"/>
                        </a:spcBef>
                        <a:spcAft>
                          <a:spcPts val="0"/>
                        </a:spcAft>
                      </a:pPr>
                      <a:r>
                        <a:rPr lang="en-AU" sz="2000">
                          <a:latin typeface="Times New Roman"/>
                          <a:ea typeface="SimSun"/>
                          <a:cs typeface="Times New Roman"/>
                        </a:rPr>
                        <a:t>8-DPSK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8</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a = 0.5382, b = 0.0838</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624">
                <a:tc>
                  <a:txBody>
                    <a:bodyPr/>
                    <a:lstStyle/>
                    <a:p>
                      <a:pPr marL="0" marR="0">
                        <a:spcBef>
                          <a:spcPts val="0"/>
                        </a:spcBef>
                        <a:spcAft>
                          <a:spcPts val="0"/>
                        </a:spcAft>
                      </a:pPr>
                      <a:r>
                        <a:rPr lang="en-AU" sz="2000">
                          <a:latin typeface="Times New Roman"/>
                          <a:ea typeface="SimSun"/>
                          <a:cs typeface="Times New Roman"/>
                        </a:rPr>
                        <a:t>16-DPSK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16</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a = 0.5955,</a:t>
                      </a:r>
                      <a:endParaRPr lang="en-US" sz="2000">
                        <a:latin typeface="Times New Roman"/>
                        <a:ea typeface="SimSun"/>
                        <a:cs typeface="Times New Roman"/>
                      </a:endParaRPr>
                    </a:p>
                    <a:p>
                      <a:pPr marL="0" marR="0">
                        <a:spcBef>
                          <a:spcPts val="0"/>
                        </a:spcBef>
                        <a:spcAft>
                          <a:spcPts val="0"/>
                        </a:spcAft>
                      </a:pPr>
                      <a:r>
                        <a:rPr lang="en-AU" sz="2000">
                          <a:latin typeface="Times New Roman"/>
                          <a:ea typeface="SimSun"/>
                          <a:cs typeface="Times New Roman"/>
                        </a:rPr>
                        <a:t>b = 0.0214</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5759">
                <a:tc>
                  <a:txBody>
                    <a:bodyPr/>
                    <a:lstStyle/>
                    <a:p>
                      <a:pPr marL="0" marR="0">
                        <a:spcBef>
                          <a:spcPts val="0"/>
                        </a:spcBef>
                        <a:spcAft>
                          <a:spcPts val="0"/>
                        </a:spcAft>
                      </a:pPr>
                      <a:r>
                        <a:rPr lang="en-AU" sz="2000">
                          <a:latin typeface="Times New Roman"/>
                          <a:ea typeface="SimSun"/>
                          <a:cs typeface="Times New Roman"/>
                        </a:rPr>
                        <a:t>32-DPSK</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a:latin typeface="Times New Roman"/>
                          <a:ea typeface="SimSun"/>
                          <a:cs typeface="Times New Roman"/>
                        </a:rPr>
                        <a:t>M = 32</a:t>
                      </a:r>
                      <a:endParaRPr lang="en-US" sz="200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AU" sz="2000" dirty="0">
                          <a:latin typeface="Times New Roman"/>
                          <a:ea typeface="SimSun"/>
                          <a:cs typeface="Times New Roman"/>
                        </a:rPr>
                        <a:t>a = 0.7511,</a:t>
                      </a:r>
                      <a:endParaRPr lang="en-US" sz="2000" dirty="0">
                        <a:latin typeface="Times New Roman"/>
                        <a:ea typeface="SimSun"/>
                        <a:cs typeface="Times New Roman"/>
                      </a:endParaRPr>
                    </a:p>
                    <a:p>
                      <a:pPr marL="0" marR="0">
                        <a:spcBef>
                          <a:spcPts val="0"/>
                        </a:spcBef>
                        <a:spcAft>
                          <a:spcPts val="0"/>
                        </a:spcAft>
                      </a:pPr>
                      <a:r>
                        <a:rPr lang="en-AU" sz="2000" dirty="0">
                          <a:latin typeface="Times New Roman"/>
                          <a:ea typeface="SimSun"/>
                          <a:cs typeface="Times New Roman"/>
                        </a:rPr>
                        <a:t>b = 0.0064</a:t>
                      </a:r>
                      <a:endParaRPr lang="en-US" sz="2000" dirty="0">
                        <a:latin typeface="Times New Roman"/>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59" name="Object 35"/>
          <p:cNvGraphicFramePr>
            <a:graphicFrameLocks noChangeAspect="1"/>
          </p:cNvGraphicFramePr>
          <p:nvPr/>
        </p:nvGraphicFramePr>
        <p:xfrm>
          <a:off x="18821400" y="19812000"/>
          <a:ext cx="457200" cy="342900"/>
        </p:xfrm>
        <a:graphic>
          <a:graphicData uri="http://schemas.openxmlformats.org/presentationml/2006/ole">
            <p:oleObj spid="_x0000_s1059" name="Equation" r:id="rId21" imgW="304668" imgH="190417" progId="Equation.DSMT4">
              <p:embed/>
            </p:oleObj>
          </a:graphicData>
        </a:graphic>
      </p:graphicFrame>
      <p:graphicFrame>
        <p:nvGraphicFramePr>
          <p:cNvPr id="1058" name="Object 34"/>
          <p:cNvGraphicFramePr>
            <a:graphicFrameLocks noChangeAspect="1"/>
          </p:cNvGraphicFramePr>
          <p:nvPr/>
        </p:nvGraphicFramePr>
        <p:xfrm>
          <a:off x="14249400" y="20269200"/>
          <a:ext cx="3733800" cy="759326"/>
        </p:xfrm>
        <a:graphic>
          <a:graphicData uri="http://schemas.openxmlformats.org/presentationml/2006/ole">
            <p:oleObj spid="_x0000_s1058" name="Equation" r:id="rId22" imgW="2005729" imgH="393529" progId="Equation.DSMT4">
              <p:embed/>
            </p:oleObj>
          </a:graphicData>
        </a:graphic>
      </p:graphicFrame>
      <p:graphicFrame>
        <p:nvGraphicFramePr>
          <p:cNvPr id="1057" name="Object 33"/>
          <p:cNvGraphicFramePr>
            <a:graphicFrameLocks noChangeAspect="1"/>
          </p:cNvGraphicFramePr>
          <p:nvPr/>
        </p:nvGraphicFramePr>
        <p:xfrm>
          <a:off x="14249400" y="21336000"/>
          <a:ext cx="3771900" cy="762000"/>
        </p:xfrm>
        <a:graphic>
          <a:graphicData uri="http://schemas.openxmlformats.org/presentationml/2006/ole">
            <p:oleObj spid="_x0000_s1057" name="Equation" r:id="rId23" imgW="2286000" imgH="419100" progId="Equation.DSMT4">
              <p:embed/>
            </p:oleObj>
          </a:graphicData>
        </a:graphic>
      </p:graphicFrame>
      <p:graphicFrame>
        <p:nvGraphicFramePr>
          <p:cNvPr id="1056" name="Object 32"/>
          <p:cNvGraphicFramePr>
            <a:graphicFrameLocks noChangeAspect="1"/>
          </p:cNvGraphicFramePr>
          <p:nvPr/>
        </p:nvGraphicFramePr>
        <p:xfrm>
          <a:off x="14859000" y="22326601"/>
          <a:ext cx="685800" cy="685800"/>
        </p:xfrm>
        <a:graphic>
          <a:graphicData uri="http://schemas.openxmlformats.org/presentationml/2006/ole">
            <p:oleObj spid="_x0000_s1056" name="Equation" r:id="rId24" imgW="304668" imgH="342751" progId="Equation.DSMT4">
              <p:embed/>
            </p:oleObj>
          </a:graphicData>
        </a:graphic>
      </p:graphicFrame>
      <p:pic>
        <p:nvPicPr>
          <p:cNvPr id="1060" name="Picture 36"/>
          <p:cNvPicPr>
            <a:picLocks noChangeAspect="1" noChangeArrowheads="1"/>
          </p:cNvPicPr>
          <p:nvPr/>
        </p:nvPicPr>
        <p:blipFill>
          <a:blip r:embed="rId25" cstate="print"/>
          <a:srcRect/>
          <a:stretch>
            <a:fillRect/>
          </a:stretch>
        </p:blipFill>
        <p:spPr bwMode="auto">
          <a:xfrm>
            <a:off x="11658600" y="27584400"/>
            <a:ext cx="9693030" cy="3352800"/>
          </a:xfrm>
          <a:prstGeom prst="rect">
            <a:avLst/>
          </a:prstGeom>
          <a:noFill/>
          <a:ln w="9525">
            <a:noFill/>
            <a:miter lim="800000"/>
            <a:headEnd/>
            <a:tailEnd/>
          </a:ln>
        </p:spPr>
      </p:pic>
      <p:sp>
        <p:nvSpPr>
          <p:cNvPr id="68" name="Rectangle 3"/>
          <p:cNvSpPr>
            <a:spLocks noChangeArrowheads="1"/>
          </p:cNvSpPr>
          <p:nvPr/>
        </p:nvSpPr>
        <p:spPr bwMode="auto">
          <a:xfrm>
            <a:off x="22098000" y="8776901"/>
            <a:ext cx="10439400" cy="738664"/>
          </a:xfrm>
          <a:prstGeom prst="rect">
            <a:avLst/>
          </a:prstGeom>
          <a:noFill/>
          <a:ln w="12700" cap="sq">
            <a:noFill/>
            <a:miter lim="800000"/>
            <a:headEnd type="none" w="sm" len="sm"/>
            <a:tailEnd type="none" w="sm" len="sm"/>
          </a:ln>
        </p:spPr>
        <p:txBody>
          <a:bodyPr wrap="square" anchor="ctr">
            <a:spAutoFit/>
          </a:bodyPr>
          <a:lstStyle/>
          <a:p>
            <a:pPr eaLnBrk="0" hangingPunct="0"/>
            <a:r>
              <a:rPr lang="en-US" sz="1400" dirty="0">
                <a:latin typeface="Times New Roman" pitchFamily="18" charset="0"/>
              </a:rPr>
              <a:t>Fig. </a:t>
            </a:r>
            <a:r>
              <a:rPr lang="en-US" sz="1400" dirty="0" smtClean="0">
                <a:latin typeface="Times New Roman" pitchFamily="18" charset="0"/>
              </a:rPr>
              <a:t>2: </a:t>
            </a:r>
            <a:r>
              <a:rPr lang="en-AU" sz="1400" dirty="0" smtClean="0">
                <a:latin typeface="Arial" pitchFamily="34" charset="0"/>
                <a:cs typeface="Arial" pitchFamily="34" charset="0"/>
              </a:rPr>
              <a:t>ASER of BPSK signal over </a:t>
            </a:r>
            <a:r>
              <a:rPr lang="en-AU" sz="1400" dirty="0" err="1" smtClean="0">
                <a:latin typeface="Arial" pitchFamily="34" charset="0"/>
                <a:cs typeface="Arial" pitchFamily="34" charset="0"/>
              </a:rPr>
              <a:t>i.i.d</a:t>
            </a:r>
            <a:r>
              <a:rPr lang="en-AU" sz="1400" dirty="0" smtClean="0">
                <a:latin typeface="Arial" pitchFamily="34" charset="0"/>
                <a:cs typeface="Arial" pitchFamily="34" charset="0"/>
              </a:rPr>
              <a:t>. Nakagami-m channel (m = 1 and 3) and Rician (K=0 and 3) respectively with single CAF relay system.</a:t>
            </a:r>
            <a:endParaRPr lang="en-US" sz="1400" dirty="0" smtClean="0">
              <a:solidFill>
                <a:prstClr val="black"/>
              </a:solidFill>
              <a:latin typeface="Arial" pitchFamily="34" charset="0"/>
              <a:cs typeface="Arial" pitchFamily="34" charset="0"/>
            </a:endParaRPr>
          </a:p>
          <a:p>
            <a:pPr eaLnBrk="0" hangingPunct="0"/>
            <a:endParaRPr lang="en-US" sz="1400" dirty="0">
              <a:latin typeface="Times New Roman" pitchFamily="18" charset="0"/>
            </a:endParaRPr>
          </a:p>
        </p:txBody>
      </p:sp>
      <p:pic>
        <p:nvPicPr>
          <p:cNvPr id="1061" name="Picture 37"/>
          <p:cNvPicPr>
            <a:picLocks noChangeAspect="1" noChangeArrowheads="1"/>
          </p:cNvPicPr>
          <p:nvPr/>
        </p:nvPicPr>
        <p:blipFill>
          <a:blip r:embed="rId26" cstate="print"/>
          <a:srcRect l="25662" t="5916" r="24939" b="5525"/>
          <a:stretch>
            <a:fillRect/>
          </a:stretch>
        </p:blipFill>
        <p:spPr bwMode="auto">
          <a:xfrm>
            <a:off x="21869400" y="9524999"/>
            <a:ext cx="5715000" cy="5576225"/>
          </a:xfrm>
          <a:prstGeom prst="rect">
            <a:avLst/>
          </a:prstGeom>
          <a:noFill/>
          <a:ln w="9525">
            <a:noFill/>
            <a:miter lim="800000"/>
            <a:headEnd/>
            <a:tailEnd/>
          </a:ln>
        </p:spPr>
      </p:pic>
      <p:pic>
        <p:nvPicPr>
          <p:cNvPr id="1062" name="Picture 38"/>
          <p:cNvPicPr>
            <a:picLocks noChangeAspect="1" noChangeArrowheads="1"/>
          </p:cNvPicPr>
          <p:nvPr/>
        </p:nvPicPr>
        <p:blipFill>
          <a:blip r:embed="rId27" cstate="print"/>
          <a:srcRect l="25609" t="5525" r="25150" b="6078"/>
          <a:stretch>
            <a:fillRect/>
          </a:stretch>
        </p:blipFill>
        <p:spPr bwMode="auto">
          <a:xfrm>
            <a:off x="27571318" y="9524999"/>
            <a:ext cx="5651883" cy="5486401"/>
          </a:xfrm>
          <a:prstGeom prst="rect">
            <a:avLst/>
          </a:prstGeom>
          <a:noFill/>
          <a:ln w="9525">
            <a:noFill/>
            <a:miter lim="800000"/>
            <a:headEnd/>
            <a:tailEnd/>
          </a:ln>
        </p:spPr>
      </p:pic>
      <p:sp>
        <p:nvSpPr>
          <p:cNvPr id="71" name="Rectangle 3"/>
          <p:cNvSpPr>
            <a:spLocks noChangeArrowheads="1"/>
          </p:cNvSpPr>
          <p:nvPr/>
        </p:nvSpPr>
        <p:spPr bwMode="auto">
          <a:xfrm>
            <a:off x="22174200" y="15240000"/>
            <a:ext cx="10439400" cy="738664"/>
          </a:xfrm>
          <a:prstGeom prst="rect">
            <a:avLst/>
          </a:prstGeom>
          <a:noFill/>
          <a:ln w="12700" cap="sq">
            <a:noFill/>
            <a:miter lim="800000"/>
            <a:headEnd type="none" w="sm" len="sm"/>
            <a:tailEnd type="none" w="sm" len="sm"/>
          </a:ln>
        </p:spPr>
        <p:txBody>
          <a:bodyPr wrap="square" anchor="ctr">
            <a:spAutoFit/>
          </a:bodyPr>
          <a:lstStyle/>
          <a:p>
            <a:pPr eaLnBrk="0" hangingPunct="0"/>
            <a:r>
              <a:rPr lang="en-US" sz="1400" dirty="0">
                <a:latin typeface="Times New Roman" pitchFamily="18" charset="0"/>
              </a:rPr>
              <a:t>Fig. </a:t>
            </a:r>
            <a:r>
              <a:rPr lang="en-US" sz="1400" dirty="0" smtClean="0">
                <a:latin typeface="Times New Roman" pitchFamily="18" charset="0"/>
              </a:rPr>
              <a:t>3: </a:t>
            </a:r>
            <a:r>
              <a:rPr lang="en-AU" sz="1400" dirty="0" smtClean="0">
                <a:latin typeface="Arial" pitchFamily="34" charset="0"/>
                <a:cs typeface="Arial" pitchFamily="34" charset="0"/>
              </a:rPr>
              <a:t>ASER of BPSK signal over </a:t>
            </a:r>
            <a:r>
              <a:rPr lang="en-AU" sz="1400" dirty="0" err="1" smtClean="0">
                <a:latin typeface="Arial" pitchFamily="34" charset="0"/>
                <a:cs typeface="Arial" pitchFamily="34" charset="0"/>
              </a:rPr>
              <a:t>i.n.d</a:t>
            </a:r>
            <a:r>
              <a:rPr lang="en-AU" sz="1400" dirty="0" smtClean="0">
                <a:latin typeface="Arial" pitchFamily="34" charset="0"/>
                <a:cs typeface="Arial" pitchFamily="34" charset="0"/>
              </a:rPr>
              <a:t>. Nakagami-m channel (m = 1 and 3) and Rician (K=0 and 3) respectively with 2-relay, 2-hop CAF relay system.</a:t>
            </a:r>
            <a:endParaRPr lang="en-US" sz="1400" dirty="0" smtClean="0">
              <a:solidFill>
                <a:prstClr val="black"/>
              </a:solidFill>
              <a:latin typeface="Arial" pitchFamily="34" charset="0"/>
              <a:cs typeface="Arial" pitchFamily="34" charset="0"/>
            </a:endParaRPr>
          </a:p>
          <a:p>
            <a:pPr eaLnBrk="0" hangingPunct="0"/>
            <a:endParaRPr lang="en-US" sz="1400" dirty="0">
              <a:latin typeface="Times New Roman" pitchFamily="18" charset="0"/>
            </a:endParaRPr>
          </a:p>
        </p:txBody>
      </p:sp>
      <p:sp>
        <p:nvSpPr>
          <p:cNvPr id="1064" name="Rectangle 40"/>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63" name="Object 39"/>
          <p:cNvGraphicFramePr>
            <a:graphicFrameLocks noChangeAspect="1"/>
          </p:cNvGraphicFramePr>
          <p:nvPr/>
        </p:nvGraphicFramePr>
        <p:xfrm>
          <a:off x="23088600" y="19202400"/>
          <a:ext cx="5693833" cy="762000"/>
        </p:xfrm>
        <a:graphic>
          <a:graphicData uri="http://schemas.openxmlformats.org/presentationml/2006/ole">
            <p:oleObj spid="_x0000_s1063" name="Equation" r:id="rId28" imgW="3149600" imgH="431800" progId="Equation.DSMT4">
              <p:embed/>
            </p:oleObj>
          </a:graphicData>
        </a:graphic>
      </p:graphicFrame>
      <p:sp>
        <p:nvSpPr>
          <p:cNvPr id="75" name="TextBox 74"/>
          <p:cNvSpPr txBox="1"/>
          <p:nvPr/>
        </p:nvSpPr>
        <p:spPr>
          <a:xfrm>
            <a:off x="21793200" y="21564601"/>
            <a:ext cx="11658600" cy="9941183"/>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i="1"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r>
              <a:rPr lang="en-US" sz="2000" dirty="0" smtClean="0">
                <a:solidFill>
                  <a:prstClr val="black"/>
                </a:solidFill>
                <a:latin typeface="Arial" pitchFamily="34" charset="0"/>
                <a:cs typeface="Arial" pitchFamily="34" charset="0"/>
              </a:rPr>
              <a:t>‘</a:t>
            </a: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r>
              <a:rPr lang="en-US" sz="2000" dirty="0" smtClean="0">
                <a:solidFill>
                  <a:prstClr val="black"/>
                </a:solidFill>
                <a:latin typeface="Arial" pitchFamily="34" charset="0"/>
                <a:cs typeface="Arial" pitchFamily="34" charset="0"/>
              </a:rPr>
              <a:t>‘</a:t>
            </a:r>
          </a:p>
        </p:txBody>
      </p:sp>
      <p:sp>
        <p:nvSpPr>
          <p:cNvPr id="66" name="Rectangle 4"/>
          <p:cNvSpPr txBox="1">
            <a:spLocks noChangeArrowheads="1"/>
          </p:cNvSpPr>
          <p:nvPr/>
        </p:nvSpPr>
        <p:spPr>
          <a:xfrm>
            <a:off x="25603200" y="21869400"/>
            <a:ext cx="33528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lang="en-US" sz="2800" b="1" dirty="0" smtClean="0">
                <a:solidFill>
                  <a:srgbClr val="CC0000"/>
                </a:solidFill>
                <a:latin typeface="+mj-lt"/>
                <a:ea typeface="+mj-ea"/>
                <a:cs typeface="+mj-cs"/>
              </a:rPr>
              <a:t>Discussion</a:t>
            </a:r>
            <a:endParaRPr kumimoji="0" lang="en-US" sz="2800" b="1" i="0" u="none" strike="noStrike" kern="1200" cap="none" spc="0" normalizeH="0" baseline="0" noProof="0" dirty="0" smtClean="0">
              <a:ln>
                <a:noFill/>
              </a:ln>
              <a:solidFill>
                <a:srgbClr val="CC0000"/>
              </a:solidFill>
              <a:effectLst/>
              <a:uLnTx/>
              <a:uFillTx/>
              <a:latin typeface="+mj-lt"/>
              <a:ea typeface="+mj-ea"/>
              <a:cs typeface="+mj-cs"/>
            </a:endParaRPr>
          </a:p>
        </p:txBody>
      </p:sp>
      <p:sp>
        <p:nvSpPr>
          <p:cNvPr id="69" name="Rectangle 6"/>
          <p:cNvSpPr>
            <a:spLocks noChangeArrowheads="1"/>
          </p:cNvSpPr>
          <p:nvPr/>
        </p:nvSpPr>
        <p:spPr bwMode="auto">
          <a:xfrm>
            <a:off x="21793200" y="22174200"/>
            <a:ext cx="11506200" cy="9220200"/>
          </a:xfrm>
          <a:prstGeom prst="rect">
            <a:avLst/>
          </a:prstGeom>
          <a:noFill/>
          <a:ln w="9525">
            <a:noFill/>
            <a:miter lim="800000"/>
            <a:headEnd/>
            <a:tailEnd/>
          </a:ln>
        </p:spPr>
        <p:txBody>
          <a:bodyPr wrap="square">
            <a:spAutoFit/>
          </a:bodyPr>
          <a:lstStyle/>
          <a:p>
            <a:pPr marL="762000" lvl="1" indent="-342900" algn="just" defTabSz="914400">
              <a:spcAft>
                <a:spcPts val="600"/>
              </a:spcAft>
              <a:defRPr/>
            </a:pPr>
            <a:r>
              <a:rPr lang="en-US" sz="2000" kern="0" dirty="0" smtClean="0">
                <a:solidFill>
                  <a:srgbClr val="000000"/>
                </a:solidFill>
              </a:rPr>
              <a:t>                   </a:t>
            </a:r>
            <a:endParaRPr lang="en-US" sz="2000" dirty="0" smtClean="0">
              <a:latin typeface="Arial" pitchFamily="34" charset="0"/>
              <a:cs typeface="Arial" pitchFamily="34" charset="0"/>
            </a:endParaRPr>
          </a:p>
          <a:p>
            <a:pPr marL="762000" lvl="1" indent="-342900" algn="just" defTabSz="914400">
              <a:spcAft>
                <a:spcPts val="600"/>
              </a:spcAft>
              <a:defRPr/>
            </a:pPr>
            <a:r>
              <a:rPr lang="en-US" sz="2000" kern="0" dirty="0" smtClean="0">
                <a:solidFill>
                  <a:srgbClr val="000000"/>
                </a:solidFill>
              </a:rPr>
              <a:t>The obtained closed form expression for ASER were computed and the result were compared to other existing results and the following were the observation:</a:t>
            </a:r>
          </a:p>
          <a:p>
            <a:pPr marL="762000" lvl="1" indent="-342900" algn="just" defTabSz="914400">
              <a:spcAft>
                <a:spcPts val="600"/>
              </a:spcAft>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Fig. 2 shows the performance of our approach in </a:t>
            </a:r>
            <a:r>
              <a:rPr lang="en-US" sz="2000" kern="0" dirty="0" err="1" smtClean="0">
                <a:solidFill>
                  <a:srgbClr val="000000"/>
                </a:solidFill>
              </a:rPr>
              <a:t>i.i.d</a:t>
            </a:r>
            <a:r>
              <a:rPr lang="en-US" sz="2000" kern="0" dirty="0" smtClean="0">
                <a:solidFill>
                  <a:srgbClr val="000000"/>
                </a:solidFill>
              </a:rPr>
              <a:t>. fading environment.</a:t>
            </a:r>
          </a:p>
          <a:p>
            <a:pPr marL="762000" lvl="1" indent="-342900" algn="just" defTabSz="914400">
              <a:spcAft>
                <a:spcPts val="600"/>
              </a:spcAft>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Our approach performs better than any  existing bounds or asymptotic method across SNR and fading channel distributions .</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Our result is within the limit of upper and lower bounds but closer to the upper bound. In fact after rigorous derivations, we have shown that our approach is an approximation of the resulting ASER from the upper bound of harmonic SNR . </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Our result performs better than the modified RCG method as the value of fading index </a:t>
            </a:r>
            <a:r>
              <a:rPr lang="en-US" sz="2000" i="1" kern="0" dirty="0" smtClean="0">
                <a:solidFill>
                  <a:srgbClr val="000000"/>
                </a:solidFill>
              </a:rPr>
              <a:t>m </a:t>
            </a:r>
            <a:r>
              <a:rPr lang="en-US" sz="2000" kern="0" dirty="0" smtClean="0">
                <a:solidFill>
                  <a:srgbClr val="000000"/>
                </a:solidFill>
              </a:rPr>
              <a:t>increases which agrees with the result obtained for non-cooperative system.</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At low SNR, our method gives the best performance when compared to other existing methods</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Fig. 3 depicts the performance analysis in independent and non-identically distributed (</a:t>
            </a:r>
            <a:r>
              <a:rPr lang="en-US" sz="2000" kern="0" dirty="0" err="1" smtClean="0">
                <a:solidFill>
                  <a:srgbClr val="000000"/>
                </a:solidFill>
              </a:rPr>
              <a:t>i.n.d</a:t>
            </a:r>
            <a:r>
              <a:rPr lang="en-US" sz="2000" kern="0" dirty="0" smtClean="0">
                <a:solidFill>
                  <a:srgbClr val="000000"/>
                </a:solidFill>
              </a:rPr>
              <a:t>.) fading environment.</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No exact analysis exist for this case. We can only compare to existing bounds and approximation.</a:t>
            </a:r>
          </a:p>
          <a:p>
            <a:pPr marL="762000" lvl="1" indent="-342900" algn="just" defTabSz="914400">
              <a:spcAft>
                <a:spcPts val="600"/>
              </a:spcAft>
              <a:buFont typeface="Wingdings" pitchFamily="2" charset="2"/>
              <a:buChar char="§"/>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Our method and the bounds follows the curve of the ASER throughout the range of SNR while the RCG (‘Modified’) method does not at low SNR values.</a:t>
            </a:r>
          </a:p>
        </p:txBody>
      </p:sp>
      <p:sp>
        <p:nvSpPr>
          <p:cNvPr id="70" name="Rectangle 4"/>
          <p:cNvSpPr txBox="1">
            <a:spLocks noChangeArrowheads="1"/>
          </p:cNvSpPr>
          <p:nvPr/>
        </p:nvSpPr>
        <p:spPr>
          <a:xfrm>
            <a:off x="36880800" y="3352800"/>
            <a:ext cx="33528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lang="en-US" sz="2800" b="1" dirty="0" smtClean="0">
                <a:solidFill>
                  <a:srgbClr val="CC0000"/>
                </a:solidFill>
                <a:latin typeface="+mj-lt"/>
                <a:ea typeface="+mj-ea"/>
                <a:cs typeface="+mj-cs"/>
              </a:rPr>
              <a:t>Conclusion</a:t>
            </a:r>
            <a:endParaRPr kumimoji="0" lang="en-US" sz="2800" b="1" i="0" u="none" strike="noStrike" kern="1200" cap="none" spc="0" normalizeH="0" baseline="0" noProof="0" dirty="0" smtClean="0">
              <a:ln>
                <a:noFill/>
              </a:ln>
              <a:solidFill>
                <a:srgbClr val="CC0000"/>
              </a:solidFill>
              <a:effectLst/>
              <a:uLnTx/>
              <a:uFillTx/>
              <a:latin typeface="+mj-lt"/>
              <a:ea typeface="+mj-ea"/>
              <a:cs typeface="+mj-cs"/>
            </a:endParaRPr>
          </a:p>
        </p:txBody>
      </p:sp>
      <p:sp>
        <p:nvSpPr>
          <p:cNvPr id="74" name="Rectangle 6"/>
          <p:cNvSpPr>
            <a:spLocks noChangeArrowheads="1"/>
          </p:cNvSpPr>
          <p:nvPr/>
        </p:nvSpPr>
        <p:spPr bwMode="auto">
          <a:xfrm>
            <a:off x="33451800" y="3505200"/>
            <a:ext cx="10287000" cy="6478697"/>
          </a:xfrm>
          <a:prstGeom prst="rect">
            <a:avLst/>
          </a:prstGeom>
          <a:noFill/>
          <a:ln w="9525">
            <a:noFill/>
            <a:miter lim="800000"/>
            <a:headEnd/>
            <a:tailEnd/>
          </a:ln>
        </p:spPr>
        <p:txBody>
          <a:bodyPr wrap="square">
            <a:spAutoFit/>
          </a:bodyPr>
          <a:lstStyle/>
          <a:p>
            <a:pPr marL="762000" lvl="1" indent="-342900" algn="just" defTabSz="914400">
              <a:spcAft>
                <a:spcPts val="600"/>
              </a:spcAft>
              <a:defRPr/>
            </a:pPr>
            <a:r>
              <a:rPr lang="en-US" sz="2000" kern="0" dirty="0" smtClean="0">
                <a:solidFill>
                  <a:srgbClr val="000000"/>
                </a:solidFill>
              </a:rPr>
              <a:t>                   </a:t>
            </a:r>
            <a:endParaRPr lang="en-US" sz="2000" dirty="0" smtClean="0">
              <a:latin typeface="Arial" pitchFamily="34" charset="0"/>
              <a:cs typeface="Arial" pitchFamily="34" charset="0"/>
            </a:endParaRPr>
          </a:p>
          <a:p>
            <a:pPr marL="762000" lvl="1" indent="-342900" algn="just" defTabSz="914400">
              <a:spcAft>
                <a:spcPts val="600"/>
              </a:spcAft>
              <a:buFont typeface="Wingdings" pitchFamily="2" charset="2"/>
              <a:buChar char="§"/>
              <a:defRPr/>
            </a:pPr>
            <a:r>
              <a:rPr lang="en-US" sz="2000" kern="0" dirty="0" smtClean="0">
                <a:solidFill>
                  <a:srgbClr val="000000"/>
                </a:solidFill>
              </a:rPr>
              <a:t>Developed a novel approach for efficient performance evaluation of error rates in CAF system.  </a:t>
            </a:r>
          </a:p>
          <a:p>
            <a:pPr marL="762000" lvl="1" indent="-342900" algn="just" defTabSz="914400">
              <a:spcAft>
                <a:spcPts val="600"/>
              </a:spcAft>
              <a:defRPr/>
            </a:pPr>
            <a:endParaRPr lang="en-US" sz="2000" kern="0" dirty="0" smtClean="0">
              <a:solidFill>
                <a:srgbClr val="000000"/>
              </a:solidFill>
            </a:endParaRPr>
          </a:p>
          <a:p>
            <a:pPr marL="762000" lvl="1" indent="-342900" algn="just" defTabSz="914400">
              <a:spcAft>
                <a:spcPts val="600"/>
              </a:spcAft>
              <a:buFont typeface="Wingdings" pitchFamily="2" charset="2"/>
              <a:buChar char="§"/>
              <a:defRPr/>
            </a:pPr>
            <a:r>
              <a:rPr lang="en-US" sz="2000" kern="0" dirty="0" smtClean="0">
                <a:solidFill>
                  <a:srgbClr val="000000"/>
                </a:solidFill>
              </a:rPr>
              <a:t>First we developed an exponential-type approximation for the CEP over a wide range of </a:t>
            </a:r>
            <a:r>
              <a:rPr lang="en-US" sz="2000" dirty="0" smtClean="0"/>
              <a:t>digital modulation schemes.</a:t>
            </a:r>
          </a:p>
          <a:p>
            <a:pPr marL="762000" lvl="1" indent="-342900" algn="just" defTabSz="914400">
              <a:spcAft>
                <a:spcPts val="600"/>
              </a:spcAft>
              <a:buFont typeface="Wingdings" pitchFamily="2" charset="2"/>
              <a:buChar char="§"/>
              <a:defRPr/>
            </a:pPr>
            <a:endParaRPr lang="en-US" sz="2000" dirty="0" smtClean="0"/>
          </a:p>
          <a:p>
            <a:pPr marL="762000" lvl="1" indent="-342900" algn="just" defTabSz="914400">
              <a:spcAft>
                <a:spcPts val="600"/>
              </a:spcAft>
              <a:buFont typeface="Wingdings" pitchFamily="2" charset="2"/>
              <a:buChar char="§"/>
              <a:defRPr/>
            </a:pPr>
            <a:r>
              <a:rPr lang="en-US" sz="2000" dirty="0" smtClean="0"/>
              <a:t>Then, develop a novel asymptotic analysis of CAF networks over generalized fading channels (including mixed fading).</a:t>
            </a:r>
          </a:p>
          <a:p>
            <a:pPr marL="762000" lvl="1" indent="-342900" algn="just" defTabSz="914400">
              <a:spcAft>
                <a:spcPts val="600"/>
              </a:spcAft>
              <a:buFont typeface="Wingdings" pitchFamily="2" charset="2"/>
              <a:buChar char="§"/>
              <a:defRPr/>
            </a:pPr>
            <a:endParaRPr lang="en-US" sz="2000" dirty="0" smtClean="0"/>
          </a:p>
          <a:p>
            <a:pPr marL="762000" lvl="1" indent="-342900" algn="just" defTabSz="914400">
              <a:spcAft>
                <a:spcPts val="600"/>
              </a:spcAft>
              <a:buFont typeface="Wingdings" pitchFamily="2" charset="2"/>
              <a:buChar char="§"/>
              <a:defRPr/>
            </a:pPr>
            <a:r>
              <a:rPr lang="en-US" sz="2000" dirty="0" smtClean="0"/>
              <a:t>Our approach gives closed-form solution for all modulation schemes and fading channels as long as the MGF exist.</a:t>
            </a:r>
          </a:p>
          <a:p>
            <a:pPr marL="762000" lvl="1" indent="-342900" algn="just" defTabSz="914400">
              <a:spcAft>
                <a:spcPts val="600"/>
              </a:spcAft>
              <a:buFont typeface="Wingdings" pitchFamily="2" charset="2"/>
              <a:buChar char="§"/>
              <a:defRPr/>
            </a:pPr>
            <a:endParaRPr lang="en-US" sz="2000" dirty="0" smtClean="0"/>
          </a:p>
          <a:p>
            <a:pPr marL="762000" lvl="1" indent="-342900" algn="just" defTabSz="914400">
              <a:spcAft>
                <a:spcPts val="600"/>
              </a:spcAft>
              <a:buFont typeface="Wingdings" pitchFamily="2" charset="2"/>
              <a:buChar char="§"/>
              <a:defRPr/>
            </a:pPr>
            <a:r>
              <a:rPr lang="en-US" sz="2000" dirty="0" smtClean="0"/>
              <a:t> Our approach is more accurate than the modified RCG method at lower SNR regime and at higher values of fading severity index.</a:t>
            </a:r>
          </a:p>
          <a:p>
            <a:pPr marL="762000" lvl="1" indent="-342900" algn="just" defTabSz="914400">
              <a:spcAft>
                <a:spcPts val="600"/>
              </a:spcAft>
              <a:buFont typeface="Wingdings" pitchFamily="2" charset="2"/>
              <a:buChar char="§"/>
              <a:defRPr/>
            </a:pPr>
            <a:endParaRPr lang="en-US" sz="2000" dirty="0" smtClean="0"/>
          </a:p>
          <a:p>
            <a:pPr marL="762000" lvl="1" indent="-342900" algn="just" defTabSz="914400">
              <a:spcAft>
                <a:spcPts val="600"/>
              </a:spcAft>
              <a:buFont typeface="Wingdings" pitchFamily="2" charset="2"/>
              <a:buChar char="§"/>
              <a:defRPr/>
            </a:pPr>
            <a:r>
              <a:rPr lang="en-US" sz="2000" dirty="0" smtClean="0"/>
              <a:t>It is less complex to program and evaluate when compared to the bounding technique and exact expressions (when available).</a:t>
            </a:r>
          </a:p>
        </p:txBody>
      </p:sp>
      <p:sp>
        <p:nvSpPr>
          <p:cNvPr id="76" name="TextBox 75"/>
          <p:cNvSpPr txBox="1"/>
          <p:nvPr/>
        </p:nvSpPr>
        <p:spPr>
          <a:xfrm>
            <a:off x="33451800" y="10363200"/>
            <a:ext cx="10287000" cy="3785652"/>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p:txBody>
      </p:sp>
      <p:sp>
        <p:nvSpPr>
          <p:cNvPr id="77" name="Rectangle 4"/>
          <p:cNvSpPr txBox="1">
            <a:spLocks noChangeArrowheads="1"/>
          </p:cNvSpPr>
          <p:nvPr/>
        </p:nvSpPr>
        <p:spPr>
          <a:xfrm>
            <a:off x="35890200" y="10668000"/>
            <a:ext cx="49530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lang="en-US" sz="2800" b="1" dirty="0" smtClean="0">
                <a:solidFill>
                  <a:srgbClr val="CC0000"/>
                </a:solidFill>
                <a:latin typeface="+mj-lt"/>
                <a:ea typeface="+mj-ea"/>
                <a:cs typeface="+mj-cs"/>
              </a:rPr>
              <a:t>Future Research Direction</a:t>
            </a:r>
            <a:endParaRPr kumimoji="0" lang="en-US" sz="2800" b="1" i="0" u="none" strike="noStrike" kern="1200" cap="none" spc="0" normalizeH="0" baseline="0" noProof="0" dirty="0" smtClean="0">
              <a:ln>
                <a:noFill/>
              </a:ln>
              <a:solidFill>
                <a:srgbClr val="CC0000"/>
              </a:solidFill>
              <a:effectLst/>
              <a:uLnTx/>
              <a:uFillTx/>
              <a:latin typeface="+mj-lt"/>
              <a:ea typeface="+mj-ea"/>
              <a:cs typeface="+mj-cs"/>
            </a:endParaRPr>
          </a:p>
        </p:txBody>
      </p:sp>
      <p:sp>
        <p:nvSpPr>
          <p:cNvPr id="78" name="Rectangle 6"/>
          <p:cNvSpPr>
            <a:spLocks noChangeArrowheads="1"/>
          </p:cNvSpPr>
          <p:nvPr/>
        </p:nvSpPr>
        <p:spPr bwMode="auto">
          <a:xfrm>
            <a:off x="33451800" y="11047303"/>
            <a:ext cx="10287000" cy="2631490"/>
          </a:xfrm>
          <a:prstGeom prst="rect">
            <a:avLst/>
          </a:prstGeom>
          <a:noFill/>
          <a:ln w="9525">
            <a:noFill/>
            <a:miter lim="800000"/>
            <a:headEnd/>
            <a:tailEnd/>
          </a:ln>
        </p:spPr>
        <p:txBody>
          <a:bodyPr wrap="square">
            <a:spAutoFit/>
          </a:bodyPr>
          <a:lstStyle/>
          <a:p>
            <a:pPr marL="762000" lvl="1" indent="-342900" algn="just" defTabSz="914400">
              <a:spcAft>
                <a:spcPts val="600"/>
              </a:spcAft>
              <a:defRPr/>
            </a:pPr>
            <a:r>
              <a:rPr lang="en-US" sz="2000" kern="0" dirty="0" smtClean="0">
                <a:solidFill>
                  <a:srgbClr val="000000"/>
                </a:solidFill>
              </a:rPr>
              <a:t> </a:t>
            </a:r>
          </a:p>
          <a:p>
            <a:pPr marL="762000" lvl="1" indent="-342900" algn="just" defTabSz="914400">
              <a:spcAft>
                <a:spcPts val="600"/>
              </a:spcAft>
              <a:defRPr/>
            </a:pPr>
            <a:r>
              <a:rPr lang="en-US" sz="2000" kern="0" dirty="0" smtClean="0">
                <a:solidFill>
                  <a:srgbClr val="000000"/>
                </a:solidFill>
              </a:rPr>
              <a:t>O</a:t>
            </a:r>
            <a:r>
              <a:rPr lang="en-AU" sz="2000" dirty="0" err="1" smtClean="0"/>
              <a:t>ur</a:t>
            </a:r>
            <a:r>
              <a:rPr lang="en-AU" sz="2000" dirty="0" smtClean="0"/>
              <a:t> closed-form expressions for ASER may be further exploited for the following system-level optimization:</a:t>
            </a:r>
            <a:r>
              <a:rPr lang="en-US" sz="2000" kern="0" dirty="0" smtClean="0">
                <a:solidFill>
                  <a:srgbClr val="000000"/>
                </a:solidFill>
              </a:rPr>
              <a:t>            </a:t>
            </a:r>
          </a:p>
          <a:p>
            <a:pPr marL="762000" lvl="1" indent="-342900" algn="just" defTabSz="914400">
              <a:spcAft>
                <a:spcPts val="600"/>
              </a:spcAft>
              <a:defRPr/>
            </a:pPr>
            <a:endParaRPr lang="en-US" sz="2000" dirty="0" smtClean="0">
              <a:latin typeface="Arial" pitchFamily="34" charset="0"/>
              <a:cs typeface="Arial" pitchFamily="34" charset="0"/>
            </a:endParaRPr>
          </a:p>
          <a:p>
            <a:pPr marL="762000" lvl="1" indent="-342900" algn="just" defTabSz="914400">
              <a:spcAft>
                <a:spcPts val="600"/>
              </a:spcAft>
              <a:buFont typeface="Wingdings" pitchFamily="2" charset="2"/>
              <a:buChar char="§"/>
              <a:defRPr/>
            </a:pPr>
            <a:r>
              <a:rPr lang="en-AU" sz="2000" dirty="0" smtClean="0"/>
              <a:t>Optimal power allocation problem in cooperative relay networks</a:t>
            </a:r>
          </a:p>
          <a:p>
            <a:pPr marL="762000" lvl="1" indent="-342900" algn="just" defTabSz="914400">
              <a:spcAft>
                <a:spcPts val="600"/>
              </a:spcAft>
              <a:buFont typeface="Wingdings" pitchFamily="2" charset="2"/>
              <a:buChar char="§"/>
              <a:defRPr/>
            </a:pPr>
            <a:endParaRPr lang="en-AU" sz="2000" kern="0" dirty="0" smtClean="0">
              <a:solidFill>
                <a:srgbClr val="000000"/>
              </a:solidFill>
            </a:endParaRPr>
          </a:p>
          <a:p>
            <a:pPr marL="762000" lvl="1" indent="-342900" algn="just" defTabSz="914400">
              <a:spcAft>
                <a:spcPts val="600"/>
              </a:spcAft>
              <a:buFont typeface="Wingdings" pitchFamily="2" charset="2"/>
              <a:buChar char="§"/>
              <a:defRPr/>
            </a:pPr>
            <a:r>
              <a:rPr lang="en-AU" sz="2000" dirty="0" smtClean="0"/>
              <a:t>Link-adaptive CAF network design</a:t>
            </a:r>
            <a:endParaRPr lang="en-US" sz="2000" kern="0" dirty="0" smtClean="0">
              <a:solidFill>
                <a:srgbClr val="000000"/>
              </a:solidFill>
            </a:endParaRPr>
          </a:p>
        </p:txBody>
      </p:sp>
      <p:sp>
        <p:nvSpPr>
          <p:cNvPr id="79" name="TextBox 78"/>
          <p:cNvSpPr txBox="1"/>
          <p:nvPr/>
        </p:nvSpPr>
        <p:spPr>
          <a:xfrm>
            <a:off x="33451800" y="14173200"/>
            <a:ext cx="10287000" cy="3810000"/>
          </a:xfrm>
          <a:prstGeom prst="rect">
            <a:avLst/>
          </a:prstGeom>
          <a:solidFill>
            <a:schemeClr val="accent1">
              <a:lumMod val="75000"/>
              <a:alpha val="7000"/>
            </a:schemeClr>
          </a:solidFill>
          <a:ln>
            <a:solidFill>
              <a:schemeClr val="accent1"/>
            </a:solidFill>
          </a:ln>
        </p:spPr>
        <p:txBody>
          <a:bodyPr wrap="square" rtlCol="0">
            <a:sp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t>
            </a:r>
          </a:p>
        </p:txBody>
      </p:sp>
      <p:sp>
        <p:nvSpPr>
          <p:cNvPr id="80" name="Rectangle 4"/>
          <p:cNvSpPr txBox="1">
            <a:spLocks noChangeArrowheads="1"/>
          </p:cNvSpPr>
          <p:nvPr/>
        </p:nvSpPr>
        <p:spPr>
          <a:xfrm>
            <a:off x="35890200" y="14401800"/>
            <a:ext cx="49530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lang="en-US" sz="2800" b="1" dirty="0" smtClean="0">
                <a:solidFill>
                  <a:srgbClr val="CC0000"/>
                </a:solidFill>
                <a:latin typeface="+mj-lt"/>
                <a:ea typeface="+mj-ea"/>
                <a:cs typeface="+mj-cs"/>
              </a:rPr>
              <a:t>Acknowledgement</a:t>
            </a:r>
            <a:endParaRPr kumimoji="0" lang="en-US" sz="2800" b="1" i="0" u="none" strike="noStrike" kern="1200" cap="none" spc="0" normalizeH="0" baseline="0" noProof="0" dirty="0" smtClean="0">
              <a:ln>
                <a:noFill/>
              </a:ln>
              <a:solidFill>
                <a:srgbClr val="CC0000"/>
              </a:solidFill>
              <a:effectLst/>
              <a:uLnTx/>
              <a:uFillTx/>
              <a:latin typeface="+mj-lt"/>
              <a:ea typeface="+mj-ea"/>
              <a:cs typeface="+mj-cs"/>
            </a:endParaRPr>
          </a:p>
        </p:txBody>
      </p:sp>
      <p:sp>
        <p:nvSpPr>
          <p:cNvPr id="81" name="Rectangle 6"/>
          <p:cNvSpPr>
            <a:spLocks noChangeArrowheads="1"/>
          </p:cNvSpPr>
          <p:nvPr/>
        </p:nvSpPr>
        <p:spPr bwMode="auto">
          <a:xfrm>
            <a:off x="33451800" y="14782800"/>
            <a:ext cx="10058400" cy="2785378"/>
          </a:xfrm>
          <a:prstGeom prst="rect">
            <a:avLst/>
          </a:prstGeom>
          <a:noFill/>
          <a:ln w="9525">
            <a:noFill/>
            <a:miter lim="800000"/>
            <a:headEnd/>
            <a:tailEnd/>
          </a:ln>
        </p:spPr>
        <p:txBody>
          <a:bodyPr wrap="square">
            <a:spAutoFit/>
          </a:bodyPr>
          <a:lstStyle/>
          <a:p>
            <a:pPr marL="762000" lvl="1" indent="-342900" algn="just" defTabSz="914400">
              <a:spcAft>
                <a:spcPts val="600"/>
              </a:spcAft>
              <a:defRPr/>
            </a:pPr>
            <a:r>
              <a:rPr lang="en-US" sz="2000" kern="0" dirty="0" smtClean="0">
                <a:solidFill>
                  <a:srgbClr val="000000"/>
                </a:solidFill>
              </a:rPr>
              <a:t> </a:t>
            </a:r>
          </a:p>
          <a:p>
            <a:pPr marL="762000" lvl="1" indent="-342900" algn="just" defTabSz="914400">
              <a:lnSpc>
                <a:spcPct val="150000"/>
              </a:lnSpc>
              <a:spcAft>
                <a:spcPts val="600"/>
              </a:spcAft>
              <a:defRPr/>
            </a:pPr>
            <a:r>
              <a:rPr lang="en-US" sz="2000" dirty="0" smtClean="0"/>
              <a:t>This work is supported in part by funding from the NSF 0931679 and the US Air Force Research Laboratory (Contract #FA8750-09-1-0151). The views and conclusions contained in this document are those of the authors, and should not be interpreted as representing the official policies, either expressed or implied, of the AFRL or the US Government.</a:t>
            </a:r>
            <a:endParaRPr lang="en-US" sz="2000" kern="0" dirty="0" smtClean="0">
              <a:solidFill>
                <a:srgbClr val="000000"/>
              </a:solidFill>
            </a:endParaRPr>
          </a:p>
        </p:txBody>
      </p:sp>
      <p:sp>
        <p:nvSpPr>
          <p:cNvPr id="82" name="Rectangle 4"/>
          <p:cNvSpPr txBox="1">
            <a:spLocks noChangeArrowheads="1"/>
          </p:cNvSpPr>
          <p:nvPr/>
        </p:nvSpPr>
        <p:spPr>
          <a:xfrm>
            <a:off x="35737800" y="18288000"/>
            <a:ext cx="4953000" cy="457200"/>
          </a:xfrm>
          <a:prstGeom prst="rect">
            <a:avLst/>
          </a:prstGeom>
          <a:noFill/>
        </p:spPr>
        <p:txBody>
          <a:bodyPr vert="horz" lIns="407557" tIns="203779" rIns="407557" bIns="203779" rtlCol="0" anchor="ctr">
            <a:noAutofit/>
          </a:bodyPr>
          <a:lstStyle/>
          <a:p>
            <a:pPr marL="0" marR="0" lvl="0" indent="0" algn="ctr" defTabSz="4075572" rtl="0" eaLnBrk="1" fontAlgn="auto" latinLnBrk="0" hangingPunct="1">
              <a:lnSpc>
                <a:spcPct val="100000"/>
              </a:lnSpc>
              <a:spcBef>
                <a:spcPct val="0"/>
              </a:spcBef>
              <a:spcAft>
                <a:spcPts val="0"/>
              </a:spcAft>
              <a:buClrTx/>
              <a:buSzTx/>
              <a:buFontTx/>
              <a:buNone/>
              <a:tabLst/>
              <a:defRPr/>
            </a:pPr>
            <a:r>
              <a:rPr lang="en-US" sz="2800" b="1" dirty="0" smtClean="0">
                <a:solidFill>
                  <a:srgbClr val="CC0000"/>
                </a:solidFill>
                <a:latin typeface="+mj-lt"/>
                <a:ea typeface="+mj-ea"/>
                <a:cs typeface="+mj-cs"/>
              </a:rPr>
              <a:t>Reference</a:t>
            </a:r>
            <a:endParaRPr kumimoji="0" lang="en-US" sz="2800" b="1" i="0" u="none" strike="noStrike" kern="1200" cap="none" spc="0" normalizeH="0" baseline="0" noProof="0" dirty="0" smtClean="0">
              <a:ln>
                <a:noFill/>
              </a:ln>
              <a:solidFill>
                <a:srgbClr val="CC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1951</Words>
  <Application>Microsoft Office PowerPoint</Application>
  <PresentationFormat>Custom</PresentationFormat>
  <Paragraphs>528</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Efficient  Evaluation of  Error Rates in Non-regenerative Cooperative Relay System  Olabiyi Oluwatobi  Advisor : Dr. A. Annamalai  ARO Center for Battlefield Communications (CeBCom) Center of Excellence for Communication Systems Technology Research (CECSTR) Department of Electrical and Computer Engineering Prairie View A&amp;M University,  TX 77446,USA  </vt:lpstr>
    </vt:vector>
  </TitlesOfParts>
  <Company>CECSTR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Your Name</dc:title>
  <dc:creator>Shumon</dc:creator>
  <cp:lastModifiedBy>Olabiyi Oluwatobi</cp:lastModifiedBy>
  <cp:revision>114</cp:revision>
  <dcterms:created xsi:type="dcterms:W3CDTF">2010-10-21T15:19:45Z</dcterms:created>
  <dcterms:modified xsi:type="dcterms:W3CDTF">2011-03-03T18:05:00Z</dcterms:modified>
</cp:coreProperties>
</file>