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64" r:id="rId14"/>
    <p:sldId id="271"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p:cViewPr>
        <p:scale>
          <a:sx n="101" d="100"/>
          <a:sy n="101" d="100"/>
        </p:scale>
        <p:origin x="1960" y="2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ADF89F7B-E988-433D-90F8-E6C18749CB8E}" type="datetimeFigureOut">
              <a:rPr lang="en-US" smtClean="0"/>
              <a:t>9/27/19</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0800DDAF-35E9-4273-AAA4-837010EF9D14}" type="slidenum">
              <a:rPr lang="en-US" smtClean="0"/>
              <a:t>‹#›</a:t>
            </a:fld>
            <a:endParaRPr lang="en-US"/>
          </a:p>
        </p:txBody>
      </p:sp>
    </p:spTree>
    <p:extLst>
      <p:ext uri="{BB962C8B-B14F-4D97-AF65-F5344CB8AC3E}">
        <p14:creationId xmlns:p14="http://schemas.microsoft.com/office/powerpoint/2010/main" val="422088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F1D265C-0460-40DF-A0C0-BF4744439407}" type="datetimeFigureOut">
              <a:rPr lang="en-US" smtClean="0"/>
              <a:t>9/27/19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F993020-ED08-4776-BAF3-E67722FD5D21}" type="slidenum">
              <a:rPr lang="en-US" smtClean="0"/>
              <a:t>‹#›</a:t>
            </a:fld>
            <a:endParaRPr lang="en-US"/>
          </a:p>
        </p:txBody>
      </p:sp>
    </p:spTree>
    <p:extLst>
      <p:ext uri="{BB962C8B-B14F-4D97-AF65-F5344CB8AC3E}">
        <p14:creationId xmlns:p14="http://schemas.microsoft.com/office/powerpoint/2010/main" val="270968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1</a:t>
            </a:fld>
            <a:endParaRPr lang="en-US"/>
          </a:p>
        </p:txBody>
      </p:sp>
    </p:spTree>
    <p:extLst>
      <p:ext uri="{BB962C8B-B14F-4D97-AF65-F5344CB8AC3E}">
        <p14:creationId xmlns:p14="http://schemas.microsoft.com/office/powerpoint/2010/main" val="373874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2</a:t>
            </a:fld>
            <a:endParaRPr lang="en-US"/>
          </a:p>
        </p:txBody>
      </p:sp>
    </p:spTree>
    <p:extLst>
      <p:ext uri="{BB962C8B-B14F-4D97-AF65-F5344CB8AC3E}">
        <p14:creationId xmlns:p14="http://schemas.microsoft.com/office/powerpoint/2010/main" val="2353895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3</a:t>
            </a:fld>
            <a:endParaRPr lang="en-US"/>
          </a:p>
        </p:txBody>
      </p:sp>
    </p:spTree>
    <p:extLst>
      <p:ext uri="{BB962C8B-B14F-4D97-AF65-F5344CB8AC3E}">
        <p14:creationId xmlns:p14="http://schemas.microsoft.com/office/powerpoint/2010/main" val="46145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6</a:t>
            </a:fld>
            <a:endParaRPr lang="en-US"/>
          </a:p>
        </p:txBody>
      </p:sp>
    </p:spTree>
    <p:extLst>
      <p:ext uri="{BB962C8B-B14F-4D97-AF65-F5344CB8AC3E}">
        <p14:creationId xmlns:p14="http://schemas.microsoft.com/office/powerpoint/2010/main" val="2324535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993020-ED08-4776-BAF3-E67722FD5D21}" type="slidenum">
              <a:rPr lang="en-US" smtClean="0"/>
              <a:t>8</a:t>
            </a:fld>
            <a:endParaRPr lang="en-US"/>
          </a:p>
        </p:txBody>
      </p:sp>
    </p:spTree>
    <p:extLst>
      <p:ext uri="{BB962C8B-B14F-4D97-AF65-F5344CB8AC3E}">
        <p14:creationId xmlns:p14="http://schemas.microsoft.com/office/powerpoint/2010/main" val="1853794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9A11F0-E60F-4E3A-A0B2-E4537F10813C}"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143920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09838501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25400">
              <a:lnSpc>
                <a:spcPts val="1240"/>
              </a:lnSpc>
            </a:pPr>
            <a:fld id="{81D60167-4931-47E6-BA6A-407CBD079E47}" type="slidenum">
              <a:rPr lang="en-US" spc="-60" smtClean="0"/>
              <a:t>‹#›</a:t>
            </a:fld>
            <a:endParaRPr lang="en-US" spc="-60"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279134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15944944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25400">
              <a:lnSpc>
                <a:spcPts val="1240"/>
              </a:lnSpc>
            </a:pPr>
            <a:fld id="{81D60167-4931-47E6-BA6A-407CBD079E47}" type="slidenum">
              <a:rPr lang="en-US" spc="-60" smtClean="0"/>
              <a:t>‹#›</a:t>
            </a:fld>
            <a:endParaRPr lang="en-US" spc="-60"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874460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169055471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86115758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89536538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F98E5-B1C4-423B-9270-7958BC024C12}"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405160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C8A21B-61AA-4643-B623-AA6933F82163}" type="datetime1">
              <a:rPr lang="en-US" smtClean="0"/>
              <a:t>9/27/19</a:t>
            </a:fld>
            <a:endParaRPr lang="en-US"/>
          </a:p>
        </p:txBody>
      </p:sp>
      <p:sp>
        <p:nvSpPr>
          <p:cNvPr id="5" name="Footer Placeholder 4"/>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40229082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9A0849-839A-43DD-B28B-5101DF7A674F}"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29816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C8A21B-61AA-4643-B623-AA6933F82163}" type="datetime1">
              <a:rPr lang="en-US" smtClean="0"/>
              <a:t>9/27/19</a:t>
            </a:fld>
            <a:endParaRPr lang="en-US"/>
          </a:p>
        </p:txBody>
      </p:sp>
      <p:sp>
        <p:nvSpPr>
          <p:cNvPr id="8" name="Footer Placeholder 7"/>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322687539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F93DA-FE65-44CE-874E-BCFC092DB40F}" type="datetime1">
              <a:rPr lang="en-US" smtClean="0"/>
              <a:t>9/27/19</a:t>
            </a:fld>
            <a:endParaRPr lang="en-US"/>
          </a:p>
        </p:txBody>
      </p:sp>
      <p:sp>
        <p:nvSpPr>
          <p:cNvPr id="4" name="Footer Placeholder 3"/>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412865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54CA8-FAC5-44AD-820D-04907120C1A8}" type="datetime1">
              <a:rPr lang="en-US" smtClean="0"/>
              <a:t>9/27/19</a:t>
            </a:fld>
            <a:endParaRPr lang="en-US"/>
          </a:p>
        </p:txBody>
      </p:sp>
      <p:sp>
        <p:nvSpPr>
          <p:cNvPr id="3" name="Footer Placeholder 2"/>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2900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421326292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C8A21B-61AA-4643-B623-AA6933F82163}" type="datetime1">
              <a:rPr lang="en-US" smtClean="0"/>
              <a:t>9/27/19</a:t>
            </a:fld>
            <a:endParaRPr lang="en-US"/>
          </a:p>
        </p:txBody>
      </p:sp>
      <p:sp>
        <p:nvSpPr>
          <p:cNvPr id="6" name="Footer Placeholder 5"/>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35649689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CC8A21B-61AA-4643-B623-AA6933F82163}" type="datetime1">
              <a:rPr lang="en-US" smtClean="0"/>
              <a:t>9/27/19</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lnSpc>
                <a:spcPts val="1240"/>
              </a:lnSpc>
            </a:pPr>
            <a:r>
              <a:rPr lang="en-US" spc="-35"/>
              <a:t>Engr. Anees ur Rahman Khattak </a:t>
            </a:r>
            <a:endParaRPr lang="en-US" spc="-85"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marL="25400">
              <a:lnSpc>
                <a:spcPts val="1240"/>
              </a:lnSpc>
            </a:pPr>
            <a:fld id="{81D60167-4931-47E6-BA6A-407CBD079E47}" type="slidenum">
              <a:rPr lang="en-US" spc="-60" smtClean="0"/>
              <a:t>‹#›</a:t>
            </a:fld>
            <a:endParaRPr lang="en-US" spc="-60" dirty="0"/>
          </a:p>
        </p:txBody>
      </p:sp>
    </p:spTree>
    <p:extLst>
      <p:ext uri="{BB962C8B-B14F-4D97-AF65-F5344CB8AC3E}">
        <p14:creationId xmlns:p14="http://schemas.microsoft.com/office/powerpoint/2010/main" val="108714519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eeskhattak085@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8086" y="2020061"/>
            <a:ext cx="7772400" cy="1432560"/>
          </a:xfrm>
          <a:custGeom>
            <a:avLst/>
            <a:gdLst/>
            <a:ahLst/>
            <a:cxnLst/>
            <a:rect l="l" t="t" r="r" b="b"/>
            <a:pathLst>
              <a:path w="7772400" h="1432560">
                <a:moveTo>
                  <a:pt x="7533640" y="0"/>
                </a:moveTo>
                <a:lnTo>
                  <a:pt x="238760" y="0"/>
                </a:lnTo>
                <a:lnTo>
                  <a:pt x="190641" y="4852"/>
                </a:lnTo>
                <a:lnTo>
                  <a:pt x="145823" y="18768"/>
                </a:lnTo>
                <a:lnTo>
                  <a:pt x="105266" y="40786"/>
                </a:lnTo>
                <a:lnTo>
                  <a:pt x="69930" y="69945"/>
                </a:lnTo>
                <a:lnTo>
                  <a:pt x="40776" y="105283"/>
                </a:lnTo>
                <a:lnTo>
                  <a:pt x="18762" y="145839"/>
                </a:lnTo>
                <a:lnTo>
                  <a:pt x="4850" y="190652"/>
                </a:lnTo>
                <a:lnTo>
                  <a:pt x="0" y="238760"/>
                </a:lnTo>
                <a:lnTo>
                  <a:pt x="0" y="1193800"/>
                </a:lnTo>
                <a:lnTo>
                  <a:pt x="4850" y="1241907"/>
                </a:lnTo>
                <a:lnTo>
                  <a:pt x="18762" y="1286720"/>
                </a:lnTo>
                <a:lnTo>
                  <a:pt x="40776" y="1327276"/>
                </a:lnTo>
                <a:lnTo>
                  <a:pt x="69930" y="1362614"/>
                </a:lnTo>
                <a:lnTo>
                  <a:pt x="105266" y="1391773"/>
                </a:lnTo>
                <a:lnTo>
                  <a:pt x="145823" y="1413791"/>
                </a:lnTo>
                <a:lnTo>
                  <a:pt x="190641" y="1427707"/>
                </a:lnTo>
                <a:lnTo>
                  <a:pt x="238760" y="1432560"/>
                </a:lnTo>
                <a:lnTo>
                  <a:pt x="7533640" y="1432560"/>
                </a:lnTo>
                <a:lnTo>
                  <a:pt x="7581747" y="1427707"/>
                </a:lnTo>
                <a:lnTo>
                  <a:pt x="7626560" y="1413791"/>
                </a:lnTo>
                <a:lnTo>
                  <a:pt x="7667116" y="1391773"/>
                </a:lnTo>
                <a:lnTo>
                  <a:pt x="7702454" y="1362614"/>
                </a:lnTo>
                <a:lnTo>
                  <a:pt x="7731613" y="1327276"/>
                </a:lnTo>
                <a:lnTo>
                  <a:pt x="7753631" y="1286720"/>
                </a:lnTo>
                <a:lnTo>
                  <a:pt x="7767547" y="1241907"/>
                </a:lnTo>
                <a:lnTo>
                  <a:pt x="7772400" y="1193800"/>
                </a:lnTo>
                <a:lnTo>
                  <a:pt x="7772400" y="238760"/>
                </a:lnTo>
                <a:lnTo>
                  <a:pt x="7767547" y="190652"/>
                </a:lnTo>
                <a:lnTo>
                  <a:pt x="7753631" y="145839"/>
                </a:lnTo>
                <a:lnTo>
                  <a:pt x="7731613" y="105283"/>
                </a:lnTo>
                <a:lnTo>
                  <a:pt x="7702454" y="69945"/>
                </a:lnTo>
                <a:lnTo>
                  <a:pt x="7667116" y="40786"/>
                </a:lnTo>
                <a:lnTo>
                  <a:pt x="7626560" y="18768"/>
                </a:lnTo>
                <a:lnTo>
                  <a:pt x="7581747" y="4852"/>
                </a:lnTo>
                <a:lnTo>
                  <a:pt x="7533640" y="0"/>
                </a:lnTo>
                <a:close/>
              </a:path>
            </a:pathLst>
          </a:custGeom>
          <a:solidFill>
            <a:srgbClr val="4F81BC"/>
          </a:solidFill>
        </p:spPr>
        <p:txBody>
          <a:bodyPr wrap="square" lIns="0" tIns="0" rIns="0" bIns="0" rtlCol="0"/>
          <a:lstStyle/>
          <a:p>
            <a:endParaRPr/>
          </a:p>
        </p:txBody>
      </p:sp>
      <p:sp>
        <p:nvSpPr>
          <p:cNvPr id="3" name="object 3"/>
          <p:cNvSpPr/>
          <p:nvPr/>
        </p:nvSpPr>
        <p:spPr>
          <a:xfrm>
            <a:off x="688086" y="2020061"/>
            <a:ext cx="7772400" cy="1432560"/>
          </a:xfrm>
          <a:custGeom>
            <a:avLst/>
            <a:gdLst/>
            <a:ahLst/>
            <a:cxnLst/>
            <a:rect l="l" t="t" r="r" b="b"/>
            <a:pathLst>
              <a:path w="7772400" h="1432560">
                <a:moveTo>
                  <a:pt x="0" y="238760"/>
                </a:moveTo>
                <a:lnTo>
                  <a:pt x="4850" y="190652"/>
                </a:lnTo>
                <a:lnTo>
                  <a:pt x="18762" y="145839"/>
                </a:lnTo>
                <a:lnTo>
                  <a:pt x="40776" y="105283"/>
                </a:lnTo>
                <a:lnTo>
                  <a:pt x="69930" y="69945"/>
                </a:lnTo>
                <a:lnTo>
                  <a:pt x="105266" y="40786"/>
                </a:lnTo>
                <a:lnTo>
                  <a:pt x="145823" y="18768"/>
                </a:lnTo>
                <a:lnTo>
                  <a:pt x="190641" y="4852"/>
                </a:lnTo>
                <a:lnTo>
                  <a:pt x="238760" y="0"/>
                </a:lnTo>
                <a:lnTo>
                  <a:pt x="7533640" y="0"/>
                </a:lnTo>
                <a:lnTo>
                  <a:pt x="7581747" y="4852"/>
                </a:lnTo>
                <a:lnTo>
                  <a:pt x="7626560" y="18768"/>
                </a:lnTo>
                <a:lnTo>
                  <a:pt x="7667116" y="40786"/>
                </a:lnTo>
                <a:lnTo>
                  <a:pt x="7702454" y="69945"/>
                </a:lnTo>
                <a:lnTo>
                  <a:pt x="7731613" y="105283"/>
                </a:lnTo>
                <a:lnTo>
                  <a:pt x="7753631" y="145839"/>
                </a:lnTo>
                <a:lnTo>
                  <a:pt x="7767547" y="190652"/>
                </a:lnTo>
                <a:lnTo>
                  <a:pt x="7772400" y="238760"/>
                </a:lnTo>
                <a:lnTo>
                  <a:pt x="7772400" y="1193800"/>
                </a:lnTo>
                <a:lnTo>
                  <a:pt x="7767547" y="1241907"/>
                </a:lnTo>
                <a:lnTo>
                  <a:pt x="7753631" y="1286720"/>
                </a:lnTo>
                <a:lnTo>
                  <a:pt x="7731613" y="1327276"/>
                </a:lnTo>
                <a:lnTo>
                  <a:pt x="7702454" y="1362614"/>
                </a:lnTo>
                <a:lnTo>
                  <a:pt x="7667116" y="1391773"/>
                </a:lnTo>
                <a:lnTo>
                  <a:pt x="7626560" y="1413791"/>
                </a:lnTo>
                <a:lnTo>
                  <a:pt x="7581747" y="1427707"/>
                </a:lnTo>
                <a:lnTo>
                  <a:pt x="7533640" y="1432560"/>
                </a:lnTo>
                <a:lnTo>
                  <a:pt x="238760" y="1432560"/>
                </a:lnTo>
                <a:lnTo>
                  <a:pt x="190641" y="1427707"/>
                </a:lnTo>
                <a:lnTo>
                  <a:pt x="145823" y="1413791"/>
                </a:lnTo>
                <a:lnTo>
                  <a:pt x="105266" y="1391773"/>
                </a:lnTo>
                <a:lnTo>
                  <a:pt x="69930" y="1362614"/>
                </a:lnTo>
                <a:lnTo>
                  <a:pt x="40776" y="1327276"/>
                </a:lnTo>
                <a:lnTo>
                  <a:pt x="18762" y="1286720"/>
                </a:lnTo>
                <a:lnTo>
                  <a:pt x="4850" y="1241907"/>
                </a:lnTo>
                <a:lnTo>
                  <a:pt x="0" y="1193800"/>
                </a:lnTo>
                <a:lnTo>
                  <a:pt x="0" y="238760"/>
                </a:lnTo>
                <a:close/>
              </a:path>
            </a:pathLst>
          </a:custGeom>
          <a:ln w="25908">
            <a:solidFill>
              <a:srgbClr val="FFFFFF"/>
            </a:solidFill>
          </a:ln>
        </p:spPr>
        <p:txBody>
          <a:bodyPr wrap="square" lIns="0" tIns="0" rIns="0" bIns="0" rtlCol="0"/>
          <a:lstStyle/>
          <a:p>
            <a:endParaRPr/>
          </a:p>
        </p:txBody>
      </p:sp>
      <p:sp>
        <p:nvSpPr>
          <p:cNvPr id="4" name="object 4"/>
          <p:cNvSpPr txBox="1"/>
          <p:nvPr/>
        </p:nvSpPr>
        <p:spPr>
          <a:xfrm>
            <a:off x="905357" y="2340355"/>
            <a:ext cx="7251065" cy="665480"/>
          </a:xfrm>
          <a:prstGeom prst="rect">
            <a:avLst/>
          </a:prstGeom>
        </p:spPr>
        <p:txBody>
          <a:bodyPr vert="horz" wrap="square" lIns="0" tIns="12700" rIns="0" bIns="0" rtlCol="0">
            <a:spAutoFit/>
          </a:bodyPr>
          <a:lstStyle/>
          <a:p>
            <a:pPr marL="12700">
              <a:lnSpc>
                <a:spcPct val="100000"/>
              </a:lnSpc>
              <a:spcBef>
                <a:spcPts val="100"/>
              </a:spcBef>
            </a:pPr>
            <a:r>
              <a:rPr lang="en-US" sz="4200" b="1" spc="-235" dirty="0">
                <a:solidFill>
                  <a:srgbClr val="FFFFFF"/>
                </a:solidFill>
                <a:latin typeface="Arial"/>
                <a:cs typeface="Arial"/>
              </a:rPr>
              <a:t>System integration architecture </a:t>
            </a:r>
            <a:endParaRPr sz="4200" dirty="0">
              <a:latin typeface="Arial"/>
              <a:cs typeface="Arial"/>
            </a:endParaRPr>
          </a:p>
        </p:txBody>
      </p:sp>
      <p:sp>
        <p:nvSpPr>
          <p:cNvPr id="5" name="object 5"/>
          <p:cNvSpPr txBox="1"/>
          <p:nvPr/>
        </p:nvSpPr>
        <p:spPr>
          <a:xfrm>
            <a:off x="1052575" y="3749683"/>
            <a:ext cx="7253225" cy="2351926"/>
          </a:xfrm>
          <a:prstGeom prst="rect">
            <a:avLst/>
          </a:prstGeom>
        </p:spPr>
        <p:txBody>
          <a:bodyPr vert="horz" wrap="square" lIns="0" tIns="12700" rIns="0" bIns="0" rtlCol="0">
            <a:spAutoFit/>
          </a:bodyPr>
          <a:lstStyle/>
          <a:p>
            <a:pPr marL="1270" algn="ctr">
              <a:lnSpc>
                <a:spcPct val="100000"/>
              </a:lnSpc>
              <a:spcBef>
                <a:spcPts val="100"/>
              </a:spcBef>
            </a:pPr>
            <a:r>
              <a:rPr lang="en-US" sz="3600" b="1" spc="-110" dirty="0">
                <a:solidFill>
                  <a:schemeClr val="bg2">
                    <a:lumMod val="50000"/>
                  </a:schemeClr>
                </a:solidFill>
                <a:latin typeface="Arial"/>
                <a:cs typeface="Arial"/>
              </a:rPr>
              <a:t>Engr. </a:t>
            </a:r>
            <a:r>
              <a:rPr lang="en-US" sz="3600" b="1" spc="-110" dirty="0" err="1">
                <a:solidFill>
                  <a:schemeClr val="bg2">
                    <a:lumMod val="50000"/>
                  </a:schemeClr>
                </a:solidFill>
                <a:latin typeface="Arial"/>
                <a:cs typeface="Arial"/>
              </a:rPr>
              <a:t>Anees</a:t>
            </a:r>
            <a:r>
              <a:rPr lang="en-US" sz="3600" b="1" spc="-110" dirty="0">
                <a:solidFill>
                  <a:schemeClr val="bg2">
                    <a:lumMod val="50000"/>
                  </a:schemeClr>
                </a:solidFill>
                <a:latin typeface="Arial"/>
                <a:cs typeface="Arial"/>
              </a:rPr>
              <a:t> </a:t>
            </a:r>
            <a:r>
              <a:rPr lang="en-US" sz="3600" b="1" spc="-110" dirty="0" err="1">
                <a:solidFill>
                  <a:schemeClr val="bg2">
                    <a:lumMod val="50000"/>
                  </a:schemeClr>
                </a:solidFill>
                <a:latin typeface="Arial"/>
                <a:cs typeface="Arial"/>
              </a:rPr>
              <a:t>ur</a:t>
            </a:r>
            <a:r>
              <a:rPr lang="en-US" sz="3600" b="1" spc="-110" dirty="0">
                <a:solidFill>
                  <a:schemeClr val="bg2">
                    <a:lumMod val="50000"/>
                  </a:schemeClr>
                </a:solidFill>
                <a:latin typeface="Arial"/>
                <a:cs typeface="Arial"/>
              </a:rPr>
              <a:t> Rahman </a:t>
            </a:r>
            <a:r>
              <a:rPr lang="en-US" sz="3600" b="1" spc="-110" dirty="0" err="1">
                <a:solidFill>
                  <a:schemeClr val="bg2">
                    <a:lumMod val="50000"/>
                  </a:schemeClr>
                </a:solidFill>
                <a:latin typeface="Arial"/>
                <a:cs typeface="Arial"/>
              </a:rPr>
              <a:t>Khattak</a:t>
            </a:r>
            <a:endParaRPr sz="3600" dirty="0">
              <a:solidFill>
                <a:schemeClr val="bg2">
                  <a:lumMod val="50000"/>
                </a:schemeClr>
              </a:solidFill>
              <a:latin typeface="Arial"/>
              <a:cs typeface="Arial"/>
            </a:endParaRPr>
          </a:p>
          <a:p>
            <a:pPr lvl="4" algn="just"/>
            <a:endParaRPr lang="en-US" sz="2000" dirty="0">
              <a:latin typeface="Arial"/>
              <a:cs typeface="Arial"/>
              <a:hlinkClick r:id="rId3"/>
            </a:endParaRPr>
          </a:p>
          <a:p>
            <a:pPr lvl="4" algn="just"/>
            <a:r>
              <a:rPr lang="en-US" sz="2000" dirty="0">
                <a:latin typeface="Arial"/>
                <a:cs typeface="Arial"/>
                <a:hlinkClick r:id="rId3"/>
              </a:rPr>
              <a:t>Email: aneeskhattak085@gmail.com</a:t>
            </a:r>
            <a:endParaRPr lang="en-US" sz="2000" dirty="0">
              <a:latin typeface="Arial"/>
              <a:cs typeface="Arial"/>
            </a:endParaRPr>
          </a:p>
          <a:p>
            <a:pPr lvl="4" algn="just"/>
            <a:r>
              <a:rPr lang="en-US" sz="2000" dirty="0">
                <a:latin typeface="Arial"/>
                <a:cs typeface="Arial"/>
              </a:rPr>
              <a:t>Skype: </a:t>
            </a:r>
            <a:r>
              <a:rPr lang="en-US" sz="2000" dirty="0" err="1">
                <a:latin typeface="Arial"/>
                <a:cs typeface="Arial"/>
              </a:rPr>
              <a:t>anees.software</a:t>
            </a:r>
            <a:endParaRPr lang="en-US" sz="2000" dirty="0">
              <a:latin typeface="Arial"/>
              <a:cs typeface="Arial"/>
            </a:endParaRPr>
          </a:p>
          <a:p>
            <a:pPr algn="ctr">
              <a:lnSpc>
                <a:spcPct val="100000"/>
              </a:lnSpc>
            </a:pPr>
            <a:endParaRPr lang="en-US" sz="2000" dirty="0">
              <a:latin typeface="Arial"/>
              <a:cs typeface="Arial"/>
            </a:endParaRPr>
          </a:p>
          <a:p>
            <a:pPr algn="ctr">
              <a:lnSpc>
                <a:spcPct val="100000"/>
              </a:lnSpc>
            </a:pPr>
            <a:endParaRPr sz="3600" dirty="0">
              <a:latin typeface="Arial"/>
              <a:cs typeface="Arial"/>
            </a:endParaRPr>
          </a:p>
        </p:txBody>
      </p:sp>
      <p:sp>
        <p:nvSpPr>
          <p:cNvPr id="6" name="object 6"/>
          <p:cNvSpPr txBox="1"/>
          <p:nvPr/>
        </p:nvSpPr>
        <p:spPr>
          <a:xfrm>
            <a:off x="8504681" y="6426809"/>
            <a:ext cx="102870" cy="208915"/>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888888"/>
                </a:solidFill>
                <a:latin typeface="Arial"/>
                <a:cs typeface="Arial"/>
              </a:rPr>
              <a:t>1</a:t>
            </a:r>
            <a:endParaRPr sz="1200">
              <a:latin typeface="Arial"/>
              <a:cs typeface="Arial"/>
            </a:endParaRPr>
          </a:p>
        </p:txBody>
      </p:sp>
      <p:sp>
        <p:nvSpPr>
          <p:cNvPr id="7" name="object 7"/>
          <p:cNvSpPr/>
          <p:nvPr/>
        </p:nvSpPr>
        <p:spPr>
          <a:xfrm>
            <a:off x="2134361" y="275081"/>
            <a:ext cx="4724400" cy="1021080"/>
          </a:xfrm>
          <a:custGeom>
            <a:avLst/>
            <a:gdLst/>
            <a:ahLst/>
            <a:cxnLst/>
            <a:rect l="l" t="t" r="r" b="b"/>
            <a:pathLst>
              <a:path w="4724400" h="1021080">
                <a:moveTo>
                  <a:pt x="4554220" y="0"/>
                </a:moveTo>
                <a:lnTo>
                  <a:pt x="170180" y="0"/>
                </a:lnTo>
                <a:lnTo>
                  <a:pt x="124942" y="6079"/>
                </a:lnTo>
                <a:lnTo>
                  <a:pt x="84290" y="23236"/>
                </a:lnTo>
                <a:lnTo>
                  <a:pt x="49847" y="49847"/>
                </a:lnTo>
                <a:lnTo>
                  <a:pt x="23236" y="84290"/>
                </a:lnTo>
                <a:lnTo>
                  <a:pt x="6079" y="124942"/>
                </a:lnTo>
                <a:lnTo>
                  <a:pt x="0" y="170180"/>
                </a:lnTo>
                <a:lnTo>
                  <a:pt x="0" y="850900"/>
                </a:lnTo>
                <a:lnTo>
                  <a:pt x="6079" y="896137"/>
                </a:lnTo>
                <a:lnTo>
                  <a:pt x="23236" y="936789"/>
                </a:lnTo>
                <a:lnTo>
                  <a:pt x="49847" y="971232"/>
                </a:lnTo>
                <a:lnTo>
                  <a:pt x="84290" y="997843"/>
                </a:lnTo>
                <a:lnTo>
                  <a:pt x="124942" y="1015000"/>
                </a:lnTo>
                <a:lnTo>
                  <a:pt x="170180" y="1021080"/>
                </a:lnTo>
                <a:lnTo>
                  <a:pt x="4554220" y="1021080"/>
                </a:lnTo>
                <a:lnTo>
                  <a:pt x="4599457" y="1015000"/>
                </a:lnTo>
                <a:lnTo>
                  <a:pt x="4640109" y="997843"/>
                </a:lnTo>
                <a:lnTo>
                  <a:pt x="4674552" y="971232"/>
                </a:lnTo>
                <a:lnTo>
                  <a:pt x="4701163" y="936789"/>
                </a:lnTo>
                <a:lnTo>
                  <a:pt x="4718320" y="896137"/>
                </a:lnTo>
                <a:lnTo>
                  <a:pt x="4724399" y="850900"/>
                </a:lnTo>
                <a:lnTo>
                  <a:pt x="4724399" y="170180"/>
                </a:lnTo>
                <a:lnTo>
                  <a:pt x="4718320" y="124942"/>
                </a:lnTo>
                <a:lnTo>
                  <a:pt x="4701163" y="84290"/>
                </a:lnTo>
                <a:lnTo>
                  <a:pt x="4674552" y="49847"/>
                </a:lnTo>
                <a:lnTo>
                  <a:pt x="4640109" y="23236"/>
                </a:lnTo>
                <a:lnTo>
                  <a:pt x="4599457" y="6079"/>
                </a:lnTo>
                <a:lnTo>
                  <a:pt x="4554220" y="0"/>
                </a:lnTo>
                <a:close/>
              </a:path>
            </a:pathLst>
          </a:custGeom>
          <a:solidFill>
            <a:srgbClr val="4F81BC"/>
          </a:solidFill>
        </p:spPr>
        <p:txBody>
          <a:bodyPr wrap="square" lIns="0" tIns="0" rIns="0" bIns="0" rtlCol="0"/>
          <a:lstStyle/>
          <a:p>
            <a:endParaRPr>
              <a:solidFill>
                <a:srgbClr val="FF0000"/>
              </a:solidFill>
            </a:endParaRPr>
          </a:p>
        </p:txBody>
      </p:sp>
      <p:sp>
        <p:nvSpPr>
          <p:cNvPr id="8" name="object 8"/>
          <p:cNvSpPr/>
          <p:nvPr/>
        </p:nvSpPr>
        <p:spPr>
          <a:xfrm>
            <a:off x="2134361" y="275081"/>
            <a:ext cx="4724400" cy="1021080"/>
          </a:xfrm>
          <a:custGeom>
            <a:avLst/>
            <a:gdLst/>
            <a:ahLst/>
            <a:cxnLst/>
            <a:rect l="l" t="t" r="r" b="b"/>
            <a:pathLst>
              <a:path w="4724400" h="1021080">
                <a:moveTo>
                  <a:pt x="0" y="170180"/>
                </a:moveTo>
                <a:lnTo>
                  <a:pt x="6079" y="124942"/>
                </a:lnTo>
                <a:lnTo>
                  <a:pt x="23236" y="84290"/>
                </a:lnTo>
                <a:lnTo>
                  <a:pt x="49847" y="49847"/>
                </a:lnTo>
                <a:lnTo>
                  <a:pt x="84290" y="23236"/>
                </a:lnTo>
                <a:lnTo>
                  <a:pt x="124942" y="6079"/>
                </a:lnTo>
                <a:lnTo>
                  <a:pt x="170180" y="0"/>
                </a:lnTo>
                <a:lnTo>
                  <a:pt x="4554220" y="0"/>
                </a:lnTo>
                <a:lnTo>
                  <a:pt x="4599457" y="6079"/>
                </a:lnTo>
                <a:lnTo>
                  <a:pt x="4640109" y="23236"/>
                </a:lnTo>
                <a:lnTo>
                  <a:pt x="4674552" y="49847"/>
                </a:lnTo>
                <a:lnTo>
                  <a:pt x="4701163" y="84290"/>
                </a:lnTo>
                <a:lnTo>
                  <a:pt x="4718320" y="124942"/>
                </a:lnTo>
                <a:lnTo>
                  <a:pt x="4724399" y="170180"/>
                </a:lnTo>
                <a:lnTo>
                  <a:pt x="4724399" y="850900"/>
                </a:lnTo>
                <a:lnTo>
                  <a:pt x="4718320" y="896137"/>
                </a:lnTo>
                <a:lnTo>
                  <a:pt x="4701163" y="936789"/>
                </a:lnTo>
                <a:lnTo>
                  <a:pt x="4674552" y="971232"/>
                </a:lnTo>
                <a:lnTo>
                  <a:pt x="4640109" y="997843"/>
                </a:lnTo>
                <a:lnTo>
                  <a:pt x="4599457" y="1015000"/>
                </a:lnTo>
                <a:lnTo>
                  <a:pt x="4554220" y="1021080"/>
                </a:lnTo>
                <a:lnTo>
                  <a:pt x="170180" y="1021080"/>
                </a:lnTo>
                <a:lnTo>
                  <a:pt x="124942" y="1015000"/>
                </a:lnTo>
                <a:lnTo>
                  <a:pt x="84290" y="997843"/>
                </a:lnTo>
                <a:lnTo>
                  <a:pt x="49847" y="971232"/>
                </a:lnTo>
                <a:lnTo>
                  <a:pt x="23236" y="936789"/>
                </a:lnTo>
                <a:lnTo>
                  <a:pt x="6079" y="896137"/>
                </a:lnTo>
                <a:lnTo>
                  <a:pt x="0" y="850900"/>
                </a:lnTo>
                <a:lnTo>
                  <a:pt x="0" y="170180"/>
                </a:lnTo>
                <a:close/>
              </a:path>
            </a:pathLst>
          </a:custGeom>
          <a:ln w="25908">
            <a:solidFill>
              <a:srgbClr val="FFFFFF"/>
            </a:solidFill>
          </a:ln>
        </p:spPr>
        <p:txBody>
          <a:bodyPr wrap="square" lIns="0" tIns="0" rIns="0" bIns="0" rtlCol="0"/>
          <a:lstStyle/>
          <a:p>
            <a:endParaRPr/>
          </a:p>
        </p:txBody>
      </p:sp>
      <p:sp>
        <p:nvSpPr>
          <p:cNvPr id="9" name="object 9"/>
          <p:cNvSpPr txBox="1">
            <a:spLocks noGrp="1"/>
          </p:cNvSpPr>
          <p:nvPr>
            <p:ph type="title"/>
          </p:nvPr>
        </p:nvSpPr>
        <p:spPr>
          <a:xfrm>
            <a:off x="3277615" y="369265"/>
            <a:ext cx="2440305" cy="697230"/>
          </a:xfrm>
          <a:prstGeom prst="rect">
            <a:avLst/>
          </a:prstGeom>
        </p:spPr>
        <p:txBody>
          <a:bodyPr vert="horz" wrap="square" lIns="0" tIns="13335" rIns="0" bIns="0" rtlCol="0">
            <a:spAutoFit/>
          </a:bodyPr>
          <a:lstStyle/>
          <a:p>
            <a:pPr marL="12700">
              <a:lnSpc>
                <a:spcPct val="100000"/>
              </a:lnSpc>
              <a:spcBef>
                <a:spcPts val="105"/>
              </a:spcBef>
            </a:pPr>
            <a:r>
              <a:rPr sz="4400" u="heavy" spc="-340" dirty="0">
                <a:solidFill>
                  <a:srgbClr val="FFFFFF"/>
                </a:solidFill>
                <a:uFill>
                  <a:solidFill>
                    <a:srgbClr val="FFFFFF"/>
                  </a:solidFill>
                </a:uFill>
              </a:rPr>
              <a:t>Lecture</a:t>
            </a:r>
            <a:r>
              <a:rPr sz="4400" u="heavy" spc="-295" dirty="0">
                <a:solidFill>
                  <a:srgbClr val="FFFFFF"/>
                </a:solidFill>
                <a:uFill>
                  <a:solidFill>
                    <a:srgbClr val="FFFFFF"/>
                  </a:solidFill>
                </a:uFill>
              </a:rPr>
              <a:t> </a:t>
            </a:r>
            <a:r>
              <a:rPr sz="4400" u="heavy" spc="-215" dirty="0">
                <a:solidFill>
                  <a:srgbClr val="FFFFFF"/>
                </a:solidFill>
                <a:uFill>
                  <a:solidFill>
                    <a:srgbClr val="FFFFFF"/>
                  </a:solidFill>
                </a:uFill>
              </a:rPr>
              <a:t>01</a:t>
            </a:r>
            <a:endParaRPr sz="4400"/>
          </a:p>
        </p:txBody>
      </p:sp>
      <p:sp>
        <p:nvSpPr>
          <p:cNvPr id="13" name="Footer Placeholder 12"/>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4" name="Slide Number Placeholder 13"/>
          <p:cNvSpPr>
            <a:spLocks noGrp="1"/>
          </p:cNvSpPr>
          <p:nvPr>
            <p:ph type="sldNum" sz="quarter" idx="12"/>
          </p:nvPr>
        </p:nvSpPr>
        <p:spPr/>
        <p:txBody>
          <a:bodyPr/>
          <a:lstStyle/>
          <a:p>
            <a:pPr marL="25400">
              <a:lnSpc>
                <a:spcPts val="1240"/>
              </a:lnSpc>
            </a:pPr>
            <a:fld id="{81D60167-4931-47E6-BA6A-407CBD079E47}" type="slidenum">
              <a:rPr lang="en-US" spc="-60" smtClean="0"/>
              <a:t>1</a:t>
            </a:fld>
            <a:endParaRPr lang="en-US" spc="-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403301"/>
            <a:ext cx="5943600" cy="742950"/>
          </a:xfrm>
          <a:prstGeom prst="rect">
            <a:avLst/>
          </a:prstGeom>
        </p:spPr>
        <p:txBody>
          <a:bodyPr vert="horz" wrap="square" lIns="0" tIns="13335" rIns="0" bIns="0" rtlCol="0">
            <a:spAutoFit/>
          </a:bodyPr>
          <a:lstStyle/>
          <a:p>
            <a:pPr marL="12700">
              <a:lnSpc>
                <a:spcPct val="100000"/>
              </a:lnSpc>
              <a:spcBef>
                <a:spcPts val="105"/>
              </a:spcBef>
              <a:tabLst>
                <a:tab pos="745490" algn="l"/>
              </a:tabLst>
            </a:pPr>
            <a:r>
              <a:rPr sz="4700" spc="-140" dirty="0">
                <a:solidFill>
                  <a:schemeClr val="tx2"/>
                </a:solidFill>
              </a:rPr>
              <a:t>2.	</a:t>
            </a:r>
            <a:r>
              <a:rPr sz="4700" spc="-315" dirty="0">
                <a:solidFill>
                  <a:schemeClr val="tx2"/>
                </a:solidFill>
              </a:rPr>
              <a:t>Web</a:t>
            </a:r>
            <a:r>
              <a:rPr sz="4700" spc="-310" dirty="0">
                <a:solidFill>
                  <a:schemeClr val="tx2"/>
                </a:solidFill>
              </a:rPr>
              <a:t> </a:t>
            </a:r>
            <a:r>
              <a:rPr sz="4700" spc="-409" dirty="0">
                <a:solidFill>
                  <a:schemeClr val="tx2"/>
                </a:solidFill>
              </a:rPr>
              <a:t>engineering…</a:t>
            </a:r>
            <a:endParaRPr sz="4700" dirty="0">
              <a:solidFill>
                <a:schemeClr val="tx2"/>
              </a:solidFil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a:t>Engr. Anees ur Rahman Khattak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10</a:t>
            </a:fld>
            <a:endParaRPr spc="-60" dirty="0"/>
          </a:p>
        </p:txBody>
      </p:sp>
      <p:sp>
        <p:nvSpPr>
          <p:cNvPr id="3" name="object 3"/>
          <p:cNvSpPr txBox="1"/>
          <p:nvPr/>
        </p:nvSpPr>
        <p:spPr>
          <a:xfrm>
            <a:off x="535940" y="1607946"/>
            <a:ext cx="7696834" cy="246507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b="1" spc="-265" dirty="0">
                <a:latin typeface="Arial"/>
                <a:cs typeface="Arial"/>
              </a:rPr>
              <a:t>The </a:t>
            </a:r>
            <a:r>
              <a:rPr sz="3200" b="1" spc="-190" dirty="0">
                <a:latin typeface="Arial"/>
                <a:cs typeface="Arial"/>
              </a:rPr>
              <a:t>application </a:t>
            </a:r>
            <a:r>
              <a:rPr sz="3200" b="1" spc="-145" dirty="0">
                <a:latin typeface="Arial"/>
                <a:cs typeface="Arial"/>
              </a:rPr>
              <a:t>of </a:t>
            </a:r>
            <a:r>
              <a:rPr sz="3200" b="1" spc="-254" dirty="0">
                <a:solidFill>
                  <a:srgbClr val="FF0000"/>
                </a:solidFill>
                <a:latin typeface="Arial"/>
                <a:cs typeface="Arial"/>
              </a:rPr>
              <a:t>systematic </a:t>
            </a:r>
            <a:r>
              <a:rPr sz="3200" b="1" spc="-225" dirty="0">
                <a:solidFill>
                  <a:srgbClr val="FF0000"/>
                </a:solidFill>
                <a:latin typeface="Arial"/>
                <a:cs typeface="Arial"/>
              </a:rPr>
              <a:t>and  </a:t>
            </a:r>
            <a:r>
              <a:rPr sz="3200" b="1" spc="-160" dirty="0">
                <a:solidFill>
                  <a:srgbClr val="FF0000"/>
                </a:solidFill>
                <a:latin typeface="Arial"/>
                <a:cs typeface="Arial"/>
              </a:rPr>
              <a:t>quantifiable </a:t>
            </a:r>
            <a:r>
              <a:rPr sz="3200" b="1" spc="-265" dirty="0">
                <a:latin typeface="Arial"/>
                <a:cs typeface="Arial"/>
              </a:rPr>
              <a:t>approaches </a:t>
            </a:r>
            <a:r>
              <a:rPr sz="3200" b="1" spc="-114" dirty="0">
                <a:latin typeface="Arial"/>
                <a:cs typeface="Arial"/>
              </a:rPr>
              <a:t>to </a:t>
            </a:r>
            <a:r>
              <a:rPr sz="3200" b="1" spc="-200" dirty="0">
                <a:latin typeface="Arial"/>
                <a:cs typeface="Arial"/>
              </a:rPr>
              <a:t>cost-effective  </a:t>
            </a:r>
            <a:r>
              <a:rPr sz="3200" b="1" spc="-245" dirty="0">
                <a:latin typeface="Arial"/>
                <a:cs typeface="Arial"/>
              </a:rPr>
              <a:t>analysis, </a:t>
            </a:r>
            <a:r>
              <a:rPr sz="3200" b="1" spc="-250" dirty="0">
                <a:latin typeface="Arial"/>
                <a:cs typeface="Arial"/>
              </a:rPr>
              <a:t>design, </a:t>
            </a:r>
            <a:r>
              <a:rPr sz="3200" b="1" spc="-155" dirty="0">
                <a:latin typeface="Arial"/>
                <a:cs typeface="Arial"/>
              </a:rPr>
              <a:t>implementation, </a:t>
            </a:r>
            <a:r>
              <a:rPr sz="3200" b="1" spc="-180" dirty="0">
                <a:latin typeface="Arial"/>
                <a:cs typeface="Arial"/>
              </a:rPr>
              <a:t>testing,  </a:t>
            </a:r>
            <a:r>
              <a:rPr sz="3200" b="1" spc="-165" dirty="0">
                <a:latin typeface="Arial"/>
                <a:cs typeface="Arial"/>
              </a:rPr>
              <a:t>operation, </a:t>
            </a:r>
            <a:r>
              <a:rPr sz="3200" b="1" spc="-225" dirty="0">
                <a:latin typeface="Arial"/>
                <a:cs typeface="Arial"/>
              </a:rPr>
              <a:t>and </a:t>
            </a:r>
            <a:r>
              <a:rPr sz="3200" b="1" spc="-210" dirty="0">
                <a:latin typeface="Arial"/>
                <a:cs typeface="Arial"/>
              </a:rPr>
              <a:t>maintenance </a:t>
            </a:r>
            <a:r>
              <a:rPr sz="3200" b="1" spc="-145" dirty="0">
                <a:latin typeface="Arial"/>
                <a:cs typeface="Arial"/>
              </a:rPr>
              <a:t>of </a:t>
            </a:r>
            <a:r>
              <a:rPr sz="3200" b="1" spc="-190" dirty="0">
                <a:latin typeface="Arial"/>
                <a:cs typeface="Arial"/>
              </a:rPr>
              <a:t>high-quality  </a:t>
            </a:r>
            <a:r>
              <a:rPr sz="3200" b="1" spc="-180" dirty="0">
                <a:latin typeface="Arial"/>
                <a:cs typeface="Arial"/>
              </a:rPr>
              <a:t>web</a:t>
            </a:r>
            <a:r>
              <a:rPr sz="3200" b="1" spc="-185" dirty="0">
                <a:latin typeface="Arial"/>
                <a:cs typeface="Arial"/>
              </a:rPr>
              <a:t> </a:t>
            </a:r>
            <a:r>
              <a:rPr sz="3200" b="1" spc="-215" dirty="0">
                <a:latin typeface="Arial"/>
                <a:cs typeface="Arial"/>
              </a:rPr>
              <a:t>applications</a:t>
            </a:r>
            <a:endParaRPr sz="3200">
              <a:latin typeface="Arial"/>
              <a:cs typeface="Arial"/>
            </a:endParaRPr>
          </a:p>
        </p:txBody>
      </p:sp>
      <p:pic>
        <p:nvPicPr>
          <p:cNvPr id="2049" name="Picture 1" descr="page11image54776752">
            <a:extLst>
              <a:ext uri="{FF2B5EF4-FFF2-40B4-BE49-F238E27FC236}">
                <a16:creationId xmlns:a16="http://schemas.microsoft.com/office/drawing/2014/main" id="{D1327FC1-8CA2-D94D-8B37-556F572AB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403301"/>
            <a:ext cx="6058702" cy="736740"/>
          </a:xfrm>
          <a:prstGeom prst="rect">
            <a:avLst/>
          </a:prstGeom>
        </p:spPr>
        <p:txBody>
          <a:bodyPr vert="horz" wrap="square" lIns="0" tIns="13335" rIns="0" bIns="0" rtlCol="0">
            <a:spAutoFit/>
          </a:bodyPr>
          <a:lstStyle/>
          <a:p>
            <a:pPr marL="12700">
              <a:lnSpc>
                <a:spcPct val="100000"/>
              </a:lnSpc>
              <a:spcBef>
                <a:spcPts val="105"/>
              </a:spcBef>
              <a:tabLst>
                <a:tab pos="745490" algn="l"/>
              </a:tabLst>
            </a:pPr>
            <a:r>
              <a:rPr sz="3200" b="1" spc="-140" dirty="0">
                <a:solidFill>
                  <a:schemeClr val="tx2"/>
                </a:solidFill>
              </a:rPr>
              <a:t>3.</a:t>
            </a:r>
            <a:r>
              <a:rPr sz="4700" spc="-140" dirty="0">
                <a:solidFill>
                  <a:schemeClr val="tx2"/>
                </a:solidFill>
              </a:rPr>
              <a:t>	</a:t>
            </a:r>
            <a:r>
              <a:rPr sz="4700" spc="-315" dirty="0">
                <a:solidFill>
                  <a:schemeClr val="tx2"/>
                </a:solidFill>
              </a:rPr>
              <a:t>Web </a:t>
            </a:r>
            <a:r>
              <a:rPr sz="4700" spc="-320" dirty="0">
                <a:solidFill>
                  <a:schemeClr val="tx2"/>
                </a:solidFill>
              </a:rPr>
              <a:t>applications</a:t>
            </a:r>
            <a:endParaRPr sz="4700" dirty="0">
              <a:solidFill>
                <a:schemeClr val="tx2"/>
              </a:solidFil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a:t>Engr. Anees ur Rahman Khattak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11</a:t>
            </a:fld>
            <a:endParaRPr spc="-60" dirty="0"/>
          </a:p>
        </p:txBody>
      </p:sp>
      <p:sp>
        <p:nvSpPr>
          <p:cNvPr id="3" name="object 3"/>
          <p:cNvSpPr txBox="1"/>
          <p:nvPr/>
        </p:nvSpPr>
        <p:spPr>
          <a:xfrm>
            <a:off x="535940" y="1607946"/>
            <a:ext cx="7930515" cy="355219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b="1" spc="-120" dirty="0">
                <a:solidFill>
                  <a:srgbClr val="FF0000"/>
                </a:solidFill>
                <a:latin typeface="Arial"/>
                <a:cs typeface="Arial"/>
              </a:rPr>
              <a:t>WWW </a:t>
            </a:r>
            <a:r>
              <a:rPr sz="3200" b="1" spc="-315" dirty="0">
                <a:latin typeface="Arial"/>
                <a:cs typeface="Arial"/>
              </a:rPr>
              <a:t>has </a:t>
            </a:r>
            <a:r>
              <a:rPr sz="3200" b="1" spc="-290" dirty="0">
                <a:latin typeface="Arial"/>
                <a:cs typeface="Arial"/>
              </a:rPr>
              <a:t>massive </a:t>
            </a:r>
            <a:r>
              <a:rPr sz="3200" b="1" spc="-225" dirty="0">
                <a:latin typeface="Arial"/>
                <a:cs typeface="Arial"/>
              </a:rPr>
              <a:t>and </a:t>
            </a:r>
            <a:r>
              <a:rPr sz="3200" b="1" spc="-180" dirty="0">
                <a:latin typeface="Arial"/>
                <a:cs typeface="Arial"/>
              </a:rPr>
              <a:t>permanent </a:t>
            </a:r>
            <a:r>
              <a:rPr sz="3200" b="1" spc="-200" dirty="0">
                <a:latin typeface="Arial"/>
                <a:cs typeface="Arial"/>
              </a:rPr>
              <a:t>influence  </a:t>
            </a:r>
            <a:r>
              <a:rPr sz="3200" b="1" spc="-235" dirty="0">
                <a:latin typeface="Arial"/>
                <a:cs typeface="Arial"/>
              </a:rPr>
              <a:t>on </a:t>
            </a:r>
            <a:r>
              <a:rPr sz="3200" b="1" spc="-195" dirty="0">
                <a:latin typeface="Arial"/>
                <a:cs typeface="Arial"/>
              </a:rPr>
              <a:t>our</a:t>
            </a:r>
            <a:r>
              <a:rPr sz="3200" b="1" spc="-95" dirty="0">
                <a:latin typeface="Arial"/>
                <a:cs typeface="Arial"/>
              </a:rPr>
              <a:t> </a:t>
            </a:r>
            <a:r>
              <a:rPr sz="3200" b="1" spc="-235" dirty="0">
                <a:latin typeface="Arial"/>
                <a:cs typeface="Arial"/>
              </a:rPr>
              <a:t>lives</a:t>
            </a:r>
            <a:endParaRPr sz="3200">
              <a:latin typeface="Arial"/>
              <a:cs typeface="Arial"/>
            </a:endParaRPr>
          </a:p>
          <a:p>
            <a:pPr marL="756285" marR="993140" lvl="1" indent="-286385">
              <a:lnSpc>
                <a:spcPct val="100000"/>
              </a:lnSpc>
              <a:spcBef>
                <a:spcPts val="685"/>
              </a:spcBef>
              <a:buFont typeface="Arial"/>
              <a:buChar char="–"/>
              <a:tabLst>
                <a:tab pos="756920" algn="l"/>
              </a:tabLst>
            </a:pPr>
            <a:r>
              <a:rPr sz="2800" b="1" spc="-290" dirty="0">
                <a:latin typeface="Arial"/>
                <a:cs typeface="Arial"/>
              </a:rPr>
              <a:t>Economy, </a:t>
            </a:r>
            <a:r>
              <a:rPr sz="2800" b="1" spc="-185" dirty="0">
                <a:latin typeface="Arial"/>
                <a:cs typeface="Arial"/>
              </a:rPr>
              <a:t>Industry, </a:t>
            </a:r>
            <a:r>
              <a:rPr sz="2800" b="1" spc="-175" dirty="0">
                <a:latin typeface="Arial"/>
                <a:cs typeface="Arial"/>
              </a:rPr>
              <a:t>education, </a:t>
            </a:r>
            <a:r>
              <a:rPr sz="2800" b="1" spc="-160" dirty="0">
                <a:latin typeface="Arial"/>
                <a:cs typeface="Arial"/>
              </a:rPr>
              <a:t>healthcare,  </a:t>
            </a:r>
            <a:r>
              <a:rPr sz="2800" b="1" spc="-130" dirty="0">
                <a:latin typeface="Arial"/>
                <a:cs typeface="Arial"/>
              </a:rPr>
              <a:t>entertainment</a:t>
            </a:r>
            <a:endParaRPr sz="2800">
              <a:latin typeface="Arial"/>
              <a:cs typeface="Arial"/>
            </a:endParaRPr>
          </a:p>
          <a:p>
            <a:pPr marL="355600" indent="-342900">
              <a:lnSpc>
                <a:spcPct val="100000"/>
              </a:lnSpc>
              <a:spcBef>
                <a:spcPts val="755"/>
              </a:spcBef>
              <a:buFont typeface="Arial"/>
              <a:buChar char="•"/>
              <a:tabLst>
                <a:tab pos="354965" algn="l"/>
                <a:tab pos="355600" algn="l"/>
              </a:tabLst>
            </a:pPr>
            <a:r>
              <a:rPr sz="3200" b="1" spc="-290" dirty="0">
                <a:solidFill>
                  <a:srgbClr val="FF0000"/>
                </a:solidFill>
                <a:latin typeface="Arial"/>
                <a:cs typeface="Arial"/>
              </a:rPr>
              <a:t>Why?</a:t>
            </a:r>
            <a:endParaRPr sz="3200">
              <a:latin typeface="Arial"/>
              <a:cs typeface="Arial"/>
            </a:endParaRPr>
          </a:p>
          <a:p>
            <a:pPr marL="836930" lvl="1" indent="-367030">
              <a:lnSpc>
                <a:spcPct val="100000"/>
              </a:lnSpc>
              <a:spcBef>
                <a:spcPts val="690"/>
              </a:spcBef>
              <a:buFont typeface="Arial"/>
              <a:buChar char="–"/>
              <a:tabLst>
                <a:tab pos="836930" algn="l"/>
                <a:tab pos="837565" algn="l"/>
              </a:tabLst>
            </a:pPr>
            <a:r>
              <a:rPr sz="2800" b="1" spc="-200" dirty="0">
                <a:latin typeface="Arial"/>
                <a:cs typeface="Arial"/>
              </a:rPr>
              <a:t>global and</a:t>
            </a:r>
            <a:r>
              <a:rPr sz="2800" b="1" spc="-80" dirty="0">
                <a:latin typeface="Arial"/>
                <a:cs typeface="Arial"/>
              </a:rPr>
              <a:t> </a:t>
            </a:r>
            <a:r>
              <a:rPr sz="2800" b="1" spc="-160" dirty="0">
                <a:latin typeface="Arial"/>
                <a:cs typeface="Arial"/>
              </a:rPr>
              <a:t>permanent</a:t>
            </a:r>
            <a:endParaRPr sz="2800">
              <a:latin typeface="Arial"/>
              <a:cs typeface="Arial"/>
            </a:endParaRPr>
          </a:p>
          <a:p>
            <a:pPr marL="756285" lvl="1" indent="-286385">
              <a:lnSpc>
                <a:spcPct val="100000"/>
              </a:lnSpc>
              <a:spcBef>
                <a:spcPts val="675"/>
              </a:spcBef>
              <a:buFont typeface="Arial"/>
              <a:buChar char="–"/>
              <a:tabLst>
                <a:tab pos="756920" algn="l"/>
              </a:tabLst>
            </a:pPr>
            <a:r>
              <a:rPr sz="2800" b="1" spc="-185" dirty="0">
                <a:latin typeface="Arial"/>
                <a:cs typeface="Arial"/>
              </a:rPr>
              <a:t>Comfortable </a:t>
            </a:r>
            <a:r>
              <a:rPr sz="2800" b="1" spc="-200" dirty="0">
                <a:latin typeface="Arial"/>
                <a:cs typeface="Arial"/>
              </a:rPr>
              <a:t>and </a:t>
            </a:r>
            <a:r>
              <a:rPr sz="2800" b="1" spc="-165" dirty="0">
                <a:latin typeface="Arial"/>
                <a:cs typeface="Arial"/>
              </a:rPr>
              <a:t>uniform</a:t>
            </a:r>
            <a:r>
              <a:rPr sz="2800" b="1" spc="-20" dirty="0">
                <a:latin typeface="Arial"/>
                <a:cs typeface="Arial"/>
              </a:rPr>
              <a:t> </a:t>
            </a:r>
            <a:r>
              <a:rPr sz="2800" b="1" spc="-335" dirty="0">
                <a:latin typeface="Arial"/>
                <a:cs typeface="Arial"/>
              </a:rPr>
              <a:t>access</a:t>
            </a:r>
            <a:endParaRPr sz="2800">
              <a:latin typeface="Arial"/>
              <a:cs typeface="Arial"/>
            </a:endParaRPr>
          </a:p>
        </p:txBody>
      </p:sp>
      <p:pic>
        <p:nvPicPr>
          <p:cNvPr id="3073" name="Picture 1" descr="page12image54584176">
            <a:extLst>
              <a:ext uri="{FF2B5EF4-FFF2-40B4-BE49-F238E27FC236}">
                <a16:creationId xmlns:a16="http://schemas.microsoft.com/office/drawing/2014/main" id="{0F55FAF1-C145-0A4B-8329-0A5E679C7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403301"/>
            <a:ext cx="5943600" cy="742950"/>
          </a:xfrm>
          <a:prstGeom prst="rect">
            <a:avLst/>
          </a:prstGeom>
        </p:spPr>
        <p:txBody>
          <a:bodyPr vert="horz" wrap="square" lIns="0" tIns="13335" rIns="0" bIns="0" rtlCol="0">
            <a:spAutoFit/>
          </a:bodyPr>
          <a:lstStyle/>
          <a:p>
            <a:pPr marL="12700">
              <a:lnSpc>
                <a:spcPct val="100000"/>
              </a:lnSpc>
              <a:spcBef>
                <a:spcPts val="105"/>
              </a:spcBef>
              <a:tabLst>
                <a:tab pos="745490" algn="l"/>
              </a:tabLst>
            </a:pPr>
            <a:r>
              <a:rPr sz="4700" spc="-140" dirty="0">
                <a:solidFill>
                  <a:schemeClr val="tx2"/>
                </a:solidFill>
              </a:rPr>
              <a:t>3.	</a:t>
            </a:r>
            <a:r>
              <a:rPr sz="4700" spc="-315" dirty="0">
                <a:solidFill>
                  <a:schemeClr val="tx2"/>
                </a:solidFill>
              </a:rPr>
              <a:t>Web</a:t>
            </a:r>
            <a:r>
              <a:rPr sz="4700" spc="-325" dirty="0">
                <a:solidFill>
                  <a:schemeClr val="tx2"/>
                </a:solidFill>
              </a:rPr>
              <a:t> </a:t>
            </a:r>
            <a:r>
              <a:rPr sz="4700" spc="-400" dirty="0">
                <a:solidFill>
                  <a:schemeClr val="tx2"/>
                </a:solidFill>
              </a:rPr>
              <a:t>applications…</a:t>
            </a:r>
            <a:endParaRPr sz="4700" dirty="0">
              <a:solidFill>
                <a:schemeClr val="tx2"/>
              </a:solidFil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a:t>Engr. Anees ur Rahman Khattak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12</a:t>
            </a:fld>
            <a:endParaRPr spc="-60" dirty="0"/>
          </a:p>
        </p:txBody>
      </p:sp>
      <p:sp>
        <p:nvSpPr>
          <p:cNvPr id="3" name="object 3"/>
          <p:cNvSpPr txBox="1"/>
          <p:nvPr/>
        </p:nvSpPr>
        <p:spPr>
          <a:xfrm>
            <a:off x="535940" y="1511020"/>
            <a:ext cx="7619365" cy="3355406"/>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sz="3200" b="1" spc="-120" dirty="0">
                <a:latin typeface="Arial"/>
                <a:cs typeface="Arial"/>
              </a:rPr>
              <a:t>WWW </a:t>
            </a:r>
            <a:r>
              <a:rPr sz="3200" b="1" spc="-175" dirty="0">
                <a:latin typeface="Arial"/>
                <a:cs typeface="Arial"/>
              </a:rPr>
              <a:t>started </a:t>
            </a:r>
            <a:r>
              <a:rPr sz="3200" b="1" spc="-350" dirty="0">
                <a:latin typeface="Arial"/>
                <a:cs typeface="Arial"/>
              </a:rPr>
              <a:t>as </a:t>
            </a:r>
            <a:r>
              <a:rPr sz="3200" b="1" spc="-220" dirty="0">
                <a:latin typeface="Arial"/>
                <a:cs typeface="Arial"/>
              </a:rPr>
              <a:t>an </a:t>
            </a:r>
            <a:r>
              <a:rPr sz="3200" b="1" spc="-165" dirty="0">
                <a:solidFill>
                  <a:srgbClr val="FF0000"/>
                </a:solidFill>
                <a:latin typeface="Arial"/>
                <a:cs typeface="Arial"/>
              </a:rPr>
              <a:t>informational</a:t>
            </a:r>
            <a:r>
              <a:rPr sz="3200" b="1" spc="-635" dirty="0">
                <a:solidFill>
                  <a:srgbClr val="FF0000"/>
                </a:solidFill>
                <a:latin typeface="Arial"/>
                <a:cs typeface="Arial"/>
              </a:rPr>
              <a:t> </a:t>
            </a:r>
            <a:r>
              <a:rPr lang="en-US" sz="3200" b="1" spc="-635" dirty="0">
                <a:solidFill>
                  <a:srgbClr val="FF0000"/>
                </a:solidFill>
                <a:latin typeface="Arial"/>
                <a:cs typeface="Arial"/>
              </a:rPr>
              <a:t> </a:t>
            </a:r>
            <a:r>
              <a:rPr sz="3200" b="1" spc="-210" dirty="0">
                <a:solidFill>
                  <a:srgbClr val="FF0000"/>
                </a:solidFill>
                <a:latin typeface="Arial"/>
                <a:cs typeface="Arial"/>
              </a:rPr>
              <a:t>medium</a:t>
            </a:r>
            <a:endParaRPr sz="3200" dirty="0">
              <a:latin typeface="Arial"/>
              <a:cs typeface="Arial"/>
            </a:endParaRPr>
          </a:p>
          <a:p>
            <a:pPr marL="355600" indent="-342900">
              <a:lnSpc>
                <a:spcPct val="100000"/>
              </a:lnSpc>
              <a:spcBef>
                <a:spcPts val="770"/>
              </a:spcBef>
              <a:buFont typeface="Arial"/>
              <a:buChar char="•"/>
              <a:tabLst>
                <a:tab pos="354965" algn="l"/>
                <a:tab pos="355600" algn="l"/>
              </a:tabLst>
            </a:pPr>
            <a:r>
              <a:rPr sz="3200" b="1" spc="-285" dirty="0">
                <a:latin typeface="Arial"/>
                <a:cs typeface="Arial"/>
              </a:rPr>
              <a:t>Evolved </a:t>
            </a:r>
            <a:r>
              <a:rPr sz="3200" b="1" spc="-145" dirty="0">
                <a:latin typeface="Arial"/>
                <a:cs typeface="Arial"/>
              </a:rPr>
              <a:t>into </a:t>
            </a:r>
            <a:r>
              <a:rPr sz="3200" b="1" spc="-190" dirty="0">
                <a:solidFill>
                  <a:srgbClr val="FF0000"/>
                </a:solidFill>
                <a:latin typeface="Arial"/>
                <a:cs typeface="Arial"/>
              </a:rPr>
              <a:t>application</a:t>
            </a:r>
            <a:r>
              <a:rPr sz="3200" b="1" spc="-160" dirty="0">
                <a:solidFill>
                  <a:srgbClr val="FF0000"/>
                </a:solidFill>
                <a:latin typeface="Arial"/>
                <a:cs typeface="Arial"/>
              </a:rPr>
              <a:t> </a:t>
            </a:r>
            <a:r>
              <a:rPr sz="3200" b="1" spc="-210" dirty="0">
                <a:solidFill>
                  <a:srgbClr val="FF0000"/>
                </a:solidFill>
                <a:latin typeface="Arial"/>
                <a:cs typeface="Arial"/>
              </a:rPr>
              <a:t>medium</a:t>
            </a:r>
            <a:endParaRPr sz="3200" dirty="0">
              <a:latin typeface="Arial"/>
              <a:cs typeface="Arial"/>
            </a:endParaRPr>
          </a:p>
          <a:p>
            <a:pPr marL="756285" lvl="1" indent="-286385">
              <a:lnSpc>
                <a:spcPct val="100000"/>
              </a:lnSpc>
              <a:spcBef>
                <a:spcPts val="690"/>
              </a:spcBef>
              <a:buFont typeface="Arial"/>
              <a:buChar char="–"/>
              <a:tabLst>
                <a:tab pos="756920" algn="l"/>
              </a:tabLst>
            </a:pPr>
            <a:r>
              <a:rPr sz="2800" b="1" spc="-140" dirty="0">
                <a:latin typeface="Arial"/>
                <a:cs typeface="Arial"/>
              </a:rPr>
              <a:t>Interactive, </a:t>
            </a:r>
            <a:r>
              <a:rPr sz="2800" b="1" spc="-150" dirty="0">
                <a:latin typeface="Arial"/>
                <a:cs typeface="Arial"/>
              </a:rPr>
              <a:t>data </a:t>
            </a:r>
            <a:r>
              <a:rPr sz="2800" b="1" spc="-185" dirty="0">
                <a:latin typeface="Arial"/>
                <a:cs typeface="Arial"/>
              </a:rPr>
              <a:t>intensive</a:t>
            </a:r>
            <a:r>
              <a:rPr sz="2800" b="1" spc="-75" dirty="0">
                <a:latin typeface="Arial"/>
                <a:cs typeface="Arial"/>
              </a:rPr>
              <a:t> </a:t>
            </a:r>
            <a:r>
              <a:rPr sz="2800" b="1" spc="-250" dirty="0">
                <a:latin typeface="Arial"/>
                <a:cs typeface="Arial"/>
              </a:rPr>
              <a:t>services</a:t>
            </a:r>
            <a:endParaRPr sz="2800" dirty="0">
              <a:latin typeface="Arial"/>
              <a:cs typeface="Arial"/>
            </a:endParaRPr>
          </a:p>
          <a:p>
            <a:pPr marL="355600" indent="-342900">
              <a:lnSpc>
                <a:spcPct val="100000"/>
              </a:lnSpc>
              <a:spcBef>
                <a:spcPts val="750"/>
              </a:spcBef>
              <a:buFont typeface="Arial"/>
              <a:buChar char="•"/>
              <a:tabLst>
                <a:tab pos="354965" algn="l"/>
                <a:tab pos="355600" algn="l"/>
              </a:tabLst>
            </a:pPr>
            <a:r>
              <a:rPr sz="3200" b="1" spc="-254" dirty="0">
                <a:latin typeface="Arial"/>
                <a:cs typeface="Arial"/>
              </a:rPr>
              <a:t>Distinguishing</a:t>
            </a:r>
            <a:r>
              <a:rPr sz="3200" b="1" spc="-175" dirty="0">
                <a:latin typeface="Arial"/>
                <a:cs typeface="Arial"/>
              </a:rPr>
              <a:t> </a:t>
            </a:r>
            <a:r>
              <a:rPr sz="3200" b="1" spc="-229" dirty="0">
                <a:latin typeface="Arial"/>
                <a:cs typeface="Arial"/>
              </a:rPr>
              <a:t>factors</a:t>
            </a:r>
            <a:endParaRPr sz="3200" dirty="0">
              <a:latin typeface="Arial"/>
              <a:cs typeface="Arial"/>
            </a:endParaRPr>
          </a:p>
          <a:p>
            <a:pPr marL="756285" lvl="1" indent="-286385">
              <a:lnSpc>
                <a:spcPct val="100000"/>
              </a:lnSpc>
              <a:spcBef>
                <a:spcPts val="690"/>
              </a:spcBef>
              <a:buFont typeface="Arial"/>
              <a:buChar char="–"/>
              <a:tabLst>
                <a:tab pos="756920" algn="l"/>
              </a:tabLst>
            </a:pPr>
            <a:r>
              <a:rPr sz="2800" b="1" spc="-190" dirty="0">
                <a:solidFill>
                  <a:srgbClr val="FF0000"/>
                </a:solidFill>
                <a:latin typeface="Arial"/>
                <a:cs typeface="Arial"/>
              </a:rPr>
              <a:t>How </a:t>
            </a:r>
            <a:r>
              <a:rPr sz="2800" b="1" spc="-30" dirty="0">
                <a:latin typeface="Arial"/>
                <a:cs typeface="Arial"/>
              </a:rPr>
              <a:t>it </a:t>
            </a:r>
            <a:r>
              <a:rPr sz="2800" b="1" spc="-270" dirty="0">
                <a:latin typeface="Arial"/>
                <a:cs typeface="Arial"/>
              </a:rPr>
              <a:t>is</a:t>
            </a:r>
            <a:r>
              <a:rPr sz="2800" b="1" spc="-225" dirty="0">
                <a:latin typeface="Arial"/>
                <a:cs typeface="Arial"/>
              </a:rPr>
              <a:t> </a:t>
            </a:r>
            <a:r>
              <a:rPr sz="2800" b="1" spc="-290" dirty="0">
                <a:latin typeface="Arial"/>
                <a:cs typeface="Arial"/>
              </a:rPr>
              <a:t>used?</a:t>
            </a:r>
            <a:endParaRPr sz="2800" dirty="0">
              <a:latin typeface="Arial"/>
              <a:cs typeface="Arial"/>
            </a:endParaRPr>
          </a:p>
          <a:p>
            <a:pPr marL="756285" lvl="1" indent="-286385">
              <a:lnSpc>
                <a:spcPct val="100000"/>
              </a:lnSpc>
              <a:spcBef>
                <a:spcPts val="675"/>
              </a:spcBef>
              <a:buFont typeface="Arial"/>
              <a:buChar char="–"/>
              <a:tabLst>
                <a:tab pos="756920" algn="l"/>
              </a:tabLst>
            </a:pPr>
            <a:r>
              <a:rPr sz="2800" b="1" spc="-265" dirty="0">
                <a:solidFill>
                  <a:srgbClr val="FF0000"/>
                </a:solidFill>
                <a:latin typeface="Arial"/>
                <a:cs typeface="Arial"/>
              </a:rPr>
              <a:t>Technologies </a:t>
            </a:r>
            <a:r>
              <a:rPr sz="2800" b="1" spc="-200" dirty="0">
                <a:solidFill>
                  <a:srgbClr val="FF0000"/>
                </a:solidFill>
                <a:latin typeface="Arial"/>
                <a:cs typeface="Arial"/>
              </a:rPr>
              <a:t>and </a:t>
            </a:r>
            <a:r>
              <a:rPr sz="2800" b="1" spc="-229" dirty="0">
                <a:solidFill>
                  <a:srgbClr val="FF0000"/>
                </a:solidFill>
                <a:latin typeface="Arial"/>
                <a:cs typeface="Arial"/>
              </a:rPr>
              <a:t>standards </a:t>
            </a:r>
            <a:r>
              <a:rPr sz="2800" b="1" spc="-135" dirty="0">
                <a:latin typeface="Arial"/>
                <a:cs typeface="Arial"/>
              </a:rPr>
              <a:t>for</a:t>
            </a:r>
            <a:r>
              <a:rPr sz="2800" b="1" spc="190" dirty="0">
                <a:latin typeface="Arial"/>
                <a:cs typeface="Arial"/>
              </a:rPr>
              <a:t> </a:t>
            </a:r>
            <a:r>
              <a:rPr sz="2800" b="1" spc="-175" dirty="0">
                <a:latin typeface="Arial"/>
                <a:cs typeface="Arial"/>
              </a:rPr>
              <a:t>development</a:t>
            </a:r>
            <a:endParaRPr sz="2800" dirty="0">
              <a:latin typeface="Arial"/>
              <a:cs typeface="Arial"/>
            </a:endParaRPr>
          </a:p>
        </p:txBody>
      </p:sp>
      <p:pic>
        <p:nvPicPr>
          <p:cNvPr id="4097" name="Picture 1" descr="page12image54584176">
            <a:extLst>
              <a:ext uri="{FF2B5EF4-FFF2-40B4-BE49-F238E27FC236}">
                <a16:creationId xmlns:a16="http://schemas.microsoft.com/office/drawing/2014/main" id="{2A8F3918-FD7E-0646-AB27-6DB94B49A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403301"/>
            <a:ext cx="5982503" cy="742950"/>
          </a:xfrm>
          <a:prstGeom prst="rect">
            <a:avLst/>
          </a:prstGeom>
        </p:spPr>
        <p:txBody>
          <a:bodyPr vert="horz" wrap="square" lIns="0" tIns="13335" rIns="0" bIns="0" rtlCol="0">
            <a:spAutoFit/>
          </a:bodyPr>
          <a:lstStyle/>
          <a:p>
            <a:pPr marL="12700">
              <a:lnSpc>
                <a:spcPct val="100000"/>
              </a:lnSpc>
              <a:spcBef>
                <a:spcPts val="105"/>
              </a:spcBef>
            </a:pPr>
            <a:r>
              <a:rPr sz="4700" spc="-170" dirty="0">
                <a:solidFill>
                  <a:schemeClr val="tx2"/>
                </a:solidFill>
              </a:rPr>
              <a:t>1.3 </a:t>
            </a:r>
            <a:r>
              <a:rPr sz="4700" spc="-515" dirty="0">
                <a:solidFill>
                  <a:schemeClr val="tx2"/>
                </a:solidFill>
              </a:rPr>
              <a:t>Books </a:t>
            </a:r>
            <a:r>
              <a:rPr sz="4700" spc="-80" dirty="0">
                <a:solidFill>
                  <a:schemeClr val="tx2"/>
                </a:solidFill>
              </a:rPr>
              <a:t>&amp;</a:t>
            </a:r>
            <a:r>
              <a:rPr sz="4700" spc="-130" dirty="0">
                <a:solidFill>
                  <a:schemeClr val="tx2"/>
                </a:solidFill>
              </a:rPr>
              <a:t> </a:t>
            </a:r>
            <a:r>
              <a:rPr sz="4700" spc="-490" dirty="0">
                <a:solidFill>
                  <a:schemeClr val="tx2"/>
                </a:solidFill>
              </a:rPr>
              <a:t>Resources</a:t>
            </a:r>
            <a:endParaRPr sz="4700" dirty="0">
              <a:solidFill>
                <a:schemeClr val="tx2"/>
              </a:solidFil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dirty="0"/>
              <a:t>Engr. </a:t>
            </a:r>
            <a:r>
              <a:rPr lang="en-US" spc="-35" dirty="0" err="1"/>
              <a:t>Anees</a:t>
            </a:r>
            <a:r>
              <a:rPr lang="en-US" spc="-35" dirty="0"/>
              <a:t> </a:t>
            </a:r>
            <a:r>
              <a:rPr lang="en-US" spc="-35" dirty="0" err="1"/>
              <a:t>ur</a:t>
            </a:r>
            <a:r>
              <a:rPr lang="en-US" spc="-35" dirty="0"/>
              <a:t> Rahman </a:t>
            </a:r>
            <a:r>
              <a:rPr lang="en-US" spc="-35" dirty="0" err="1"/>
              <a:t>Khattak</a:t>
            </a:r>
            <a:r>
              <a:rPr lang="en-US" spc="-35" dirty="0"/>
              <a:t>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13</a:t>
            </a:fld>
            <a:endParaRPr spc="-60" dirty="0"/>
          </a:p>
        </p:txBody>
      </p:sp>
      <p:sp>
        <p:nvSpPr>
          <p:cNvPr id="3" name="object 3"/>
          <p:cNvSpPr txBox="1"/>
          <p:nvPr/>
        </p:nvSpPr>
        <p:spPr>
          <a:xfrm>
            <a:off x="304800" y="1676400"/>
            <a:ext cx="8305800" cy="2488502"/>
          </a:xfrm>
          <a:prstGeom prst="rect">
            <a:avLst/>
          </a:prstGeom>
        </p:spPr>
        <p:txBody>
          <a:bodyPr vert="horz" wrap="square" lIns="0" tIns="13335" rIns="0" bIns="0" rtlCol="0">
            <a:spAutoFit/>
          </a:bodyPr>
          <a:lstStyle/>
          <a:p>
            <a:r>
              <a:rPr lang="en-US" sz="3200" dirty="0">
                <a:solidFill>
                  <a:srgbClr val="16190C"/>
                </a:solidFill>
                <a:latin typeface="FranklinGothic"/>
              </a:rPr>
              <a:t>1. Read and Prepare </a:t>
            </a:r>
            <a:r>
              <a:rPr lang="en-US" sz="3200" dirty="0" err="1">
                <a:solidFill>
                  <a:srgbClr val="16190C"/>
                </a:solidFill>
                <a:latin typeface="FranklinGothic"/>
              </a:rPr>
              <a:t>givenHandouts</a:t>
            </a:r>
            <a:r>
              <a:rPr lang="en-US" sz="3200" dirty="0">
                <a:solidFill>
                  <a:srgbClr val="16190C"/>
                </a:solidFill>
                <a:latin typeface="FranklinGothic"/>
              </a:rPr>
              <a:t> </a:t>
            </a:r>
            <a:endParaRPr lang="en-US" sz="3200" dirty="0"/>
          </a:p>
          <a:p>
            <a:r>
              <a:rPr lang="en-US" sz="3200" dirty="0">
                <a:solidFill>
                  <a:srgbClr val="16190C"/>
                </a:solidFill>
                <a:latin typeface="FranklinGothic"/>
              </a:rPr>
              <a:t>Chapter-1, Topic 1.1 : Enterprise Architecture for Integration: Rapid Delivery Methods and Technologies by Clive Finkelstein </a:t>
            </a:r>
            <a:endParaRPr lang="en-US" sz="3200" dirty="0"/>
          </a:p>
          <a:p>
            <a:pPr marL="355600" marR="5080" indent="-342900">
              <a:lnSpc>
                <a:spcPct val="100000"/>
              </a:lnSpc>
              <a:spcBef>
                <a:spcPts val="105"/>
              </a:spcBef>
              <a:buFont typeface="Arial"/>
              <a:buChar char="•"/>
              <a:tabLst>
                <a:tab pos="354965" algn="l"/>
                <a:tab pos="355600" algn="l"/>
              </a:tabLst>
            </a:pPr>
            <a:endParaRPr sz="3200" u="sng" dirty="0">
              <a:solidFill>
                <a:schemeClr val="accent1"/>
              </a:solidFill>
              <a:latin typeface="Arial"/>
              <a:cs typeface="Arial"/>
            </a:endParaRPr>
          </a:p>
        </p:txBody>
      </p:sp>
    </p:spTree>
    <p:extLst>
      <p:ext uri="{BB962C8B-B14F-4D97-AF65-F5344CB8AC3E}">
        <p14:creationId xmlns:p14="http://schemas.microsoft.com/office/powerpoint/2010/main" val="376014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BC8AC5-B9B1-4A42-9129-CAF2EE8B1D50}"/>
              </a:ext>
            </a:extLst>
          </p:cNvPr>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3" name="Slide Number Placeholder 2">
            <a:extLst>
              <a:ext uri="{FF2B5EF4-FFF2-40B4-BE49-F238E27FC236}">
                <a16:creationId xmlns:a16="http://schemas.microsoft.com/office/drawing/2014/main" id="{40B15F22-8039-214D-9268-38F40A238BC1}"/>
              </a:ext>
            </a:extLst>
          </p:cNvPr>
          <p:cNvSpPr>
            <a:spLocks noGrp="1"/>
          </p:cNvSpPr>
          <p:nvPr>
            <p:ph type="sldNum" sz="quarter" idx="12"/>
          </p:nvPr>
        </p:nvSpPr>
        <p:spPr/>
        <p:txBody>
          <a:bodyPr/>
          <a:lstStyle/>
          <a:p>
            <a:pPr marL="25400">
              <a:lnSpc>
                <a:spcPts val="1240"/>
              </a:lnSpc>
            </a:pPr>
            <a:fld id="{81D60167-4931-47E6-BA6A-407CBD079E47}" type="slidenum">
              <a:rPr lang="en-US" spc="-60" smtClean="0"/>
              <a:t>14</a:t>
            </a:fld>
            <a:endParaRPr lang="en-US" spc="-60" dirty="0"/>
          </a:p>
        </p:txBody>
      </p:sp>
      <p:sp>
        <p:nvSpPr>
          <p:cNvPr id="4" name="TextBox 3">
            <a:extLst>
              <a:ext uri="{FF2B5EF4-FFF2-40B4-BE49-F238E27FC236}">
                <a16:creationId xmlns:a16="http://schemas.microsoft.com/office/drawing/2014/main" id="{A145E57F-ED7B-8B43-AE56-F52B442EBF8E}"/>
              </a:ext>
            </a:extLst>
          </p:cNvPr>
          <p:cNvSpPr txBox="1"/>
          <p:nvPr/>
        </p:nvSpPr>
        <p:spPr>
          <a:xfrm rot="20571464">
            <a:off x="2366966" y="2247134"/>
            <a:ext cx="5361835" cy="1323439"/>
          </a:xfrm>
          <a:prstGeom prst="rect">
            <a:avLst/>
          </a:prstGeom>
          <a:noFill/>
        </p:spPr>
        <p:txBody>
          <a:bodyPr wrap="square" rtlCol="0">
            <a:spAutoFit/>
          </a:bodyPr>
          <a:lstStyle/>
          <a:p>
            <a:r>
              <a:rPr lang="en-US" sz="8000" b="1" dirty="0">
                <a:solidFill>
                  <a:schemeClr val="accent4"/>
                </a:solidFill>
              </a:rPr>
              <a:t>Thank you</a:t>
            </a:r>
          </a:p>
        </p:txBody>
      </p:sp>
    </p:spTree>
    <p:extLst>
      <p:ext uri="{BB962C8B-B14F-4D97-AF65-F5344CB8AC3E}">
        <p14:creationId xmlns:p14="http://schemas.microsoft.com/office/powerpoint/2010/main" val="87188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499049"/>
            <a:ext cx="3219142" cy="742950"/>
          </a:xfrm>
          <a:prstGeom prst="rect">
            <a:avLst/>
          </a:prstGeom>
        </p:spPr>
        <p:txBody>
          <a:bodyPr vert="horz" wrap="square" lIns="0" tIns="13335" rIns="0" bIns="0" rtlCol="0">
            <a:spAutoFit/>
          </a:bodyPr>
          <a:lstStyle/>
          <a:p>
            <a:pPr marL="12700">
              <a:lnSpc>
                <a:spcPct val="100000"/>
              </a:lnSpc>
              <a:spcBef>
                <a:spcPts val="105"/>
              </a:spcBef>
            </a:pPr>
            <a:r>
              <a:rPr sz="4700" spc="-245" dirty="0">
                <a:solidFill>
                  <a:schemeClr val="tx2"/>
                </a:solidFill>
              </a:rPr>
              <a:t>Outline</a:t>
            </a:r>
            <a:endParaRPr sz="4700" dirty="0">
              <a:solidFill>
                <a:schemeClr val="tx2"/>
              </a:solidFill>
            </a:endParaRPr>
          </a:p>
        </p:txBody>
      </p:sp>
      <p:sp>
        <p:nvSpPr>
          <p:cNvPr id="9" name="Footer Placeholder 8"/>
          <p:cNvSpPr>
            <a:spLocks noGrp="1"/>
          </p:cNvSpPr>
          <p:nvPr>
            <p:ph type="ftr" sz="quarter" idx="11"/>
          </p:nvPr>
        </p:nvSpPr>
        <p:spPr>
          <a:xfrm>
            <a:off x="2345587" y="6110026"/>
            <a:ext cx="5716488" cy="365125"/>
          </a:xfrm>
        </p:spPr>
        <p:txBody>
          <a:bodyPr/>
          <a:lstStyle/>
          <a:p>
            <a:pPr algn="ctr">
              <a:lnSpc>
                <a:spcPts val="1240"/>
              </a:lnSpc>
            </a:pPr>
            <a:r>
              <a:rPr lang="en-US" spc="-35">
                <a:solidFill>
                  <a:schemeClr val="tx2"/>
                </a:solidFill>
              </a:rPr>
              <a:t>Engr. Anees ur Rahman Khattak </a:t>
            </a:r>
            <a:endParaRPr lang="en-US" spc="-85" dirty="0">
              <a:solidFill>
                <a:schemeClr val="tx2"/>
              </a:solidFill>
            </a:endParaRPr>
          </a:p>
        </p:txBody>
      </p:sp>
      <p:sp>
        <p:nvSpPr>
          <p:cNvPr id="5" name="object 5"/>
          <p:cNvSpPr txBox="1"/>
          <p:nvPr/>
        </p:nvSpPr>
        <p:spPr>
          <a:xfrm>
            <a:off x="8895153" y="6439202"/>
            <a:ext cx="128270" cy="153888"/>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chemeClr val="tx2"/>
                </a:solidFill>
                <a:latin typeface="Arial"/>
                <a:cs typeface="Arial"/>
              </a:rPr>
              <a:t>2</a:t>
            </a:fld>
            <a:endParaRPr sz="1200">
              <a:solidFill>
                <a:schemeClr val="tx2"/>
              </a:solidFill>
              <a:latin typeface="Arial"/>
              <a:cs typeface="Arial"/>
            </a:endParaRPr>
          </a:p>
        </p:txBody>
      </p:sp>
      <p:sp>
        <p:nvSpPr>
          <p:cNvPr id="3" name="object 3"/>
          <p:cNvSpPr txBox="1"/>
          <p:nvPr/>
        </p:nvSpPr>
        <p:spPr>
          <a:xfrm>
            <a:off x="939112" y="1485238"/>
            <a:ext cx="7465060" cy="4070986"/>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sz="3200" b="1" spc="-265" dirty="0">
                <a:solidFill>
                  <a:schemeClr val="tx2"/>
                </a:solidFill>
                <a:latin typeface="Arial"/>
                <a:cs typeface="Arial"/>
              </a:rPr>
              <a:t>Grading</a:t>
            </a:r>
            <a:r>
              <a:rPr sz="3200" b="1" spc="-204" dirty="0">
                <a:solidFill>
                  <a:schemeClr val="tx2"/>
                </a:solidFill>
                <a:latin typeface="Arial"/>
                <a:cs typeface="Arial"/>
              </a:rPr>
              <a:t> </a:t>
            </a:r>
            <a:r>
              <a:rPr sz="3200" b="1" spc="-270" dirty="0">
                <a:solidFill>
                  <a:schemeClr val="tx2"/>
                </a:solidFill>
                <a:latin typeface="Arial"/>
                <a:cs typeface="Arial"/>
              </a:rPr>
              <a:t>Policy</a:t>
            </a:r>
            <a:endParaRPr sz="3200" dirty="0">
              <a:solidFill>
                <a:schemeClr val="tx2"/>
              </a:solidFill>
              <a:latin typeface="Arial"/>
              <a:cs typeface="Arial"/>
            </a:endParaRPr>
          </a:p>
          <a:p>
            <a:pPr marL="355600" indent="-342900">
              <a:lnSpc>
                <a:spcPct val="100000"/>
              </a:lnSpc>
              <a:spcBef>
                <a:spcPts val="770"/>
              </a:spcBef>
              <a:buFont typeface="Arial"/>
              <a:buChar char="•"/>
              <a:tabLst>
                <a:tab pos="354965" algn="l"/>
                <a:tab pos="355600" algn="l"/>
              </a:tabLst>
            </a:pPr>
            <a:r>
              <a:rPr sz="3200" b="1" spc="-280" dirty="0">
                <a:solidFill>
                  <a:schemeClr val="tx2"/>
                </a:solidFill>
                <a:latin typeface="Arial"/>
                <a:cs typeface="Arial"/>
              </a:rPr>
              <a:t>Academic</a:t>
            </a:r>
            <a:r>
              <a:rPr sz="3200" b="1" spc="-190" dirty="0">
                <a:solidFill>
                  <a:schemeClr val="tx2"/>
                </a:solidFill>
                <a:latin typeface="Arial"/>
                <a:cs typeface="Arial"/>
              </a:rPr>
              <a:t> </a:t>
            </a:r>
            <a:r>
              <a:rPr sz="3200" b="1" spc="-240" dirty="0">
                <a:solidFill>
                  <a:schemeClr val="tx2"/>
                </a:solidFill>
                <a:latin typeface="Arial"/>
                <a:cs typeface="Arial"/>
              </a:rPr>
              <a:t>Honesty</a:t>
            </a:r>
            <a:endParaRPr sz="3200" dirty="0">
              <a:solidFill>
                <a:schemeClr val="tx2"/>
              </a:solidFill>
              <a:latin typeface="Arial"/>
              <a:cs typeface="Arial"/>
            </a:endParaRPr>
          </a:p>
          <a:p>
            <a:pPr marL="355600" indent="-342900">
              <a:lnSpc>
                <a:spcPct val="100000"/>
              </a:lnSpc>
              <a:spcBef>
                <a:spcPts val="770"/>
              </a:spcBef>
              <a:buFont typeface="Arial"/>
              <a:buChar char="•"/>
              <a:tabLst>
                <a:tab pos="354965" algn="l"/>
                <a:tab pos="355600" algn="l"/>
              </a:tabLst>
            </a:pPr>
            <a:r>
              <a:rPr sz="3200" b="1" spc="-175" dirty="0">
                <a:solidFill>
                  <a:schemeClr val="tx2"/>
                </a:solidFill>
                <a:latin typeface="Arial"/>
                <a:cs typeface="Arial"/>
              </a:rPr>
              <a:t>Introduction </a:t>
            </a:r>
            <a:r>
              <a:rPr sz="3200" b="1" spc="-110" dirty="0">
                <a:solidFill>
                  <a:schemeClr val="tx2"/>
                </a:solidFill>
                <a:latin typeface="Arial"/>
                <a:cs typeface="Arial"/>
              </a:rPr>
              <a:t>to </a:t>
            </a:r>
            <a:r>
              <a:rPr sz="3200" b="1" spc="-120" dirty="0">
                <a:solidFill>
                  <a:schemeClr val="tx2"/>
                </a:solidFill>
                <a:latin typeface="Arial"/>
                <a:cs typeface="Arial"/>
              </a:rPr>
              <a:t>the</a:t>
            </a:r>
            <a:r>
              <a:rPr sz="3200" b="1" spc="-254" dirty="0">
                <a:solidFill>
                  <a:schemeClr val="tx2"/>
                </a:solidFill>
                <a:latin typeface="Arial"/>
                <a:cs typeface="Arial"/>
              </a:rPr>
              <a:t> </a:t>
            </a:r>
            <a:r>
              <a:rPr sz="3200" b="1" spc="-320" dirty="0">
                <a:solidFill>
                  <a:schemeClr val="tx2"/>
                </a:solidFill>
                <a:latin typeface="Arial"/>
                <a:cs typeface="Arial"/>
              </a:rPr>
              <a:t>Course</a:t>
            </a:r>
            <a:endParaRPr sz="3200" dirty="0">
              <a:solidFill>
                <a:schemeClr val="tx2"/>
              </a:solidFill>
              <a:latin typeface="Arial"/>
              <a:cs typeface="Arial"/>
            </a:endParaRPr>
          </a:p>
          <a:p>
            <a:pPr marL="355600" indent="-342900">
              <a:lnSpc>
                <a:spcPct val="100000"/>
              </a:lnSpc>
              <a:spcBef>
                <a:spcPts val="765"/>
              </a:spcBef>
              <a:buFont typeface="Arial"/>
              <a:buChar char="•"/>
              <a:tabLst>
                <a:tab pos="354965" algn="l"/>
                <a:tab pos="355600" algn="l"/>
              </a:tabLst>
            </a:pPr>
            <a:r>
              <a:rPr lang="en-US" sz="3200" b="1" spc="-135" dirty="0">
                <a:solidFill>
                  <a:schemeClr val="tx2"/>
                </a:solidFill>
                <a:latin typeface="Arial"/>
                <a:cs typeface="Arial"/>
              </a:rPr>
              <a:t>The Evaluation of Enterprise Architecture </a:t>
            </a:r>
          </a:p>
          <a:p>
            <a:pPr marL="355600" indent="-342900">
              <a:lnSpc>
                <a:spcPct val="100000"/>
              </a:lnSpc>
              <a:spcBef>
                <a:spcPts val="765"/>
              </a:spcBef>
              <a:buFont typeface="Arial"/>
              <a:buChar char="•"/>
              <a:tabLst>
                <a:tab pos="354965" algn="l"/>
                <a:tab pos="355600" algn="l"/>
              </a:tabLst>
            </a:pPr>
            <a:r>
              <a:rPr lang="en-US" sz="3200" b="1" spc="-135" dirty="0">
                <a:solidFill>
                  <a:schemeClr val="tx2"/>
                </a:solidFill>
                <a:latin typeface="Arial"/>
                <a:cs typeface="Arial"/>
              </a:rPr>
              <a:t>Summary &amp; Readings </a:t>
            </a:r>
          </a:p>
          <a:p>
            <a:pPr marL="355600" indent="-342900">
              <a:lnSpc>
                <a:spcPct val="100000"/>
              </a:lnSpc>
              <a:spcBef>
                <a:spcPts val="765"/>
              </a:spcBef>
              <a:buFont typeface="Arial"/>
              <a:buChar char="•"/>
              <a:tabLst>
                <a:tab pos="354965" algn="l"/>
                <a:tab pos="355600" algn="l"/>
              </a:tabLst>
            </a:pPr>
            <a:endParaRPr lang="en-US" sz="3200" b="1" spc="-135" dirty="0">
              <a:solidFill>
                <a:schemeClr val="tx2"/>
              </a:solidFill>
              <a:latin typeface="Arial"/>
              <a:cs typeface="Arial"/>
            </a:endParaRPr>
          </a:p>
        </p:txBody>
      </p:sp>
      <p:sp>
        <p:nvSpPr>
          <p:cNvPr id="6" name="Rectangle 5"/>
          <p:cNvSpPr/>
          <p:nvPr/>
        </p:nvSpPr>
        <p:spPr>
          <a:xfrm>
            <a:off x="685800" y="887255"/>
            <a:ext cx="382230" cy="258982"/>
          </a:xfrm>
          <a:prstGeom prst="rect">
            <a:avLst/>
          </a:prstGeom>
        </p:spPr>
        <p:txBody>
          <a:bodyPr wrap="square">
            <a:spAutoFit/>
          </a:bodyPr>
          <a:lstStyle/>
          <a:p>
            <a:pPr marL="25400">
              <a:lnSpc>
                <a:spcPts val="1240"/>
              </a:lnSpc>
            </a:pPr>
            <a:fld id="{81D60167-4931-47E6-BA6A-407CBD079E47}" type="slidenum">
              <a:rPr lang="en-US" spc="-60">
                <a:solidFill>
                  <a:schemeClr val="bg1"/>
                </a:solidFill>
              </a:rPr>
              <a:pPr marL="25400">
                <a:lnSpc>
                  <a:spcPts val="1240"/>
                </a:lnSpc>
              </a:pPr>
              <a:t>2</a:t>
            </a:fld>
            <a:endParaRPr lang="en-US" spc="-6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416168"/>
            <a:ext cx="4572000" cy="736740"/>
          </a:xfrm>
          <a:prstGeom prst="rect">
            <a:avLst/>
          </a:prstGeom>
        </p:spPr>
        <p:txBody>
          <a:bodyPr vert="horz" wrap="square" lIns="0" tIns="13335" rIns="0" bIns="0" rtlCol="0">
            <a:spAutoFit/>
          </a:bodyPr>
          <a:lstStyle/>
          <a:p>
            <a:pPr marL="12700">
              <a:lnSpc>
                <a:spcPct val="100000"/>
              </a:lnSpc>
              <a:spcBef>
                <a:spcPts val="105"/>
              </a:spcBef>
            </a:pPr>
            <a:r>
              <a:rPr sz="4700" spc="-390" dirty="0">
                <a:solidFill>
                  <a:schemeClr val="tx2"/>
                </a:solidFill>
              </a:rPr>
              <a:t>Grading</a:t>
            </a:r>
            <a:r>
              <a:rPr sz="4700" spc="-320" dirty="0">
                <a:solidFill>
                  <a:schemeClr val="tx2"/>
                </a:solidFill>
              </a:rPr>
              <a:t> </a:t>
            </a:r>
            <a:r>
              <a:rPr sz="4700" spc="-395" dirty="0">
                <a:solidFill>
                  <a:schemeClr val="tx2"/>
                </a:solidFill>
              </a:rPr>
              <a:t>Policy</a:t>
            </a:r>
            <a:endParaRPr sz="4700" dirty="0">
              <a:solidFill>
                <a:schemeClr val="tx2"/>
              </a:solidFill>
            </a:endParaRPr>
          </a:p>
        </p:txBody>
      </p:sp>
      <p:sp>
        <p:nvSpPr>
          <p:cNvPr id="9" name="Footer Placeholder 8"/>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Slide Number Placeholder 9"/>
          <p:cNvSpPr>
            <a:spLocks noGrp="1"/>
          </p:cNvSpPr>
          <p:nvPr>
            <p:ph type="sldNum" sz="quarter" idx="12"/>
          </p:nvPr>
        </p:nvSpPr>
        <p:spPr/>
        <p:txBody>
          <a:bodyPr/>
          <a:lstStyle/>
          <a:p>
            <a:pPr marL="25400">
              <a:lnSpc>
                <a:spcPts val="1240"/>
              </a:lnSpc>
            </a:pPr>
            <a:fld id="{81D60167-4931-47E6-BA6A-407CBD079E47}" type="slidenum">
              <a:rPr lang="en-US" spc="-60" smtClean="0"/>
              <a:t>3</a:t>
            </a:fld>
            <a:endParaRPr lang="en-US" spc="-60" dirty="0"/>
          </a:p>
        </p:txBody>
      </p:sp>
      <p:sp>
        <p:nvSpPr>
          <p:cNvPr id="5" name="object 5"/>
          <p:cNvSpPr txBox="1"/>
          <p:nvPr/>
        </p:nvSpPr>
        <p:spPr>
          <a:xfrm>
            <a:off x="8491981" y="6464985"/>
            <a:ext cx="128270" cy="178435"/>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3</a:t>
            </a:fld>
            <a:endParaRPr sz="120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2131070187"/>
              </p:ext>
            </p:extLst>
          </p:nvPr>
        </p:nvGraphicFramePr>
        <p:xfrm>
          <a:off x="603250" y="1593850"/>
          <a:ext cx="7924800" cy="3435350"/>
        </p:xfrm>
        <a:graphic>
          <a:graphicData uri="http://schemas.openxmlformats.org/drawingml/2006/table">
            <a:tbl>
              <a:tblPr firstRow="1" bandRow="1">
                <a:tableStyleId>{2D5ABB26-0587-4C30-8999-92F81FD0307C}</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53085">
                <a:tc gridSpan="2">
                  <a:txBody>
                    <a:bodyPr/>
                    <a:lstStyle/>
                    <a:p>
                      <a:pPr marL="74295">
                        <a:lnSpc>
                          <a:spcPct val="100000"/>
                        </a:lnSpc>
                        <a:spcBef>
                          <a:spcPts val="105"/>
                        </a:spcBef>
                      </a:pPr>
                      <a:r>
                        <a:rPr sz="2700" b="1" spc="-210" dirty="0">
                          <a:solidFill>
                            <a:srgbClr val="FFFFFF"/>
                          </a:solidFill>
                          <a:latin typeface="Arial"/>
                          <a:cs typeface="Arial"/>
                        </a:rPr>
                        <a:t>Classification</a:t>
                      </a:r>
                      <a:endParaRPr sz="2700" dirty="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hMerge="1">
                  <a:txBody>
                    <a:bodyPr/>
                    <a:lstStyle/>
                    <a:p>
                      <a:endParaRPr/>
                    </a:p>
                  </a:txBody>
                  <a:tcPr marL="0" marR="0" marT="0" marB="0"/>
                </a:tc>
                <a:extLst>
                  <a:ext uri="{0D108BD9-81ED-4DB2-BD59-A6C34878D82A}">
                    <a16:rowId xmlns:a16="http://schemas.microsoft.com/office/drawing/2014/main" val="10000"/>
                  </a:ext>
                </a:extLst>
              </a:tr>
              <a:tr h="596265">
                <a:tc>
                  <a:txBody>
                    <a:bodyPr/>
                    <a:lstStyle/>
                    <a:p>
                      <a:pPr marL="74295">
                        <a:lnSpc>
                          <a:spcPct val="100000"/>
                        </a:lnSpc>
                        <a:spcBef>
                          <a:spcPts val="155"/>
                        </a:spcBef>
                      </a:pPr>
                      <a:r>
                        <a:rPr sz="1800" spc="-95" dirty="0">
                          <a:latin typeface="Arial"/>
                          <a:cs typeface="Arial"/>
                        </a:rPr>
                        <a:t>Assignments, </a:t>
                      </a:r>
                      <a:r>
                        <a:rPr lang="en-US" sz="1800" spc="-95" dirty="0">
                          <a:latin typeface="Arial"/>
                          <a:cs typeface="Arial"/>
                        </a:rPr>
                        <a:t>project and presentation</a:t>
                      </a:r>
                    </a:p>
                  </a:txBody>
                  <a:tcPr marL="0" marR="0" marT="196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74930">
                        <a:lnSpc>
                          <a:spcPct val="100000"/>
                        </a:lnSpc>
                        <a:spcBef>
                          <a:spcPts val="155"/>
                        </a:spcBef>
                      </a:pPr>
                      <a:r>
                        <a:rPr lang="en-US" sz="1800" spc="-90" dirty="0">
                          <a:latin typeface="Arial"/>
                          <a:cs typeface="Arial"/>
                        </a:rPr>
                        <a:t>20</a:t>
                      </a:r>
                      <a:r>
                        <a:rPr sz="1800" spc="-100" dirty="0">
                          <a:latin typeface="Arial"/>
                          <a:cs typeface="Arial"/>
                        </a:rPr>
                        <a:t> </a:t>
                      </a:r>
                      <a:r>
                        <a:rPr lang="en-US" sz="1800" spc="-75" dirty="0">
                          <a:latin typeface="Arial"/>
                          <a:cs typeface="Arial"/>
                        </a:rPr>
                        <a:t>%</a:t>
                      </a:r>
                    </a:p>
                  </a:txBody>
                  <a:tcPr marL="0" marR="0" marT="196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642620">
                <a:tc>
                  <a:txBody>
                    <a:bodyPr/>
                    <a:lstStyle/>
                    <a:p>
                      <a:pPr marL="74295">
                        <a:lnSpc>
                          <a:spcPct val="100000"/>
                        </a:lnSpc>
                        <a:spcBef>
                          <a:spcPts val="155"/>
                        </a:spcBef>
                      </a:pPr>
                      <a:r>
                        <a:rPr lang="en-US" sz="1800" spc="-95" dirty="0">
                          <a:latin typeface="Arial"/>
                          <a:cs typeface="Arial"/>
                        </a:rPr>
                        <a:t>Quizzes</a:t>
                      </a: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4930">
                        <a:lnSpc>
                          <a:spcPct val="100000"/>
                        </a:lnSpc>
                        <a:spcBef>
                          <a:spcPts val="155"/>
                        </a:spcBef>
                      </a:pPr>
                      <a:r>
                        <a:rPr lang="en-US" sz="1800" spc="-90" dirty="0">
                          <a:latin typeface="Arial"/>
                          <a:cs typeface="Arial"/>
                        </a:rPr>
                        <a:t>15</a:t>
                      </a:r>
                      <a:r>
                        <a:rPr sz="1800" spc="-100" dirty="0">
                          <a:latin typeface="Arial"/>
                          <a:cs typeface="Arial"/>
                        </a:rPr>
                        <a:t> </a:t>
                      </a:r>
                      <a:r>
                        <a:rPr lang="en-US" sz="1800" spc="-75" dirty="0">
                          <a:latin typeface="Arial"/>
                          <a:cs typeface="Arial"/>
                        </a:rPr>
                        <a:t>%</a:t>
                      </a:r>
                      <a:endParaRPr sz="1800" dirty="0">
                        <a:latin typeface="Arial"/>
                        <a:cs typeface="Arial"/>
                      </a:endParaRP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553085">
                <a:tc>
                  <a:txBody>
                    <a:bodyPr/>
                    <a:lstStyle/>
                    <a:p>
                      <a:pPr marL="74295">
                        <a:lnSpc>
                          <a:spcPct val="100000"/>
                        </a:lnSpc>
                        <a:spcBef>
                          <a:spcPts val="155"/>
                        </a:spcBef>
                      </a:pPr>
                      <a:r>
                        <a:rPr sz="1800" spc="-20" dirty="0">
                          <a:latin typeface="Arial"/>
                          <a:cs typeface="Arial"/>
                        </a:rPr>
                        <a:t>Mid-term</a:t>
                      </a:r>
                      <a:r>
                        <a:rPr sz="1800" spc="-85" dirty="0">
                          <a:latin typeface="Arial"/>
                          <a:cs typeface="Arial"/>
                        </a:rPr>
                        <a:t> </a:t>
                      </a:r>
                      <a:r>
                        <a:rPr sz="1800" spc="-175" dirty="0">
                          <a:latin typeface="Arial"/>
                          <a:cs typeface="Arial"/>
                        </a:rPr>
                        <a:t>Exam</a:t>
                      </a:r>
                      <a:endParaRPr sz="1800">
                        <a:latin typeface="Arial"/>
                        <a:cs typeface="Arial"/>
                      </a:endParaRP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4930">
                        <a:lnSpc>
                          <a:spcPct val="100000"/>
                        </a:lnSpc>
                        <a:spcBef>
                          <a:spcPts val="155"/>
                        </a:spcBef>
                      </a:pPr>
                      <a:r>
                        <a:rPr lang="en-US" sz="1800" spc="-90" dirty="0">
                          <a:latin typeface="Arial"/>
                          <a:cs typeface="Arial"/>
                        </a:rPr>
                        <a:t>25%</a:t>
                      </a:r>
                      <a:endParaRPr sz="1800" dirty="0">
                        <a:latin typeface="Arial"/>
                        <a:cs typeface="Arial"/>
                      </a:endParaRP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553085">
                <a:tc>
                  <a:txBody>
                    <a:bodyPr/>
                    <a:lstStyle/>
                    <a:p>
                      <a:pPr marL="74295">
                        <a:lnSpc>
                          <a:spcPct val="100000"/>
                        </a:lnSpc>
                        <a:spcBef>
                          <a:spcPts val="155"/>
                        </a:spcBef>
                      </a:pPr>
                      <a:r>
                        <a:rPr sz="1800" spc="-60" dirty="0">
                          <a:latin typeface="Arial"/>
                          <a:cs typeface="Arial"/>
                        </a:rPr>
                        <a:t>Final-term</a:t>
                      </a:r>
                      <a:r>
                        <a:rPr sz="1800" spc="-85" dirty="0">
                          <a:latin typeface="Arial"/>
                          <a:cs typeface="Arial"/>
                        </a:rPr>
                        <a:t> </a:t>
                      </a:r>
                      <a:r>
                        <a:rPr sz="1800" spc="-175" dirty="0">
                          <a:latin typeface="Arial"/>
                          <a:cs typeface="Arial"/>
                        </a:rPr>
                        <a:t>Exam</a:t>
                      </a:r>
                      <a:endParaRPr sz="1800">
                        <a:latin typeface="Arial"/>
                        <a:cs typeface="Arial"/>
                      </a:endParaRP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4930">
                        <a:lnSpc>
                          <a:spcPct val="100000"/>
                        </a:lnSpc>
                        <a:spcBef>
                          <a:spcPts val="155"/>
                        </a:spcBef>
                      </a:pPr>
                      <a:r>
                        <a:rPr lang="en-US" sz="1800" spc="-90" dirty="0">
                          <a:latin typeface="Arial"/>
                          <a:cs typeface="Arial"/>
                        </a:rPr>
                        <a:t>40</a:t>
                      </a:r>
                      <a:r>
                        <a:rPr sz="1800" spc="-100" dirty="0">
                          <a:latin typeface="Arial"/>
                          <a:cs typeface="Arial"/>
                        </a:rPr>
                        <a:t> </a:t>
                      </a:r>
                      <a:r>
                        <a:rPr lang="en-US" sz="1800" spc="-75" dirty="0">
                          <a:latin typeface="Arial"/>
                          <a:cs typeface="Arial"/>
                        </a:rPr>
                        <a:t>%</a:t>
                      </a:r>
                      <a:endParaRPr sz="1800" dirty="0">
                        <a:latin typeface="Arial"/>
                        <a:cs typeface="Arial"/>
                      </a:endParaRP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537210">
                <a:tc>
                  <a:txBody>
                    <a:bodyPr/>
                    <a:lstStyle/>
                    <a:p>
                      <a:pPr marL="74295">
                        <a:lnSpc>
                          <a:spcPct val="100000"/>
                        </a:lnSpc>
                        <a:spcBef>
                          <a:spcPts val="160"/>
                        </a:spcBef>
                      </a:pPr>
                      <a:r>
                        <a:rPr lang="en-US" sz="1800" dirty="0">
                          <a:latin typeface="Arial"/>
                          <a:cs typeface="Arial"/>
                        </a:rPr>
                        <a:t>Total</a:t>
                      </a:r>
                      <a:endParaRPr sz="1800" dirty="0">
                        <a:latin typeface="Arial"/>
                        <a:cs typeface="Arial"/>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4930">
                        <a:lnSpc>
                          <a:spcPct val="100000"/>
                        </a:lnSpc>
                        <a:spcBef>
                          <a:spcPts val="160"/>
                        </a:spcBef>
                      </a:pPr>
                      <a:r>
                        <a:rPr lang="en-US" sz="1800" dirty="0">
                          <a:latin typeface="Arial"/>
                          <a:cs typeface="Arial"/>
                        </a:rPr>
                        <a:t>100</a:t>
                      </a:r>
                      <a:endParaRPr sz="1800" dirty="0">
                        <a:latin typeface="Arial"/>
                        <a:cs typeface="Arial"/>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457200"/>
            <a:ext cx="6941414" cy="736740"/>
          </a:xfrm>
          <a:prstGeom prst="rect">
            <a:avLst/>
          </a:prstGeom>
        </p:spPr>
        <p:txBody>
          <a:bodyPr vert="horz" wrap="square" lIns="0" tIns="13335" rIns="0" bIns="0" rtlCol="0">
            <a:spAutoFit/>
          </a:bodyPr>
          <a:lstStyle/>
          <a:p>
            <a:pPr marL="12700">
              <a:lnSpc>
                <a:spcPct val="100000"/>
              </a:lnSpc>
              <a:spcBef>
                <a:spcPts val="105"/>
              </a:spcBef>
            </a:pPr>
            <a:r>
              <a:rPr sz="4700" spc="-405" dirty="0">
                <a:solidFill>
                  <a:schemeClr val="tx2"/>
                </a:solidFill>
              </a:rPr>
              <a:t>Academic</a:t>
            </a:r>
            <a:r>
              <a:rPr sz="4700" spc="-330" dirty="0">
                <a:solidFill>
                  <a:schemeClr val="tx2"/>
                </a:solidFill>
              </a:rPr>
              <a:t> </a:t>
            </a:r>
            <a:r>
              <a:rPr sz="4700" spc="-355" dirty="0">
                <a:solidFill>
                  <a:schemeClr val="tx2"/>
                </a:solidFill>
              </a:rPr>
              <a:t>Honesty</a:t>
            </a:r>
            <a:endParaRPr sz="4700" dirty="0">
              <a:solidFill>
                <a:schemeClr val="tx2"/>
              </a:solidFill>
            </a:endParaRPr>
          </a:p>
        </p:txBody>
      </p:sp>
      <p:sp>
        <p:nvSpPr>
          <p:cNvPr id="9" name="Footer Placeholder 8"/>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Slide Number Placeholder 9"/>
          <p:cNvSpPr>
            <a:spLocks noGrp="1"/>
          </p:cNvSpPr>
          <p:nvPr>
            <p:ph type="sldNum" sz="quarter" idx="12"/>
          </p:nvPr>
        </p:nvSpPr>
        <p:spPr/>
        <p:txBody>
          <a:bodyPr/>
          <a:lstStyle/>
          <a:p>
            <a:pPr marL="25400">
              <a:lnSpc>
                <a:spcPts val="1240"/>
              </a:lnSpc>
            </a:pPr>
            <a:fld id="{81D60167-4931-47E6-BA6A-407CBD079E47}" type="slidenum">
              <a:rPr lang="en-US" spc="-60" smtClean="0"/>
              <a:t>4</a:t>
            </a:fld>
            <a:endParaRPr lang="en-US" spc="-60" dirty="0"/>
          </a:p>
        </p:txBody>
      </p:sp>
      <p:sp>
        <p:nvSpPr>
          <p:cNvPr id="5" name="object 5"/>
          <p:cNvSpPr txBox="1"/>
          <p:nvPr/>
        </p:nvSpPr>
        <p:spPr>
          <a:xfrm>
            <a:off x="8491981" y="6464985"/>
            <a:ext cx="128270" cy="178435"/>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4</a:t>
            </a:fld>
            <a:endParaRPr sz="1200">
              <a:latin typeface="Arial"/>
              <a:cs typeface="Arial"/>
            </a:endParaRPr>
          </a:p>
        </p:txBody>
      </p:sp>
      <p:sp>
        <p:nvSpPr>
          <p:cNvPr id="3" name="object 3"/>
          <p:cNvSpPr txBox="1"/>
          <p:nvPr/>
        </p:nvSpPr>
        <p:spPr>
          <a:xfrm>
            <a:off x="764540" y="1570507"/>
            <a:ext cx="7694295" cy="3269615"/>
          </a:xfrm>
          <a:prstGeom prst="rect">
            <a:avLst/>
          </a:prstGeom>
        </p:spPr>
        <p:txBody>
          <a:bodyPr vert="horz" wrap="square" lIns="0" tIns="98425" rIns="0" bIns="0" rtlCol="0">
            <a:spAutoFit/>
          </a:bodyPr>
          <a:lstStyle/>
          <a:p>
            <a:pPr marL="355600" indent="-342900">
              <a:lnSpc>
                <a:spcPct val="100000"/>
              </a:lnSpc>
              <a:spcBef>
                <a:spcPts val="775"/>
              </a:spcBef>
              <a:buFont typeface="Wingdings"/>
              <a:buChar char=""/>
              <a:tabLst>
                <a:tab pos="356235" algn="l"/>
              </a:tabLst>
            </a:pPr>
            <a:r>
              <a:rPr sz="2800" spc="-215" dirty="0">
                <a:latin typeface="Arial"/>
                <a:cs typeface="Arial"/>
              </a:rPr>
              <a:t>Your </a:t>
            </a:r>
            <a:r>
              <a:rPr sz="2800" spc="-60" dirty="0">
                <a:latin typeface="Arial"/>
                <a:cs typeface="Arial"/>
              </a:rPr>
              <a:t>work </a:t>
            </a:r>
            <a:r>
              <a:rPr sz="2800" spc="-35" dirty="0">
                <a:latin typeface="Arial"/>
                <a:cs typeface="Arial"/>
              </a:rPr>
              <a:t>in </a:t>
            </a:r>
            <a:r>
              <a:rPr sz="2800" spc="-60" dirty="0">
                <a:latin typeface="Arial"/>
                <a:cs typeface="Arial"/>
              </a:rPr>
              <a:t>this </a:t>
            </a:r>
            <a:r>
              <a:rPr sz="2800" spc="-210" dirty="0">
                <a:latin typeface="Arial"/>
                <a:cs typeface="Arial"/>
              </a:rPr>
              <a:t>class </a:t>
            </a:r>
            <a:r>
              <a:rPr sz="2800" b="1" spc="-220" dirty="0">
                <a:latin typeface="Arial"/>
                <a:cs typeface="Arial"/>
              </a:rPr>
              <a:t>must </a:t>
            </a:r>
            <a:r>
              <a:rPr sz="2800" spc="-130" dirty="0">
                <a:latin typeface="Arial"/>
                <a:cs typeface="Arial"/>
              </a:rPr>
              <a:t>be </a:t>
            </a:r>
            <a:r>
              <a:rPr sz="2800" spc="-80" dirty="0">
                <a:latin typeface="Arial"/>
                <a:cs typeface="Arial"/>
              </a:rPr>
              <a:t>your</a:t>
            </a:r>
            <a:r>
              <a:rPr sz="2800" spc="-170" dirty="0">
                <a:latin typeface="Arial"/>
                <a:cs typeface="Arial"/>
              </a:rPr>
              <a:t> </a:t>
            </a:r>
            <a:r>
              <a:rPr sz="2800" spc="-70" dirty="0">
                <a:latin typeface="Arial"/>
                <a:cs typeface="Arial"/>
              </a:rPr>
              <a:t>own</a:t>
            </a:r>
            <a:endParaRPr sz="2800">
              <a:latin typeface="Arial"/>
              <a:cs typeface="Arial"/>
            </a:endParaRPr>
          </a:p>
          <a:p>
            <a:pPr marL="355600" marR="241300" indent="-342900">
              <a:lnSpc>
                <a:spcPct val="100000"/>
              </a:lnSpc>
              <a:spcBef>
                <a:spcPts val="670"/>
              </a:spcBef>
              <a:buFont typeface="Wingdings"/>
              <a:buChar char=""/>
              <a:tabLst>
                <a:tab pos="356235" algn="l"/>
              </a:tabLst>
            </a:pPr>
            <a:r>
              <a:rPr sz="2800" dirty="0">
                <a:latin typeface="Arial"/>
                <a:cs typeface="Arial"/>
              </a:rPr>
              <a:t>If </a:t>
            </a:r>
            <a:r>
              <a:rPr sz="2800" spc="-105" dirty="0">
                <a:latin typeface="Arial"/>
                <a:cs typeface="Arial"/>
              </a:rPr>
              <a:t>students </a:t>
            </a:r>
            <a:r>
              <a:rPr sz="2800" spc="-130" dirty="0">
                <a:latin typeface="Arial"/>
                <a:cs typeface="Arial"/>
              </a:rPr>
              <a:t>are </a:t>
            </a:r>
            <a:r>
              <a:rPr sz="2800" spc="-75" dirty="0">
                <a:latin typeface="Arial"/>
                <a:cs typeface="Arial"/>
              </a:rPr>
              <a:t>found </a:t>
            </a:r>
            <a:r>
              <a:rPr sz="2800" spc="20" dirty="0">
                <a:latin typeface="Arial"/>
                <a:cs typeface="Arial"/>
              </a:rPr>
              <a:t>to </a:t>
            </a:r>
            <a:r>
              <a:rPr sz="2800" spc="-175" dirty="0">
                <a:latin typeface="Arial"/>
                <a:cs typeface="Arial"/>
              </a:rPr>
              <a:t>have </a:t>
            </a:r>
            <a:r>
              <a:rPr sz="2800" spc="-90" dirty="0">
                <a:latin typeface="Arial"/>
                <a:cs typeface="Arial"/>
              </a:rPr>
              <a:t>collaborated  </a:t>
            </a:r>
            <a:r>
              <a:rPr sz="2800" spc="-175" dirty="0">
                <a:latin typeface="Arial"/>
                <a:cs typeface="Arial"/>
              </a:rPr>
              <a:t>excessively </a:t>
            </a:r>
            <a:r>
              <a:rPr sz="2800" spc="-25" dirty="0">
                <a:latin typeface="Arial"/>
                <a:cs typeface="Arial"/>
              </a:rPr>
              <a:t>or </a:t>
            </a:r>
            <a:r>
              <a:rPr sz="2800" spc="25" dirty="0">
                <a:latin typeface="Arial"/>
                <a:cs typeface="Arial"/>
              </a:rPr>
              <a:t>to </a:t>
            </a:r>
            <a:r>
              <a:rPr sz="2800" spc="-175" dirty="0">
                <a:latin typeface="Arial"/>
                <a:cs typeface="Arial"/>
              </a:rPr>
              <a:t>have </a:t>
            </a:r>
            <a:r>
              <a:rPr sz="2800" spc="-125" dirty="0">
                <a:latin typeface="Arial"/>
                <a:cs typeface="Arial"/>
              </a:rPr>
              <a:t>cheated (e.g. by </a:t>
            </a:r>
            <a:r>
              <a:rPr sz="2800" spc="-130" dirty="0">
                <a:latin typeface="Arial"/>
                <a:cs typeface="Arial"/>
              </a:rPr>
              <a:t>copying</a:t>
            </a:r>
            <a:r>
              <a:rPr sz="2800" spc="-405" dirty="0">
                <a:latin typeface="Arial"/>
                <a:cs typeface="Arial"/>
              </a:rPr>
              <a:t> </a:t>
            </a:r>
            <a:r>
              <a:rPr sz="2800" spc="-30" dirty="0">
                <a:latin typeface="Arial"/>
                <a:cs typeface="Arial"/>
              </a:rPr>
              <a:t>or  </a:t>
            </a:r>
            <a:r>
              <a:rPr sz="2800" spc="-135" dirty="0">
                <a:latin typeface="Arial"/>
                <a:cs typeface="Arial"/>
              </a:rPr>
              <a:t>sharing </a:t>
            </a:r>
            <a:r>
              <a:rPr sz="2800" spc="-165" dirty="0">
                <a:latin typeface="Arial"/>
                <a:cs typeface="Arial"/>
              </a:rPr>
              <a:t>answers </a:t>
            </a:r>
            <a:r>
              <a:rPr sz="2800" spc="-80" dirty="0">
                <a:latin typeface="Arial"/>
                <a:cs typeface="Arial"/>
              </a:rPr>
              <a:t>during </a:t>
            </a:r>
            <a:r>
              <a:rPr sz="2800" spc="-155" dirty="0">
                <a:latin typeface="Arial"/>
                <a:cs typeface="Arial"/>
              </a:rPr>
              <a:t>an </a:t>
            </a:r>
            <a:r>
              <a:rPr sz="2800" spc="-100" dirty="0">
                <a:latin typeface="Arial"/>
                <a:cs typeface="Arial"/>
              </a:rPr>
              <a:t>examination), </a:t>
            </a:r>
            <a:r>
              <a:rPr sz="2800" spc="-60" dirty="0">
                <a:latin typeface="Arial"/>
                <a:cs typeface="Arial"/>
              </a:rPr>
              <a:t>all  </a:t>
            </a:r>
            <a:r>
              <a:rPr sz="2800" spc="-100" dirty="0">
                <a:latin typeface="Arial"/>
                <a:cs typeface="Arial"/>
              </a:rPr>
              <a:t>involved </a:t>
            </a:r>
            <a:r>
              <a:rPr sz="2800" spc="5" dirty="0">
                <a:latin typeface="Arial"/>
                <a:cs typeface="Arial"/>
              </a:rPr>
              <a:t>will </a:t>
            </a:r>
            <a:r>
              <a:rPr sz="2800" spc="-45" dirty="0">
                <a:latin typeface="Arial"/>
                <a:cs typeface="Arial"/>
              </a:rPr>
              <a:t>at </a:t>
            </a:r>
            <a:r>
              <a:rPr sz="2800" spc="-220" dirty="0">
                <a:latin typeface="Arial"/>
                <a:cs typeface="Arial"/>
              </a:rPr>
              <a:t>a </a:t>
            </a:r>
            <a:r>
              <a:rPr sz="2800" spc="-70" dirty="0">
                <a:latin typeface="Arial"/>
                <a:cs typeface="Arial"/>
              </a:rPr>
              <a:t>minimum </a:t>
            </a:r>
            <a:r>
              <a:rPr sz="2800" spc="-125" dirty="0">
                <a:latin typeface="Arial"/>
                <a:cs typeface="Arial"/>
              </a:rPr>
              <a:t>receive </a:t>
            </a:r>
            <a:r>
              <a:rPr sz="2800" spc="-175" dirty="0">
                <a:latin typeface="Arial"/>
                <a:cs typeface="Arial"/>
              </a:rPr>
              <a:t>grades</a:t>
            </a:r>
            <a:r>
              <a:rPr sz="2800" spc="-420" dirty="0">
                <a:latin typeface="Arial"/>
                <a:cs typeface="Arial"/>
              </a:rPr>
              <a:t> </a:t>
            </a:r>
            <a:r>
              <a:rPr sz="2800" spc="-10" dirty="0">
                <a:latin typeface="Arial"/>
                <a:cs typeface="Arial"/>
              </a:rPr>
              <a:t>of</a:t>
            </a:r>
            <a:endParaRPr sz="2800">
              <a:latin typeface="Arial"/>
              <a:cs typeface="Arial"/>
            </a:endParaRPr>
          </a:p>
          <a:p>
            <a:pPr marL="355600">
              <a:lnSpc>
                <a:spcPct val="100000"/>
              </a:lnSpc>
              <a:spcBef>
                <a:spcPts val="5"/>
              </a:spcBef>
            </a:pPr>
            <a:r>
              <a:rPr sz="2800" spc="105" dirty="0">
                <a:latin typeface="Arial"/>
                <a:cs typeface="Arial"/>
              </a:rPr>
              <a:t>“0”</a:t>
            </a:r>
            <a:r>
              <a:rPr sz="2800" spc="-475" dirty="0">
                <a:latin typeface="Arial"/>
                <a:cs typeface="Arial"/>
              </a:rPr>
              <a:t> </a:t>
            </a:r>
            <a:r>
              <a:rPr sz="2800" spc="-15" dirty="0">
                <a:latin typeface="Arial"/>
                <a:cs typeface="Arial"/>
              </a:rPr>
              <a:t>for </a:t>
            </a:r>
            <a:r>
              <a:rPr sz="2800" spc="-35" dirty="0">
                <a:latin typeface="Arial"/>
                <a:cs typeface="Arial"/>
              </a:rPr>
              <a:t>the </a:t>
            </a:r>
            <a:r>
              <a:rPr sz="2800" spc="-25" dirty="0">
                <a:latin typeface="Arial"/>
                <a:cs typeface="Arial"/>
              </a:rPr>
              <a:t>first </a:t>
            </a:r>
            <a:r>
              <a:rPr sz="2800" spc="-50" dirty="0">
                <a:latin typeface="Arial"/>
                <a:cs typeface="Arial"/>
              </a:rPr>
              <a:t>violation</a:t>
            </a:r>
            <a:endParaRPr sz="2800">
              <a:latin typeface="Arial"/>
              <a:cs typeface="Arial"/>
            </a:endParaRPr>
          </a:p>
          <a:p>
            <a:pPr marL="355600" indent="-342900">
              <a:lnSpc>
                <a:spcPct val="100000"/>
              </a:lnSpc>
              <a:spcBef>
                <a:spcPts val="670"/>
              </a:spcBef>
              <a:buFont typeface="Wingdings"/>
              <a:buChar char=""/>
              <a:tabLst>
                <a:tab pos="356235" algn="l"/>
              </a:tabLst>
            </a:pPr>
            <a:r>
              <a:rPr sz="2800" spc="-80" dirty="0">
                <a:latin typeface="Arial"/>
                <a:cs typeface="Arial"/>
              </a:rPr>
              <a:t>Further</a:t>
            </a:r>
            <a:r>
              <a:rPr sz="2800" spc="-135" dirty="0">
                <a:latin typeface="Arial"/>
                <a:cs typeface="Arial"/>
              </a:rPr>
              <a:t> </a:t>
            </a:r>
            <a:r>
              <a:rPr sz="2800" spc="-80" dirty="0">
                <a:latin typeface="Arial"/>
                <a:cs typeface="Arial"/>
              </a:rPr>
              <a:t>violations</a:t>
            </a:r>
            <a:r>
              <a:rPr sz="2800" spc="-130" dirty="0">
                <a:latin typeface="Arial"/>
                <a:cs typeface="Arial"/>
              </a:rPr>
              <a:t> </a:t>
            </a:r>
            <a:r>
              <a:rPr sz="2800" spc="5" dirty="0">
                <a:latin typeface="Arial"/>
                <a:cs typeface="Arial"/>
              </a:rPr>
              <a:t>will</a:t>
            </a:r>
            <a:r>
              <a:rPr sz="2800" spc="-145" dirty="0">
                <a:latin typeface="Arial"/>
                <a:cs typeface="Arial"/>
              </a:rPr>
              <a:t> </a:t>
            </a:r>
            <a:r>
              <a:rPr sz="2800" spc="-65" dirty="0">
                <a:latin typeface="Arial"/>
                <a:cs typeface="Arial"/>
              </a:rPr>
              <a:t>result</a:t>
            </a:r>
            <a:r>
              <a:rPr sz="2800" spc="-125" dirty="0">
                <a:latin typeface="Arial"/>
                <a:cs typeface="Arial"/>
              </a:rPr>
              <a:t> </a:t>
            </a:r>
            <a:r>
              <a:rPr sz="2800" spc="-35" dirty="0">
                <a:latin typeface="Arial"/>
                <a:cs typeface="Arial"/>
              </a:rPr>
              <a:t>in</a:t>
            </a:r>
            <a:r>
              <a:rPr sz="2800" spc="-145" dirty="0">
                <a:latin typeface="Arial"/>
                <a:cs typeface="Arial"/>
              </a:rPr>
              <a:t> </a:t>
            </a:r>
            <a:r>
              <a:rPr sz="2800" spc="-65" dirty="0">
                <a:latin typeface="Arial"/>
                <a:cs typeface="Arial"/>
              </a:rPr>
              <a:t>failure</a:t>
            </a:r>
            <a:r>
              <a:rPr sz="2800" spc="-135" dirty="0">
                <a:latin typeface="Arial"/>
                <a:cs typeface="Arial"/>
              </a:rPr>
              <a:t> </a:t>
            </a:r>
            <a:r>
              <a:rPr sz="2800" spc="-35" dirty="0">
                <a:latin typeface="Arial"/>
                <a:cs typeface="Arial"/>
              </a:rPr>
              <a:t>in</a:t>
            </a:r>
            <a:r>
              <a:rPr sz="2800" spc="-145" dirty="0">
                <a:latin typeface="Arial"/>
                <a:cs typeface="Arial"/>
              </a:rPr>
              <a:t> </a:t>
            </a:r>
            <a:r>
              <a:rPr sz="2800" spc="-35" dirty="0">
                <a:latin typeface="Arial"/>
                <a:cs typeface="Arial"/>
              </a:rPr>
              <a:t>the</a:t>
            </a:r>
            <a:r>
              <a:rPr sz="2800" spc="-145" dirty="0">
                <a:latin typeface="Arial"/>
                <a:cs typeface="Arial"/>
              </a:rPr>
              <a:t> </a:t>
            </a:r>
            <a:r>
              <a:rPr sz="2800" spc="-155" dirty="0">
                <a:latin typeface="Arial"/>
                <a:cs typeface="Arial"/>
              </a:rPr>
              <a:t>course</a:t>
            </a:r>
            <a:endParaRPr sz="2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410921"/>
            <a:ext cx="6287302" cy="742950"/>
          </a:xfrm>
          <a:prstGeom prst="rect">
            <a:avLst/>
          </a:prstGeom>
        </p:spPr>
        <p:txBody>
          <a:bodyPr vert="horz" wrap="square" lIns="0" tIns="13335" rIns="0" bIns="0" rtlCol="0">
            <a:spAutoFit/>
          </a:bodyPr>
          <a:lstStyle/>
          <a:p>
            <a:pPr marL="12700">
              <a:lnSpc>
                <a:spcPct val="100000"/>
              </a:lnSpc>
              <a:spcBef>
                <a:spcPts val="105"/>
              </a:spcBef>
            </a:pPr>
            <a:r>
              <a:rPr sz="4700" spc="-405" dirty="0">
                <a:solidFill>
                  <a:schemeClr val="tx2"/>
                </a:solidFill>
              </a:rPr>
              <a:t>Few </a:t>
            </a:r>
            <a:r>
              <a:rPr sz="4700" spc="-465" dirty="0">
                <a:solidFill>
                  <a:schemeClr val="tx2"/>
                </a:solidFill>
              </a:rPr>
              <a:t>Things </a:t>
            </a:r>
            <a:r>
              <a:rPr sz="4700" spc="-165" dirty="0">
                <a:solidFill>
                  <a:schemeClr val="tx2"/>
                </a:solidFill>
              </a:rPr>
              <a:t>to</a:t>
            </a:r>
            <a:r>
              <a:rPr sz="4700" spc="65" dirty="0">
                <a:solidFill>
                  <a:schemeClr val="tx2"/>
                </a:solidFill>
              </a:rPr>
              <a:t> </a:t>
            </a:r>
            <a:r>
              <a:rPr sz="4700" spc="-350" dirty="0">
                <a:solidFill>
                  <a:schemeClr val="tx2"/>
                </a:solidFill>
              </a:rPr>
              <a:t>Remember</a:t>
            </a:r>
            <a:endParaRPr sz="4700" dirty="0">
              <a:solidFill>
                <a:schemeClr val="tx2"/>
              </a:solidFill>
            </a:endParaRPr>
          </a:p>
        </p:txBody>
      </p:sp>
      <p:sp>
        <p:nvSpPr>
          <p:cNvPr id="9" name="Footer Placeholder 8"/>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Slide Number Placeholder 9"/>
          <p:cNvSpPr>
            <a:spLocks noGrp="1"/>
          </p:cNvSpPr>
          <p:nvPr>
            <p:ph type="sldNum" sz="quarter" idx="12"/>
          </p:nvPr>
        </p:nvSpPr>
        <p:spPr/>
        <p:txBody>
          <a:bodyPr/>
          <a:lstStyle/>
          <a:p>
            <a:pPr marL="25400">
              <a:lnSpc>
                <a:spcPts val="1240"/>
              </a:lnSpc>
            </a:pPr>
            <a:fld id="{81D60167-4931-47E6-BA6A-407CBD079E47}" type="slidenum">
              <a:rPr lang="en-US" spc="-60" smtClean="0"/>
              <a:t>5</a:t>
            </a:fld>
            <a:endParaRPr lang="en-US" spc="-60" dirty="0"/>
          </a:p>
        </p:txBody>
      </p:sp>
      <p:sp>
        <p:nvSpPr>
          <p:cNvPr id="5" name="object 5"/>
          <p:cNvSpPr txBox="1"/>
          <p:nvPr/>
        </p:nvSpPr>
        <p:spPr>
          <a:xfrm>
            <a:off x="8491981" y="6464985"/>
            <a:ext cx="128270" cy="178435"/>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5</a:t>
            </a:fld>
            <a:endParaRPr sz="1200">
              <a:latin typeface="Arial"/>
              <a:cs typeface="Arial"/>
            </a:endParaRPr>
          </a:p>
        </p:txBody>
      </p:sp>
      <p:sp>
        <p:nvSpPr>
          <p:cNvPr id="3" name="object 3"/>
          <p:cNvSpPr txBox="1"/>
          <p:nvPr/>
        </p:nvSpPr>
        <p:spPr>
          <a:xfrm>
            <a:off x="707542" y="1473225"/>
            <a:ext cx="7620634" cy="4184015"/>
          </a:xfrm>
          <a:prstGeom prst="rect">
            <a:avLst/>
          </a:prstGeom>
        </p:spPr>
        <p:txBody>
          <a:bodyPr vert="horz" wrap="square" lIns="0" tIns="79375" rIns="0" bIns="0" rtlCol="0">
            <a:spAutoFit/>
          </a:bodyPr>
          <a:lstStyle/>
          <a:p>
            <a:pPr marL="355600" indent="-342900">
              <a:lnSpc>
                <a:spcPct val="100000"/>
              </a:lnSpc>
              <a:spcBef>
                <a:spcPts val="625"/>
              </a:spcBef>
              <a:buFont typeface="Wingdings"/>
              <a:buChar char=""/>
              <a:tabLst>
                <a:tab pos="355600" algn="l"/>
              </a:tabLst>
            </a:pPr>
            <a:r>
              <a:rPr sz="2200" spc="-90" dirty="0">
                <a:latin typeface="Arial"/>
                <a:cs typeface="Arial"/>
              </a:rPr>
              <a:t>Attendance</a:t>
            </a:r>
            <a:r>
              <a:rPr sz="2200" spc="-95" dirty="0">
                <a:latin typeface="Arial"/>
                <a:cs typeface="Arial"/>
              </a:rPr>
              <a:t> </a:t>
            </a:r>
            <a:r>
              <a:rPr sz="2200" spc="5" dirty="0">
                <a:latin typeface="Arial"/>
                <a:cs typeface="Arial"/>
              </a:rPr>
              <a:t>will</a:t>
            </a:r>
            <a:r>
              <a:rPr sz="2200" spc="-114" dirty="0">
                <a:latin typeface="Arial"/>
                <a:cs typeface="Arial"/>
              </a:rPr>
              <a:t> </a:t>
            </a:r>
            <a:r>
              <a:rPr sz="2200" spc="-105" dirty="0">
                <a:latin typeface="Arial"/>
                <a:cs typeface="Arial"/>
              </a:rPr>
              <a:t>be</a:t>
            </a:r>
            <a:r>
              <a:rPr sz="2200" spc="-120" dirty="0">
                <a:latin typeface="Arial"/>
                <a:cs typeface="Arial"/>
              </a:rPr>
              <a:t> </a:t>
            </a:r>
            <a:r>
              <a:rPr sz="2200" spc="-95" dirty="0">
                <a:latin typeface="Arial"/>
                <a:cs typeface="Arial"/>
              </a:rPr>
              <a:t>taken</a:t>
            </a:r>
            <a:r>
              <a:rPr sz="2200" spc="-110" dirty="0">
                <a:latin typeface="Arial"/>
                <a:cs typeface="Arial"/>
              </a:rPr>
              <a:t> </a:t>
            </a:r>
            <a:r>
              <a:rPr sz="2200" spc="10" dirty="0">
                <a:latin typeface="Arial"/>
                <a:cs typeface="Arial"/>
              </a:rPr>
              <a:t>with</a:t>
            </a:r>
            <a:r>
              <a:rPr sz="2200" spc="-114" dirty="0">
                <a:latin typeface="Arial"/>
                <a:cs typeface="Arial"/>
              </a:rPr>
              <a:t> </a:t>
            </a:r>
            <a:r>
              <a:rPr sz="2200" spc="-30" dirty="0">
                <a:latin typeface="Arial"/>
                <a:cs typeface="Arial"/>
              </a:rPr>
              <a:t>in</a:t>
            </a:r>
            <a:r>
              <a:rPr sz="2200" spc="-114" dirty="0">
                <a:latin typeface="Arial"/>
                <a:cs typeface="Arial"/>
              </a:rPr>
              <a:t> </a:t>
            </a:r>
            <a:r>
              <a:rPr lang="en-US" sz="2200" spc="-114" dirty="0">
                <a:latin typeface="Arial"/>
                <a:cs typeface="Arial"/>
              </a:rPr>
              <a:t>15</a:t>
            </a:r>
            <a:r>
              <a:rPr sz="2200" spc="-110" dirty="0">
                <a:latin typeface="Arial"/>
                <a:cs typeface="Arial"/>
              </a:rPr>
              <a:t> </a:t>
            </a:r>
            <a:r>
              <a:rPr sz="2200" spc="-70" dirty="0">
                <a:latin typeface="Arial"/>
                <a:cs typeface="Arial"/>
              </a:rPr>
              <a:t>minutes</a:t>
            </a:r>
            <a:r>
              <a:rPr sz="2200" spc="-95" dirty="0">
                <a:latin typeface="Arial"/>
                <a:cs typeface="Arial"/>
              </a:rPr>
              <a:t> </a:t>
            </a:r>
            <a:r>
              <a:rPr sz="2200" spc="-35" dirty="0">
                <a:latin typeface="Arial"/>
                <a:cs typeface="Arial"/>
              </a:rPr>
              <a:t>at</a:t>
            </a:r>
            <a:r>
              <a:rPr sz="2200" spc="-114" dirty="0">
                <a:latin typeface="Arial"/>
                <a:cs typeface="Arial"/>
              </a:rPr>
              <a:t> </a:t>
            </a:r>
            <a:r>
              <a:rPr sz="2200" spc="-30" dirty="0">
                <a:latin typeface="Arial"/>
                <a:cs typeface="Arial"/>
              </a:rPr>
              <a:t>the</a:t>
            </a:r>
            <a:r>
              <a:rPr sz="2200" spc="-114" dirty="0">
                <a:latin typeface="Arial"/>
                <a:cs typeface="Arial"/>
              </a:rPr>
              <a:t> </a:t>
            </a:r>
            <a:r>
              <a:rPr sz="2200" spc="-40" dirty="0">
                <a:latin typeface="Arial"/>
                <a:cs typeface="Arial"/>
              </a:rPr>
              <a:t>start</a:t>
            </a:r>
            <a:r>
              <a:rPr sz="2200" spc="-105" dirty="0">
                <a:latin typeface="Arial"/>
                <a:cs typeface="Arial"/>
              </a:rPr>
              <a:t> </a:t>
            </a:r>
            <a:r>
              <a:rPr sz="2200" spc="-5" dirty="0">
                <a:latin typeface="Arial"/>
                <a:cs typeface="Arial"/>
              </a:rPr>
              <a:t>of</a:t>
            </a:r>
            <a:r>
              <a:rPr sz="2200" spc="-120" dirty="0">
                <a:latin typeface="Arial"/>
                <a:cs typeface="Arial"/>
              </a:rPr>
              <a:t> </a:t>
            </a:r>
            <a:r>
              <a:rPr sz="2200" spc="-165" dirty="0">
                <a:latin typeface="Arial"/>
                <a:cs typeface="Arial"/>
              </a:rPr>
              <a:t>class</a:t>
            </a:r>
            <a:endParaRPr sz="2200" dirty="0">
              <a:latin typeface="Arial"/>
              <a:cs typeface="Arial"/>
            </a:endParaRPr>
          </a:p>
          <a:p>
            <a:pPr marL="355600" marR="334010" indent="-342900">
              <a:lnSpc>
                <a:spcPct val="100000"/>
              </a:lnSpc>
              <a:spcBef>
                <a:spcPts val="530"/>
              </a:spcBef>
              <a:buFont typeface="Wingdings"/>
              <a:buChar char=""/>
              <a:tabLst>
                <a:tab pos="355600" algn="l"/>
              </a:tabLst>
            </a:pPr>
            <a:r>
              <a:rPr sz="2200" spc="-110" dirty="0">
                <a:latin typeface="Arial"/>
                <a:cs typeface="Arial"/>
              </a:rPr>
              <a:t>Students </a:t>
            </a:r>
            <a:r>
              <a:rPr sz="2200" spc="-100" dirty="0">
                <a:latin typeface="Arial"/>
                <a:cs typeface="Arial"/>
              </a:rPr>
              <a:t>are </a:t>
            </a:r>
            <a:r>
              <a:rPr sz="2200" spc="-70" dirty="0">
                <a:latin typeface="Arial"/>
                <a:cs typeface="Arial"/>
              </a:rPr>
              <a:t>allowed </a:t>
            </a:r>
            <a:r>
              <a:rPr sz="2200" spc="15" dirty="0">
                <a:latin typeface="Arial"/>
                <a:cs typeface="Arial"/>
              </a:rPr>
              <a:t>to </a:t>
            </a:r>
            <a:r>
              <a:rPr sz="2200" spc="-50" dirty="0">
                <a:latin typeface="Arial"/>
                <a:cs typeface="Arial"/>
              </a:rPr>
              <a:t>enter </a:t>
            </a:r>
            <a:r>
              <a:rPr sz="2200" spc="-15" dirty="0">
                <a:latin typeface="Arial"/>
                <a:cs typeface="Arial"/>
              </a:rPr>
              <a:t>into </a:t>
            </a:r>
            <a:r>
              <a:rPr sz="2200" spc="-165" dirty="0">
                <a:latin typeface="Arial"/>
                <a:cs typeface="Arial"/>
              </a:rPr>
              <a:t>class </a:t>
            </a:r>
            <a:r>
              <a:rPr sz="2200" spc="10" dirty="0">
                <a:latin typeface="Arial"/>
                <a:cs typeface="Arial"/>
              </a:rPr>
              <a:t>with </a:t>
            </a:r>
            <a:r>
              <a:rPr sz="2200" spc="-30" dirty="0">
                <a:latin typeface="Arial"/>
                <a:cs typeface="Arial"/>
              </a:rPr>
              <a:t>in</a:t>
            </a:r>
            <a:r>
              <a:rPr lang="en-US" sz="2200" spc="-450" dirty="0">
                <a:latin typeface="Arial"/>
                <a:cs typeface="Arial"/>
              </a:rPr>
              <a:t> 3 0</a:t>
            </a:r>
            <a:r>
              <a:rPr sz="2200" spc="-114" dirty="0">
                <a:latin typeface="Arial"/>
                <a:cs typeface="Arial"/>
              </a:rPr>
              <a:t> </a:t>
            </a:r>
            <a:r>
              <a:rPr sz="2200" spc="-75" dirty="0">
                <a:latin typeface="Arial"/>
                <a:cs typeface="Arial"/>
              </a:rPr>
              <a:t>minutes </a:t>
            </a:r>
            <a:r>
              <a:rPr sz="2200" spc="-35" dirty="0">
                <a:latin typeface="Arial"/>
                <a:cs typeface="Arial"/>
              </a:rPr>
              <a:t>at  </a:t>
            </a:r>
            <a:r>
              <a:rPr sz="2200" spc="-30" dirty="0">
                <a:latin typeface="Arial"/>
                <a:cs typeface="Arial"/>
              </a:rPr>
              <a:t>the </a:t>
            </a:r>
            <a:r>
              <a:rPr sz="2200" spc="-55" dirty="0">
                <a:latin typeface="Arial"/>
                <a:cs typeface="Arial"/>
              </a:rPr>
              <a:t>starting </a:t>
            </a:r>
            <a:r>
              <a:rPr sz="2200" spc="-10" dirty="0">
                <a:latin typeface="Arial"/>
                <a:cs typeface="Arial"/>
              </a:rPr>
              <a:t>of</a:t>
            </a:r>
            <a:r>
              <a:rPr sz="2200" spc="-250" dirty="0">
                <a:latin typeface="Arial"/>
                <a:cs typeface="Arial"/>
              </a:rPr>
              <a:t> </a:t>
            </a:r>
            <a:r>
              <a:rPr sz="2200" spc="-165" dirty="0">
                <a:latin typeface="Arial"/>
                <a:cs typeface="Arial"/>
              </a:rPr>
              <a:t>class</a:t>
            </a:r>
            <a:endParaRPr sz="2200" dirty="0">
              <a:latin typeface="Arial"/>
              <a:cs typeface="Arial"/>
            </a:endParaRPr>
          </a:p>
          <a:p>
            <a:pPr marL="355600" indent="-342900">
              <a:lnSpc>
                <a:spcPct val="100000"/>
              </a:lnSpc>
              <a:spcBef>
                <a:spcPts val="530"/>
              </a:spcBef>
              <a:buFont typeface="Wingdings"/>
              <a:buChar char=""/>
              <a:tabLst>
                <a:tab pos="355600" algn="l"/>
              </a:tabLst>
            </a:pPr>
            <a:r>
              <a:rPr sz="2200" b="1" spc="-185" dirty="0">
                <a:latin typeface="Arial"/>
                <a:cs typeface="Arial"/>
              </a:rPr>
              <a:t>Zero </a:t>
            </a:r>
            <a:r>
              <a:rPr sz="2200" b="1" spc="-140" dirty="0">
                <a:latin typeface="Arial"/>
                <a:cs typeface="Arial"/>
              </a:rPr>
              <a:t>tolerance </a:t>
            </a:r>
            <a:r>
              <a:rPr sz="2200" b="1" spc="-165" dirty="0">
                <a:latin typeface="Arial"/>
                <a:cs typeface="Arial"/>
              </a:rPr>
              <a:t>policy </a:t>
            </a:r>
            <a:r>
              <a:rPr sz="2200" spc="-70" dirty="0">
                <a:latin typeface="Arial"/>
                <a:cs typeface="Arial"/>
              </a:rPr>
              <a:t>on </a:t>
            </a:r>
            <a:r>
              <a:rPr sz="2200" spc="-85" dirty="0">
                <a:latin typeface="Arial"/>
                <a:cs typeface="Arial"/>
              </a:rPr>
              <a:t>attendance, </a:t>
            </a:r>
            <a:r>
              <a:rPr sz="2200" spc="-75" dirty="0">
                <a:latin typeface="Arial"/>
                <a:cs typeface="Arial"/>
              </a:rPr>
              <a:t>discipline </a:t>
            </a:r>
            <a:r>
              <a:rPr sz="2200" spc="-5" dirty="0">
                <a:latin typeface="Arial"/>
                <a:cs typeface="Arial"/>
              </a:rPr>
              <a:t>of </a:t>
            </a:r>
            <a:r>
              <a:rPr sz="2200" spc="-165" dirty="0">
                <a:latin typeface="Arial"/>
                <a:cs typeface="Arial"/>
              </a:rPr>
              <a:t>class</a:t>
            </a:r>
            <a:r>
              <a:rPr sz="2200" spc="-90" dirty="0">
                <a:latin typeface="Arial"/>
                <a:cs typeface="Arial"/>
              </a:rPr>
              <a:t> </a:t>
            </a:r>
            <a:r>
              <a:rPr sz="2200" spc="-65" dirty="0">
                <a:latin typeface="Arial"/>
                <a:cs typeface="Arial"/>
              </a:rPr>
              <a:t>during</a:t>
            </a:r>
            <a:endParaRPr sz="2200" dirty="0">
              <a:latin typeface="Arial"/>
              <a:cs typeface="Arial"/>
            </a:endParaRPr>
          </a:p>
          <a:p>
            <a:pPr marL="355600">
              <a:lnSpc>
                <a:spcPct val="100000"/>
              </a:lnSpc>
            </a:pPr>
            <a:r>
              <a:rPr sz="2200" spc="-60" dirty="0">
                <a:latin typeface="Arial"/>
                <a:cs typeface="Arial"/>
              </a:rPr>
              <a:t>lectures!</a:t>
            </a:r>
            <a:endParaRPr sz="2200" dirty="0">
              <a:latin typeface="Arial"/>
              <a:cs typeface="Arial"/>
            </a:endParaRPr>
          </a:p>
          <a:p>
            <a:pPr marL="355600" indent="-342900">
              <a:lnSpc>
                <a:spcPct val="100000"/>
              </a:lnSpc>
              <a:spcBef>
                <a:spcPts val="530"/>
              </a:spcBef>
              <a:buFont typeface="Wingdings"/>
              <a:buChar char=""/>
              <a:tabLst>
                <a:tab pos="355600" algn="l"/>
              </a:tabLst>
            </a:pPr>
            <a:r>
              <a:rPr sz="2200" spc="-125" dirty="0">
                <a:latin typeface="Arial"/>
                <a:cs typeface="Arial"/>
              </a:rPr>
              <a:t>Assignments </a:t>
            </a:r>
            <a:r>
              <a:rPr sz="2200" spc="-75" dirty="0">
                <a:latin typeface="Arial"/>
                <a:cs typeface="Arial"/>
              </a:rPr>
              <a:t>must </a:t>
            </a:r>
            <a:r>
              <a:rPr sz="2200" spc="-105" dirty="0">
                <a:latin typeface="Arial"/>
                <a:cs typeface="Arial"/>
              </a:rPr>
              <a:t>be </a:t>
            </a:r>
            <a:r>
              <a:rPr sz="2200" spc="-55" dirty="0">
                <a:latin typeface="Arial"/>
                <a:cs typeface="Arial"/>
              </a:rPr>
              <a:t>submitted </a:t>
            </a:r>
            <a:r>
              <a:rPr sz="2200" spc="-70" dirty="0">
                <a:latin typeface="Arial"/>
                <a:cs typeface="Arial"/>
              </a:rPr>
              <a:t>on </a:t>
            </a:r>
            <a:r>
              <a:rPr sz="2200" spc="-30" dirty="0">
                <a:latin typeface="Arial"/>
                <a:cs typeface="Arial"/>
              </a:rPr>
              <a:t>time, </a:t>
            </a:r>
            <a:r>
              <a:rPr sz="2200" spc="-75" dirty="0">
                <a:latin typeface="Arial"/>
                <a:cs typeface="Arial"/>
              </a:rPr>
              <a:t>no </a:t>
            </a:r>
            <a:r>
              <a:rPr sz="2200" spc="-55" dirty="0">
                <a:latin typeface="Arial"/>
                <a:cs typeface="Arial"/>
              </a:rPr>
              <a:t>late</a:t>
            </a:r>
            <a:r>
              <a:rPr sz="2200" spc="-305" dirty="0">
                <a:latin typeface="Arial"/>
                <a:cs typeface="Arial"/>
              </a:rPr>
              <a:t> </a:t>
            </a:r>
            <a:r>
              <a:rPr sz="2200" spc="-125" dirty="0">
                <a:latin typeface="Arial"/>
                <a:cs typeface="Arial"/>
              </a:rPr>
              <a:t>submissions</a:t>
            </a:r>
            <a:endParaRPr sz="2200" dirty="0">
              <a:latin typeface="Arial"/>
              <a:cs typeface="Arial"/>
            </a:endParaRPr>
          </a:p>
          <a:p>
            <a:pPr marL="355600" indent="-342900">
              <a:lnSpc>
                <a:spcPct val="100000"/>
              </a:lnSpc>
              <a:spcBef>
                <a:spcPts val="525"/>
              </a:spcBef>
              <a:buFont typeface="Wingdings"/>
              <a:buChar char=""/>
              <a:tabLst>
                <a:tab pos="355600" algn="l"/>
              </a:tabLst>
            </a:pPr>
            <a:r>
              <a:rPr sz="2200" spc="-65" dirty="0">
                <a:latin typeface="Arial"/>
                <a:cs typeface="Arial"/>
              </a:rPr>
              <a:t>In </a:t>
            </a:r>
            <a:r>
              <a:rPr sz="2200" spc="-190" dirty="0">
                <a:latin typeface="Arial"/>
                <a:cs typeface="Arial"/>
              </a:rPr>
              <a:t>case </a:t>
            </a:r>
            <a:r>
              <a:rPr sz="2200" spc="-5" dirty="0">
                <a:latin typeface="Arial"/>
                <a:cs typeface="Arial"/>
              </a:rPr>
              <a:t>of </a:t>
            </a:r>
            <a:r>
              <a:rPr sz="2200" spc="-95" dirty="0">
                <a:latin typeface="Arial"/>
                <a:cs typeface="Arial"/>
              </a:rPr>
              <a:t>copied </a:t>
            </a:r>
            <a:r>
              <a:rPr sz="2200" spc="-110" dirty="0">
                <a:latin typeface="Arial"/>
                <a:cs typeface="Arial"/>
              </a:rPr>
              <a:t>assignment </a:t>
            </a:r>
            <a:r>
              <a:rPr sz="2200" spc="-25" dirty="0">
                <a:latin typeface="Arial"/>
                <a:cs typeface="Arial"/>
              </a:rPr>
              <a:t>both </a:t>
            </a:r>
            <a:r>
              <a:rPr sz="2200" spc="-70" dirty="0">
                <a:latin typeface="Arial"/>
                <a:cs typeface="Arial"/>
              </a:rPr>
              <a:t>parties </a:t>
            </a:r>
            <a:r>
              <a:rPr sz="2200" spc="5" dirty="0">
                <a:latin typeface="Arial"/>
                <a:cs typeface="Arial"/>
              </a:rPr>
              <a:t>will </a:t>
            </a:r>
            <a:r>
              <a:rPr sz="2200" spc="-105" dirty="0">
                <a:latin typeface="Arial"/>
                <a:cs typeface="Arial"/>
              </a:rPr>
              <a:t>be given</a:t>
            </a:r>
            <a:r>
              <a:rPr sz="2200" spc="-430" dirty="0">
                <a:latin typeface="Arial"/>
                <a:cs typeface="Arial"/>
              </a:rPr>
              <a:t> </a:t>
            </a:r>
            <a:r>
              <a:rPr sz="2200" b="1" spc="-140" dirty="0">
                <a:latin typeface="Arial"/>
                <a:cs typeface="Arial"/>
              </a:rPr>
              <a:t>zero!</a:t>
            </a:r>
            <a:endParaRPr sz="2200" dirty="0">
              <a:latin typeface="Arial"/>
              <a:cs typeface="Arial"/>
            </a:endParaRPr>
          </a:p>
          <a:p>
            <a:pPr marL="355600" marR="5080" indent="-342900">
              <a:lnSpc>
                <a:spcPct val="100000"/>
              </a:lnSpc>
              <a:spcBef>
                <a:spcPts val="530"/>
              </a:spcBef>
              <a:buFont typeface="Wingdings"/>
              <a:buChar char=""/>
              <a:tabLst>
                <a:tab pos="355600" algn="l"/>
              </a:tabLst>
            </a:pPr>
            <a:r>
              <a:rPr sz="2200" spc="-100" dirty="0">
                <a:latin typeface="Arial"/>
                <a:cs typeface="Arial"/>
              </a:rPr>
              <a:t>Projects, </a:t>
            </a:r>
            <a:r>
              <a:rPr sz="2200" spc="-85" dirty="0">
                <a:latin typeface="Arial"/>
                <a:cs typeface="Arial"/>
              </a:rPr>
              <a:t>Presentation, </a:t>
            </a:r>
            <a:r>
              <a:rPr sz="2200" spc="-160" dirty="0">
                <a:latin typeface="Arial"/>
                <a:cs typeface="Arial"/>
              </a:rPr>
              <a:t>Quizzes, </a:t>
            </a:r>
            <a:r>
              <a:rPr sz="2200" spc="-120" dirty="0">
                <a:latin typeface="Arial"/>
                <a:cs typeface="Arial"/>
              </a:rPr>
              <a:t>Assignments, </a:t>
            </a:r>
            <a:r>
              <a:rPr sz="2200" spc="-215" dirty="0">
                <a:latin typeface="Arial"/>
                <a:cs typeface="Arial"/>
              </a:rPr>
              <a:t>Class </a:t>
            </a:r>
            <a:r>
              <a:rPr sz="2200" spc="-45" dirty="0">
                <a:latin typeface="Arial"/>
                <a:cs typeface="Arial"/>
              </a:rPr>
              <a:t>participation  </a:t>
            </a:r>
            <a:r>
              <a:rPr sz="2200" spc="-100" dirty="0">
                <a:latin typeface="Arial"/>
                <a:cs typeface="Arial"/>
              </a:rPr>
              <a:t>are </a:t>
            </a:r>
            <a:r>
              <a:rPr sz="2200" spc="-85" dirty="0">
                <a:latin typeface="Arial"/>
                <a:cs typeface="Arial"/>
              </a:rPr>
              <a:t>very</a:t>
            </a:r>
            <a:r>
              <a:rPr sz="2200" spc="-130" dirty="0">
                <a:latin typeface="Arial"/>
                <a:cs typeface="Arial"/>
              </a:rPr>
              <a:t> </a:t>
            </a:r>
            <a:r>
              <a:rPr sz="2200" spc="-30" dirty="0">
                <a:latin typeface="Arial"/>
                <a:cs typeface="Arial"/>
              </a:rPr>
              <a:t>important.</a:t>
            </a:r>
            <a:endParaRPr sz="2200" dirty="0">
              <a:latin typeface="Arial"/>
              <a:cs typeface="Arial"/>
            </a:endParaRPr>
          </a:p>
          <a:p>
            <a:pPr marL="355600" marR="361315" indent="-342900">
              <a:lnSpc>
                <a:spcPct val="100000"/>
              </a:lnSpc>
              <a:spcBef>
                <a:spcPts val="530"/>
              </a:spcBef>
              <a:buFont typeface="Wingdings"/>
              <a:buChar char=""/>
              <a:tabLst>
                <a:tab pos="355600" algn="l"/>
              </a:tabLst>
            </a:pPr>
            <a:r>
              <a:rPr sz="2200" spc="-40" dirty="0">
                <a:latin typeface="Arial"/>
                <a:cs typeface="Arial"/>
              </a:rPr>
              <a:t>Don’t </a:t>
            </a:r>
            <a:r>
              <a:rPr sz="2200" spc="-140" dirty="0">
                <a:latin typeface="Arial"/>
                <a:cs typeface="Arial"/>
              </a:rPr>
              <a:t>miss </a:t>
            </a:r>
            <a:r>
              <a:rPr sz="2200" spc="-60" dirty="0">
                <a:latin typeface="Arial"/>
                <a:cs typeface="Arial"/>
              </a:rPr>
              <a:t>your </a:t>
            </a:r>
            <a:r>
              <a:rPr sz="2200" spc="-190" dirty="0">
                <a:latin typeface="Arial"/>
                <a:cs typeface="Arial"/>
              </a:rPr>
              <a:t>Classes, </a:t>
            </a:r>
            <a:r>
              <a:rPr sz="2200" spc="-160" dirty="0">
                <a:latin typeface="Arial"/>
                <a:cs typeface="Arial"/>
              </a:rPr>
              <a:t>Quizzes, </a:t>
            </a:r>
            <a:r>
              <a:rPr sz="2200" spc="-95" dirty="0">
                <a:latin typeface="Arial"/>
                <a:cs typeface="Arial"/>
              </a:rPr>
              <a:t>Presentations, </a:t>
            </a:r>
            <a:r>
              <a:rPr sz="2200" spc="-125" dirty="0">
                <a:latin typeface="Arial"/>
                <a:cs typeface="Arial"/>
              </a:rPr>
              <a:t>Assignments  </a:t>
            </a:r>
            <a:r>
              <a:rPr sz="2200" spc="-105" dirty="0">
                <a:latin typeface="Arial"/>
                <a:cs typeface="Arial"/>
              </a:rPr>
              <a:t>and</a:t>
            </a:r>
            <a:r>
              <a:rPr sz="2200" spc="-120" dirty="0">
                <a:latin typeface="Arial"/>
                <a:cs typeface="Arial"/>
              </a:rPr>
              <a:t> </a:t>
            </a:r>
            <a:r>
              <a:rPr sz="2200" spc="-80" dirty="0">
                <a:latin typeface="Arial"/>
                <a:cs typeface="Arial"/>
              </a:rPr>
              <a:t>Projects!</a:t>
            </a:r>
            <a:endParaRPr sz="22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304800"/>
            <a:ext cx="7010400" cy="659796"/>
          </a:xfrm>
          <a:prstGeom prst="rect">
            <a:avLst/>
          </a:prstGeom>
        </p:spPr>
        <p:txBody>
          <a:bodyPr vert="horz" wrap="square" lIns="0" tIns="13335" rIns="0" bIns="0" rtlCol="0">
            <a:spAutoFit/>
          </a:bodyPr>
          <a:lstStyle/>
          <a:p>
            <a:pPr marL="12700">
              <a:lnSpc>
                <a:spcPct val="100000"/>
              </a:lnSpc>
              <a:spcBef>
                <a:spcPts val="105"/>
              </a:spcBef>
            </a:pPr>
            <a:r>
              <a:rPr sz="4200" spc="-140" dirty="0">
                <a:solidFill>
                  <a:schemeClr val="tx2"/>
                </a:solidFill>
              </a:rPr>
              <a:t>1. </a:t>
            </a:r>
            <a:r>
              <a:rPr sz="4200" spc="-475" dirty="0">
                <a:solidFill>
                  <a:schemeClr val="tx2"/>
                </a:solidFill>
              </a:rPr>
              <a:t>Course</a:t>
            </a:r>
            <a:r>
              <a:rPr lang="en-US" sz="4200" spc="-475" dirty="0">
                <a:solidFill>
                  <a:schemeClr val="tx2"/>
                </a:solidFill>
              </a:rPr>
              <a:t> Outline</a:t>
            </a:r>
            <a:endParaRPr sz="4200" dirty="0">
              <a:solidFill>
                <a:schemeClr val="tx2"/>
              </a:solidFill>
            </a:endParaRPr>
          </a:p>
        </p:txBody>
      </p:sp>
      <p:sp>
        <p:nvSpPr>
          <p:cNvPr id="9" name="Footer Placeholder 8"/>
          <p:cNvSpPr>
            <a:spLocks noGrp="1"/>
          </p:cNvSpPr>
          <p:nvPr>
            <p:ph type="ftr" sz="quarter" idx="11"/>
          </p:nvPr>
        </p:nvSpPr>
        <p:spPr/>
        <p:txBody>
          <a:bodyPr/>
          <a:lstStyle/>
          <a:p>
            <a:pPr algn="ctr">
              <a:lnSpc>
                <a:spcPts val="1240"/>
              </a:lnSpc>
            </a:pPr>
            <a:r>
              <a:rPr lang="en-US" spc="-35"/>
              <a:t>Engr. Anees ur Rahman Khattak </a:t>
            </a:r>
            <a:endParaRPr lang="en-US" spc="-85" dirty="0"/>
          </a:p>
        </p:txBody>
      </p:sp>
      <p:sp>
        <p:nvSpPr>
          <p:cNvPr id="10" name="Slide Number Placeholder 9"/>
          <p:cNvSpPr>
            <a:spLocks noGrp="1"/>
          </p:cNvSpPr>
          <p:nvPr>
            <p:ph type="sldNum" sz="quarter" idx="12"/>
          </p:nvPr>
        </p:nvSpPr>
        <p:spPr/>
        <p:txBody>
          <a:bodyPr/>
          <a:lstStyle/>
          <a:p>
            <a:pPr marL="25400">
              <a:lnSpc>
                <a:spcPts val="1240"/>
              </a:lnSpc>
            </a:pPr>
            <a:fld id="{81D60167-4931-47E6-BA6A-407CBD079E47}" type="slidenum">
              <a:rPr lang="en-US" spc="-60" smtClean="0"/>
              <a:t>6</a:t>
            </a:fld>
            <a:endParaRPr lang="en-US" spc="-60" dirty="0"/>
          </a:p>
        </p:txBody>
      </p:sp>
      <p:sp>
        <p:nvSpPr>
          <p:cNvPr id="5" name="object 5"/>
          <p:cNvSpPr txBox="1"/>
          <p:nvPr/>
        </p:nvSpPr>
        <p:spPr>
          <a:xfrm>
            <a:off x="8491981" y="6464985"/>
            <a:ext cx="128270" cy="178435"/>
          </a:xfrm>
          <a:prstGeom prst="rect">
            <a:avLst/>
          </a:prstGeom>
        </p:spPr>
        <p:txBody>
          <a:bodyPr vert="horz" wrap="square" lIns="0" tIns="0" rIns="0" bIns="0" rtlCol="0">
            <a:spAutoFit/>
          </a:bodyPr>
          <a:lstStyle/>
          <a:p>
            <a:pPr marL="25400">
              <a:lnSpc>
                <a:spcPts val="1240"/>
              </a:lnSpc>
            </a:pPr>
            <a:fld id="{81D60167-4931-47E6-BA6A-407CBD079E47}" type="slidenum">
              <a:rPr sz="1200" spc="-60" dirty="0">
                <a:solidFill>
                  <a:srgbClr val="888888"/>
                </a:solidFill>
                <a:latin typeface="Arial"/>
                <a:cs typeface="Arial"/>
              </a:rPr>
              <a:t>6</a:t>
            </a:fld>
            <a:endParaRPr sz="1200">
              <a:latin typeface="Arial"/>
              <a:cs typeface="Arial"/>
            </a:endParaRPr>
          </a:p>
        </p:txBody>
      </p:sp>
      <p:sp>
        <p:nvSpPr>
          <p:cNvPr id="3" name="object 3"/>
          <p:cNvSpPr txBox="1"/>
          <p:nvPr/>
        </p:nvSpPr>
        <p:spPr>
          <a:xfrm>
            <a:off x="535940" y="1511020"/>
            <a:ext cx="7876540" cy="3157916"/>
          </a:xfrm>
          <a:prstGeom prst="rect">
            <a:avLst/>
          </a:prstGeom>
        </p:spPr>
        <p:txBody>
          <a:bodyPr vert="horz" wrap="square" lIns="0" tIns="109855" rIns="0" bIns="0" rtlCol="0">
            <a:spAutoFit/>
          </a:bodyPr>
          <a:lstStyle/>
          <a:p>
            <a:r>
              <a:rPr lang="en-US" dirty="0"/>
              <a:t>Enterprise Architecture (EA) and Enterprise Engineering (EE). Balanced Scorecard and Strategy Maps (BSSM). Using Strategy Analysis (SA). Governance Analysis Using EA. Enterprise Architecture Methods. Using Business-Driven Data Mapping for Integrated Data. Strategic Modeling for Rapid Delivery of EA. Strategic Alignment, Activity and Workflow Modeling, and Business Rules. Using Business Normalization for Future Business Needs. Menu Design, Screen Design, Performance Analysis, and Process Modeling. Enterprise Application Integration Concepts. Enterprise Portal Technologies for Integration. Web Services for Real-Time Integration. Service Oriented Architecture for Integration. Managing and Delivering EA. Future Directions in EA and Integration. </a:t>
            </a:r>
            <a:endParaRPr lang="en-US" sz="3200"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962" y="355854"/>
            <a:ext cx="8229600" cy="982980"/>
          </a:xfrm>
          <a:custGeom>
            <a:avLst/>
            <a:gdLst/>
            <a:ahLst/>
            <a:cxnLst/>
            <a:rect l="l" t="t" r="r" b="b"/>
            <a:pathLst>
              <a:path w="8229600" h="982980">
                <a:moveTo>
                  <a:pt x="8065769" y="0"/>
                </a:moveTo>
                <a:lnTo>
                  <a:pt x="163829" y="0"/>
                </a:lnTo>
                <a:lnTo>
                  <a:pt x="120279" y="5856"/>
                </a:lnTo>
                <a:lnTo>
                  <a:pt x="81144" y="22380"/>
                </a:lnTo>
                <a:lnTo>
                  <a:pt x="47986" y="48006"/>
                </a:lnTo>
                <a:lnTo>
                  <a:pt x="22368" y="81167"/>
                </a:lnTo>
                <a:lnTo>
                  <a:pt x="5852" y="120297"/>
                </a:lnTo>
                <a:lnTo>
                  <a:pt x="0" y="163830"/>
                </a:lnTo>
                <a:lnTo>
                  <a:pt x="0" y="819150"/>
                </a:lnTo>
                <a:lnTo>
                  <a:pt x="5852" y="862682"/>
                </a:lnTo>
                <a:lnTo>
                  <a:pt x="22368" y="901812"/>
                </a:lnTo>
                <a:lnTo>
                  <a:pt x="47986" y="934974"/>
                </a:lnTo>
                <a:lnTo>
                  <a:pt x="81144" y="960599"/>
                </a:lnTo>
                <a:lnTo>
                  <a:pt x="120279" y="977123"/>
                </a:lnTo>
                <a:lnTo>
                  <a:pt x="163829" y="982980"/>
                </a:lnTo>
                <a:lnTo>
                  <a:pt x="8065769" y="982980"/>
                </a:lnTo>
                <a:lnTo>
                  <a:pt x="8109302" y="977123"/>
                </a:lnTo>
                <a:lnTo>
                  <a:pt x="8148432" y="960599"/>
                </a:lnTo>
                <a:lnTo>
                  <a:pt x="8181594" y="934974"/>
                </a:lnTo>
                <a:lnTo>
                  <a:pt x="8207219" y="901812"/>
                </a:lnTo>
                <a:lnTo>
                  <a:pt x="8223743" y="862682"/>
                </a:lnTo>
                <a:lnTo>
                  <a:pt x="8229600" y="819150"/>
                </a:lnTo>
                <a:lnTo>
                  <a:pt x="8229600" y="163830"/>
                </a:lnTo>
                <a:lnTo>
                  <a:pt x="8223743" y="120297"/>
                </a:lnTo>
                <a:lnTo>
                  <a:pt x="8207219" y="81167"/>
                </a:lnTo>
                <a:lnTo>
                  <a:pt x="8181594" y="48006"/>
                </a:lnTo>
                <a:lnTo>
                  <a:pt x="8148432" y="22380"/>
                </a:lnTo>
                <a:lnTo>
                  <a:pt x="8109302" y="5856"/>
                </a:lnTo>
                <a:lnTo>
                  <a:pt x="8065769" y="0"/>
                </a:lnTo>
                <a:close/>
              </a:path>
            </a:pathLst>
          </a:custGeom>
          <a:solidFill>
            <a:srgbClr val="4F81BC"/>
          </a:solidFill>
        </p:spPr>
        <p:txBody>
          <a:bodyPr wrap="square" lIns="0" tIns="0" rIns="0" bIns="0" rtlCol="0"/>
          <a:lstStyle/>
          <a:p>
            <a:endParaRPr/>
          </a:p>
        </p:txBody>
      </p:sp>
      <p:sp>
        <p:nvSpPr>
          <p:cNvPr id="3" name="object 3"/>
          <p:cNvSpPr/>
          <p:nvPr/>
        </p:nvSpPr>
        <p:spPr>
          <a:xfrm>
            <a:off x="457962" y="355854"/>
            <a:ext cx="8229600" cy="982980"/>
          </a:xfrm>
          <a:custGeom>
            <a:avLst/>
            <a:gdLst/>
            <a:ahLst/>
            <a:cxnLst/>
            <a:rect l="l" t="t" r="r" b="b"/>
            <a:pathLst>
              <a:path w="8229600" h="982980">
                <a:moveTo>
                  <a:pt x="0" y="163830"/>
                </a:moveTo>
                <a:lnTo>
                  <a:pt x="5852" y="120297"/>
                </a:lnTo>
                <a:lnTo>
                  <a:pt x="22368" y="81167"/>
                </a:lnTo>
                <a:lnTo>
                  <a:pt x="47986" y="48005"/>
                </a:lnTo>
                <a:lnTo>
                  <a:pt x="81144" y="22380"/>
                </a:lnTo>
                <a:lnTo>
                  <a:pt x="120279" y="5856"/>
                </a:lnTo>
                <a:lnTo>
                  <a:pt x="163829" y="0"/>
                </a:lnTo>
                <a:lnTo>
                  <a:pt x="8065769" y="0"/>
                </a:lnTo>
                <a:lnTo>
                  <a:pt x="8109302" y="5856"/>
                </a:lnTo>
                <a:lnTo>
                  <a:pt x="8148432" y="22380"/>
                </a:lnTo>
                <a:lnTo>
                  <a:pt x="8181594" y="48006"/>
                </a:lnTo>
                <a:lnTo>
                  <a:pt x="8207219" y="81167"/>
                </a:lnTo>
                <a:lnTo>
                  <a:pt x="8223743" y="120297"/>
                </a:lnTo>
                <a:lnTo>
                  <a:pt x="8229600" y="163830"/>
                </a:lnTo>
                <a:lnTo>
                  <a:pt x="8229600" y="819150"/>
                </a:lnTo>
                <a:lnTo>
                  <a:pt x="8223743" y="862682"/>
                </a:lnTo>
                <a:lnTo>
                  <a:pt x="8207219" y="901812"/>
                </a:lnTo>
                <a:lnTo>
                  <a:pt x="8181594" y="934974"/>
                </a:lnTo>
                <a:lnTo>
                  <a:pt x="8148432" y="960599"/>
                </a:lnTo>
                <a:lnTo>
                  <a:pt x="8109302" y="977123"/>
                </a:lnTo>
                <a:lnTo>
                  <a:pt x="8065769" y="982980"/>
                </a:lnTo>
                <a:lnTo>
                  <a:pt x="163829" y="982980"/>
                </a:lnTo>
                <a:lnTo>
                  <a:pt x="120279" y="977123"/>
                </a:lnTo>
                <a:lnTo>
                  <a:pt x="81144" y="960599"/>
                </a:lnTo>
                <a:lnTo>
                  <a:pt x="47986" y="934974"/>
                </a:lnTo>
                <a:lnTo>
                  <a:pt x="22368" y="901812"/>
                </a:lnTo>
                <a:lnTo>
                  <a:pt x="5852" y="862682"/>
                </a:lnTo>
                <a:lnTo>
                  <a:pt x="0" y="819150"/>
                </a:lnTo>
                <a:lnTo>
                  <a:pt x="0" y="163830"/>
                </a:lnTo>
                <a:close/>
              </a:path>
            </a:pathLst>
          </a:custGeom>
          <a:ln w="25908">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648716" y="458800"/>
            <a:ext cx="7692390" cy="505908"/>
          </a:xfrm>
          <a:prstGeom prst="rect">
            <a:avLst/>
          </a:prstGeom>
        </p:spPr>
        <p:txBody>
          <a:bodyPr vert="horz" wrap="square" lIns="0" tIns="13335" rIns="0" bIns="0" rtlCol="0">
            <a:spAutoFit/>
          </a:bodyPr>
          <a:lstStyle/>
          <a:p>
            <a:pPr marL="12700">
              <a:lnSpc>
                <a:spcPct val="100000"/>
              </a:lnSpc>
              <a:spcBef>
                <a:spcPts val="105"/>
              </a:spcBef>
            </a:pPr>
            <a:r>
              <a:rPr lang="en-US" sz="3200" b="1" spc="-150" dirty="0">
                <a:solidFill>
                  <a:srgbClr val="FFFFFF"/>
                </a:solidFill>
              </a:rPr>
              <a:t>					Preface</a:t>
            </a:r>
            <a:endParaRPr sz="3200" b="1" dirty="0"/>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dirty="0"/>
              <a:t>Engr. </a:t>
            </a:r>
            <a:r>
              <a:rPr lang="en-US" spc="-35" dirty="0" err="1"/>
              <a:t>Anees</a:t>
            </a:r>
            <a:r>
              <a:rPr lang="en-US" spc="-35" dirty="0"/>
              <a:t> </a:t>
            </a:r>
            <a:r>
              <a:rPr lang="en-US" spc="-35" dirty="0" err="1"/>
              <a:t>ur</a:t>
            </a:r>
            <a:r>
              <a:rPr lang="en-US" spc="-35" dirty="0"/>
              <a:t> Rahman </a:t>
            </a:r>
            <a:r>
              <a:rPr lang="en-US" spc="-35" dirty="0" err="1"/>
              <a:t>Khattak</a:t>
            </a:r>
            <a:r>
              <a:rPr lang="en-US" spc="-35" dirty="0"/>
              <a:t> </a:t>
            </a:r>
            <a:endParaRPr spc="-85" dirty="0"/>
          </a:p>
        </p:txBody>
      </p:sp>
      <p:sp>
        <p:nvSpPr>
          <p:cNvPr id="7" name="object 7"/>
          <p:cNvSpPr txBox="1">
            <a:spLocks noGrp="1"/>
          </p:cNvSpPr>
          <p:nvPr>
            <p:ph type="sldNum" sz="quarter" idx="12"/>
          </p:nvPr>
        </p:nvSpPr>
        <p:spPr>
          <a:xfrm>
            <a:off x="511228" y="787783"/>
            <a:ext cx="584978" cy="365125"/>
          </a:xfrm>
          <a:prstGeom prst="rect">
            <a:avLst/>
          </a:prstGeom>
        </p:spPr>
        <p:txBody>
          <a:bodyPr vert="horz" wrap="square" lIns="0" tIns="0" rIns="0" bIns="0" rtlCol="0">
            <a:spAutoFit/>
          </a:bodyPr>
          <a:lstStyle/>
          <a:p>
            <a:pPr marL="25400">
              <a:lnSpc>
                <a:spcPts val="1240"/>
              </a:lnSpc>
            </a:pPr>
            <a:fld id="{81D60167-4931-47E6-BA6A-407CBD079E47}" type="slidenum">
              <a:rPr lang="en-US" spc="-60" smtClean="0"/>
              <a:t>7</a:t>
            </a:fld>
            <a:endParaRPr spc="-60" dirty="0"/>
          </a:p>
        </p:txBody>
      </p:sp>
      <p:sp>
        <p:nvSpPr>
          <p:cNvPr id="5" name="object 5"/>
          <p:cNvSpPr txBox="1"/>
          <p:nvPr/>
        </p:nvSpPr>
        <p:spPr>
          <a:xfrm>
            <a:off x="535940" y="1511020"/>
            <a:ext cx="7523480" cy="4042773"/>
          </a:xfrm>
          <a:prstGeom prst="rect">
            <a:avLst/>
          </a:prstGeom>
        </p:spPr>
        <p:txBody>
          <a:bodyPr vert="horz" wrap="square" lIns="0" tIns="109855" rIns="0" bIns="0" rtlCol="0">
            <a:spAutoFit/>
          </a:bodyPr>
          <a:lstStyle/>
          <a:p>
            <a:r>
              <a:rPr lang="en-US" dirty="0"/>
              <a:t>Need to transform today’s inflexible business environment to an agile enterprise that can change direction rapidly has never been greater. </a:t>
            </a:r>
            <a:endParaRPr lang="en-US" sz="3200" dirty="0"/>
          </a:p>
          <a:p>
            <a:r>
              <a:rPr lang="en-US" dirty="0"/>
              <a:t>Yet the structures, processes, and systems that we have today are inflexible: They are incapable of rapid change. </a:t>
            </a:r>
            <a:endParaRPr lang="en-US" sz="3200" dirty="0"/>
          </a:p>
          <a:p>
            <a:r>
              <a:rPr lang="en-US" dirty="0"/>
              <a:t>More computer hardware, or software, or packages, or staff, or outsourcing is not the solution. They are part of the problem. </a:t>
            </a:r>
            <a:endParaRPr lang="en-US" sz="3200" dirty="0"/>
          </a:p>
          <a:p>
            <a:r>
              <a:rPr lang="en-US" dirty="0"/>
              <a:t>This is </a:t>
            </a:r>
            <a:r>
              <a:rPr lang="en-US" i="1" dirty="0"/>
              <a:t>not </a:t>
            </a:r>
            <a:r>
              <a:rPr lang="en-US" dirty="0"/>
              <a:t>a computer problem. It is a business problem! </a:t>
            </a:r>
            <a:endParaRPr lang="en-US" sz="3200" dirty="0"/>
          </a:p>
          <a:p>
            <a:r>
              <a:rPr lang="en-US" dirty="0"/>
              <a:t>Needed methods and technologies that enable senior managers— together with their planners, business managers, business experts, and IT staff—to work together to achieve business change, with each group contributing its specific expertise. </a:t>
            </a:r>
            <a:endParaRPr lang="en-US" sz="3200" dirty="0"/>
          </a:p>
          <a:p>
            <a:pPr marL="12700">
              <a:lnSpc>
                <a:spcPct val="100000"/>
              </a:lnSpc>
              <a:spcBef>
                <a:spcPts val="865"/>
              </a:spcBef>
              <a:tabLst>
                <a:tab pos="447040" algn="l"/>
                <a:tab pos="447675" algn="l"/>
              </a:tabLst>
            </a:pPr>
            <a:endParaRPr sz="32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3449" y="228600"/>
            <a:ext cx="7467600" cy="2183290"/>
          </a:xfrm>
          <a:prstGeom prst="rect">
            <a:avLst/>
          </a:prstGeom>
        </p:spPr>
        <p:txBody>
          <a:bodyPr vert="horz" wrap="square" lIns="0" tIns="13335" rIns="0" bIns="0" rtlCol="0">
            <a:spAutoFit/>
          </a:bodyPr>
          <a:lstStyle/>
          <a:p>
            <a:pPr marL="12700">
              <a:spcBef>
                <a:spcPts val="105"/>
              </a:spcBef>
              <a:tabLst>
                <a:tab pos="745490" algn="l"/>
              </a:tabLst>
            </a:pPr>
            <a:r>
              <a:rPr lang="en-US" sz="4700" spc="-140" dirty="0">
                <a:solidFill>
                  <a:schemeClr val="tx2"/>
                </a:solidFill>
              </a:rPr>
              <a:t>Evolution of Enterprise Architecture </a:t>
            </a:r>
            <a:br>
              <a:rPr lang="en-US" sz="4700" spc="-140" dirty="0">
                <a:solidFill>
                  <a:schemeClr val="tx2"/>
                </a:solidFill>
              </a:rPr>
            </a:br>
            <a:r>
              <a:rPr lang="en-US" sz="4700" spc="-140" dirty="0">
                <a:solidFill>
                  <a:schemeClr val="tx2"/>
                </a:solidFill>
              </a:rPr>
              <a:t> </a:t>
            </a:r>
            <a:endParaRPr sz="4700" dirty="0">
              <a:solidFill>
                <a:schemeClr val="tx2"/>
              </a:solidFill>
            </a:endParaRPr>
          </a:p>
        </p:txBody>
      </p:sp>
      <p:sp>
        <p:nvSpPr>
          <p:cNvPr id="3" name="object 3"/>
          <p:cNvSpPr txBox="1">
            <a:spLocks noGrp="1"/>
          </p:cNvSpPr>
          <p:nvPr>
            <p:ph idx="1"/>
          </p:nvPr>
        </p:nvSpPr>
        <p:spPr>
          <a:xfrm>
            <a:off x="1942415" y="2133600"/>
            <a:ext cx="6591985" cy="1770356"/>
          </a:xfrm>
          <a:prstGeom prst="rect">
            <a:avLst/>
          </a:prstGeom>
        </p:spPr>
        <p:txBody>
          <a:bodyPr vert="horz" wrap="square" lIns="0" tIns="64135" rIns="0" bIns="0" rtlCol="0">
            <a:spAutoFit/>
          </a:bodyPr>
          <a:lstStyle/>
          <a:p>
            <a:pPr marL="45085" marR="5080" indent="0">
              <a:lnSpc>
                <a:spcPts val="3240"/>
              </a:lnSpc>
              <a:spcBef>
                <a:spcPts val="505"/>
              </a:spcBef>
              <a:buNone/>
              <a:tabLst>
                <a:tab pos="387985" algn="l"/>
              </a:tabLst>
            </a:pPr>
            <a:r>
              <a:rPr lang="en-US" dirty="0"/>
              <a:t>Enterprise architecture was developed by John Zachman while with IBM in the 1980s, after observing the building and airplane construction industries and the IT industry. </a:t>
            </a:r>
            <a:endParaRPr lang="en-US" sz="3200" dirty="0"/>
          </a:p>
          <a:p>
            <a:pPr marL="45085" marR="5080" indent="0">
              <a:lnSpc>
                <a:spcPts val="3240"/>
              </a:lnSpc>
              <a:spcBef>
                <a:spcPts val="505"/>
              </a:spcBef>
              <a:buNone/>
              <a:tabLst>
                <a:tab pos="387985" algn="l"/>
              </a:tabLst>
            </a:pPr>
            <a:endParaRPr sz="3000" dirty="0">
              <a:latin typeface="Arial"/>
              <a:cs typeface="Aria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a:t>Engr. Anees ur Rahman Khattak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8</a:t>
            </a:fld>
            <a:endParaRPr spc="-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403301"/>
            <a:ext cx="5906302" cy="742950"/>
          </a:xfrm>
          <a:prstGeom prst="rect">
            <a:avLst/>
          </a:prstGeom>
        </p:spPr>
        <p:txBody>
          <a:bodyPr vert="horz" wrap="square" lIns="0" tIns="13335" rIns="0" bIns="0" rtlCol="0">
            <a:spAutoFit/>
          </a:bodyPr>
          <a:lstStyle/>
          <a:p>
            <a:pPr marL="12700">
              <a:lnSpc>
                <a:spcPct val="100000"/>
              </a:lnSpc>
              <a:spcBef>
                <a:spcPts val="105"/>
              </a:spcBef>
              <a:tabLst>
                <a:tab pos="745490" algn="l"/>
              </a:tabLst>
            </a:pPr>
            <a:r>
              <a:rPr sz="4700" spc="-140" dirty="0">
                <a:solidFill>
                  <a:schemeClr val="tx2"/>
                </a:solidFill>
              </a:rPr>
              <a:t>2.	</a:t>
            </a:r>
            <a:r>
              <a:rPr sz="4700" spc="-315" dirty="0">
                <a:solidFill>
                  <a:schemeClr val="tx2"/>
                </a:solidFill>
              </a:rPr>
              <a:t>Web</a:t>
            </a:r>
            <a:r>
              <a:rPr sz="4700" spc="-310" dirty="0">
                <a:solidFill>
                  <a:schemeClr val="tx2"/>
                </a:solidFill>
              </a:rPr>
              <a:t> </a:t>
            </a:r>
            <a:r>
              <a:rPr sz="4700" spc="-409" dirty="0">
                <a:solidFill>
                  <a:schemeClr val="tx2"/>
                </a:solidFill>
              </a:rPr>
              <a:t>engineering…</a:t>
            </a:r>
            <a:endParaRPr sz="4700" dirty="0">
              <a:solidFill>
                <a:schemeClr val="tx2"/>
              </a:solidFill>
            </a:endParaRP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algn="ctr">
              <a:lnSpc>
                <a:spcPts val="1240"/>
              </a:lnSpc>
            </a:pPr>
            <a:r>
              <a:rPr lang="en-US" spc="-35"/>
              <a:t>Engr. Anees ur Rahman Khattak </a:t>
            </a:r>
            <a:endParaRPr spc="-8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9</a:t>
            </a:fld>
            <a:endParaRPr spc="-60" dirty="0"/>
          </a:p>
        </p:txBody>
      </p:sp>
      <p:sp>
        <p:nvSpPr>
          <p:cNvPr id="3" name="object 3"/>
          <p:cNvSpPr txBox="1"/>
          <p:nvPr/>
        </p:nvSpPr>
        <p:spPr>
          <a:xfrm>
            <a:off x="511228" y="1607946"/>
            <a:ext cx="8327972" cy="4123690"/>
          </a:xfrm>
          <a:prstGeom prst="rect">
            <a:avLst/>
          </a:prstGeom>
        </p:spPr>
        <p:txBody>
          <a:bodyPr vert="horz" wrap="square" lIns="0" tIns="13335" rIns="0" bIns="0" rtlCol="0">
            <a:spAutoFit/>
          </a:bodyPr>
          <a:lstStyle/>
          <a:p>
            <a:pPr marL="355600" marR="525145" indent="-342900">
              <a:lnSpc>
                <a:spcPct val="100000"/>
              </a:lnSpc>
              <a:spcBef>
                <a:spcPts val="105"/>
              </a:spcBef>
              <a:buFont typeface="Arial"/>
              <a:buChar char="•"/>
              <a:tabLst>
                <a:tab pos="354965" algn="l"/>
                <a:tab pos="355600" algn="l"/>
              </a:tabLst>
            </a:pPr>
            <a:r>
              <a:rPr sz="3200" b="1" spc="-215" dirty="0">
                <a:solidFill>
                  <a:srgbClr val="FF0000"/>
                </a:solidFill>
                <a:latin typeface="Arial"/>
                <a:cs typeface="Arial"/>
              </a:rPr>
              <a:t>Web </a:t>
            </a:r>
            <a:r>
              <a:rPr sz="3200" b="1" spc="-225" dirty="0">
                <a:solidFill>
                  <a:srgbClr val="FF0000"/>
                </a:solidFill>
                <a:latin typeface="Arial"/>
                <a:cs typeface="Arial"/>
              </a:rPr>
              <a:t>engineering </a:t>
            </a:r>
            <a:r>
              <a:rPr sz="3200" b="1" spc="-305" dirty="0">
                <a:latin typeface="Arial"/>
                <a:cs typeface="Arial"/>
              </a:rPr>
              <a:t>is </a:t>
            </a:r>
            <a:r>
              <a:rPr sz="3200" b="1" spc="-120" dirty="0">
                <a:latin typeface="Arial"/>
                <a:cs typeface="Arial"/>
              </a:rPr>
              <a:t>the </a:t>
            </a:r>
            <a:r>
              <a:rPr sz="3200" b="1" spc="-250" dirty="0">
                <a:latin typeface="Arial"/>
                <a:cs typeface="Arial"/>
              </a:rPr>
              <a:t>study </a:t>
            </a:r>
            <a:r>
              <a:rPr sz="3200" b="1" spc="-145" dirty="0">
                <a:latin typeface="Arial"/>
                <a:cs typeface="Arial"/>
              </a:rPr>
              <a:t>of </a:t>
            </a:r>
            <a:r>
              <a:rPr sz="3200" b="1" spc="-120" dirty="0">
                <a:latin typeface="Arial"/>
                <a:cs typeface="Arial"/>
              </a:rPr>
              <a:t>the </a:t>
            </a:r>
            <a:r>
              <a:rPr sz="3200" b="1" spc="-290" dirty="0">
                <a:latin typeface="Arial"/>
                <a:cs typeface="Arial"/>
              </a:rPr>
              <a:t>process,  </a:t>
            </a:r>
            <a:r>
              <a:rPr sz="3200" b="1" spc="-285" dirty="0">
                <a:latin typeface="Arial"/>
                <a:cs typeface="Arial"/>
              </a:rPr>
              <a:t>used </a:t>
            </a:r>
            <a:r>
              <a:rPr sz="3200" b="1" spc="-114" dirty="0">
                <a:latin typeface="Arial"/>
                <a:cs typeface="Arial"/>
              </a:rPr>
              <a:t>to </a:t>
            </a:r>
            <a:r>
              <a:rPr sz="3200" b="1" spc="-195" dirty="0">
                <a:solidFill>
                  <a:srgbClr val="FF0000"/>
                </a:solidFill>
                <a:latin typeface="Arial"/>
                <a:cs typeface="Arial"/>
              </a:rPr>
              <a:t>create </a:t>
            </a:r>
            <a:r>
              <a:rPr sz="3200" b="1" spc="-254" dirty="0">
                <a:latin typeface="Arial"/>
                <a:cs typeface="Arial"/>
              </a:rPr>
              <a:t>high </a:t>
            </a:r>
            <a:r>
              <a:rPr sz="3200" b="1" spc="-160" dirty="0">
                <a:latin typeface="Arial"/>
                <a:cs typeface="Arial"/>
              </a:rPr>
              <a:t>quality </a:t>
            </a:r>
            <a:r>
              <a:rPr sz="3200" b="1" spc="-229" dirty="0">
                <a:solidFill>
                  <a:srgbClr val="FF0000"/>
                </a:solidFill>
                <a:latin typeface="Arial"/>
                <a:cs typeface="Arial"/>
              </a:rPr>
              <a:t>Web-based  </a:t>
            </a:r>
            <a:r>
              <a:rPr sz="3200" b="1" spc="-220" dirty="0">
                <a:solidFill>
                  <a:srgbClr val="FF0000"/>
                </a:solidFill>
                <a:latin typeface="Arial"/>
                <a:cs typeface="Arial"/>
              </a:rPr>
              <a:t>applications</a:t>
            </a:r>
            <a:endParaRPr sz="3200" dirty="0">
              <a:latin typeface="Arial"/>
              <a:cs typeface="Arial"/>
            </a:endParaRPr>
          </a:p>
          <a:p>
            <a:pPr marL="355600" marR="206375" indent="-342900">
              <a:lnSpc>
                <a:spcPct val="100000"/>
              </a:lnSpc>
              <a:spcBef>
                <a:spcPts val="765"/>
              </a:spcBef>
              <a:buFont typeface="Arial"/>
              <a:buChar char="•"/>
              <a:tabLst>
                <a:tab pos="354965" algn="l"/>
                <a:tab pos="355600" algn="l"/>
              </a:tabLst>
            </a:pPr>
            <a:r>
              <a:rPr sz="3200" b="1" spc="-215" dirty="0">
                <a:latin typeface="Arial"/>
                <a:cs typeface="Arial"/>
              </a:rPr>
              <a:t>Web </a:t>
            </a:r>
            <a:r>
              <a:rPr sz="3200" b="1" spc="-225" dirty="0">
                <a:latin typeface="Arial"/>
                <a:cs typeface="Arial"/>
              </a:rPr>
              <a:t>engineering </a:t>
            </a:r>
            <a:r>
              <a:rPr sz="3200" b="1" spc="-254" dirty="0">
                <a:solidFill>
                  <a:srgbClr val="FF0000"/>
                </a:solidFill>
                <a:latin typeface="Arial"/>
                <a:cs typeface="Arial"/>
              </a:rPr>
              <a:t>draws </a:t>
            </a:r>
            <a:r>
              <a:rPr sz="3200" b="1" spc="-200" dirty="0">
                <a:latin typeface="Arial"/>
                <a:cs typeface="Arial"/>
              </a:rPr>
              <a:t>heavily </a:t>
            </a:r>
            <a:r>
              <a:rPr sz="3200" b="1" spc="-235" dirty="0">
                <a:latin typeface="Arial"/>
                <a:cs typeface="Arial"/>
              </a:rPr>
              <a:t>on </a:t>
            </a:r>
            <a:r>
              <a:rPr sz="3200" b="1" spc="-120" dirty="0">
                <a:latin typeface="Arial"/>
                <a:cs typeface="Arial"/>
              </a:rPr>
              <a:t>the </a:t>
            </a:r>
            <a:r>
              <a:rPr sz="3200" b="1" spc="-120" dirty="0">
                <a:solidFill>
                  <a:srgbClr val="FF0000"/>
                </a:solidFill>
                <a:latin typeface="Arial"/>
                <a:cs typeface="Arial"/>
              </a:rPr>
              <a:t> </a:t>
            </a:r>
            <a:r>
              <a:rPr sz="3200" b="1" spc="-225" dirty="0">
                <a:solidFill>
                  <a:srgbClr val="FF0000"/>
                </a:solidFill>
                <a:latin typeface="Arial"/>
                <a:cs typeface="Arial"/>
              </a:rPr>
              <a:t>principles and </a:t>
            </a:r>
            <a:r>
              <a:rPr sz="3200" b="1" spc="-220" dirty="0">
                <a:solidFill>
                  <a:srgbClr val="FF0000"/>
                </a:solidFill>
                <a:latin typeface="Arial"/>
                <a:cs typeface="Arial"/>
              </a:rPr>
              <a:t>management </a:t>
            </a:r>
            <a:r>
              <a:rPr sz="3200" b="1" spc="-180" dirty="0">
                <a:latin typeface="Arial"/>
                <a:cs typeface="Arial"/>
              </a:rPr>
              <a:t>activities </a:t>
            </a:r>
            <a:r>
              <a:rPr sz="3200" b="1" spc="-210" dirty="0">
                <a:latin typeface="Arial"/>
                <a:cs typeface="Arial"/>
              </a:rPr>
              <a:t>found </a:t>
            </a:r>
            <a:r>
              <a:rPr sz="3200" b="1" spc="-170" dirty="0">
                <a:latin typeface="Arial"/>
                <a:cs typeface="Arial"/>
              </a:rPr>
              <a:t>in  </a:t>
            </a:r>
            <a:r>
              <a:rPr sz="3200" b="1" spc="-175" dirty="0">
                <a:latin typeface="Arial"/>
                <a:cs typeface="Arial"/>
              </a:rPr>
              <a:t>software </a:t>
            </a:r>
            <a:r>
              <a:rPr sz="3200" b="1" spc="-225" dirty="0">
                <a:latin typeface="Arial"/>
                <a:cs typeface="Arial"/>
              </a:rPr>
              <a:t>engineering</a:t>
            </a:r>
            <a:r>
              <a:rPr sz="3200" b="1" spc="-180" dirty="0">
                <a:latin typeface="Arial"/>
                <a:cs typeface="Arial"/>
              </a:rPr>
              <a:t> </a:t>
            </a:r>
            <a:r>
              <a:rPr sz="3200" b="1" spc="-325" dirty="0">
                <a:latin typeface="Arial"/>
                <a:cs typeface="Arial"/>
              </a:rPr>
              <a:t>processes</a:t>
            </a:r>
            <a:endParaRPr sz="3200" dirty="0">
              <a:latin typeface="Arial"/>
              <a:cs typeface="Arial"/>
            </a:endParaRPr>
          </a:p>
          <a:p>
            <a:pPr marL="355600" marR="5080" indent="-342900">
              <a:lnSpc>
                <a:spcPct val="100000"/>
              </a:lnSpc>
              <a:spcBef>
                <a:spcPts val="775"/>
              </a:spcBef>
              <a:buFont typeface="Arial"/>
              <a:buChar char="•"/>
              <a:tabLst>
                <a:tab pos="354965" algn="l"/>
                <a:tab pos="355600" algn="l"/>
              </a:tabLst>
            </a:pPr>
            <a:r>
              <a:rPr sz="3200" b="1" spc="-210" dirty="0">
                <a:latin typeface="Arial"/>
                <a:cs typeface="Arial"/>
              </a:rPr>
              <a:t>Web </a:t>
            </a:r>
            <a:r>
              <a:rPr sz="3200" b="1" spc="-225" dirty="0">
                <a:latin typeface="Arial"/>
                <a:cs typeface="Arial"/>
              </a:rPr>
              <a:t>engineering </a:t>
            </a:r>
            <a:r>
              <a:rPr sz="3200" b="1" spc="-240" dirty="0">
                <a:solidFill>
                  <a:srgbClr val="FF0000"/>
                </a:solidFill>
                <a:latin typeface="Arial"/>
                <a:cs typeface="Arial"/>
              </a:rPr>
              <a:t>extends </a:t>
            </a:r>
            <a:r>
              <a:rPr sz="3200" b="1" spc="-190" dirty="0">
                <a:latin typeface="Arial"/>
                <a:cs typeface="Arial"/>
              </a:rPr>
              <a:t>Software </a:t>
            </a:r>
            <a:r>
              <a:rPr sz="3200" b="1" spc="-254" dirty="0">
                <a:latin typeface="Arial"/>
                <a:cs typeface="Arial"/>
              </a:rPr>
              <a:t>Engineering  </a:t>
            </a:r>
            <a:r>
              <a:rPr sz="3200" b="1" spc="-114" dirty="0">
                <a:latin typeface="Arial"/>
                <a:cs typeface="Arial"/>
              </a:rPr>
              <a:t>to </a:t>
            </a:r>
            <a:r>
              <a:rPr sz="3200" b="1" spc="-215" dirty="0">
                <a:latin typeface="Arial"/>
                <a:cs typeface="Arial"/>
              </a:rPr>
              <a:t>Web</a:t>
            </a:r>
            <a:r>
              <a:rPr sz="3200" b="1" spc="-229" dirty="0">
                <a:latin typeface="Arial"/>
                <a:cs typeface="Arial"/>
              </a:rPr>
              <a:t> </a:t>
            </a:r>
            <a:r>
              <a:rPr sz="3200" b="1" spc="-220" dirty="0">
                <a:latin typeface="Arial"/>
                <a:cs typeface="Arial"/>
              </a:rPr>
              <a:t>applications</a:t>
            </a:r>
            <a:endParaRPr sz="3200" dirty="0">
              <a:latin typeface="Arial"/>
              <a:cs typeface="Arial"/>
            </a:endParaRPr>
          </a:p>
        </p:txBody>
      </p:sp>
      <p:pic>
        <p:nvPicPr>
          <p:cNvPr id="1025" name="Picture 1" descr="page10image54528976">
            <a:extLst>
              <a:ext uri="{FF2B5EF4-FFF2-40B4-BE49-F238E27FC236}">
                <a16:creationId xmlns:a16="http://schemas.microsoft.com/office/drawing/2014/main" id="{6432F9B7-AEF1-E240-86B1-F4B725611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122</TotalTime>
  <Words>761</Words>
  <Application>Microsoft Macintosh PowerPoint</Application>
  <PresentationFormat>On-screen Show (4:3)</PresentationFormat>
  <Paragraphs>110</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FranklinGothic</vt:lpstr>
      <vt:lpstr>Wingdings</vt:lpstr>
      <vt:lpstr>Wingdings 3</vt:lpstr>
      <vt:lpstr>Wisp</vt:lpstr>
      <vt:lpstr>Lecture 01</vt:lpstr>
      <vt:lpstr>Outline</vt:lpstr>
      <vt:lpstr>Grading Policy</vt:lpstr>
      <vt:lpstr>Academic Honesty</vt:lpstr>
      <vt:lpstr>Few Things to Remember</vt:lpstr>
      <vt:lpstr>1. Course Outline</vt:lpstr>
      <vt:lpstr>     Preface</vt:lpstr>
      <vt:lpstr>Evolution of Enterprise Architecture   </vt:lpstr>
      <vt:lpstr>2. Web engineering…</vt:lpstr>
      <vt:lpstr>2. Web engineering…</vt:lpstr>
      <vt:lpstr>3. Web applications</vt:lpstr>
      <vt:lpstr>3. Web applications…</vt:lpstr>
      <vt:lpstr>1.3 Books &amp;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Engineering</dc:title>
  <dc:creator>MyUserName</dc:creator>
  <cp:lastModifiedBy>msds18045</cp:lastModifiedBy>
  <cp:revision>15</cp:revision>
  <cp:lastPrinted>2019-09-23T17:30:14Z</cp:lastPrinted>
  <dcterms:created xsi:type="dcterms:W3CDTF">2019-09-23T16:36:43Z</dcterms:created>
  <dcterms:modified xsi:type="dcterms:W3CDTF">2019-09-27T05:28:07Z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2017-09-15T00:00:00Z</vt:filetime>
  </property>
  <property fmtid="{D5CDD505-2E9C-101B-9397-08002B2CF9AE}" pid="3" name="Creator">
    <vt:lpwstr>Microsoft® PowerPoint® 2016</vt:lpwstr>
  </property>
  <property fmtid="{D5CDD505-2E9C-101B-9397-08002B2CF9AE}" pid="4" name="LastSaved">
    <vt:filetime>2019-09-23T00:00:00Z</vt:filetime>
  </property>
</Properties>
</file>