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1"/>
  </p:notesMasterIdLst>
  <p:handoutMasterIdLst>
    <p:handoutMasterId r:id="rId22"/>
  </p:handoutMasterIdLst>
  <p:sldIdLst>
    <p:sldId id="256" r:id="rId2"/>
    <p:sldId id="257" r:id="rId3"/>
    <p:sldId id="259" r:id="rId4"/>
    <p:sldId id="260" r:id="rId5"/>
    <p:sldId id="273" r:id="rId6"/>
    <p:sldId id="261" r:id="rId7"/>
    <p:sldId id="274" r:id="rId8"/>
    <p:sldId id="275" r:id="rId9"/>
    <p:sldId id="276" r:id="rId10"/>
    <p:sldId id="277" r:id="rId11"/>
    <p:sldId id="278" r:id="rId12"/>
    <p:sldId id="279" r:id="rId13"/>
    <p:sldId id="280" r:id="rId14"/>
    <p:sldId id="281" r:id="rId15"/>
    <p:sldId id="265" r:id="rId16"/>
    <p:sldId id="263" r:id="rId17"/>
    <p:sldId id="266" r:id="rId18"/>
    <p:sldId id="267" r:id="rId19"/>
    <p:sldId id="271"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p:cViewPr varScale="1">
        <p:scale>
          <a:sx n="103" d="100"/>
          <a:sy n="103" d="100"/>
        </p:scale>
        <p:origin x="6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ADF89F7B-E988-433D-90F8-E6C18749CB8E}" type="datetimeFigureOut">
              <a:rPr lang="en-US" smtClean="0"/>
              <a:t>9/27/19</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0800DDAF-35E9-4273-AAA4-837010EF9D14}" type="slidenum">
              <a:rPr lang="en-US" smtClean="0"/>
              <a:t>‹#›</a:t>
            </a:fld>
            <a:endParaRPr lang="en-US"/>
          </a:p>
        </p:txBody>
      </p:sp>
    </p:spTree>
    <p:extLst>
      <p:ext uri="{BB962C8B-B14F-4D97-AF65-F5344CB8AC3E}">
        <p14:creationId xmlns:p14="http://schemas.microsoft.com/office/powerpoint/2010/main" val="422088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1D265C-0460-40DF-A0C0-BF4744439407}" type="datetimeFigureOut">
              <a:rPr lang="en-US" smtClean="0"/>
              <a:t>9/27/19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F993020-ED08-4776-BAF3-E67722FD5D21}" type="slidenum">
              <a:rPr lang="en-US" smtClean="0"/>
              <a:t>‹#›</a:t>
            </a:fld>
            <a:endParaRPr lang="en-US"/>
          </a:p>
        </p:txBody>
      </p:sp>
    </p:spTree>
    <p:extLst>
      <p:ext uri="{BB962C8B-B14F-4D97-AF65-F5344CB8AC3E}">
        <p14:creationId xmlns:p14="http://schemas.microsoft.com/office/powerpoint/2010/main" val="270968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1</a:t>
            </a:fld>
            <a:endParaRPr lang="en-US"/>
          </a:p>
        </p:txBody>
      </p:sp>
    </p:spTree>
    <p:extLst>
      <p:ext uri="{BB962C8B-B14F-4D97-AF65-F5344CB8AC3E}">
        <p14:creationId xmlns:p14="http://schemas.microsoft.com/office/powerpoint/2010/main" val="373874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2</a:t>
            </a:fld>
            <a:endParaRPr lang="en-US"/>
          </a:p>
        </p:txBody>
      </p:sp>
    </p:spTree>
    <p:extLst>
      <p:ext uri="{BB962C8B-B14F-4D97-AF65-F5344CB8AC3E}">
        <p14:creationId xmlns:p14="http://schemas.microsoft.com/office/powerpoint/2010/main" val="235389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6</a:t>
            </a:fld>
            <a:endParaRPr lang="en-US"/>
          </a:p>
        </p:txBody>
      </p:sp>
    </p:spTree>
    <p:extLst>
      <p:ext uri="{BB962C8B-B14F-4D97-AF65-F5344CB8AC3E}">
        <p14:creationId xmlns:p14="http://schemas.microsoft.com/office/powerpoint/2010/main" val="232453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15</a:t>
            </a:fld>
            <a:endParaRPr lang="en-US"/>
          </a:p>
        </p:txBody>
      </p:sp>
    </p:spTree>
    <p:extLst>
      <p:ext uri="{BB962C8B-B14F-4D97-AF65-F5344CB8AC3E}">
        <p14:creationId xmlns:p14="http://schemas.microsoft.com/office/powerpoint/2010/main" val="263854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A11F0-E60F-4E3A-A0B2-E4537F10813C}"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43920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0983850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279134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594494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7446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69055471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8611575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89536538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98E5-B1C4-423B-9270-7958BC024C12}"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05160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40229082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9A0849-839A-43DD-B28B-5101DF7A674F}"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29816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C8A21B-61AA-4643-B623-AA6933F82163}" type="datetime1">
              <a:rPr lang="en-US" smtClean="0"/>
              <a:t>9/27/19</a:t>
            </a:fld>
            <a:endParaRPr lang="en-US"/>
          </a:p>
        </p:txBody>
      </p:sp>
      <p:sp>
        <p:nvSpPr>
          <p:cNvPr id="8" name="Footer Placeholder 7"/>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322687539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F93DA-FE65-44CE-874E-BCFC092DB40F}" type="datetime1">
              <a:rPr lang="en-US" smtClean="0"/>
              <a:t>9/27/19</a:t>
            </a:fld>
            <a:endParaRPr lang="en-US"/>
          </a:p>
        </p:txBody>
      </p:sp>
      <p:sp>
        <p:nvSpPr>
          <p:cNvPr id="4" name="Footer Placeholder 3"/>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1286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54CA8-FAC5-44AD-820D-04907120C1A8}" type="datetime1">
              <a:rPr lang="en-US" smtClean="0"/>
              <a:t>9/27/19</a:t>
            </a:fld>
            <a:endParaRPr lang="en-US"/>
          </a:p>
        </p:txBody>
      </p:sp>
      <p:sp>
        <p:nvSpPr>
          <p:cNvPr id="3" name="Footer Placeholder 2"/>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900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21326292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35649689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CC8A21B-61AA-4643-B623-AA6933F82163}" type="datetime1">
              <a:rPr lang="en-US" smtClean="0"/>
              <a:t>9/27/19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lnSpc>
                <a:spcPts val="1240"/>
              </a:lnSpc>
            </a:pPr>
            <a:r>
              <a:rPr lang="en-US" spc="-35"/>
              <a:t>Engr. Anees ur Rahman Khattak </a:t>
            </a:r>
            <a:endParaRPr lang="en-US" spc="-85"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0871451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eeskhattak085@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8086" y="2020061"/>
            <a:ext cx="7772400" cy="1432560"/>
          </a:xfrm>
          <a:custGeom>
            <a:avLst/>
            <a:gdLst/>
            <a:ahLst/>
            <a:cxnLst/>
            <a:rect l="l" t="t" r="r" b="b"/>
            <a:pathLst>
              <a:path w="7772400" h="1432560">
                <a:moveTo>
                  <a:pt x="7533640" y="0"/>
                </a:moveTo>
                <a:lnTo>
                  <a:pt x="238760" y="0"/>
                </a:lnTo>
                <a:lnTo>
                  <a:pt x="190641" y="4852"/>
                </a:lnTo>
                <a:lnTo>
                  <a:pt x="145823" y="18768"/>
                </a:lnTo>
                <a:lnTo>
                  <a:pt x="105266" y="40786"/>
                </a:lnTo>
                <a:lnTo>
                  <a:pt x="69930" y="69945"/>
                </a:lnTo>
                <a:lnTo>
                  <a:pt x="40776" y="105283"/>
                </a:lnTo>
                <a:lnTo>
                  <a:pt x="18762" y="145839"/>
                </a:lnTo>
                <a:lnTo>
                  <a:pt x="4850" y="190652"/>
                </a:lnTo>
                <a:lnTo>
                  <a:pt x="0" y="238760"/>
                </a:lnTo>
                <a:lnTo>
                  <a:pt x="0" y="1193800"/>
                </a:lnTo>
                <a:lnTo>
                  <a:pt x="4850" y="1241907"/>
                </a:lnTo>
                <a:lnTo>
                  <a:pt x="18762" y="1286720"/>
                </a:lnTo>
                <a:lnTo>
                  <a:pt x="40776" y="1327276"/>
                </a:lnTo>
                <a:lnTo>
                  <a:pt x="69930" y="1362614"/>
                </a:lnTo>
                <a:lnTo>
                  <a:pt x="105266" y="1391773"/>
                </a:lnTo>
                <a:lnTo>
                  <a:pt x="145823" y="1413791"/>
                </a:lnTo>
                <a:lnTo>
                  <a:pt x="190641" y="1427707"/>
                </a:lnTo>
                <a:lnTo>
                  <a:pt x="238760" y="1432560"/>
                </a:lnTo>
                <a:lnTo>
                  <a:pt x="7533640" y="1432560"/>
                </a:lnTo>
                <a:lnTo>
                  <a:pt x="7581747" y="1427707"/>
                </a:lnTo>
                <a:lnTo>
                  <a:pt x="7626560" y="1413791"/>
                </a:lnTo>
                <a:lnTo>
                  <a:pt x="7667116" y="1391773"/>
                </a:lnTo>
                <a:lnTo>
                  <a:pt x="7702454" y="1362614"/>
                </a:lnTo>
                <a:lnTo>
                  <a:pt x="7731613" y="1327276"/>
                </a:lnTo>
                <a:lnTo>
                  <a:pt x="7753631" y="1286720"/>
                </a:lnTo>
                <a:lnTo>
                  <a:pt x="7767547" y="1241907"/>
                </a:lnTo>
                <a:lnTo>
                  <a:pt x="7772400" y="1193800"/>
                </a:lnTo>
                <a:lnTo>
                  <a:pt x="7772400" y="238760"/>
                </a:lnTo>
                <a:lnTo>
                  <a:pt x="7767547" y="190652"/>
                </a:lnTo>
                <a:lnTo>
                  <a:pt x="7753631" y="145839"/>
                </a:lnTo>
                <a:lnTo>
                  <a:pt x="7731613" y="105283"/>
                </a:lnTo>
                <a:lnTo>
                  <a:pt x="7702454" y="69945"/>
                </a:lnTo>
                <a:lnTo>
                  <a:pt x="7667116" y="40786"/>
                </a:lnTo>
                <a:lnTo>
                  <a:pt x="7626560" y="18768"/>
                </a:lnTo>
                <a:lnTo>
                  <a:pt x="7581747" y="4852"/>
                </a:lnTo>
                <a:lnTo>
                  <a:pt x="7533640" y="0"/>
                </a:lnTo>
                <a:close/>
              </a:path>
            </a:pathLst>
          </a:custGeom>
          <a:solidFill>
            <a:srgbClr val="4F81BC"/>
          </a:solidFill>
        </p:spPr>
        <p:txBody>
          <a:bodyPr wrap="square" lIns="0" tIns="0" rIns="0" bIns="0" rtlCol="0"/>
          <a:lstStyle/>
          <a:p>
            <a:endParaRPr/>
          </a:p>
        </p:txBody>
      </p:sp>
      <p:sp>
        <p:nvSpPr>
          <p:cNvPr id="3" name="object 3"/>
          <p:cNvSpPr/>
          <p:nvPr/>
        </p:nvSpPr>
        <p:spPr>
          <a:xfrm>
            <a:off x="688086" y="2020061"/>
            <a:ext cx="7772400" cy="1432560"/>
          </a:xfrm>
          <a:custGeom>
            <a:avLst/>
            <a:gdLst/>
            <a:ahLst/>
            <a:cxnLst/>
            <a:rect l="l" t="t" r="r" b="b"/>
            <a:pathLst>
              <a:path w="7772400" h="1432560">
                <a:moveTo>
                  <a:pt x="0" y="238760"/>
                </a:moveTo>
                <a:lnTo>
                  <a:pt x="4850" y="190652"/>
                </a:lnTo>
                <a:lnTo>
                  <a:pt x="18762" y="145839"/>
                </a:lnTo>
                <a:lnTo>
                  <a:pt x="40776" y="105283"/>
                </a:lnTo>
                <a:lnTo>
                  <a:pt x="69930" y="69945"/>
                </a:lnTo>
                <a:lnTo>
                  <a:pt x="105266" y="40786"/>
                </a:lnTo>
                <a:lnTo>
                  <a:pt x="145823" y="18768"/>
                </a:lnTo>
                <a:lnTo>
                  <a:pt x="190641" y="4852"/>
                </a:lnTo>
                <a:lnTo>
                  <a:pt x="238760" y="0"/>
                </a:lnTo>
                <a:lnTo>
                  <a:pt x="7533640" y="0"/>
                </a:lnTo>
                <a:lnTo>
                  <a:pt x="7581747" y="4852"/>
                </a:lnTo>
                <a:lnTo>
                  <a:pt x="7626560" y="18768"/>
                </a:lnTo>
                <a:lnTo>
                  <a:pt x="7667116" y="40786"/>
                </a:lnTo>
                <a:lnTo>
                  <a:pt x="7702454" y="69945"/>
                </a:lnTo>
                <a:lnTo>
                  <a:pt x="7731613" y="105283"/>
                </a:lnTo>
                <a:lnTo>
                  <a:pt x="7753631" y="145839"/>
                </a:lnTo>
                <a:lnTo>
                  <a:pt x="7767547" y="190652"/>
                </a:lnTo>
                <a:lnTo>
                  <a:pt x="7772400" y="238760"/>
                </a:lnTo>
                <a:lnTo>
                  <a:pt x="7772400" y="1193800"/>
                </a:lnTo>
                <a:lnTo>
                  <a:pt x="7767547" y="1241907"/>
                </a:lnTo>
                <a:lnTo>
                  <a:pt x="7753631" y="1286720"/>
                </a:lnTo>
                <a:lnTo>
                  <a:pt x="7731613" y="1327276"/>
                </a:lnTo>
                <a:lnTo>
                  <a:pt x="7702454" y="1362614"/>
                </a:lnTo>
                <a:lnTo>
                  <a:pt x="7667116" y="1391773"/>
                </a:lnTo>
                <a:lnTo>
                  <a:pt x="7626560" y="1413791"/>
                </a:lnTo>
                <a:lnTo>
                  <a:pt x="7581747" y="1427707"/>
                </a:lnTo>
                <a:lnTo>
                  <a:pt x="7533640" y="1432560"/>
                </a:lnTo>
                <a:lnTo>
                  <a:pt x="238760" y="1432560"/>
                </a:lnTo>
                <a:lnTo>
                  <a:pt x="190641" y="1427707"/>
                </a:lnTo>
                <a:lnTo>
                  <a:pt x="145823" y="1413791"/>
                </a:lnTo>
                <a:lnTo>
                  <a:pt x="105266" y="1391773"/>
                </a:lnTo>
                <a:lnTo>
                  <a:pt x="69930" y="1362614"/>
                </a:lnTo>
                <a:lnTo>
                  <a:pt x="40776" y="1327276"/>
                </a:lnTo>
                <a:lnTo>
                  <a:pt x="18762" y="1286720"/>
                </a:lnTo>
                <a:lnTo>
                  <a:pt x="4850" y="1241907"/>
                </a:lnTo>
                <a:lnTo>
                  <a:pt x="0" y="1193800"/>
                </a:lnTo>
                <a:lnTo>
                  <a:pt x="0" y="238760"/>
                </a:lnTo>
                <a:close/>
              </a:path>
            </a:pathLst>
          </a:custGeom>
          <a:ln w="25908">
            <a:solidFill>
              <a:srgbClr val="FFFFFF"/>
            </a:solidFill>
          </a:ln>
        </p:spPr>
        <p:txBody>
          <a:bodyPr wrap="square" lIns="0" tIns="0" rIns="0" bIns="0" rtlCol="0"/>
          <a:lstStyle/>
          <a:p>
            <a:endParaRPr/>
          </a:p>
        </p:txBody>
      </p:sp>
      <p:sp>
        <p:nvSpPr>
          <p:cNvPr id="4" name="object 4"/>
          <p:cNvSpPr txBox="1"/>
          <p:nvPr/>
        </p:nvSpPr>
        <p:spPr>
          <a:xfrm>
            <a:off x="786384" y="2340355"/>
            <a:ext cx="7821167" cy="628377"/>
          </a:xfrm>
          <a:prstGeom prst="rect">
            <a:avLst/>
          </a:prstGeom>
        </p:spPr>
        <p:txBody>
          <a:bodyPr vert="horz" wrap="square" lIns="0" tIns="12700" rIns="0" bIns="0" rtlCol="0">
            <a:spAutoFit/>
          </a:bodyPr>
          <a:lstStyle/>
          <a:p>
            <a:pPr marL="12700">
              <a:lnSpc>
                <a:spcPct val="100000"/>
              </a:lnSpc>
              <a:spcBef>
                <a:spcPts val="100"/>
              </a:spcBef>
            </a:pPr>
            <a:r>
              <a:rPr lang="en-US" sz="4000" b="1" spc="-235" dirty="0">
                <a:solidFill>
                  <a:srgbClr val="FFFFFF"/>
                </a:solidFill>
                <a:latin typeface="Arial"/>
                <a:cs typeface="Arial"/>
              </a:rPr>
              <a:t>Enterprise information architecture</a:t>
            </a:r>
            <a:endParaRPr sz="4000" dirty="0">
              <a:latin typeface="Arial"/>
              <a:cs typeface="Arial"/>
            </a:endParaRPr>
          </a:p>
        </p:txBody>
      </p:sp>
      <p:sp>
        <p:nvSpPr>
          <p:cNvPr id="5" name="object 5"/>
          <p:cNvSpPr txBox="1"/>
          <p:nvPr/>
        </p:nvSpPr>
        <p:spPr>
          <a:xfrm>
            <a:off x="1052575" y="3749683"/>
            <a:ext cx="7253225" cy="2351926"/>
          </a:xfrm>
          <a:prstGeom prst="rect">
            <a:avLst/>
          </a:prstGeom>
        </p:spPr>
        <p:txBody>
          <a:bodyPr vert="horz" wrap="square" lIns="0" tIns="12700" rIns="0" bIns="0" rtlCol="0">
            <a:spAutoFit/>
          </a:bodyPr>
          <a:lstStyle/>
          <a:p>
            <a:pPr marL="1270" algn="ctr">
              <a:lnSpc>
                <a:spcPct val="100000"/>
              </a:lnSpc>
              <a:spcBef>
                <a:spcPts val="100"/>
              </a:spcBef>
            </a:pPr>
            <a:r>
              <a:rPr lang="en-US" sz="3600" b="1" spc="-110" dirty="0">
                <a:solidFill>
                  <a:schemeClr val="bg2">
                    <a:lumMod val="50000"/>
                  </a:schemeClr>
                </a:solidFill>
                <a:latin typeface="Arial"/>
                <a:cs typeface="Arial"/>
              </a:rPr>
              <a:t>Engr. </a:t>
            </a:r>
            <a:r>
              <a:rPr lang="en-US" sz="3600" b="1" spc="-110" dirty="0" err="1">
                <a:solidFill>
                  <a:schemeClr val="bg2">
                    <a:lumMod val="50000"/>
                  </a:schemeClr>
                </a:solidFill>
                <a:latin typeface="Arial"/>
                <a:cs typeface="Arial"/>
              </a:rPr>
              <a:t>Anees</a:t>
            </a:r>
            <a:r>
              <a:rPr lang="en-US" sz="3600" b="1" spc="-110" dirty="0">
                <a:solidFill>
                  <a:schemeClr val="bg2">
                    <a:lumMod val="50000"/>
                  </a:schemeClr>
                </a:solidFill>
                <a:latin typeface="Arial"/>
                <a:cs typeface="Arial"/>
              </a:rPr>
              <a:t> </a:t>
            </a:r>
            <a:r>
              <a:rPr lang="en-US" sz="3600" b="1" spc="-110" dirty="0" err="1">
                <a:solidFill>
                  <a:schemeClr val="bg2">
                    <a:lumMod val="50000"/>
                  </a:schemeClr>
                </a:solidFill>
                <a:latin typeface="Arial"/>
                <a:cs typeface="Arial"/>
              </a:rPr>
              <a:t>ur</a:t>
            </a:r>
            <a:r>
              <a:rPr lang="en-US" sz="3600" b="1" spc="-110" dirty="0">
                <a:solidFill>
                  <a:schemeClr val="bg2">
                    <a:lumMod val="50000"/>
                  </a:schemeClr>
                </a:solidFill>
                <a:latin typeface="Arial"/>
                <a:cs typeface="Arial"/>
              </a:rPr>
              <a:t> Rahman </a:t>
            </a:r>
            <a:r>
              <a:rPr lang="en-US" sz="3600" b="1" spc="-110" dirty="0" err="1">
                <a:solidFill>
                  <a:schemeClr val="bg2">
                    <a:lumMod val="50000"/>
                  </a:schemeClr>
                </a:solidFill>
                <a:latin typeface="Arial"/>
                <a:cs typeface="Arial"/>
              </a:rPr>
              <a:t>Khattak</a:t>
            </a:r>
            <a:endParaRPr sz="3600" dirty="0">
              <a:solidFill>
                <a:schemeClr val="bg2">
                  <a:lumMod val="50000"/>
                </a:schemeClr>
              </a:solidFill>
              <a:latin typeface="Arial"/>
              <a:cs typeface="Arial"/>
            </a:endParaRPr>
          </a:p>
          <a:p>
            <a:pPr lvl="4" algn="just"/>
            <a:endParaRPr lang="en-US" sz="2000" dirty="0">
              <a:latin typeface="Arial"/>
              <a:cs typeface="Arial"/>
              <a:hlinkClick r:id="rId3"/>
            </a:endParaRPr>
          </a:p>
          <a:p>
            <a:pPr lvl="4" algn="just"/>
            <a:r>
              <a:rPr lang="en-US" sz="2000" dirty="0">
                <a:latin typeface="Arial"/>
                <a:cs typeface="Arial"/>
                <a:hlinkClick r:id="rId3"/>
              </a:rPr>
              <a:t>Email: aneeskhattak085@gmail.com</a:t>
            </a:r>
            <a:endParaRPr lang="en-US" sz="2000" dirty="0">
              <a:latin typeface="Arial"/>
              <a:cs typeface="Arial"/>
            </a:endParaRPr>
          </a:p>
          <a:p>
            <a:pPr lvl="4" algn="just"/>
            <a:r>
              <a:rPr lang="en-US" sz="2000" dirty="0">
                <a:latin typeface="Arial"/>
                <a:cs typeface="Arial"/>
              </a:rPr>
              <a:t>Skype: </a:t>
            </a:r>
            <a:r>
              <a:rPr lang="en-US" sz="2000" dirty="0" err="1">
                <a:latin typeface="Arial"/>
                <a:cs typeface="Arial"/>
              </a:rPr>
              <a:t>anees.software</a:t>
            </a:r>
            <a:endParaRPr lang="en-US" sz="2000" dirty="0">
              <a:latin typeface="Arial"/>
              <a:cs typeface="Arial"/>
            </a:endParaRPr>
          </a:p>
          <a:p>
            <a:pPr algn="ctr">
              <a:lnSpc>
                <a:spcPct val="100000"/>
              </a:lnSpc>
            </a:pPr>
            <a:endParaRPr lang="en-US" sz="2000" dirty="0">
              <a:latin typeface="Arial"/>
              <a:cs typeface="Arial"/>
            </a:endParaRPr>
          </a:p>
          <a:p>
            <a:pPr algn="ctr">
              <a:lnSpc>
                <a:spcPct val="100000"/>
              </a:lnSpc>
            </a:pPr>
            <a:endParaRPr sz="3600" dirty="0">
              <a:latin typeface="Arial"/>
              <a:cs typeface="Arial"/>
            </a:endParaRPr>
          </a:p>
        </p:txBody>
      </p:sp>
      <p:sp>
        <p:nvSpPr>
          <p:cNvPr id="6" name="object 6"/>
          <p:cNvSpPr txBox="1"/>
          <p:nvPr/>
        </p:nvSpPr>
        <p:spPr>
          <a:xfrm>
            <a:off x="8504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888888"/>
                </a:solidFill>
                <a:latin typeface="Arial"/>
                <a:cs typeface="Arial"/>
              </a:rPr>
              <a:t>1</a:t>
            </a:r>
            <a:endParaRPr sz="1200">
              <a:latin typeface="Arial"/>
              <a:cs typeface="Arial"/>
            </a:endParaRPr>
          </a:p>
        </p:txBody>
      </p:sp>
      <p:sp>
        <p:nvSpPr>
          <p:cNvPr id="7" name="object 7"/>
          <p:cNvSpPr/>
          <p:nvPr/>
        </p:nvSpPr>
        <p:spPr>
          <a:xfrm>
            <a:off x="2134361" y="275081"/>
            <a:ext cx="4724400" cy="1021080"/>
          </a:xfrm>
          <a:custGeom>
            <a:avLst/>
            <a:gdLst/>
            <a:ahLst/>
            <a:cxnLst/>
            <a:rect l="l" t="t" r="r" b="b"/>
            <a:pathLst>
              <a:path w="4724400" h="1021080">
                <a:moveTo>
                  <a:pt x="45542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4554220" y="1021080"/>
                </a:lnTo>
                <a:lnTo>
                  <a:pt x="4599457" y="1015000"/>
                </a:lnTo>
                <a:lnTo>
                  <a:pt x="4640109" y="997843"/>
                </a:lnTo>
                <a:lnTo>
                  <a:pt x="4674552" y="971232"/>
                </a:lnTo>
                <a:lnTo>
                  <a:pt x="4701163" y="936789"/>
                </a:lnTo>
                <a:lnTo>
                  <a:pt x="4718320" y="896137"/>
                </a:lnTo>
                <a:lnTo>
                  <a:pt x="4724399" y="850900"/>
                </a:lnTo>
                <a:lnTo>
                  <a:pt x="4724399" y="170180"/>
                </a:lnTo>
                <a:lnTo>
                  <a:pt x="4718320" y="124942"/>
                </a:lnTo>
                <a:lnTo>
                  <a:pt x="4701163" y="84290"/>
                </a:lnTo>
                <a:lnTo>
                  <a:pt x="4674552" y="49847"/>
                </a:lnTo>
                <a:lnTo>
                  <a:pt x="4640109" y="23236"/>
                </a:lnTo>
                <a:lnTo>
                  <a:pt x="4599457" y="6079"/>
                </a:lnTo>
                <a:lnTo>
                  <a:pt x="4554220" y="0"/>
                </a:lnTo>
                <a:close/>
              </a:path>
            </a:pathLst>
          </a:custGeom>
          <a:solidFill>
            <a:srgbClr val="4F81BC"/>
          </a:solidFill>
        </p:spPr>
        <p:txBody>
          <a:bodyPr wrap="square" lIns="0" tIns="0" rIns="0" bIns="0" rtlCol="0"/>
          <a:lstStyle/>
          <a:p>
            <a:endParaRPr>
              <a:solidFill>
                <a:srgbClr val="FF0000"/>
              </a:solidFill>
            </a:endParaRPr>
          </a:p>
        </p:txBody>
      </p:sp>
      <p:sp>
        <p:nvSpPr>
          <p:cNvPr id="8" name="object 8"/>
          <p:cNvSpPr/>
          <p:nvPr/>
        </p:nvSpPr>
        <p:spPr>
          <a:xfrm>
            <a:off x="2134361" y="275081"/>
            <a:ext cx="4724400" cy="1021080"/>
          </a:xfrm>
          <a:custGeom>
            <a:avLst/>
            <a:gdLst/>
            <a:ahLst/>
            <a:cxnLst/>
            <a:rect l="l" t="t" r="r" b="b"/>
            <a:pathLst>
              <a:path w="4724400" h="1021080">
                <a:moveTo>
                  <a:pt x="0" y="170180"/>
                </a:moveTo>
                <a:lnTo>
                  <a:pt x="6079" y="124942"/>
                </a:lnTo>
                <a:lnTo>
                  <a:pt x="23236" y="84290"/>
                </a:lnTo>
                <a:lnTo>
                  <a:pt x="49847" y="49847"/>
                </a:lnTo>
                <a:lnTo>
                  <a:pt x="84290" y="23236"/>
                </a:lnTo>
                <a:lnTo>
                  <a:pt x="124942" y="6079"/>
                </a:lnTo>
                <a:lnTo>
                  <a:pt x="170180" y="0"/>
                </a:lnTo>
                <a:lnTo>
                  <a:pt x="4554220" y="0"/>
                </a:lnTo>
                <a:lnTo>
                  <a:pt x="4599457" y="6079"/>
                </a:lnTo>
                <a:lnTo>
                  <a:pt x="4640109" y="23236"/>
                </a:lnTo>
                <a:lnTo>
                  <a:pt x="4674552" y="49847"/>
                </a:lnTo>
                <a:lnTo>
                  <a:pt x="4701163" y="84290"/>
                </a:lnTo>
                <a:lnTo>
                  <a:pt x="4718320" y="124942"/>
                </a:lnTo>
                <a:lnTo>
                  <a:pt x="4724399" y="170180"/>
                </a:lnTo>
                <a:lnTo>
                  <a:pt x="4724399" y="850900"/>
                </a:lnTo>
                <a:lnTo>
                  <a:pt x="4718320" y="896137"/>
                </a:lnTo>
                <a:lnTo>
                  <a:pt x="4701163" y="936789"/>
                </a:lnTo>
                <a:lnTo>
                  <a:pt x="4674552" y="971232"/>
                </a:lnTo>
                <a:lnTo>
                  <a:pt x="4640109" y="997843"/>
                </a:lnTo>
                <a:lnTo>
                  <a:pt x="4599457" y="1015000"/>
                </a:lnTo>
                <a:lnTo>
                  <a:pt x="45542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25908">
            <a:solidFill>
              <a:srgbClr val="FFFFFF"/>
            </a:solidFill>
          </a:ln>
        </p:spPr>
        <p:txBody>
          <a:bodyPr wrap="square" lIns="0" tIns="0" rIns="0" bIns="0" rtlCol="0"/>
          <a:lstStyle/>
          <a:p>
            <a:endParaRPr/>
          </a:p>
        </p:txBody>
      </p:sp>
      <p:sp>
        <p:nvSpPr>
          <p:cNvPr id="9" name="object 9"/>
          <p:cNvSpPr txBox="1">
            <a:spLocks noGrp="1"/>
          </p:cNvSpPr>
          <p:nvPr>
            <p:ph type="title"/>
          </p:nvPr>
        </p:nvSpPr>
        <p:spPr>
          <a:xfrm>
            <a:off x="3277615" y="369265"/>
            <a:ext cx="2440305" cy="697230"/>
          </a:xfrm>
          <a:prstGeom prst="rect">
            <a:avLst/>
          </a:prstGeom>
        </p:spPr>
        <p:txBody>
          <a:bodyPr vert="horz" wrap="square" lIns="0" tIns="13335" rIns="0" bIns="0" rtlCol="0">
            <a:spAutoFit/>
          </a:bodyPr>
          <a:lstStyle/>
          <a:p>
            <a:pPr marL="12700">
              <a:lnSpc>
                <a:spcPct val="100000"/>
              </a:lnSpc>
              <a:spcBef>
                <a:spcPts val="105"/>
              </a:spcBef>
            </a:pPr>
            <a:r>
              <a:rPr sz="4400" u="heavy" spc="-340" dirty="0">
                <a:solidFill>
                  <a:srgbClr val="FFFFFF"/>
                </a:solidFill>
                <a:uFill>
                  <a:solidFill>
                    <a:srgbClr val="FFFFFF"/>
                  </a:solidFill>
                </a:uFill>
              </a:rPr>
              <a:t>Lecture</a:t>
            </a:r>
            <a:r>
              <a:rPr sz="4400" u="heavy" spc="-295" dirty="0">
                <a:solidFill>
                  <a:srgbClr val="FFFFFF"/>
                </a:solidFill>
                <a:uFill>
                  <a:solidFill>
                    <a:srgbClr val="FFFFFF"/>
                  </a:solidFill>
                </a:uFill>
              </a:rPr>
              <a:t> </a:t>
            </a:r>
            <a:r>
              <a:rPr sz="4400" u="heavy" spc="-215" dirty="0">
                <a:solidFill>
                  <a:srgbClr val="FFFFFF"/>
                </a:solidFill>
                <a:uFill>
                  <a:solidFill>
                    <a:srgbClr val="FFFFFF"/>
                  </a:solidFill>
                </a:uFill>
              </a:rPr>
              <a:t>0</a:t>
            </a:r>
            <a:r>
              <a:rPr lang="en-US" sz="4400" u="heavy" spc="-215" dirty="0">
                <a:solidFill>
                  <a:srgbClr val="FFFFFF"/>
                </a:solidFill>
                <a:uFill>
                  <a:solidFill>
                    <a:srgbClr val="FFFFFF"/>
                  </a:solidFill>
                </a:uFill>
              </a:rPr>
              <a:t>2</a:t>
            </a:r>
            <a:endParaRPr sz="4400" dirty="0"/>
          </a:p>
        </p:txBody>
      </p:sp>
      <p:sp>
        <p:nvSpPr>
          <p:cNvPr id="13" name="Footer Placeholder 12"/>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4" name="Slide Number Placeholder 13"/>
          <p:cNvSpPr>
            <a:spLocks noGrp="1"/>
          </p:cNvSpPr>
          <p:nvPr>
            <p:ph type="sldNum" sz="quarter" idx="12"/>
          </p:nvPr>
        </p:nvSpPr>
        <p:spPr/>
        <p:txBody>
          <a:bodyPr/>
          <a:lstStyle/>
          <a:p>
            <a:pPr marL="25400">
              <a:lnSpc>
                <a:spcPts val="1240"/>
              </a:lnSpc>
            </a:pPr>
            <a:fld id="{81D60167-4931-47E6-BA6A-407CBD079E47}" type="slidenum">
              <a:rPr lang="en-US" spc="-60" smtClean="0"/>
              <a:t>1</a:t>
            </a:fld>
            <a:endParaRPr lang="en-US" spc="-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E6BE-3EC3-9E43-ADA4-C0C0147DACE9}"/>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F77255D-8203-4048-8296-22B0D912B3CF}"/>
              </a:ext>
            </a:extLst>
          </p:cNvPr>
          <p:cNvSpPr>
            <a:spLocks noGrp="1"/>
          </p:cNvSpPr>
          <p:nvPr>
            <p:ph idx="1"/>
          </p:nvPr>
        </p:nvSpPr>
        <p:spPr/>
        <p:txBody>
          <a:bodyPr/>
          <a:lstStyle/>
          <a:p>
            <a:pPr>
              <a:buFont typeface="Wingdings" pitchFamily="2" charset="2"/>
              <a:buChar char="Ø"/>
            </a:pPr>
            <a:r>
              <a:rPr lang="en-US" dirty="0"/>
              <a:t>Description of the architecture from the viewpoint of a specific stakeholder </a:t>
            </a:r>
          </a:p>
          <a:p>
            <a:pPr>
              <a:buFont typeface="Wingdings" pitchFamily="2" charset="2"/>
              <a:buChar char="Ø"/>
            </a:pPr>
            <a:r>
              <a:rPr lang="en-US" dirty="0"/>
              <a:t>The main mechanism of communication between the architect and the stakeholder </a:t>
            </a:r>
          </a:p>
          <a:p>
            <a:pPr>
              <a:buFont typeface="Wingdings" pitchFamily="2" charset="2"/>
              <a:buChar char="Ø"/>
            </a:pPr>
            <a:r>
              <a:rPr lang="en-US" dirty="0"/>
              <a:t>Used to ensure accuracy of understanding of the current system </a:t>
            </a:r>
          </a:p>
          <a:p>
            <a:pPr>
              <a:buFont typeface="Wingdings" pitchFamily="2" charset="2"/>
              <a:buChar char="Ø"/>
            </a:pPr>
            <a:r>
              <a:rPr lang="en-US" dirty="0"/>
              <a:t>Used to ensure the architecture meets the need of each stakeholder </a:t>
            </a:r>
          </a:p>
          <a:p>
            <a:pPr>
              <a:buFont typeface="Wingdings" pitchFamily="2" charset="2"/>
              <a:buChar char="Ø"/>
            </a:pPr>
            <a:r>
              <a:rPr lang="en-US" dirty="0"/>
              <a:t>The collection of views comprises the description of the architecture</a:t>
            </a:r>
          </a:p>
        </p:txBody>
      </p:sp>
      <p:sp>
        <p:nvSpPr>
          <p:cNvPr id="4" name="Footer Placeholder 3">
            <a:extLst>
              <a:ext uri="{FF2B5EF4-FFF2-40B4-BE49-F238E27FC236}">
                <a16:creationId xmlns:a16="http://schemas.microsoft.com/office/drawing/2014/main" id="{357041FA-57A0-114F-8B8E-6D37A024AF5D}"/>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232F7E88-B48F-AF44-AD43-4FB26C4AAA4C}"/>
              </a:ext>
            </a:extLst>
          </p:cNvPr>
          <p:cNvSpPr>
            <a:spLocks noGrp="1"/>
          </p:cNvSpPr>
          <p:nvPr>
            <p:ph type="sldNum" sz="quarter" idx="12"/>
          </p:nvPr>
        </p:nvSpPr>
        <p:spPr/>
        <p:txBody>
          <a:bodyPr/>
          <a:lstStyle/>
          <a:p>
            <a:pPr marL="25400">
              <a:lnSpc>
                <a:spcPts val="1240"/>
              </a:lnSpc>
            </a:pPr>
            <a:fld id="{81D60167-4931-47E6-BA6A-407CBD079E47}" type="slidenum">
              <a:rPr lang="en-US" spc="-60" smtClean="0"/>
              <a:t>10</a:t>
            </a:fld>
            <a:endParaRPr lang="en-US" spc="-60" dirty="0"/>
          </a:p>
        </p:txBody>
      </p:sp>
    </p:spTree>
    <p:extLst>
      <p:ext uri="{BB962C8B-B14F-4D97-AF65-F5344CB8AC3E}">
        <p14:creationId xmlns:p14="http://schemas.microsoft.com/office/powerpoint/2010/main" val="207189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7F2D-81A1-2E4B-9FF6-4C16112DDD46}"/>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A3FBB638-B51D-214D-A444-B28793E81E80}"/>
              </a:ext>
            </a:extLst>
          </p:cNvPr>
          <p:cNvSpPr>
            <a:spLocks noGrp="1"/>
          </p:cNvSpPr>
          <p:nvPr>
            <p:ph idx="1"/>
          </p:nvPr>
        </p:nvSpPr>
        <p:spPr/>
        <p:txBody>
          <a:bodyPr>
            <a:normAutofit lnSpcReduction="10000"/>
          </a:bodyPr>
          <a:lstStyle/>
          <a:p>
            <a:pPr>
              <a:buFont typeface="Wingdings" pitchFamily="2" charset="2"/>
              <a:buChar char="Ø"/>
            </a:pPr>
            <a:r>
              <a:rPr lang="en-US" dirty="0"/>
              <a:t>An architecture framework is a set of tools which can be used for developing a broad range of different architectures.[3] It should: </a:t>
            </a:r>
          </a:p>
          <a:p>
            <a:pPr>
              <a:buFont typeface="Wingdings" pitchFamily="2" charset="2"/>
              <a:buChar char="Ø"/>
            </a:pPr>
            <a:r>
              <a:rPr lang="en-US" dirty="0"/>
              <a:t>describe a method for defining an information system in terms of a set of building blocks </a:t>
            </a:r>
          </a:p>
          <a:p>
            <a:pPr>
              <a:buFont typeface="Wingdings" pitchFamily="2" charset="2"/>
              <a:buChar char="Ø"/>
            </a:pPr>
            <a:r>
              <a:rPr lang="en-US" dirty="0"/>
              <a:t> show how the building blocks fit together </a:t>
            </a:r>
          </a:p>
          <a:p>
            <a:pPr>
              <a:buFont typeface="Wingdings" pitchFamily="2" charset="2"/>
              <a:buChar char="Ø"/>
            </a:pPr>
            <a:r>
              <a:rPr lang="en-US" dirty="0"/>
              <a:t> contain a set of tools </a:t>
            </a:r>
          </a:p>
          <a:p>
            <a:pPr>
              <a:buFont typeface="Wingdings" pitchFamily="2" charset="2"/>
              <a:buChar char="Ø"/>
            </a:pPr>
            <a:r>
              <a:rPr lang="en-US" dirty="0"/>
              <a:t> provide a common vocabulary </a:t>
            </a:r>
          </a:p>
          <a:p>
            <a:pPr>
              <a:buFont typeface="Wingdings" pitchFamily="2" charset="2"/>
              <a:buChar char="Ø"/>
            </a:pPr>
            <a:r>
              <a:rPr lang="en-US" dirty="0"/>
              <a:t> include a list of recommended standards </a:t>
            </a:r>
          </a:p>
          <a:p>
            <a:pPr>
              <a:buFont typeface="Wingdings" pitchFamily="2" charset="2"/>
              <a:buChar char="Ø"/>
            </a:pPr>
            <a:r>
              <a:rPr lang="en-US" dirty="0"/>
              <a:t>include a list of compliant products that can be used to implement the building blocks</a:t>
            </a:r>
          </a:p>
        </p:txBody>
      </p:sp>
      <p:sp>
        <p:nvSpPr>
          <p:cNvPr id="4" name="Footer Placeholder 3">
            <a:extLst>
              <a:ext uri="{FF2B5EF4-FFF2-40B4-BE49-F238E27FC236}">
                <a16:creationId xmlns:a16="http://schemas.microsoft.com/office/drawing/2014/main" id="{B61E395B-B167-034F-BC5A-AE3C14CD1C1D}"/>
              </a:ext>
            </a:extLst>
          </p:cNvPr>
          <p:cNvSpPr>
            <a:spLocks noGrp="1"/>
          </p:cNvSpPr>
          <p:nvPr>
            <p:ph type="ftr" sz="quarter" idx="11"/>
          </p:nvPr>
        </p:nvSpPr>
        <p:spPr/>
        <p:txBody>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lang="en-US" spc="-85" dirty="0"/>
          </a:p>
        </p:txBody>
      </p:sp>
      <p:sp>
        <p:nvSpPr>
          <p:cNvPr id="5" name="Slide Number Placeholder 4">
            <a:extLst>
              <a:ext uri="{FF2B5EF4-FFF2-40B4-BE49-F238E27FC236}">
                <a16:creationId xmlns:a16="http://schemas.microsoft.com/office/drawing/2014/main" id="{0BB3D15D-619A-364B-B75C-20F32410C9D4}"/>
              </a:ext>
            </a:extLst>
          </p:cNvPr>
          <p:cNvSpPr>
            <a:spLocks noGrp="1"/>
          </p:cNvSpPr>
          <p:nvPr>
            <p:ph type="sldNum" sz="quarter" idx="12"/>
          </p:nvPr>
        </p:nvSpPr>
        <p:spPr/>
        <p:txBody>
          <a:bodyPr/>
          <a:lstStyle/>
          <a:p>
            <a:pPr marL="25400">
              <a:lnSpc>
                <a:spcPts val="1240"/>
              </a:lnSpc>
            </a:pPr>
            <a:fld id="{81D60167-4931-47E6-BA6A-407CBD079E47}" type="slidenum">
              <a:rPr lang="en-US" spc="-60" smtClean="0"/>
              <a:t>11</a:t>
            </a:fld>
            <a:endParaRPr lang="en-US" spc="-60" dirty="0"/>
          </a:p>
        </p:txBody>
      </p:sp>
    </p:spTree>
    <p:extLst>
      <p:ext uri="{BB962C8B-B14F-4D97-AF65-F5344CB8AC3E}">
        <p14:creationId xmlns:p14="http://schemas.microsoft.com/office/powerpoint/2010/main" val="429004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B971-5BFE-5D4C-9C1B-A5037785D686}"/>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EBC5F3EA-1F11-BC4A-B712-76B89F9594B8}"/>
              </a:ext>
            </a:extLst>
          </p:cNvPr>
          <p:cNvSpPr>
            <a:spLocks noGrp="1"/>
          </p:cNvSpPr>
          <p:nvPr>
            <p:ph idx="1"/>
          </p:nvPr>
        </p:nvSpPr>
        <p:spPr/>
        <p:txBody>
          <a:bodyPr/>
          <a:lstStyle/>
          <a:p>
            <a:r>
              <a:rPr lang="en-US" b="1" dirty="0"/>
              <a:t>Design</a:t>
            </a:r>
            <a:r>
              <a:rPr lang="en-US" dirty="0"/>
              <a:t>: How each component should be build OO, Class, design patterns </a:t>
            </a:r>
            <a:r>
              <a:rPr lang="en-US" dirty="0" err="1"/>
              <a:t>etc</a:t>
            </a:r>
            <a:r>
              <a:rPr lang="en-US" dirty="0"/>
              <a:t>’. </a:t>
            </a:r>
          </a:p>
          <a:p>
            <a:r>
              <a:rPr lang="en-US" dirty="0"/>
              <a:t> </a:t>
            </a:r>
            <a:r>
              <a:rPr lang="en-US" b="1" dirty="0"/>
              <a:t>Differences between architecture and design </a:t>
            </a:r>
            <a:r>
              <a:rPr lang="en-US" dirty="0"/>
              <a:t>Many different designs may address the same need Different architectures imply different needs </a:t>
            </a:r>
          </a:p>
          <a:p>
            <a:r>
              <a:rPr lang="en-US" b="1" dirty="0"/>
              <a:t> Sample from reality</a:t>
            </a:r>
            <a:r>
              <a:rPr lang="en-US" dirty="0"/>
              <a:t>: House</a:t>
            </a:r>
          </a:p>
          <a:p>
            <a:pPr>
              <a:buFont typeface="+mj-lt"/>
              <a:buAutoNum type="alphaLcPeriod"/>
            </a:pPr>
            <a:r>
              <a:rPr lang="en-US" b="1" dirty="0"/>
              <a:t>	Architecture</a:t>
            </a:r>
            <a:r>
              <a:rPr lang="en-US" dirty="0"/>
              <a:t>: number of rooms, main structure, character, guiding lines. </a:t>
            </a:r>
          </a:p>
          <a:p>
            <a:pPr>
              <a:buFont typeface="+mj-lt"/>
              <a:buAutoNum type="alphaLcPeriod"/>
            </a:pPr>
            <a:r>
              <a:rPr lang="en-US" b="1" dirty="0"/>
              <a:t>Design</a:t>
            </a:r>
            <a:r>
              <a:rPr lang="en-US" dirty="0"/>
              <a:t>: interior design, rooms structure, electricity, </a:t>
            </a:r>
            <a:r>
              <a:rPr lang="en-US" dirty="0" err="1"/>
              <a:t>etc</a:t>
            </a:r>
            <a:r>
              <a:rPr lang="en-US" dirty="0"/>
              <a:t>’</a:t>
            </a:r>
          </a:p>
        </p:txBody>
      </p:sp>
      <p:sp>
        <p:nvSpPr>
          <p:cNvPr id="4" name="Footer Placeholder 3">
            <a:extLst>
              <a:ext uri="{FF2B5EF4-FFF2-40B4-BE49-F238E27FC236}">
                <a16:creationId xmlns:a16="http://schemas.microsoft.com/office/drawing/2014/main" id="{77C5AB77-5F16-1D41-BCAF-1DF410AC3358}"/>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FA50F63B-E505-3740-BCA3-C0590EF38C4B}"/>
              </a:ext>
            </a:extLst>
          </p:cNvPr>
          <p:cNvSpPr>
            <a:spLocks noGrp="1"/>
          </p:cNvSpPr>
          <p:nvPr>
            <p:ph type="sldNum" sz="quarter" idx="12"/>
          </p:nvPr>
        </p:nvSpPr>
        <p:spPr/>
        <p:txBody>
          <a:bodyPr/>
          <a:lstStyle/>
          <a:p>
            <a:pPr marL="25400">
              <a:lnSpc>
                <a:spcPts val="1240"/>
              </a:lnSpc>
            </a:pPr>
            <a:fld id="{81D60167-4931-47E6-BA6A-407CBD079E47}" type="slidenum">
              <a:rPr lang="en-US" spc="-60" smtClean="0"/>
              <a:t>12</a:t>
            </a:fld>
            <a:endParaRPr lang="en-US" spc="-60" dirty="0"/>
          </a:p>
        </p:txBody>
      </p:sp>
    </p:spTree>
    <p:extLst>
      <p:ext uri="{BB962C8B-B14F-4D97-AF65-F5344CB8AC3E}">
        <p14:creationId xmlns:p14="http://schemas.microsoft.com/office/powerpoint/2010/main" val="377170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4DE-431A-D446-881A-345D03456B82}"/>
              </a:ext>
            </a:extLst>
          </p:cNvPr>
          <p:cNvSpPr>
            <a:spLocks noGrp="1"/>
          </p:cNvSpPr>
          <p:nvPr>
            <p:ph type="title"/>
          </p:nvPr>
        </p:nvSpPr>
        <p:spPr/>
        <p:txBody>
          <a:bodyPr>
            <a:normAutofit/>
          </a:bodyPr>
          <a:lstStyle/>
          <a:p>
            <a:r>
              <a:rPr lang="en-US" sz="3200" dirty="0"/>
              <a:t>About Enterprise Architecture</a:t>
            </a:r>
          </a:p>
        </p:txBody>
      </p:sp>
      <p:sp>
        <p:nvSpPr>
          <p:cNvPr id="3" name="Content Placeholder 2">
            <a:extLst>
              <a:ext uri="{FF2B5EF4-FFF2-40B4-BE49-F238E27FC236}">
                <a16:creationId xmlns:a16="http://schemas.microsoft.com/office/drawing/2014/main" id="{59131899-E610-1B46-85D6-7E46547FDE4B}"/>
              </a:ext>
            </a:extLst>
          </p:cNvPr>
          <p:cNvSpPr>
            <a:spLocks noGrp="1"/>
          </p:cNvSpPr>
          <p:nvPr>
            <p:ph idx="1"/>
          </p:nvPr>
        </p:nvSpPr>
        <p:spPr/>
        <p:txBody>
          <a:bodyPr/>
          <a:lstStyle/>
          <a:p>
            <a:pPr>
              <a:buFont typeface="Wingdings" pitchFamily="2" charset="2"/>
              <a:buChar char="Ø"/>
            </a:pPr>
            <a:r>
              <a:rPr lang="en-US" dirty="0"/>
              <a:t>Its not technical! </a:t>
            </a:r>
          </a:p>
          <a:p>
            <a:pPr>
              <a:buFont typeface="Wingdings" pitchFamily="2" charset="2"/>
              <a:buChar char="Ø"/>
            </a:pPr>
            <a:r>
              <a:rPr lang="en-US" dirty="0"/>
              <a:t>Aligning IT to business. </a:t>
            </a:r>
          </a:p>
          <a:p>
            <a:pPr>
              <a:buFont typeface="Wingdings" pitchFamily="2" charset="2"/>
              <a:buChar char="Ø"/>
            </a:pPr>
            <a:r>
              <a:rPr lang="en-US" dirty="0"/>
              <a:t> Answering all of the enterprise needs </a:t>
            </a:r>
          </a:p>
          <a:p>
            <a:pPr>
              <a:buFont typeface="Wingdings" pitchFamily="2" charset="2"/>
              <a:buChar char="Ø"/>
            </a:pPr>
            <a:r>
              <a:rPr lang="en-US" dirty="0"/>
              <a:t> Transverse view. </a:t>
            </a:r>
          </a:p>
          <a:p>
            <a:pPr>
              <a:buFont typeface="Wingdings" pitchFamily="2" charset="2"/>
              <a:buChar char="Ø"/>
            </a:pPr>
            <a:r>
              <a:rPr lang="en-US" dirty="0"/>
              <a:t>knowing and managing the current situation, paving the road for the wanted one. </a:t>
            </a:r>
          </a:p>
          <a:p>
            <a:pPr>
              <a:buFont typeface="Wingdings" pitchFamily="2" charset="2"/>
              <a:buChar char="Ø"/>
            </a:pPr>
            <a:r>
              <a:rPr lang="en-US" dirty="0"/>
              <a:t> Implementation of information management </a:t>
            </a:r>
          </a:p>
          <a:p>
            <a:pPr>
              <a:buFont typeface="Wingdings" pitchFamily="2" charset="2"/>
              <a:buChar char="Ø"/>
            </a:pPr>
            <a:r>
              <a:rPr lang="en-US" dirty="0"/>
              <a:t> Enforce homogeneous solutions and enable “One system” to the users.</a:t>
            </a:r>
          </a:p>
        </p:txBody>
      </p:sp>
      <p:sp>
        <p:nvSpPr>
          <p:cNvPr id="4" name="Footer Placeholder 3">
            <a:extLst>
              <a:ext uri="{FF2B5EF4-FFF2-40B4-BE49-F238E27FC236}">
                <a16:creationId xmlns:a16="http://schemas.microsoft.com/office/drawing/2014/main" id="{A420F3DF-F1A3-3147-80E0-6FC7913C3F00}"/>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441E49AA-2B43-A142-805A-43B1F0819C8E}"/>
              </a:ext>
            </a:extLst>
          </p:cNvPr>
          <p:cNvSpPr>
            <a:spLocks noGrp="1"/>
          </p:cNvSpPr>
          <p:nvPr>
            <p:ph type="sldNum" sz="quarter" idx="12"/>
          </p:nvPr>
        </p:nvSpPr>
        <p:spPr/>
        <p:txBody>
          <a:bodyPr/>
          <a:lstStyle/>
          <a:p>
            <a:pPr marL="25400">
              <a:lnSpc>
                <a:spcPts val="1240"/>
              </a:lnSpc>
            </a:pPr>
            <a:fld id="{81D60167-4931-47E6-BA6A-407CBD079E47}" type="slidenum">
              <a:rPr lang="en-US" spc="-60" smtClean="0"/>
              <a:t>13</a:t>
            </a:fld>
            <a:endParaRPr lang="en-US" spc="-60" dirty="0"/>
          </a:p>
        </p:txBody>
      </p:sp>
    </p:spTree>
    <p:extLst>
      <p:ext uri="{BB962C8B-B14F-4D97-AF65-F5344CB8AC3E}">
        <p14:creationId xmlns:p14="http://schemas.microsoft.com/office/powerpoint/2010/main" val="207811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C1DE-AE60-B445-8251-97361EDC936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9AC37CF7-59BC-6D4A-9CA6-157BD82D9465}"/>
              </a:ext>
            </a:extLst>
          </p:cNvPr>
          <p:cNvSpPr>
            <a:spLocks noGrp="1"/>
          </p:cNvSpPr>
          <p:nvPr>
            <p:ph idx="1"/>
          </p:nvPr>
        </p:nvSpPr>
        <p:spPr/>
        <p:txBody>
          <a:bodyPr/>
          <a:lstStyle/>
          <a:p>
            <a:r>
              <a:rPr lang="en-US" dirty="0"/>
              <a:t>Architected business information systems will have: </a:t>
            </a:r>
          </a:p>
          <a:p>
            <a:pPr>
              <a:buFont typeface="Wingdings" pitchFamily="2" charset="2"/>
              <a:buChar char="Ø"/>
            </a:pPr>
            <a:r>
              <a:rPr lang="en-US" dirty="0"/>
              <a:t>A greater ability to respond to new demands </a:t>
            </a:r>
          </a:p>
          <a:p>
            <a:pPr>
              <a:buFont typeface="Wingdings" pitchFamily="2" charset="2"/>
              <a:buChar char="Ø"/>
            </a:pPr>
            <a:r>
              <a:rPr lang="en-US" dirty="0"/>
              <a:t>A greater business value to the organization</a:t>
            </a:r>
          </a:p>
          <a:p>
            <a:pPr>
              <a:buFont typeface="Wingdings" pitchFamily="2" charset="2"/>
              <a:buChar char="Ø"/>
            </a:pPr>
            <a:r>
              <a:rPr lang="en-US" dirty="0"/>
              <a:t> A greater ability to use new technology </a:t>
            </a:r>
          </a:p>
          <a:p>
            <a:pPr>
              <a:buFont typeface="Wingdings" pitchFamily="2" charset="2"/>
              <a:buChar char="Ø"/>
            </a:pPr>
            <a:r>
              <a:rPr lang="en-US" dirty="0"/>
              <a:t>A faster, simpler and cheaper procurement process</a:t>
            </a:r>
          </a:p>
          <a:p>
            <a:pPr>
              <a:buFont typeface="Wingdings" pitchFamily="2" charset="2"/>
              <a:buChar char="Ø"/>
            </a:pPr>
            <a:r>
              <a:rPr lang="en-US" dirty="0"/>
              <a:t>The ability to support a faster time-to-market</a:t>
            </a:r>
          </a:p>
        </p:txBody>
      </p:sp>
      <p:sp>
        <p:nvSpPr>
          <p:cNvPr id="4" name="Footer Placeholder 3">
            <a:extLst>
              <a:ext uri="{FF2B5EF4-FFF2-40B4-BE49-F238E27FC236}">
                <a16:creationId xmlns:a16="http://schemas.microsoft.com/office/drawing/2014/main" id="{356E3B19-D87F-6E4C-B0E5-BFAD0D52E775}"/>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F15425B1-97FE-A943-A49C-7B0D42DA10AF}"/>
              </a:ext>
            </a:extLst>
          </p:cNvPr>
          <p:cNvSpPr>
            <a:spLocks noGrp="1"/>
          </p:cNvSpPr>
          <p:nvPr>
            <p:ph type="sldNum" sz="quarter" idx="12"/>
          </p:nvPr>
        </p:nvSpPr>
        <p:spPr/>
        <p:txBody>
          <a:bodyPr/>
          <a:lstStyle/>
          <a:p>
            <a:pPr marL="25400">
              <a:lnSpc>
                <a:spcPts val="1240"/>
              </a:lnSpc>
            </a:pPr>
            <a:fld id="{81D60167-4931-47E6-BA6A-407CBD079E47}" type="slidenum">
              <a:rPr lang="en-US" spc="-60" smtClean="0"/>
              <a:t>14</a:t>
            </a:fld>
            <a:endParaRPr lang="en-US" spc="-60" dirty="0"/>
          </a:p>
        </p:txBody>
      </p:sp>
    </p:spTree>
    <p:extLst>
      <p:ext uri="{BB962C8B-B14F-4D97-AF65-F5344CB8AC3E}">
        <p14:creationId xmlns:p14="http://schemas.microsoft.com/office/powerpoint/2010/main" val="52600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449" y="228600"/>
            <a:ext cx="7467600" cy="998350"/>
          </a:xfrm>
          <a:prstGeom prst="rect">
            <a:avLst/>
          </a:prstGeom>
        </p:spPr>
        <p:txBody>
          <a:bodyPr vert="horz" wrap="square" lIns="0" tIns="13335" rIns="0" bIns="0" rtlCol="0">
            <a:spAutoFit/>
          </a:bodyPr>
          <a:lstStyle/>
          <a:p>
            <a:pPr marL="12700">
              <a:spcBef>
                <a:spcPts val="105"/>
              </a:spcBef>
              <a:tabLst>
                <a:tab pos="745490" algn="l"/>
              </a:tabLst>
            </a:pPr>
            <a:r>
              <a:rPr lang="en-US" sz="3200" spc="-140" dirty="0">
                <a:solidFill>
                  <a:schemeClr val="tx2"/>
                </a:solidFill>
              </a:rPr>
              <a:t>Enterprise Architecture frameworks</a:t>
            </a:r>
            <a:br>
              <a:rPr lang="en-US" sz="3200" spc="-140" dirty="0">
                <a:solidFill>
                  <a:schemeClr val="tx2"/>
                </a:solidFill>
              </a:rPr>
            </a:br>
            <a:r>
              <a:rPr lang="en-US" sz="3200" spc="-140" dirty="0">
                <a:solidFill>
                  <a:schemeClr val="tx2"/>
                </a:solidFill>
              </a:rPr>
              <a:t> </a:t>
            </a:r>
            <a:endParaRPr sz="3200" dirty="0">
              <a:solidFill>
                <a:schemeClr val="tx2"/>
              </a:solidFill>
            </a:endParaRPr>
          </a:p>
        </p:txBody>
      </p:sp>
      <p:sp>
        <p:nvSpPr>
          <p:cNvPr id="3" name="object 3"/>
          <p:cNvSpPr txBox="1">
            <a:spLocks noGrp="1"/>
          </p:cNvSpPr>
          <p:nvPr>
            <p:ph idx="1"/>
          </p:nvPr>
        </p:nvSpPr>
        <p:spPr>
          <a:xfrm>
            <a:off x="2081256" y="869158"/>
            <a:ext cx="6591985" cy="5245667"/>
          </a:xfrm>
          <a:prstGeom prst="rect">
            <a:avLst/>
          </a:prstGeom>
        </p:spPr>
        <p:txBody>
          <a:bodyPr vert="horz" wrap="square" lIns="0" tIns="64135" rIns="0" bIns="0" rtlCol="0">
            <a:spAutoFit/>
          </a:bodyPr>
          <a:lstStyle/>
          <a:p>
            <a:pPr marL="45085" marR="5080" indent="0">
              <a:lnSpc>
                <a:spcPts val="3240"/>
              </a:lnSpc>
              <a:spcBef>
                <a:spcPts val="505"/>
              </a:spcBef>
              <a:buNone/>
              <a:tabLst>
                <a:tab pos="387985" algn="l"/>
              </a:tabLst>
            </a:pPr>
            <a:r>
              <a:rPr lang="en-US" b="1" dirty="0"/>
              <a:t>What is an Architecture Framework? </a:t>
            </a:r>
          </a:p>
          <a:p>
            <a:pPr marL="330835" marR="5080" indent="-285750">
              <a:lnSpc>
                <a:spcPts val="3240"/>
              </a:lnSpc>
              <a:spcBef>
                <a:spcPts val="505"/>
              </a:spcBef>
              <a:buFont typeface="Wingdings" pitchFamily="2" charset="2"/>
              <a:buChar char="Ø"/>
              <a:tabLst>
                <a:tab pos="387985" algn="l"/>
              </a:tabLst>
            </a:pPr>
            <a:r>
              <a:rPr lang="en-US" dirty="0"/>
              <a:t>It is a tool that can be used for developing a broad range of different architectures. It should describe a method for designing an information system in terms of a set of building blocks, and for showing how the building blocks fit together. </a:t>
            </a:r>
          </a:p>
          <a:p>
            <a:pPr marL="330835" marR="5080" indent="-285750">
              <a:lnSpc>
                <a:spcPts val="3240"/>
              </a:lnSpc>
              <a:spcBef>
                <a:spcPts val="505"/>
              </a:spcBef>
              <a:buFont typeface="Wingdings" pitchFamily="2" charset="2"/>
              <a:buChar char="Ø"/>
              <a:tabLst>
                <a:tab pos="387985" algn="l"/>
              </a:tabLst>
            </a:pPr>
            <a:r>
              <a:rPr lang="en-US" dirty="0"/>
              <a:t> There are many enterprise-architecture frameworks none of the enterprise-architecture methodologies is really complete. Each has its strengths and weaknesses.</a:t>
            </a:r>
          </a:p>
          <a:p>
            <a:pPr marL="330835" marR="5080" indent="-285750">
              <a:lnSpc>
                <a:spcPts val="3240"/>
              </a:lnSpc>
              <a:spcBef>
                <a:spcPts val="505"/>
              </a:spcBef>
              <a:buFont typeface="Wingdings" pitchFamily="2" charset="2"/>
              <a:buChar char="Ø"/>
              <a:tabLst>
                <a:tab pos="387985" algn="l"/>
              </a:tabLst>
            </a:pPr>
            <a:r>
              <a:rPr lang="en-US" dirty="0"/>
              <a:t>Examples : TOGAF , ARIS , ZACHMAN ,CIMOSA , DoD</a:t>
            </a:r>
          </a:p>
          <a:p>
            <a:pPr marL="502285" marR="5080" indent="-457200">
              <a:lnSpc>
                <a:spcPts val="3240"/>
              </a:lnSpc>
              <a:spcBef>
                <a:spcPts val="505"/>
              </a:spcBef>
              <a:buFont typeface="Wingdings" pitchFamily="2" charset="2"/>
              <a:buChar char="v"/>
              <a:tabLst>
                <a:tab pos="387985" algn="l"/>
              </a:tabLst>
            </a:pPr>
            <a:r>
              <a:rPr lang="en-US" sz="3000" dirty="0">
                <a:latin typeface="Arial"/>
                <a:cs typeface="Arial"/>
              </a:rPr>
              <a:t>In next lecture we will study frameworks in detail</a:t>
            </a:r>
            <a:endParaRPr sz="3000" dirty="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Tree>
    <p:extLst>
      <p:ext uri="{BB962C8B-B14F-4D97-AF65-F5344CB8AC3E}">
        <p14:creationId xmlns:p14="http://schemas.microsoft.com/office/powerpoint/2010/main" val="2237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962" y="355854"/>
            <a:ext cx="8229600" cy="982980"/>
          </a:xfrm>
          <a:custGeom>
            <a:avLst/>
            <a:gdLst/>
            <a:ahLst/>
            <a:cxnLst/>
            <a:rect l="l" t="t" r="r" b="b"/>
            <a:pathLst>
              <a:path w="8229600" h="982980">
                <a:moveTo>
                  <a:pt x="8065769" y="0"/>
                </a:moveTo>
                <a:lnTo>
                  <a:pt x="163829" y="0"/>
                </a:lnTo>
                <a:lnTo>
                  <a:pt x="120279" y="5856"/>
                </a:lnTo>
                <a:lnTo>
                  <a:pt x="81144" y="22380"/>
                </a:lnTo>
                <a:lnTo>
                  <a:pt x="47986" y="48006"/>
                </a:lnTo>
                <a:lnTo>
                  <a:pt x="22368" y="81167"/>
                </a:lnTo>
                <a:lnTo>
                  <a:pt x="5852" y="120297"/>
                </a:lnTo>
                <a:lnTo>
                  <a:pt x="0" y="163830"/>
                </a:lnTo>
                <a:lnTo>
                  <a:pt x="0" y="819150"/>
                </a:lnTo>
                <a:lnTo>
                  <a:pt x="5852" y="862682"/>
                </a:lnTo>
                <a:lnTo>
                  <a:pt x="22368" y="901812"/>
                </a:lnTo>
                <a:lnTo>
                  <a:pt x="47986" y="934974"/>
                </a:lnTo>
                <a:lnTo>
                  <a:pt x="81144" y="960599"/>
                </a:lnTo>
                <a:lnTo>
                  <a:pt x="120279" y="977123"/>
                </a:lnTo>
                <a:lnTo>
                  <a:pt x="163829" y="982980"/>
                </a:lnTo>
                <a:lnTo>
                  <a:pt x="8065769" y="982980"/>
                </a:lnTo>
                <a:lnTo>
                  <a:pt x="8109302" y="977123"/>
                </a:lnTo>
                <a:lnTo>
                  <a:pt x="8148432" y="960599"/>
                </a:lnTo>
                <a:lnTo>
                  <a:pt x="8181594" y="934974"/>
                </a:lnTo>
                <a:lnTo>
                  <a:pt x="8207219" y="901812"/>
                </a:lnTo>
                <a:lnTo>
                  <a:pt x="8223743" y="862682"/>
                </a:lnTo>
                <a:lnTo>
                  <a:pt x="8229600" y="819150"/>
                </a:lnTo>
                <a:lnTo>
                  <a:pt x="8229600" y="163830"/>
                </a:lnTo>
                <a:lnTo>
                  <a:pt x="8223743" y="120297"/>
                </a:lnTo>
                <a:lnTo>
                  <a:pt x="8207219" y="81167"/>
                </a:lnTo>
                <a:lnTo>
                  <a:pt x="8181594" y="48006"/>
                </a:lnTo>
                <a:lnTo>
                  <a:pt x="8148432" y="22380"/>
                </a:lnTo>
                <a:lnTo>
                  <a:pt x="8109302" y="5856"/>
                </a:lnTo>
                <a:lnTo>
                  <a:pt x="8065769" y="0"/>
                </a:lnTo>
                <a:close/>
              </a:path>
            </a:pathLst>
          </a:custGeom>
          <a:solidFill>
            <a:srgbClr val="4F81BC"/>
          </a:solidFill>
        </p:spPr>
        <p:txBody>
          <a:bodyPr wrap="square" lIns="0" tIns="0" rIns="0" bIns="0" rtlCol="0"/>
          <a:lstStyle/>
          <a:p>
            <a:endParaRPr/>
          </a:p>
        </p:txBody>
      </p:sp>
      <p:sp>
        <p:nvSpPr>
          <p:cNvPr id="3" name="object 3"/>
          <p:cNvSpPr/>
          <p:nvPr/>
        </p:nvSpPr>
        <p:spPr>
          <a:xfrm>
            <a:off x="457962" y="355854"/>
            <a:ext cx="8229600" cy="982980"/>
          </a:xfrm>
          <a:custGeom>
            <a:avLst/>
            <a:gdLst/>
            <a:ahLst/>
            <a:cxnLst/>
            <a:rect l="l" t="t" r="r" b="b"/>
            <a:pathLst>
              <a:path w="8229600" h="982980">
                <a:moveTo>
                  <a:pt x="0" y="163830"/>
                </a:moveTo>
                <a:lnTo>
                  <a:pt x="5852" y="120297"/>
                </a:lnTo>
                <a:lnTo>
                  <a:pt x="22368" y="81167"/>
                </a:lnTo>
                <a:lnTo>
                  <a:pt x="47986" y="48005"/>
                </a:lnTo>
                <a:lnTo>
                  <a:pt x="81144" y="22380"/>
                </a:lnTo>
                <a:lnTo>
                  <a:pt x="120279" y="5856"/>
                </a:lnTo>
                <a:lnTo>
                  <a:pt x="163829" y="0"/>
                </a:lnTo>
                <a:lnTo>
                  <a:pt x="8065769" y="0"/>
                </a:lnTo>
                <a:lnTo>
                  <a:pt x="8109302" y="5856"/>
                </a:lnTo>
                <a:lnTo>
                  <a:pt x="8148432" y="22380"/>
                </a:lnTo>
                <a:lnTo>
                  <a:pt x="8181594" y="48006"/>
                </a:lnTo>
                <a:lnTo>
                  <a:pt x="8207219" y="81167"/>
                </a:lnTo>
                <a:lnTo>
                  <a:pt x="8223743" y="120297"/>
                </a:lnTo>
                <a:lnTo>
                  <a:pt x="8229600" y="163830"/>
                </a:lnTo>
                <a:lnTo>
                  <a:pt x="8229600" y="819150"/>
                </a:lnTo>
                <a:lnTo>
                  <a:pt x="8223743" y="862682"/>
                </a:lnTo>
                <a:lnTo>
                  <a:pt x="8207219" y="901812"/>
                </a:lnTo>
                <a:lnTo>
                  <a:pt x="8181594" y="934974"/>
                </a:lnTo>
                <a:lnTo>
                  <a:pt x="8148432" y="960599"/>
                </a:lnTo>
                <a:lnTo>
                  <a:pt x="8109302" y="977123"/>
                </a:lnTo>
                <a:lnTo>
                  <a:pt x="8065769" y="982980"/>
                </a:lnTo>
                <a:lnTo>
                  <a:pt x="163829" y="982980"/>
                </a:lnTo>
                <a:lnTo>
                  <a:pt x="120279" y="977123"/>
                </a:lnTo>
                <a:lnTo>
                  <a:pt x="81144" y="960599"/>
                </a:lnTo>
                <a:lnTo>
                  <a:pt x="47986" y="934974"/>
                </a:lnTo>
                <a:lnTo>
                  <a:pt x="22368" y="901812"/>
                </a:lnTo>
                <a:lnTo>
                  <a:pt x="5852" y="862682"/>
                </a:lnTo>
                <a:lnTo>
                  <a:pt x="0" y="819150"/>
                </a:lnTo>
                <a:lnTo>
                  <a:pt x="0" y="163830"/>
                </a:lnTo>
                <a:close/>
              </a:path>
            </a:pathLst>
          </a:custGeom>
          <a:ln w="25908">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648716" y="458800"/>
            <a:ext cx="7692390" cy="505908"/>
          </a:xfrm>
          <a:prstGeom prst="rect">
            <a:avLst/>
          </a:prstGeom>
        </p:spPr>
        <p:txBody>
          <a:bodyPr vert="horz" wrap="square" lIns="0" tIns="13335" rIns="0" bIns="0" rtlCol="0">
            <a:spAutoFit/>
          </a:bodyPr>
          <a:lstStyle/>
          <a:p>
            <a:pPr marL="12700" algn="ctr">
              <a:lnSpc>
                <a:spcPct val="100000"/>
              </a:lnSpc>
              <a:spcBef>
                <a:spcPts val="105"/>
              </a:spcBef>
            </a:pPr>
            <a:r>
              <a:rPr lang="en-US" sz="3200" b="1" spc="-150" dirty="0">
                <a:solidFill>
                  <a:srgbClr val="FFFFFF"/>
                </a:solidFill>
              </a:rPr>
              <a:t>Need of Enterprise Architecture</a:t>
            </a:r>
            <a:endParaRPr sz="3200" b="1" dirty="0"/>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spc="-85" dirty="0"/>
          </a:p>
        </p:txBody>
      </p:sp>
      <p:sp>
        <p:nvSpPr>
          <p:cNvPr id="7" name="object 7"/>
          <p:cNvSpPr txBox="1">
            <a:spLocks noGrp="1"/>
          </p:cNvSpPr>
          <p:nvPr>
            <p:ph type="sldNum" sz="quarter" idx="12"/>
          </p:nvPr>
        </p:nvSpPr>
        <p:spPr>
          <a:xfrm>
            <a:off x="511228" y="787783"/>
            <a:ext cx="584978" cy="365125"/>
          </a:xfrm>
          <a:prstGeom prst="rect">
            <a:avLst/>
          </a:prstGeom>
        </p:spPr>
        <p:txBody>
          <a:bodyPr vert="horz" wrap="square" lIns="0" tIns="0" rIns="0" bIns="0" rtlCol="0">
            <a:spAutoFit/>
          </a:bodyPr>
          <a:lstStyle/>
          <a:p>
            <a:pPr marL="25400">
              <a:lnSpc>
                <a:spcPts val="1240"/>
              </a:lnSpc>
            </a:pPr>
            <a:fld id="{81D60167-4931-47E6-BA6A-407CBD079E47}" type="slidenum">
              <a:rPr lang="en-US" spc="-60" smtClean="0"/>
              <a:t>16</a:t>
            </a:fld>
            <a:endParaRPr spc="-60" dirty="0"/>
          </a:p>
        </p:txBody>
      </p:sp>
      <p:sp>
        <p:nvSpPr>
          <p:cNvPr id="5" name="object 5"/>
          <p:cNvSpPr txBox="1"/>
          <p:nvPr/>
        </p:nvSpPr>
        <p:spPr>
          <a:xfrm>
            <a:off x="776944" y="2265540"/>
            <a:ext cx="7523480" cy="2326919"/>
          </a:xfrm>
          <a:prstGeom prst="rect">
            <a:avLst/>
          </a:prstGeom>
        </p:spPr>
        <p:txBody>
          <a:bodyPr vert="horz" wrap="square" lIns="0" tIns="109855" rIns="0" bIns="0" rtlCol="0">
            <a:spAutoFit/>
          </a:bodyPr>
          <a:lstStyle/>
          <a:p>
            <a:pPr marL="285750" indent="-285750">
              <a:buFont typeface="Wingdings" pitchFamily="2" charset="2"/>
              <a:buChar char="Ø"/>
            </a:pPr>
            <a:r>
              <a:rPr lang="en-US" dirty="0"/>
              <a:t>The purpose of enterprise architecture is to optimize across the enterprise the often fragmented legacy of processes (both manual and automated) into an integrated environment.</a:t>
            </a:r>
          </a:p>
          <a:p>
            <a:r>
              <a:rPr lang="en-US" dirty="0"/>
              <a:t> </a:t>
            </a:r>
          </a:p>
          <a:p>
            <a:pPr marL="285750" indent="-285750">
              <a:buFont typeface="Wingdings" pitchFamily="2" charset="2"/>
              <a:buChar char="Ø"/>
            </a:pPr>
            <a:r>
              <a:rPr lang="en-US" dirty="0"/>
              <a:t>Effective management and exploitation of information through IT is a key factor to business success, and An enterprise architecture addresses this need, by providing a strategic direction for IT activities.</a:t>
            </a:r>
            <a:endParaRPr sz="32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403301"/>
            <a:ext cx="5906302" cy="505908"/>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lang="en-US" sz="3200" spc="-140" dirty="0">
                <a:solidFill>
                  <a:schemeClr val="tx2"/>
                </a:solidFill>
              </a:rPr>
              <a:t>Enterprise Architecture benefits </a:t>
            </a:r>
            <a:endParaRPr sz="32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p:nvPr/>
        </p:nvSpPr>
        <p:spPr>
          <a:xfrm>
            <a:off x="1219200" y="1180628"/>
            <a:ext cx="8327972" cy="4496744"/>
          </a:xfrm>
          <a:prstGeom prst="rect">
            <a:avLst/>
          </a:prstGeom>
        </p:spPr>
        <p:txBody>
          <a:bodyPr vert="horz" wrap="square" lIns="0" tIns="13335" rIns="0" bIns="0" rtlCol="0">
            <a:spAutoFit/>
          </a:bodyPr>
          <a:lstStyle/>
          <a:p>
            <a:pPr marL="469900" marR="525145" indent="-457200">
              <a:lnSpc>
                <a:spcPct val="100000"/>
              </a:lnSpc>
              <a:spcBef>
                <a:spcPts val="105"/>
              </a:spcBef>
              <a:buFont typeface="Wingdings" pitchFamily="2" charset="2"/>
              <a:buChar char="Ø"/>
              <a:tabLst>
                <a:tab pos="354965" algn="l"/>
                <a:tab pos="355600" algn="l"/>
              </a:tabLst>
            </a:pPr>
            <a:r>
              <a:rPr lang="en-US" sz="3200" dirty="0"/>
              <a:t>Providing Flexibility For Environmental Changes </a:t>
            </a:r>
          </a:p>
          <a:p>
            <a:pPr marL="469900" marR="525145" indent="-457200">
              <a:lnSpc>
                <a:spcPct val="100000"/>
              </a:lnSpc>
              <a:spcBef>
                <a:spcPts val="105"/>
              </a:spcBef>
              <a:buFont typeface="Wingdings" pitchFamily="2" charset="2"/>
              <a:buChar char="Ø"/>
              <a:tabLst>
                <a:tab pos="354965" algn="l"/>
                <a:tab pos="355600" algn="l"/>
              </a:tabLst>
            </a:pPr>
            <a:r>
              <a:rPr lang="en-US" sz="3200" dirty="0"/>
              <a:t>Matching Mission &amp; IT Layer Requirements </a:t>
            </a:r>
          </a:p>
          <a:p>
            <a:pPr marL="469900" marR="525145" indent="-457200">
              <a:lnSpc>
                <a:spcPct val="100000"/>
              </a:lnSpc>
              <a:spcBef>
                <a:spcPts val="105"/>
              </a:spcBef>
              <a:buFont typeface="Wingdings" pitchFamily="2" charset="2"/>
              <a:buChar char="Ø"/>
              <a:tabLst>
                <a:tab pos="354965" algn="l"/>
                <a:tab pos="355600" algn="l"/>
              </a:tabLst>
            </a:pPr>
            <a:r>
              <a:rPr lang="en-US" sz="3200" dirty="0"/>
              <a:t>Reducing The Risk Of The IT project</a:t>
            </a:r>
          </a:p>
          <a:p>
            <a:pPr marL="469900" marR="525145" indent="-457200">
              <a:lnSpc>
                <a:spcPct val="100000"/>
              </a:lnSpc>
              <a:spcBef>
                <a:spcPts val="105"/>
              </a:spcBef>
              <a:buFont typeface="Wingdings" pitchFamily="2" charset="2"/>
              <a:buChar char="Ø"/>
              <a:tabLst>
                <a:tab pos="354965" algn="l"/>
                <a:tab pos="355600" algn="l"/>
              </a:tabLst>
            </a:pPr>
            <a:r>
              <a:rPr lang="en-US" sz="3200" dirty="0"/>
              <a:t>Providing Effective Control Of The Organization</a:t>
            </a:r>
          </a:p>
          <a:p>
            <a:pPr marL="469900" marR="525145" indent="-457200">
              <a:lnSpc>
                <a:spcPct val="100000"/>
              </a:lnSpc>
              <a:spcBef>
                <a:spcPts val="105"/>
              </a:spcBef>
              <a:buFont typeface="Wingdings" pitchFamily="2" charset="2"/>
              <a:buChar char="Ø"/>
              <a:tabLst>
                <a:tab pos="354965" algn="l"/>
                <a:tab pos="355600" algn="l"/>
              </a:tabLst>
            </a:pPr>
            <a:r>
              <a:rPr lang="en-US" sz="3200" dirty="0"/>
              <a:t>Faster, simpler, and cheaper procurement</a:t>
            </a:r>
            <a:endParaRPr sz="3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03301"/>
            <a:ext cx="5943600" cy="742950"/>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lang="en-US" sz="4700" spc="-140" dirty="0">
                <a:solidFill>
                  <a:schemeClr val="tx2"/>
                </a:solidFill>
              </a:rPr>
              <a:t>Challenges </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535940" y="1607946"/>
            <a:ext cx="7696834" cy="3006592"/>
          </a:xfrm>
          <a:prstGeom prst="rect">
            <a:avLst/>
          </a:prstGeom>
        </p:spPr>
        <p:txBody>
          <a:bodyPr vert="horz" wrap="square" lIns="0" tIns="13335" rIns="0" bIns="0" rtlCol="0">
            <a:spAutoFit/>
          </a:bodyPr>
          <a:lstStyle/>
          <a:p>
            <a:pPr marL="469900" marR="5080" indent="-457200">
              <a:lnSpc>
                <a:spcPct val="100000"/>
              </a:lnSpc>
              <a:spcBef>
                <a:spcPts val="105"/>
              </a:spcBef>
              <a:buFont typeface="Wingdings" pitchFamily="2" charset="2"/>
              <a:buChar char="Ø"/>
              <a:tabLst>
                <a:tab pos="354965" algn="l"/>
                <a:tab pos="355600" algn="l"/>
              </a:tabLst>
            </a:pPr>
            <a:r>
              <a:rPr lang="en-US" sz="3200" dirty="0"/>
              <a:t>Many EA frameworks , how to choose best fit?</a:t>
            </a:r>
          </a:p>
          <a:p>
            <a:pPr marL="469900" marR="5080" indent="-457200">
              <a:lnSpc>
                <a:spcPct val="100000"/>
              </a:lnSpc>
              <a:spcBef>
                <a:spcPts val="105"/>
              </a:spcBef>
              <a:buFont typeface="Wingdings" pitchFamily="2" charset="2"/>
              <a:buChar char="Ø"/>
              <a:tabLst>
                <a:tab pos="354965" algn="l"/>
                <a:tab pos="355600" algn="l"/>
              </a:tabLst>
            </a:pPr>
            <a:r>
              <a:rPr lang="en-US" sz="3200" dirty="0"/>
              <a:t>Lack of senior management support</a:t>
            </a:r>
          </a:p>
          <a:p>
            <a:pPr marL="469900" marR="5080" indent="-457200">
              <a:lnSpc>
                <a:spcPct val="100000"/>
              </a:lnSpc>
              <a:spcBef>
                <a:spcPts val="105"/>
              </a:spcBef>
              <a:buFont typeface="Wingdings" pitchFamily="2" charset="2"/>
              <a:buChar char="Ø"/>
              <a:tabLst>
                <a:tab pos="354965" algn="l"/>
                <a:tab pos="355600" algn="l"/>
              </a:tabLst>
            </a:pPr>
            <a:r>
              <a:rPr lang="en-US" sz="3200" dirty="0"/>
              <a:t>Lack of training</a:t>
            </a:r>
          </a:p>
          <a:p>
            <a:pPr marL="469900" marR="5080" indent="-457200">
              <a:lnSpc>
                <a:spcPct val="100000"/>
              </a:lnSpc>
              <a:spcBef>
                <a:spcPts val="105"/>
              </a:spcBef>
              <a:buFont typeface="Wingdings" pitchFamily="2" charset="2"/>
              <a:buChar char="Ø"/>
              <a:tabLst>
                <a:tab pos="354965" algn="l"/>
                <a:tab pos="355600" algn="l"/>
              </a:tabLst>
            </a:pPr>
            <a:r>
              <a:rPr lang="en-US" sz="3200" dirty="0"/>
              <a:t> Lack of patience, EA is ongoing iterative cycles</a:t>
            </a:r>
            <a:endParaRPr sz="32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BC8AC5-B9B1-4A42-9129-CAF2EE8B1D50}"/>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3" name="Slide Number Placeholder 2">
            <a:extLst>
              <a:ext uri="{FF2B5EF4-FFF2-40B4-BE49-F238E27FC236}">
                <a16:creationId xmlns:a16="http://schemas.microsoft.com/office/drawing/2014/main" id="{40B15F22-8039-214D-9268-38F40A238BC1}"/>
              </a:ext>
            </a:extLst>
          </p:cNvPr>
          <p:cNvSpPr>
            <a:spLocks noGrp="1"/>
          </p:cNvSpPr>
          <p:nvPr>
            <p:ph type="sldNum" sz="quarter" idx="12"/>
          </p:nvPr>
        </p:nvSpPr>
        <p:spPr/>
        <p:txBody>
          <a:bodyPr/>
          <a:lstStyle/>
          <a:p>
            <a:pPr marL="25400">
              <a:lnSpc>
                <a:spcPts val="1240"/>
              </a:lnSpc>
            </a:pPr>
            <a:fld id="{81D60167-4931-47E6-BA6A-407CBD079E47}" type="slidenum">
              <a:rPr lang="en-US" spc="-60" smtClean="0"/>
              <a:t>19</a:t>
            </a:fld>
            <a:endParaRPr lang="en-US" spc="-60" dirty="0"/>
          </a:p>
        </p:txBody>
      </p:sp>
      <p:sp>
        <p:nvSpPr>
          <p:cNvPr id="4" name="TextBox 3">
            <a:extLst>
              <a:ext uri="{FF2B5EF4-FFF2-40B4-BE49-F238E27FC236}">
                <a16:creationId xmlns:a16="http://schemas.microsoft.com/office/drawing/2014/main" id="{A145E57F-ED7B-8B43-AE56-F52B442EBF8E}"/>
              </a:ext>
            </a:extLst>
          </p:cNvPr>
          <p:cNvSpPr txBox="1"/>
          <p:nvPr/>
        </p:nvSpPr>
        <p:spPr>
          <a:xfrm rot="20571464">
            <a:off x="2366966" y="2247134"/>
            <a:ext cx="5361835" cy="1323439"/>
          </a:xfrm>
          <a:prstGeom prst="rect">
            <a:avLst/>
          </a:prstGeom>
          <a:noFill/>
        </p:spPr>
        <p:txBody>
          <a:bodyPr wrap="square" rtlCol="0">
            <a:spAutoFit/>
          </a:bodyPr>
          <a:lstStyle/>
          <a:p>
            <a:r>
              <a:rPr lang="en-US" sz="8000" b="1" dirty="0">
                <a:solidFill>
                  <a:schemeClr val="accent4"/>
                </a:solidFill>
              </a:rPr>
              <a:t>Thank you</a:t>
            </a:r>
          </a:p>
        </p:txBody>
      </p:sp>
    </p:spTree>
    <p:extLst>
      <p:ext uri="{BB962C8B-B14F-4D97-AF65-F5344CB8AC3E}">
        <p14:creationId xmlns:p14="http://schemas.microsoft.com/office/powerpoint/2010/main" val="87188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1374"/>
            <a:ext cx="3219142" cy="742950"/>
          </a:xfrm>
          <a:prstGeom prst="rect">
            <a:avLst/>
          </a:prstGeom>
        </p:spPr>
        <p:txBody>
          <a:bodyPr vert="horz" wrap="square" lIns="0" tIns="13335" rIns="0" bIns="0" rtlCol="0">
            <a:spAutoFit/>
          </a:bodyPr>
          <a:lstStyle/>
          <a:p>
            <a:pPr marL="12700">
              <a:lnSpc>
                <a:spcPct val="100000"/>
              </a:lnSpc>
              <a:spcBef>
                <a:spcPts val="105"/>
              </a:spcBef>
            </a:pPr>
            <a:r>
              <a:rPr sz="4700" spc="-245" dirty="0">
                <a:solidFill>
                  <a:schemeClr val="tx2"/>
                </a:solidFill>
              </a:rPr>
              <a:t>Outline</a:t>
            </a:r>
            <a:endParaRPr sz="4700" dirty="0">
              <a:solidFill>
                <a:schemeClr val="tx2"/>
              </a:solidFill>
            </a:endParaRPr>
          </a:p>
        </p:txBody>
      </p:sp>
      <p:sp>
        <p:nvSpPr>
          <p:cNvPr id="9" name="Footer Placeholder 8"/>
          <p:cNvSpPr>
            <a:spLocks noGrp="1"/>
          </p:cNvSpPr>
          <p:nvPr>
            <p:ph type="ftr" sz="quarter" idx="11"/>
          </p:nvPr>
        </p:nvSpPr>
        <p:spPr>
          <a:xfrm>
            <a:off x="2345587" y="6110026"/>
            <a:ext cx="5716488" cy="365125"/>
          </a:xfrm>
        </p:spPr>
        <p:txBody>
          <a:bodyPr/>
          <a:lstStyle/>
          <a:p>
            <a:pPr algn="ctr">
              <a:lnSpc>
                <a:spcPts val="1240"/>
              </a:lnSpc>
            </a:pPr>
            <a:r>
              <a:rPr lang="en-US" spc="-35" dirty="0">
                <a:solidFill>
                  <a:schemeClr val="tx2"/>
                </a:solidFill>
              </a:rPr>
              <a:t>Engr. </a:t>
            </a:r>
            <a:r>
              <a:rPr lang="en-US" spc="-35" dirty="0" err="1">
                <a:solidFill>
                  <a:schemeClr val="tx2"/>
                </a:solidFill>
              </a:rPr>
              <a:t>Anees</a:t>
            </a:r>
            <a:r>
              <a:rPr lang="en-US" spc="-35" dirty="0">
                <a:solidFill>
                  <a:schemeClr val="tx2"/>
                </a:solidFill>
              </a:rPr>
              <a:t> </a:t>
            </a:r>
            <a:r>
              <a:rPr lang="en-US" spc="-35" dirty="0" err="1">
                <a:solidFill>
                  <a:schemeClr val="tx2"/>
                </a:solidFill>
              </a:rPr>
              <a:t>ur</a:t>
            </a:r>
            <a:r>
              <a:rPr lang="en-US" spc="-35" dirty="0">
                <a:solidFill>
                  <a:schemeClr val="tx2"/>
                </a:solidFill>
              </a:rPr>
              <a:t> Rahman </a:t>
            </a:r>
            <a:r>
              <a:rPr lang="en-US" spc="-35" dirty="0" err="1">
                <a:solidFill>
                  <a:schemeClr val="tx2"/>
                </a:solidFill>
              </a:rPr>
              <a:t>Khattak</a:t>
            </a:r>
            <a:r>
              <a:rPr lang="en-US" spc="-35" dirty="0">
                <a:solidFill>
                  <a:schemeClr val="tx2"/>
                </a:solidFill>
              </a:rPr>
              <a:t> </a:t>
            </a:r>
            <a:endParaRPr lang="en-US" spc="-85" dirty="0">
              <a:solidFill>
                <a:schemeClr val="tx2"/>
              </a:solidFill>
            </a:endParaRPr>
          </a:p>
        </p:txBody>
      </p:sp>
      <p:sp>
        <p:nvSpPr>
          <p:cNvPr id="5" name="object 5"/>
          <p:cNvSpPr txBox="1"/>
          <p:nvPr/>
        </p:nvSpPr>
        <p:spPr>
          <a:xfrm>
            <a:off x="8895153" y="6439202"/>
            <a:ext cx="128270" cy="153888"/>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chemeClr val="tx2"/>
                </a:solidFill>
                <a:latin typeface="Arial"/>
                <a:cs typeface="Arial"/>
              </a:rPr>
              <a:t>2</a:t>
            </a:fld>
            <a:endParaRPr sz="1200">
              <a:solidFill>
                <a:schemeClr val="tx2"/>
              </a:solidFill>
              <a:latin typeface="Arial"/>
              <a:cs typeface="Arial"/>
            </a:endParaRPr>
          </a:p>
        </p:txBody>
      </p:sp>
      <p:sp>
        <p:nvSpPr>
          <p:cNvPr id="3" name="object 3"/>
          <p:cNvSpPr txBox="1"/>
          <p:nvPr/>
        </p:nvSpPr>
        <p:spPr>
          <a:xfrm>
            <a:off x="2133600" y="579571"/>
            <a:ext cx="6889823" cy="5466240"/>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 Background </a:t>
            </a:r>
          </a:p>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 enterprise architecture definition </a:t>
            </a:r>
          </a:p>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Architecture overview</a:t>
            </a:r>
          </a:p>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system architecture </a:t>
            </a:r>
          </a:p>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Enterprise architecture</a:t>
            </a:r>
          </a:p>
          <a:p>
            <a:pPr marL="355600" indent="-342900">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 enterprise architecture frameworks</a:t>
            </a:r>
          </a:p>
          <a:p>
            <a:pPr marL="355600" indent="-342900">
              <a:lnSpc>
                <a:spcPct val="100000"/>
              </a:lnSpc>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Need of enterprise architecture</a:t>
            </a:r>
          </a:p>
          <a:p>
            <a:pPr marL="355600" indent="-342900">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benefits of enterprise architecture</a:t>
            </a:r>
          </a:p>
          <a:p>
            <a:pPr marL="355600" indent="-342900">
              <a:spcBef>
                <a:spcPts val="865"/>
              </a:spcBef>
              <a:buFont typeface="Arial"/>
              <a:buChar char="•"/>
              <a:tabLst>
                <a:tab pos="354965" algn="l"/>
                <a:tab pos="355600" algn="l"/>
              </a:tabLst>
            </a:pPr>
            <a:r>
              <a:rPr lang="en-US" sz="3200" spc="-265" dirty="0">
                <a:solidFill>
                  <a:schemeClr val="tx2"/>
                </a:solidFill>
                <a:latin typeface="Arial" panose="020B0604020202020204" pitchFamily="34" charset="0"/>
                <a:cs typeface="Arial" panose="020B0604020202020204" pitchFamily="34" charset="0"/>
              </a:rPr>
              <a:t>Challenges of enterprise architecture</a:t>
            </a:r>
          </a:p>
        </p:txBody>
      </p:sp>
      <p:sp>
        <p:nvSpPr>
          <p:cNvPr id="6" name="Rectangle 5"/>
          <p:cNvSpPr/>
          <p:nvPr/>
        </p:nvSpPr>
        <p:spPr>
          <a:xfrm>
            <a:off x="685800" y="887255"/>
            <a:ext cx="382230" cy="258982"/>
          </a:xfrm>
          <a:prstGeom prst="rect">
            <a:avLst/>
          </a:prstGeom>
        </p:spPr>
        <p:txBody>
          <a:bodyPr wrap="square">
            <a:spAutoFit/>
          </a:bodyPr>
          <a:lstStyle/>
          <a:p>
            <a:pPr marL="25400">
              <a:lnSpc>
                <a:spcPts val="1240"/>
              </a:lnSpc>
            </a:pPr>
            <a:fld id="{81D60167-4931-47E6-BA6A-407CBD079E47}" type="slidenum">
              <a:rPr lang="en-US" spc="-60">
                <a:solidFill>
                  <a:schemeClr val="bg1"/>
                </a:solidFill>
              </a:rPr>
              <a:pPr marL="25400">
                <a:lnSpc>
                  <a:spcPts val="1240"/>
                </a:lnSpc>
              </a:pPr>
              <a:t>2</a:t>
            </a:fld>
            <a:endParaRPr lang="en-US" spc="-6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333" y="62120"/>
            <a:ext cx="6941414" cy="736740"/>
          </a:xfrm>
          <a:prstGeom prst="rect">
            <a:avLst/>
          </a:prstGeom>
        </p:spPr>
        <p:txBody>
          <a:bodyPr vert="horz" wrap="square" lIns="0" tIns="13335" rIns="0" bIns="0" rtlCol="0">
            <a:spAutoFit/>
          </a:bodyPr>
          <a:lstStyle/>
          <a:p>
            <a:pPr marL="12700">
              <a:lnSpc>
                <a:spcPct val="100000"/>
              </a:lnSpc>
              <a:spcBef>
                <a:spcPts val="105"/>
              </a:spcBef>
            </a:pPr>
            <a:r>
              <a:rPr lang="en-US" sz="4700" spc="-405" dirty="0">
                <a:solidFill>
                  <a:schemeClr val="tx2"/>
                </a:solidFill>
              </a:rPr>
              <a:t>Introduction</a:t>
            </a:r>
            <a:endParaRPr sz="47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3</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3</a:t>
            </a:fld>
            <a:endParaRPr sz="1200">
              <a:latin typeface="Arial"/>
              <a:cs typeface="Arial"/>
            </a:endParaRPr>
          </a:p>
        </p:txBody>
      </p:sp>
      <p:sp>
        <p:nvSpPr>
          <p:cNvPr id="3" name="object 3"/>
          <p:cNvSpPr txBox="1"/>
          <p:nvPr/>
        </p:nvSpPr>
        <p:spPr>
          <a:xfrm>
            <a:off x="1219200" y="1524000"/>
            <a:ext cx="7694295" cy="4264629"/>
          </a:xfrm>
          <a:prstGeom prst="rect">
            <a:avLst/>
          </a:prstGeom>
        </p:spPr>
        <p:txBody>
          <a:bodyPr vert="horz" wrap="square" lIns="0" tIns="98425" rIns="0" bIns="0" rtlCol="0">
            <a:spAutoFit/>
          </a:bodyPr>
          <a:lstStyle/>
          <a:p>
            <a:pPr marL="355600" indent="-342900">
              <a:lnSpc>
                <a:spcPct val="100000"/>
              </a:lnSpc>
              <a:spcBef>
                <a:spcPts val="775"/>
              </a:spcBef>
              <a:buFont typeface="Wingdings"/>
              <a:buChar char=""/>
              <a:tabLst>
                <a:tab pos="356235" algn="l"/>
              </a:tabLst>
            </a:pPr>
            <a:r>
              <a:rPr lang="en-US" sz="2400" dirty="0"/>
              <a:t>•An enterprise architecture is a rigorous description of the structure of an enterprise, which comprises enterprise components (business entities), the externally visible properties of those components, and the relationships (e.g. behavior) between them.</a:t>
            </a:r>
          </a:p>
          <a:p>
            <a:pPr marL="355600" indent="-342900">
              <a:lnSpc>
                <a:spcPct val="100000"/>
              </a:lnSpc>
              <a:spcBef>
                <a:spcPts val="775"/>
              </a:spcBef>
              <a:buFont typeface="Wingdings"/>
              <a:buChar char=""/>
              <a:tabLst>
                <a:tab pos="356235" algn="l"/>
              </a:tabLst>
            </a:pPr>
            <a:r>
              <a:rPr lang="en-US" sz="2400" dirty="0"/>
              <a:t>EA describes the terminology, the composition of enterprise components, and their relationships with the external environment, and the guiding principles for the requirement (analysis), design, and evolution of an enterprise.</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10921"/>
            <a:ext cx="6287302" cy="742950"/>
          </a:xfrm>
          <a:prstGeom prst="rect">
            <a:avLst/>
          </a:prstGeom>
        </p:spPr>
        <p:txBody>
          <a:bodyPr vert="horz" wrap="square" lIns="0" tIns="13335" rIns="0" bIns="0" rtlCol="0">
            <a:spAutoFit/>
          </a:bodyPr>
          <a:lstStyle/>
          <a:p>
            <a:pPr marL="12700">
              <a:lnSpc>
                <a:spcPct val="100000"/>
              </a:lnSpc>
              <a:spcBef>
                <a:spcPts val="105"/>
              </a:spcBef>
            </a:pPr>
            <a:r>
              <a:rPr lang="en-US" sz="4700" spc="-405" dirty="0">
                <a:solidFill>
                  <a:schemeClr val="tx2"/>
                </a:solidFill>
              </a:rPr>
              <a:t>Definition</a:t>
            </a:r>
            <a:endParaRPr sz="47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4</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4</a:t>
            </a:fld>
            <a:endParaRPr sz="1200">
              <a:latin typeface="Arial"/>
              <a:cs typeface="Arial"/>
            </a:endParaRPr>
          </a:p>
        </p:txBody>
      </p:sp>
      <p:sp>
        <p:nvSpPr>
          <p:cNvPr id="3" name="object 3"/>
          <p:cNvSpPr txBox="1"/>
          <p:nvPr/>
        </p:nvSpPr>
        <p:spPr>
          <a:xfrm>
            <a:off x="707542" y="1473225"/>
            <a:ext cx="7620634" cy="4235134"/>
          </a:xfrm>
          <a:prstGeom prst="rect">
            <a:avLst/>
          </a:prstGeom>
        </p:spPr>
        <p:txBody>
          <a:bodyPr vert="horz" wrap="square" lIns="0" tIns="79375" rIns="0" bIns="0" rtlCol="0">
            <a:spAutoFit/>
          </a:bodyPr>
          <a:lstStyle/>
          <a:p>
            <a:pPr marL="355600" indent="-342900">
              <a:lnSpc>
                <a:spcPct val="100000"/>
              </a:lnSpc>
              <a:spcBef>
                <a:spcPts val="625"/>
              </a:spcBef>
              <a:buFont typeface="Wingdings"/>
              <a:buChar char=""/>
              <a:tabLst>
                <a:tab pos="355600" algn="l"/>
              </a:tabLst>
            </a:pPr>
            <a:r>
              <a:rPr lang="en-US" sz="2000" dirty="0"/>
              <a:t>IEEE: “An architecture is the fundamental organization of a system embodied in its components, their relationships to each other, and to the environment, and the principles guiding its design and evolution.” </a:t>
            </a:r>
          </a:p>
          <a:p>
            <a:pPr marL="355600" indent="-342900">
              <a:lnSpc>
                <a:spcPct val="100000"/>
              </a:lnSpc>
              <a:spcBef>
                <a:spcPts val="625"/>
              </a:spcBef>
              <a:buFont typeface="Wingdings"/>
              <a:buChar char=""/>
              <a:tabLst>
                <a:tab pos="355600" algn="l"/>
              </a:tabLst>
            </a:pPr>
            <a:r>
              <a:rPr lang="en-US" sz="2000" dirty="0"/>
              <a:t> TOGAF: “Architecture has two meanings depending upon its contextual usage: (1) A formal description of a system, or a detailed plan of the system at component level to guide its implementation; (2) The structure of components, their interrelationships, and the principles and guidelines governing their design and evolution over time.” </a:t>
            </a:r>
          </a:p>
          <a:p>
            <a:pPr marL="355600" indent="-342900">
              <a:lnSpc>
                <a:spcPct val="100000"/>
              </a:lnSpc>
              <a:spcBef>
                <a:spcPts val="625"/>
              </a:spcBef>
              <a:buFont typeface="Wingdings"/>
              <a:buChar char=""/>
              <a:tabLst>
                <a:tab pos="355600" algn="l"/>
              </a:tabLst>
            </a:pPr>
            <a:r>
              <a:rPr lang="en-US" sz="2000" dirty="0"/>
              <a:t>The Netherlands Architecture Forum(NAF):“a normative restriction of design freedom and operationally as a set of design principles.”</a:t>
            </a:r>
            <a:endParaRPr sz="20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CE8A-2973-7946-9547-AACD9D01E6B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AD6A73D6-46E7-9842-AB29-1BB2E30F9670}"/>
              </a:ext>
            </a:extLst>
          </p:cNvPr>
          <p:cNvSpPr>
            <a:spLocks noGrp="1"/>
          </p:cNvSpPr>
          <p:nvPr>
            <p:ph idx="1"/>
          </p:nvPr>
        </p:nvSpPr>
        <p:spPr/>
        <p:txBody>
          <a:bodyPr/>
          <a:lstStyle/>
          <a:p>
            <a:pPr>
              <a:buFont typeface="Wingdings" pitchFamily="2" charset="2"/>
              <a:buChar char="Ø"/>
            </a:pPr>
            <a:r>
              <a:rPr lang="en-US" dirty="0"/>
              <a:t>Oxford: “The art or science of building or constructing edifices of any kind for human use…” “The special method or ‘style’ in accordance with which the details of the structure and ornamentation of a building are arranged.”</a:t>
            </a:r>
          </a:p>
        </p:txBody>
      </p:sp>
      <p:sp>
        <p:nvSpPr>
          <p:cNvPr id="4" name="Footer Placeholder 3">
            <a:extLst>
              <a:ext uri="{FF2B5EF4-FFF2-40B4-BE49-F238E27FC236}">
                <a16:creationId xmlns:a16="http://schemas.microsoft.com/office/drawing/2014/main" id="{7A5F850D-035F-7148-BB63-6A58C4C8E703}"/>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AE00783D-2895-B940-B6DC-5AA4D1BFAB53}"/>
              </a:ext>
            </a:extLst>
          </p:cNvPr>
          <p:cNvSpPr>
            <a:spLocks noGrp="1"/>
          </p:cNvSpPr>
          <p:nvPr>
            <p:ph type="sldNum" sz="quarter" idx="12"/>
          </p:nvPr>
        </p:nvSpPr>
        <p:spPr/>
        <p:txBody>
          <a:bodyPr/>
          <a:lstStyle/>
          <a:p>
            <a:pPr marL="25400">
              <a:lnSpc>
                <a:spcPts val="1240"/>
              </a:lnSpc>
            </a:pPr>
            <a:fld id="{81D60167-4931-47E6-BA6A-407CBD079E47}" type="slidenum">
              <a:rPr lang="en-US" spc="-60" smtClean="0"/>
              <a:t>5</a:t>
            </a:fld>
            <a:endParaRPr lang="en-US" spc="-60" dirty="0"/>
          </a:p>
        </p:txBody>
      </p:sp>
    </p:spTree>
    <p:extLst>
      <p:ext uri="{BB962C8B-B14F-4D97-AF65-F5344CB8AC3E}">
        <p14:creationId xmlns:p14="http://schemas.microsoft.com/office/powerpoint/2010/main" val="195712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04800"/>
            <a:ext cx="70104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Enterprise Architecture (</a:t>
            </a:r>
            <a:r>
              <a:rPr lang="en-US" sz="3200" dirty="0" err="1"/>
              <a:t>cont</a:t>
            </a:r>
            <a:r>
              <a:rPr lang="en-US" sz="3200" dirty="0"/>
              <a:t>…)</a:t>
            </a:r>
            <a:endParaRPr sz="32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6</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6</a:t>
            </a:fld>
            <a:endParaRPr sz="1200">
              <a:latin typeface="Arial"/>
              <a:cs typeface="Arial"/>
            </a:endParaRPr>
          </a:p>
        </p:txBody>
      </p:sp>
      <p:sp>
        <p:nvSpPr>
          <p:cNvPr id="3" name="object 3"/>
          <p:cNvSpPr txBox="1"/>
          <p:nvPr/>
        </p:nvSpPr>
        <p:spPr>
          <a:xfrm>
            <a:off x="1942414" y="1511020"/>
            <a:ext cx="6470065" cy="3157916"/>
          </a:xfrm>
          <a:prstGeom prst="rect">
            <a:avLst/>
          </a:prstGeom>
        </p:spPr>
        <p:txBody>
          <a:bodyPr vert="horz" wrap="square" lIns="0" tIns="109855" rIns="0" bIns="0" rtlCol="0">
            <a:spAutoFit/>
          </a:bodyPr>
          <a:lstStyle/>
          <a:p>
            <a:pPr marL="285750" indent="-285750">
              <a:buFont typeface="Wingdings" pitchFamily="2" charset="2"/>
              <a:buChar char="Ø"/>
            </a:pPr>
            <a:r>
              <a:rPr lang="en-US" b="1" dirty="0"/>
              <a:t>Enterprise</a:t>
            </a:r>
            <a:r>
              <a:rPr lang="en-US" dirty="0"/>
              <a:t> - the highest level of organization, or one that is trans-organizational </a:t>
            </a:r>
          </a:p>
          <a:p>
            <a:endParaRPr lang="en-US" dirty="0"/>
          </a:p>
          <a:p>
            <a:pPr marL="285750" indent="-285750">
              <a:buFont typeface="Wingdings" pitchFamily="2" charset="2"/>
              <a:buChar char="Ø"/>
            </a:pPr>
            <a:r>
              <a:rPr lang="en-US" b="1" dirty="0"/>
              <a:t>Infrastructure</a:t>
            </a:r>
            <a:r>
              <a:rPr lang="en-US" dirty="0"/>
              <a:t> - all supportive resources to getting the job done: people, processes, technology</a:t>
            </a:r>
          </a:p>
          <a:p>
            <a:endParaRPr lang="en-US" dirty="0"/>
          </a:p>
          <a:p>
            <a:pPr marL="285750" indent="-285750">
              <a:buFont typeface="Wingdings" pitchFamily="2" charset="2"/>
              <a:buChar char="Ø"/>
            </a:pPr>
            <a:r>
              <a:rPr lang="en-US" dirty="0"/>
              <a:t> </a:t>
            </a:r>
            <a:r>
              <a:rPr lang="en-US" b="1" dirty="0"/>
              <a:t>Model</a:t>
            </a:r>
            <a:r>
              <a:rPr lang="en-US" dirty="0"/>
              <a:t> - a recreation or representation of the infrastructure</a:t>
            </a:r>
          </a:p>
          <a:p>
            <a:endParaRPr lang="en-US" dirty="0"/>
          </a:p>
          <a:p>
            <a:pPr marL="285750" indent="-285750">
              <a:buFont typeface="Wingdings" pitchFamily="2" charset="2"/>
              <a:buChar char="Ø"/>
            </a:pPr>
            <a:r>
              <a:rPr lang="en-US" b="1" dirty="0"/>
              <a:t>Framework</a:t>
            </a:r>
            <a:r>
              <a:rPr lang="en-US" dirty="0"/>
              <a:t> - the collection of the models suited to a specific enterprise</a:t>
            </a:r>
            <a:endParaRPr lang="en-US" sz="320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4D21-CA74-0648-93E8-2E9BFEA741A7}"/>
              </a:ext>
            </a:extLst>
          </p:cNvPr>
          <p:cNvSpPr>
            <a:spLocks noGrp="1"/>
          </p:cNvSpPr>
          <p:nvPr>
            <p:ph type="title"/>
          </p:nvPr>
        </p:nvSpPr>
        <p:spPr/>
        <p:txBody>
          <a:bodyPr/>
          <a:lstStyle/>
          <a:p>
            <a:r>
              <a:rPr lang="en-US" dirty="0"/>
              <a:t>The Enterprise </a:t>
            </a:r>
          </a:p>
        </p:txBody>
      </p:sp>
      <p:pic>
        <p:nvPicPr>
          <p:cNvPr id="7" name="Content Placeholder 6">
            <a:extLst>
              <a:ext uri="{FF2B5EF4-FFF2-40B4-BE49-F238E27FC236}">
                <a16:creationId xmlns:a16="http://schemas.microsoft.com/office/drawing/2014/main" id="{9AD43DCE-01E3-0B49-BCEF-FD5D8BAB5B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2187575"/>
            <a:ext cx="5803900" cy="3670300"/>
          </a:xfrm>
        </p:spPr>
      </p:pic>
      <p:sp>
        <p:nvSpPr>
          <p:cNvPr id="4" name="Footer Placeholder 3">
            <a:extLst>
              <a:ext uri="{FF2B5EF4-FFF2-40B4-BE49-F238E27FC236}">
                <a16:creationId xmlns:a16="http://schemas.microsoft.com/office/drawing/2014/main" id="{776CE738-7675-804D-8CEA-FC40EA68ED13}"/>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E87188FF-1F38-0043-975E-AF52967BE3DC}"/>
              </a:ext>
            </a:extLst>
          </p:cNvPr>
          <p:cNvSpPr>
            <a:spLocks noGrp="1"/>
          </p:cNvSpPr>
          <p:nvPr>
            <p:ph type="sldNum" sz="quarter" idx="12"/>
          </p:nvPr>
        </p:nvSpPr>
        <p:spPr/>
        <p:txBody>
          <a:bodyPr/>
          <a:lstStyle/>
          <a:p>
            <a:pPr marL="25400">
              <a:lnSpc>
                <a:spcPts val="1240"/>
              </a:lnSpc>
            </a:pPr>
            <a:fld id="{81D60167-4931-47E6-BA6A-407CBD079E47}" type="slidenum">
              <a:rPr lang="en-US" spc="-60" smtClean="0"/>
              <a:t>7</a:t>
            </a:fld>
            <a:endParaRPr lang="en-US" spc="-60" dirty="0"/>
          </a:p>
        </p:txBody>
      </p:sp>
    </p:spTree>
    <p:extLst>
      <p:ext uri="{BB962C8B-B14F-4D97-AF65-F5344CB8AC3E}">
        <p14:creationId xmlns:p14="http://schemas.microsoft.com/office/powerpoint/2010/main" val="164027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085F-997C-0E4F-93C8-C4B888A44134}"/>
              </a:ext>
            </a:extLst>
          </p:cNvPr>
          <p:cNvSpPr>
            <a:spLocks noGrp="1"/>
          </p:cNvSpPr>
          <p:nvPr>
            <p:ph type="title"/>
          </p:nvPr>
        </p:nvSpPr>
        <p:spPr/>
        <p:txBody>
          <a:bodyPr/>
          <a:lstStyle/>
          <a:p>
            <a:r>
              <a:rPr lang="en-US" dirty="0"/>
              <a:t>Defining the </a:t>
            </a:r>
            <a:r>
              <a:rPr lang="en-US" dirty="0" err="1"/>
              <a:t>enterprize</a:t>
            </a:r>
            <a:endParaRPr lang="en-US" dirty="0"/>
          </a:p>
        </p:txBody>
      </p:sp>
      <p:pic>
        <p:nvPicPr>
          <p:cNvPr id="7" name="Content Placeholder 6">
            <a:extLst>
              <a:ext uri="{FF2B5EF4-FFF2-40B4-BE49-F238E27FC236}">
                <a16:creationId xmlns:a16="http://schemas.microsoft.com/office/drawing/2014/main" id="{4299310A-BE23-C640-81C2-3BDD0DFDA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15" y="2133600"/>
            <a:ext cx="5575669" cy="3778250"/>
          </a:xfrm>
        </p:spPr>
      </p:pic>
      <p:sp>
        <p:nvSpPr>
          <p:cNvPr id="4" name="Footer Placeholder 3">
            <a:extLst>
              <a:ext uri="{FF2B5EF4-FFF2-40B4-BE49-F238E27FC236}">
                <a16:creationId xmlns:a16="http://schemas.microsoft.com/office/drawing/2014/main" id="{1E250564-436D-F940-BCC4-392BEB2A1046}"/>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0EA1A447-B12B-0F42-8246-1DEE56CD3B5B}"/>
              </a:ext>
            </a:extLst>
          </p:cNvPr>
          <p:cNvSpPr>
            <a:spLocks noGrp="1"/>
          </p:cNvSpPr>
          <p:nvPr>
            <p:ph type="sldNum" sz="quarter" idx="12"/>
          </p:nvPr>
        </p:nvSpPr>
        <p:spPr/>
        <p:txBody>
          <a:bodyPr/>
          <a:lstStyle/>
          <a:p>
            <a:pPr marL="25400">
              <a:lnSpc>
                <a:spcPts val="1240"/>
              </a:lnSpc>
            </a:pPr>
            <a:fld id="{81D60167-4931-47E6-BA6A-407CBD079E47}" type="slidenum">
              <a:rPr lang="en-US" spc="-60" smtClean="0"/>
              <a:t>8</a:t>
            </a:fld>
            <a:endParaRPr lang="en-US" spc="-60" dirty="0"/>
          </a:p>
        </p:txBody>
      </p:sp>
    </p:spTree>
    <p:extLst>
      <p:ext uri="{BB962C8B-B14F-4D97-AF65-F5344CB8AC3E}">
        <p14:creationId xmlns:p14="http://schemas.microsoft.com/office/powerpoint/2010/main" val="105554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1AAE-D9BA-AE49-A3BB-9E78F12A93FE}"/>
              </a:ext>
            </a:extLst>
          </p:cNvPr>
          <p:cNvSpPr>
            <a:spLocks noGrp="1"/>
          </p:cNvSpPr>
          <p:nvPr>
            <p:ph type="title"/>
          </p:nvPr>
        </p:nvSpPr>
        <p:spPr/>
        <p:txBody>
          <a:bodyPr/>
          <a:lstStyle/>
          <a:p>
            <a:r>
              <a:rPr lang="en-US" dirty="0"/>
              <a:t>Architectural overview</a:t>
            </a:r>
          </a:p>
        </p:txBody>
      </p:sp>
      <p:sp>
        <p:nvSpPr>
          <p:cNvPr id="3" name="Content Placeholder 2">
            <a:extLst>
              <a:ext uri="{FF2B5EF4-FFF2-40B4-BE49-F238E27FC236}">
                <a16:creationId xmlns:a16="http://schemas.microsoft.com/office/drawing/2014/main" id="{5CCDB6C7-D67F-0645-B2AA-360590A8D8C1}"/>
              </a:ext>
            </a:extLst>
          </p:cNvPr>
          <p:cNvSpPr>
            <a:spLocks noGrp="1"/>
          </p:cNvSpPr>
          <p:nvPr>
            <p:ph idx="1"/>
          </p:nvPr>
        </p:nvSpPr>
        <p:spPr/>
        <p:txBody>
          <a:bodyPr>
            <a:normAutofit/>
          </a:bodyPr>
          <a:lstStyle/>
          <a:p>
            <a:pPr marL="0" indent="0">
              <a:buNone/>
            </a:pPr>
            <a:r>
              <a:rPr lang="en-US" b="1" dirty="0"/>
              <a:t>System Stakeholder:</a:t>
            </a:r>
          </a:p>
          <a:p>
            <a:pPr marL="0" indent="0">
              <a:buNone/>
            </a:pPr>
            <a:r>
              <a:rPr lang="en-US" dirty="0"/>
              <a:t>an individual, team, or organization (or classes thereof) with interests in, or concerns relative to, a system </a:t>
            </a:r>
          </a:p>
          <a:p>
            <a:pPr marL="0" indent="0">
              <a:buNone/>
            </a:pPr>
            <a:r>
              <a:rPr lang="en-US" b="1" dirty="0"/>
              <a:t>View</a:t>
            </a:r>
            <a:r>
              <a:rPr lang="en-US" dirty="0"/>
              <a:t>: </a:t>
            </a:r>
          </a:p>
          <a:p>
            <a:pPr marL="0" indent="0">
              <a:buNone/>
            </a:pPr>
            <a:r>
              <a:rPr lang="en-US" dirty="0"/>
              <a:t>a representation of a whole system from the perspective of a related set of concerns </a:t>
            </a:r>
          </a:p>
          <a:p>
            <a:pPr marL="0" indent="0">
              <a:buNone/>
            </a:pPr>
            <a:r>
              <a:rPr lang="en-US" b="1" dirty="0"/>
              <a:t>Viewpoint</a:t>
            </a:r>
            <a:r>
              <a:rPr lang="en-US" dirty="0"/>
              <a:t>: </a:t>
            </a:r>
          </a:p>
          <a:p>
            <a:pPr marL="0" indent="0">
              <a:buNone/>
            </a:pPr>
            <a:r>
              <a:rPr lang="en-US" dirty="0"/>
              <a:t>(a schema of the information in a view) acts as a pattern or template from which to develop individual views by establishing the purposes and audience for a view and the techniques for its creation and analysis</a:t>
            </a:r>
          </a:p>
        </p:txBody>
      </p:sp>
      <p:sp>
        <p:nvSpPr>
          <p:cNvPr id="4" name="Footer Placeholder 3">
            <a:extLst>
              <a:ext uri="{FF2B5EF4-FFF2-40B4-BE49-F238E27FC236}">
                <a16:creationId xmlns:a16="http://schemas.microsoft.com/office/drawing/2014/main" id="{D7C023A1-0325-E442-9F96-B2535C15C876}"/>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5" name="Slide Number Placeholder 4">
            <a:extLst>
              <a:ext uri="{FF2B5EF4-FFF2-40B4-BE49-F238E27FC236}">
                <a16:creationId xmlns:a16="http://schemas.microsoft.com/office/drawing/2014/main" id="{84867E94-3409-D24E-AD37-20B5978919B5}"/>
              </a:ext>
            </a:extLst>
          </p:cNvPr>
          <p:cNvSpPr>
            <a:spLocks noGrp="1"/>
          </p:cNvSpPr>
          <p:nvPr>
            <p:ph type="sldNum" sz="quarter" idx="12"/>
          </p:nvPr>
        </p:nvSpPr>
        <p:spPr/>
        <p:txBody>
          <a:bodyPr/>
          <a:lstStyle/>
          <a:p>
            <a:pPr marL="25400">
              <a:lnSpc>
                <a:spcPts val="1240"/>
              </a:lnSpc>
            </a:pPr>
            <a:fld id="{81D60167-4931-47E6-BA6A-407CBD079E47}" type="slidenum">
              <a:rPr lang="en-US" spc="-60" smtClean="0"/>
              <a:t>9</a:t>
            </a:fld>
            <a:endParaRPr lang="en-US" spc="-60" dirty="0"/>
          </a:p>
        </p:txBody>
      </p:sp>
    </p:spTree>
    <p:extLst>
      <p:ext uri="{BB962C8B-B14F-4D97-AF65-F5344CB8AC3E}">
        <p14:creationId xmlns:p14="http://schemas.microsoft.com/office/powerpoint/2010/main" val="10195553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TotalTime>
  <Words>1108</Words>
  <Application>Microsoft Macintosh PowerPoint</Application>
  <PresentationFormat>On-screen Show (4:3)</PresentationFormat>
  <Paragraphs>146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Wisp</vt:lpstr>
      <vt:lpstr>Lecture 02</vt:lpstr>
      <vt:lpstr>Outline</vt:lpstr>
      <vt:lpstr>Introduction</vt:lpstr>
      <vt:lpstr>Definition</vt:lpstr>
      <vt:lpstr>Contd…..</vt:lpstr>
      <vt:lpstr>Enterprise Architecture (cont…)</vt:lpstr>
      <vt:lpstr>The Enterprise </vt:lpstr>
      <vt:lpstr>Defining the enterprize</vt:lpstr>
      <vt:lpstr>Architectural overview</vt:lpstr>
      <vt:lpstr>Contd…</vt:lpstr>
      <vt:lpstr>Contd…</vt:lpstr>
      <vt:lpstr>System architecture</vt:lpstr>
      <vt:lpstr>About Enterprise Architecture</vt:lpstr>
      <vt:lpstr>Contd…</vt:lpstr>
      <vt:lpstr>Enterprise Architecture frameworks  </vt:lpstr>
      <vt:lpstr>Need of Enterprise Architecture</vt:lpstr>
      <vt:lpstr>Enterprise Architecture benefits </vt:lpstr>
      <vt:lpstr>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Engineering</dc:title>
  <dc:creator>MyUserName</dc:creator>
  <cp:lastModifiedBy>msds18045</cp:lastModifiedBy>
  <cp:revision>23</cp:revision>
  <cp:lastPrinted>2019-09-23T17:30:14Z</cp:lastPrinted>
  <dcterms:created xsi:type="dcterms:W3CDTF">2019-09-23T16:36:43Z</dcterms:created>
  <dcterms:modified xsi:type="dcterms:W3CDTF">2019-09-27T08:26:46Z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2017-09-15T00:00:00Z</vt:filetime>
  </property>
  <property fmtid="{D5CDD505-2E9C-101B-9397-08002B2CF9AE}" pid="3" name="Creator">
    <vt:lpwstr>Microsoft® PowerPoint® 2016</vt:lpwstr>
  </property>
  <property fmtid="{D5CDD505-2E9C-101B-9397-08002B2CF9AE}" pid="4" name="LastSaved">
    <vt:filetime>2019-09-23T00:00:00Z</vt:filetime>
  </property>
</Properties>
</file>