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713" r:id="rId5"/>
    <p:sldMasterId id="2147483722" r:id="rId6"/>
    <p:sldMasterId id="2147483851" r:id="rId7"/>
  </p:sldMasterIdLst>
  <p:notesMasterIdLst>
    <p:notesMasterId r:id="rId28"/>
  </p:notesMasterIdLst>
  <p:handoutMasterIdLst>
    <p:handoutMasterId r:id="rId29"/>
  </p:handoutMasterIdLst>
  <p:sldIdLst>
    <p:sldId id="314" r:id="rId8"/>
    <p:sldId id="535" r:id="rId9"/>
    <p:sldId id="504" r:id="rId10"/>
    <p:sldId id="522" r:id="rId11"/>
    <p:sldId id="529" r:id="rId12"/>
    <p:sldId id="526" r:id="rId13"/>
    <p:sldId id="523" r:id="rId14"/>
    <p:sldId id="525" r:id="rId15"/>
    <p:sldId id="527" r:id="rId16"/>
    <p:sldId id="530" r:id="rId17"/>
    <p:sldId id="532" r:id="rId18"/>
    <p:sldId id="534" r:id="rId19"/>
    <p:sldId id="528" r:id="rId20"/>
    <p:sldId id="531" r:id="rId21"/>
    <p:sldId id="519" r:id="rId22"/>
    <p:sldId id="536" r:id="rId23"/>
    <p:sldId id="533" r:id="rId24"/>
    <p:sldId id="268" r:id="rId25"/>
    <p:sldId id="508" r:id="rId26"/>
    <p:sldId id="514" r:id="rId27"/>
  </p:sldIdLst>
  <p:sldSz cx="12192000" cy="6858000"/>
  <p:notesSz cx="6858000" cy="9926638"/>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120" userDrawn="1">
          <p15:clr>
            <a:srgbClr val="A4A3A4"/>
          </p15:clr>
        </p15:guide>
      </p15:sldGuideLst>
    </p:ext>
    <p:ext uri="{2D200454-40CA-4A62-9FC3-DE9A4176ACB9}">
      <p15:notesGuideLst xmlns:p15="http://schemas.microsoft.com/office/powerpoint/2012/main">
        <p15:guide id="1" orient="horz" pos="3792" userDrawn="1">
          <p15:clr>
            <a:srgbClr val="A4A3A4"/>
          </p15:clr>
        </p15:guide>
        <p15:guide id="2" pos="2228" userDrawn="1">
          <p15:clr>
            <a:srgbClr val="A4A3A4"/>
          </p15:clr>
        </p15:guide>
        <p15:guide id="3" orient="horz" pos="3127" userDrawn="1">
          <p15:clr>
            <a:srgbClr val="A4A3A4"/>
          </p15:clr>
        </p15:guide>
        <p15:guide id="4"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 Rocha Juan Pablo" initials="DRJP" lastIdx="1" clrIdx="0">
    <p:extLst>
      <p:ext uri="{19B8F6BF-5375-455C-9EA6-DF929625EA0E}">
        <p15:presenceInfo xmlns:p15="http://schemas.microsoft.com/office/powerpoint/2012/main" userId="S-1-5-21-163194853-14046048-868425949-186870" providerId="AD"/>
      </p:ext>
    </p:extLst>
  </p:cmAuthor>
  <p:cmAuthor id="2" name="Da Rocha Juan Pablo" initials="DRJP [2]" lastIdx="1" clrIdx="1">
    <p:extLst>
      <p:ext uri="{19B8F6BF-5375-455C-9EA6-DF929625EA0E}">
        <p15:presenceInfo xmlns:p15="http://schemas.microsoft.com/office/powerpoint/2012/main" userId="S::JDaRocha@bancociudad.com.ar::00dfe821-71e3-4f04-8fe7-a1aefa92a7e6" providerId="AD"/>
      </p:ext>
    </p:extLst>
  </p:cmAuthor>
  <p:cmAuthor id="3" name="Salcedo Cecilia Carolina" initials="SCC" lastIdx="2" clrIdx="2">
    <p:extLst>
      <p:ext uri="{19B8F6BF-5375-455C-9EA6-DF929625EA0E}">
        <p15:presenceInfo xmlns:p15="http://schemas.microsoft.com/office/powerpoint/2012/main" userId="S::CSalcedo@bancociudad.com.ar::d05ff06d-877f-4278-8c9c-3f529425a3d0" providerId="AD"/>
      </p:ext>
    </p:extLst>
  </p:cmAuthor>
  <p:cmAuthor id="4" name="Benitez Julian" initials="BJ" lastIdx="3" clrIdx="3">
    <p:extLst>
      <p:ext uri="{19B8F6BF-5375-455C-9EA6-DF929625EA0E}">
        <p15:presenceInfo xmlns:p15="http://schemas.microsoft.com/office/powerpoint/2012/main" userId="S::JBenitez@bancociudad.com.ar::6c610d3a-79c8-4cca-95ca-d876529185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4F81BD"/>
    <a:srgbClr val="FFBEB3"/>
    <a:srgbClr val="7BC1CB"/>
    <a:srgbClr val="D0D8E8"/>
    <a:srgbClr val="B3DFFF"/>
    <a:srgbClr val="EE6112"/>
    <a:srgbClr val="BCD68B"/>
    <a:srgbClr val="6E97C9"/>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2" autoAdjust="0"/>
    <p:restoredTop sz="77889" autoAdjust="0"/>
  </p:normalViewPr>
  <p:slideViewPr>
    <p:cSldViewPr snapToGrid="0">
      <p:cViewPr varScale="1">
        <p:scale>
          <a:sx n="67" d="100"/>
          <a:sy n="67" d="100"/>
        </p:scale>
        <p:origin x="1018" y="48"/>
      </p:cViewPr>
      <p:guideLst>
        <p:guide orient="horz" pos="2160"/>
        <p:guide pos="51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792"/>
        <p:guide pos="2228"/>
        <p:guide orient="horz" pos="312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8"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400251-3776-4532-897D-DA94F75F8F97}"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6BE0E41B-ECBE-42C7-8BC7-E4B884FBE832}">
      <dgm:prSet custT="1"/>
      <dgm:spPr/>
      <dgm:t>
        <a:bodyPr/>
        <a:lstStyle/>
        <a:p>
          <a:r>
            <a:rPr lang="en-US" sz="1600" dirty="0">
              <a:latin typeface="Avenir Next LT Pro Light" panose="020B0304020202020204" pitchFamily="34" charset="0"/>
            </a:rPr>
            <a:t>Contexto</a:t>
          </a:r>
          <a:endParaRPr lang="en-US" sz="1400" dirty="0">
            <a:latin typeface="Avenir Next LT Pro Light" panose="020B0304020202020204" pitchFamily="34" charset="0"/>
          </a:endParaRPr>
        </a:p>
      </dgm:t>
    </dgm:pt>
    <dgm:pt modelId="{370CD4E2-CD8A-4E96-9CE6-613F8651ABA1}" type="parTrans" cxnId="{702AB6EB-A838-4D83-A403-47F4F07E7B84}">
      <dgm:prSet/>
      <dgm:spPr/>
      <dgm:t>
        <a:bodyPr/>
        <a:lstStyle/>
        <a:p>
          <a:endParaRPr lang="en-US"/>
        </a:p>
      </dgm:t>
    </dgm:pt>
    <dgm:pt modelId="{C4B7DC4B-FDA4-4418-BA6A-2BAC5126E02D}" type="sibTrans" cxnId="{702AB6EB-A838-4D83-A403-47F4F07E7B84}">
      <dgm:prSet/>
      <dgm:spPr/>
      <dgm:t>
        <a:bodyPr/>
        <a:lstStyle/>
        <a:p>
          <a:endParaRPr lang="en-US"/>
        </a:p>
      </dgm:t>
    </dgm:pt>
    <dgm:pt modelId="{77CA256B-7CAD-474D-8674-7A0D9315C01C}">
      <dgm:prSet custT="1"/>
      <dgm:spPr/>
      <dgm:t>
        <a:bodyPr/>
        <a:lstStyle/>
        <a:p>
          <a:r>
            <a:rPr lang="es-ES" sz="1800" b="0" dirty="0">
              <a:latin typeface="Avenir Next LT Pro Light" panose="020B0304020202020204" pitchFamily="34" charset="0"/>
            </a:rPr>
            <a:t>API Gateway</a:t>
          </a:r>
          <a:endParaRPr lang="en-US" sz="1400" b="0" dirty="0">
            <a:latin typeface="Avenir Next LT Pro Light" panose="020B0304020202020204" pitchFamily="34" charset="0"/>
          </a:endParaRPr>
        </a:p>
      </dgm:t>
    </dgm:pt>
    <dgm:pt modelId="{33587187-3333-4A8B-98B5-1D66B10F3BC2}" type="parTrans" cxnId="{66DE7941-BD24-4DEF-9F2A-4C37776D42B8}">
      <dgm:prSet/>
      <dgm:spPr/>
      <dgm:t>
        <a:bodyPr/>
        <a:lstStyle/>
        <a:p>
          <a:endParaRPr lang="en-US"/>
        </a:p>
      </dgm:t>
    </dgm:pt>
    <dgm:pt modelId="{E0DE9B3D-EBD8-4BD0-B19F-24CF62552ECD}" type="sibTrans" cxnId="{66DE7941-BD24-4DEF-9F2A-4C37776D42B8}">
      <dgm:prSet/>
      <dgm:spPr/>
      <dgm:t>
        <a:bodyPr/>
        <a:lstStyle/>
        <a:p>
          <a:endParaRPr lang="en-US"/>
        </a:p>
      </dgm:t>
    </dgm:pt>
    <dgm:pt modelId="{B1FEB69E-2005-4645-AD09-22E77BE4493F}">
      <dgm:prSet custT="1"/>
      <dgm:spPr/>
      <dgm:t>
        <a:bodyPr/>
        <a:lstStyle/>
        <a:p>
          <a:r>
            <a:rPr lang="en-US" sz="1800" dirty="0">
              <a:latin typeface="Avenir Next LT Pro Light" panose="020B0304020202020204" pitchFamily="34" charset="0"/>
            </a:rPr>
            <a:t>API Manager</a:t>
          </a:r>
        </a:p>
      </dgm:t>
    </dgm:pt>
    <dgm:pt modelId="{CC3BE84E-27DD-4F5D-9B0E-E9A76FF3439C}" type="parTrans" cxnId="{19B6F14A-90A0-468C-8AD7-5E3BF30D2430}">
      <dgm:prSet/>
      <dgm:spPr/>
      <dgm:t>
        <a:bodyPr/>
        <a:lstStyle/>
        <a:p>
          <a:endParaRPr lang="en-US"/>
        </a:p>
      </dgm:t>
    </dgm:pt>
    <dgm:pt modelId="{AA9A154C-A058-4262-9E9D-44D4A53FEE86}" type="sibTrans" cxnId="{19B6F14A-90A0-468C-8AD7-5E3BF30D2430}">
      <dgm:prSet/>
      <dgm:spPr/>
      <dgm:t>
        <a:bodyPr/>
        <a:lstStyle/>
        <a:p>
          <a:endParaRPr lang="en-US"/>
        </a:p>
      </dgm:t>
    </dgm:pt>
    <dgm:pt modelId="{AA7B336F-B210-4212-B6EB-4B7EEAD2940B}">
      <dgm:prSet custT="1"/>
      <dgm:spPr>
        <a:solidFill>
          <a:prstClr val="white">
            <a:alpha val="90000"/>
            <a:hueOff val="0"/>
            <a:satOff val="0"/>
            <a:lumOff val="0"/>
            <a:alphaOff val="0"/>
          </a:prstClr>
        </a:solidFill>
        <a:ln w="19050" cap="rnd" cmpd="sng" algn="ctr">
          <a:solidFill>
            <a:srgbClr val="5FCBEF">
              <a:hueOff val="0"/>
              <a:satOff val="0"/>
              <a:lumOff val="0"/>
              <a:alphaOff val="0"/>
            </a:srgbClr>
          </a:solidFill>
          <a:prstDash val="solid"/>
        </a:ln>
        <a:effectLst/>
      </dgm:spPr>
      <dgm:t>
        <a:bodyPr spcFirstLastPara="0" vert="horz" wrap="square" lIns="68580" tIns="68580" rIns="68580" bIns="68580" numCol="1" spcCol="1270" anchor="ctr" anchorCtr="0"/>
        <a:lstStyle/>
        <a:p>
          <a:r>
            <a:rPr lang="es-AR" sz="1800" kern="1200" noProof="0" dirty="0">
              <a:solidFill>
                <a:prstClr val="black">
                  <a:hueOff val="0"/>
                  <a:satOff val="0"/>
                  <a:lumOff val="0"/>
                  <a:alphaOff val="0"/>
                </a:prstClr>
              </a:solidFill>
              <a:latin typeface="Avenir Next LT Pro Light" panose="020B0304020202020204" pitchFamily="34" charset="0"/>
              <a:ea typeface="+mn-ea"/>
              <a:cs typeface="+mn-cs"/>
            </a:rPr>
            <a:t>API como Producto</a:t>
          </a:r>
        </a:p>
      </dgm:t>
    </dgm:pt>
    <dgm:pt modelId="{39883CE3-AAFC-4D54-969C-9CC0A0117C42}" type="parTrans" cxnId="{609E2ED9-A025-4CB8-BDB4-1345553C5AB3}">
      <dgm:prSet/>
      <dgm:spPr/>
      <dgm:t>
        <a:bodyPr/>
        <a:lstStyle/>
        <a:p>
          <a:endParaRPr lang="es-AR"/>
        </a:p>
      </dgm:t>
    </dgm:pt>
    <dgm:pt modelId="{4CABF93C-DF01-45D1-AEC0-B8D186801CB8}" type="sibTrans" cxnId="{609E2ED9-A025-4CB8-BDB4-1345553C5AB3}">
      <dgm:prSet/>
      <dgm:spPr/>
      <dgm:t>
        <a:bodyPr/>
        <a:lstStyle/>
        <a:p>
          <a:endParaRPr lang="es-AR"/>
        </a:p>
      </dgm:t>
    </dgm:pt>
    <dgm:pt modelId="{E460CA8C-970D-4495-871D-2D07153079E6}">
      <dgm:prSet custT="1"/>
      <dgm:spPr>
        <a:solidFill>
          <a:prstClr val="white">
            <a:alpha val="90000"/>
            <a:hueOff val="0"/>
            <a:satOff val="0"/>
            <a:lumOff val="0"/>
            <a:alphaOff val="0"/>
          </a:prstClr>
        </a:solidFill>
        <a:ln w="19050" cap="rnd" cmpd="sng" algn="ctr">
          <a:solidFill>
            <a:srgbClr val="5FCBEF">
              <a:hueOff val="0"/>
              <a:satOff val="0"/>
              <a:lumOff val="0"/>
              <a:alphaOff val="0"/>
            </a:srgbClr>
          </a:solidFill>
          <a:prstDash val="solid"/>
        </a:ln>
        <a:effectLst/>
      </dgm:spPr>
      <dgm:t>
        <a:bodyPr spcFirstLastPara="0" vert="horz" wrap="square" lIns="68580" tIns="68580" rIns="68580" bIns="68580" numCol="1" spcCol="1270" anchor="ctr" anchorCtr="0"/>
        <a:lstStyle/>
        <a:p>
          <a:pPr marL="0" lvl="0" indent="0" algn="ctr" defTabSz="800100">
            <a:lnSpc>
              <a:spcPct val="90000"/>
            </a:lnSpc>
            <a:spcBef>
              <a:spcPct val="0"/>
            </a:spcBef>
            <a:spcAft>
              <a:spcPct val="35000"/>
            </a:spcAft>
            <a:buNone/>
          </a:pPr>
          <a:r>
            <a:rPr lang="es-AR" sz="1800" kern="1200" noProof="0" dirty="0">
              <a:solidFill>
                <a:prstClr val="black">
                  <a:hueOff val="0"/>
                  <a:satOff val="0"/>
                  <a:lumOff val="0"/>
                  <a:alphaOff val="0"/>
                </a:prstClr>
              </a:solidFill>
              <a:latin typeface="Avenir Next LT Pro Light" panose="020B0304020202020204" pitchFamily="34" charset="0"/>
              <a:ea typeface="+mn-ea"/>
              <a:cs typeface="+mn-cs"/>
            </a:rPr>
            <a:t>Cursos y Documentación</a:t>
          </a:r>
        </a:p>
      </dgm:t>
    </dgm:pt>
    <dgm:pt modelId="{19B79D7D-991D-47D2-878D-56CF52B3BB41}" type="parTrans" cxnId="{87848F84-8C4C-409F-BB77-E77EE1A146B5}">
      <dgm:prSet/>
      <dgm:spPr/>
      <dgm:t>
        <a:bodyPr/>
        <a:lstStyle/>
        <a:p>
          <a:endParaRPr lang="es-AR"/>
        </a:p>
      </dgm:t>
    </dgm:pt>
    <dgm:pt modelId="{C1B68FBE-B9AE-4B8E-B820-3B6FC32FE1C8}" type="sibTrans" cxnId="{87848F84-8C4C-409F-BB77-E77EE1A146B5}">
      <dgm:prSet/>
      <dgm:spPr/>
      <dgm:t>
        <a:bodyPr/>
        <a:lstStyle/>
        <a:p>
          <a:endParaRPr lang="es-AR"/>
        </a:p>
      </dgm:t>
    </dgm:pt>
    <dgm:pt modelId="{AA87A430-65DC-4437-84A5-66500F581181}" type="pres">
      <dgm:prSet presAssocID="{1B400251-3776-4532-897D-DA94F75F8F97}" presName="hierChild1" presStyleCnt="0">
        <dgm:presLayoutVars>
          <dgm:chPref val="1"/>
          <dgm:dir/>
          <dgm:animOne val="branch"/>
          <dgm:animLvl val="lvl"/>
          <dgm:resizeHandles/>
        </dgm:presLayoutVars>
      </dgm:prSet>
      <dgm:spPr/>
    </dgm:pt>
    <dgm:pt modelId="{63118DE3-DB1B-4CCC-AEBB-0EB0D10CFA69}" type="pres">
      <dgm:prSet presAssocID="{6BE0E41B-ECBE-42C7-8BC7-E4B884FBE832}" presName="hierRoot1" presStyleCnt="0"/>
      <dgm:spPr/>
    </dgm:pt>
    <dgm:pt modelId="{E4A200DE-CFA6-44AA-8B62-B5AD605A6677}" type="pres">
      <dgm:prSet presAssocID="{6BE0E41B-ECBE-42C7-8BC7-E4B884FBE832}" presName="composite" presStyleCnt="0"/>
      <dgm:spPr/>
    </dgm:pt>
    <dgm:pt modelId="{19E11FCE-A9FD-46E0-91F3-A4F08F411C3E}" type="pres">
      <dgm:prSet presAssocID="{6BE0E41B-ECBE-42C7-8BC7-E4B884FBE832}" presName="background" presStyleLbl="node0" presStyleIdx="0" presStyleCnt="5"/>
      <dgm:spPr/>
    </dgm:pt>
    <dgm:pt modelId="{70DAB04E-66C9-41D7-8AB7-DE5B1AD2B3B5}" type="pres">
      <dgm:prSet presAssocID="{6BE0E41B-ECBE-42C7-8BC7-E4B884FBE832}" presName="text" presStyleLbl="fgAcc0" presStyleIdx="0" presStyleCnt="5">
        <dgm:presLayoutVars>
          <dgm:chPref val="3"/>
        </dgm:presLayoutVars>
      </dgm:prSet>
      <dgm:spPr/>
    </dgm:pt>
    <dgm:pt modelId="{45F8186F-D554-44F2-BEF4-C1C9B8124E02}" type="pres">
      <dgm:prSet presAssocID="{6BE0E41B-ECBE-42C7-8BC7-E4B884FBE832}" presName="hierChild2" presStyleCnt="0"/>
      <dgm:spPr/>
    </dgm:pt>
    <dgm:pt modelId="{46481BFC-B79F-4557-8970-0C452CE723C2}" type="pres">
      <dgm:prSet presAssocID="{77CA256B-7CAD-474D-8674-7A0D9315C01C}" presName="hierRoot1" presStyleCnt="0"/>
      <dgm:spPr/>
    </dgm:pt>
    <dgm:pt modelId="{193C2FF6-716F-4FB5-8434-7258446AACBF}" type="pres">
      <dgm:prSet presAssocID="{77CA256B-7CAD-474D-8674-7A0D9315C01C}" presName="composite" presStyleCnt="0"/>
      <dgm:spPr/>
    </dgm:pt>
    <dgm:pt modelId="{EBE4AE74-D445-4560-8AA0-51B030D983EF}" type="pres">
      <dgm:prSet presAssocID="{77CA256B-7CAD-474D-8674-7A0D9315C01C}" presName="background" presStyleLbl="node0" presStyleIdx="1" presStyleCnt="5"/>
      <dgm:spPr/>
    </dgm:pt>
    <dgm:pt modelId="{31E5B666-2533-446A-8001-412E888696F8}" type="pres">
      <dgm:prSet presAssocID="{77CA256B-7CAD-474D-8674-7A0D9315C01C}" presName="text" presStyleLbl="fgAcc0" presStyleIdx="1" presStyleCnt="5">
        <dgm:presLayoutVars>
          <dgm:chPref val="3"/>
        </dgm:presLayoutVars>
      </dgm:prSet>
      <dgm:spPr/>
    </dgm:pt>
    <dgm:pt modelId="{FE039809-139B-405E-A0A0-6D0B33458088}" type="pres">
      <dgm:prSet presAssocID="{77CA256B-7CAD-474D-8674-7A0D9315C01C}" presName="hierChild2" presStyleCnt="0"/>
      <dgm:spPr/>
    </dgm:pt>
    <dgm:pt modelId="{F0DBA352-A7C1-4578-8EE8-82A4EFDAC358}" type="pres">
      <dgm:prSet presAssocID="{B1FEB69E-2005-4645-AD09-22E77BE4493F}" presName="hierRoot1" presStyleCnt="0"/>
      <dgm:spPr/>
    </dgm:pt>
    <dgm:pt modelId="{6D07F6B3-2E05-4138-AE92-BFFA9C6E3E5C}" type="pres">
      <dgm:prSet presAssocID="{B1FEB69E-2005-4645-AD09-22E77BE4493F}" presName="composite" presStyleCnt="0"/>
      <dgm:spPr/>
    </dgm:pt>
    <dgm:pt modelId="{BC6E6446-51A9-4028-A6F1-4F09A8CBAC9A}" type="pres">
      <dgm:prSet presAssocID="{B1FEB69E-2005-4645-AD09-22E77BE4493F}" presName="background" presStyleLbl="node0" presStyleIdx="2" presStyleCnt="5"/>
      <dgm:spPr/>
    </dgm:pt>
    <dgm:pt modelId="{C81770C5-4B66-44C6-B363-56702526BA82}" type="pres">
      <dgm:prSet presAssocID="{B1FEB69E-2005-4645-AD09-22E77BE4493F}" presName="text" presStyleLbl="fgAcc0" presStyleIdx="2" presStyleCnt="5">
        <dgm:presLayoutVars>
          <dgm:chPref val="3"/>
        </dgm:presLayoutVars>
      </dgm:prSet>
      <dgm:spPr/>
    </dgm:pt>
    <dgm:pt modelId="{453359D7-D0B9-4D8B-99C5-FB67960C6CA4}" type="pres">
      <dgm:prSet presAssocID="{B1FEB69E-2005-4645-AD09-22E77BE4493F}" presName="hierChild2" presStyleCnt="0"/>
      <dgm:spPr/>
    </dgm:pt>
    <dgm:pt modelId="{10BC9D92-8AA0-4AA3-8D64-FE468C4555FB}" type="pres">
      <dgm:prSet presAssocID="{AA7B336F-B210-4212-B6EB-4B7EEAD2940B}" presName="hierRoot1" presStyleCnt="0"/>
      <dgm:spPr/>
    </dgm:pt>
    <dgm:pt modelId="{7BF93728-4950-47BE-892D-11475264C53D}" type="pres">
      <dgm:prSet presAssocID="{AA7B336F-B210-4212-B6EB-4B7EEAD2940B}" presName="composite" presStyleCnt="0"/>
      <dgm:spPr/>
    </dgm:pt>
    <dgm:pt modelId="{F1F365E5-25FF-44CD-B2DC-9CE96EFA936F}" type="pres">
      <dgm:prSet presAssocID="{AA7B336F-B210-4212-B6EB-4B7EEAD2940B}" presName="background" presStyleLbl="node0" presStyleIdx="3" presStyleCnt="5"/>
      <dgm:spPr/>
    </dgm:pt>
    <dgm:pt modelId="{35BCBB63-0E06-4F1D-A6D1-D7D1255A0A41}" type="pres">
      <dgm:prSet presAssocID="{AA7B336F-B210-4212-B6EB-4B7EEAD2940B}" presName="text" presStyleLbl="fgAcc0" presStyleIdx="3" presStyleCnt="5">
        <dgm:presLayoutVars>
          <dgm:chPref val="3"/>
        </dgm:presLayoutVars>
      </dgm:prSet>
      <dgm:spPr>
        <a:xfrm>
          <a:off x="6055009" y="1622675"/>
          <a:ext cx="1601926" cy="1017223"/>
        </a:xfrm>
        <a:prstGeom prst="roundRect">
          <a:avLst>
            <a:gd name="adj" fmla="val 10000"/>
          </a:avLst>
        </a:prstGeom>
      </dgm:spPr>
    </dgm:pt>
    <dgm:pt modelId="{34F77FC1-EE61-45B3-9180-8854DC51405A}" type="pres">
      <dgm:prSet presAssocID="{AA7B336F-B210-4212-B6EB-4B7EEAD2940B}" presName="hierChild2" presStyleCnt="0"/>
      <dgm:spPr/>
    </dgm:pt>
    <dgm:pt modelId="{354B5AE6-6D28-446C-9D75-4FFDD497071C}" type="pres">
      <dgm:prSet presAssocID="{E460CA8C-970D-4495-871D-2D07153079E6}" presName="hierRoot1" presStyleCnt="0"/>
      <dgm:spPr/>
    </dgm:pt>
    <dgm:pt modelId="{75E49E8E-C912-4BA3-8B98-0DDB64432C72}" type="pres">
      <dgm:prSet presAssocID="{E460CA8C-970D-4495-871D-2D07153079E6}" presName="composite" presStyleCnt="0"/>
      <dgm:spPr/>
    </dgm:pt>
    <dgm:pt modelId="{415A6C32-2710-4B66-863A-0FA41338FBBA}" type="pres">
      <dgm:prSet presAssocID="{E460CA8C-970D-4495-871D-2D07153079E6}" presName="background" presStyleLbl="node0" presStyleIdx="4" presStyleCnt="5"/>
      <dgm:spPr/>
    </dgm:pt>
    <dgm:pt modelId="{C65C5498-DC41-4617-8824-52BBA5AEF148}" type="pres">
      <dgm:prSet presAssocID="{E460CA8C-970D-4495-871D-2D07153079E6}" presName="text" presStyleLbl="fgAcc0" presStyleIdx="4" presStyleCnt="5" custScaleX="112187">
        <dgm:presLayoutVars>
          <dgm:chPref val="3"/>
        </dgm:presLayoutVars>
      </dgm:prSet>
      <dgm:spPr>
        <a:xfrm>
          <a:off x="8012919" y="1622675"/>
          <a:ext cx="1601926" cy="1017223"/>
        </a:xfrm>
        <a:prstGeom prst="roundRect">
          <a:avLst>
            <a:gd name="adj" fmla="val 10000"/>
          </a:avLst>
        </a:prstGeom>
      </dgm:spPr>
    </dgm:pt>
    <dgm:pt modelId="{CA59112F-86D0-4777-B04B-E8BDC39D6231}" type="pres">
      <dgm:prSet presAssocID="{E460CA8C-970D-4495-871D-2D07153079E6}" presName="hierChild2" presStyleCnt="0"/>
      <dgm:spPr/>
    </dgm:pt>
  </dgm:ptLst>
  <dgm:cxnLst>
    <dgm:cxn modelId="{90D95219-3DC1-4F11-8CF7-D2322FDC902A}" type="presOf" srcId="{1B400251-3776-4532-897D-DA94F75F8F97}" destId="{AA87A430-65DC-4437-84A5-66500F581181}" srcOrd="0" destOrd="0" presId="urn:microsoft.com/office/officeart/2005/8/layout/hierarchy1"/>
    <dgm:cxn modelId="{6E51711B-9F1A-465B-AA0C-E5D19175F438}" type="presOf" srcId="{77CA256B-7CAD-474D-8674-7A0D9315C01C}" destId="{31E5B666-2533-446A-8001-412E888696F8}" srcOrd="0" destOrd="0" presId="urn:microsoft.com/office/officeart/2005/8/layout/hierarchy1"/>
    <dgm:cxn modelId="{214EC640-0D65-453E-8199-A26BFDDF86FE}" type="presOf" srcId="{B1FEB69E-2005-4645-AD09-22E77BE4493F}" destId="{C81770C5-4B66-44C6-B363-56702526BA82}" srcOrd="0" destOrd="0" presId="urn:microsoft.com/office/officeart/2005/8/layout/hierarchy1"/>
    <dgm:cxn modelId="{66DE7941-BD24-4DEF-9F2A-4C37776D42B8}" srcId="{1B400251-3776-4532-897D-DA94F75F8F97}" destId="{77CA256B-7CAD-474D-8674-7A0D9315C01C}" srcOrd="1" destOrd="0" parTransId="{33587187-3333-4A8B-98B5-1D66B10F3BC2}" sibTransId="{E0DE9B3D-EBD8-4BD0-B19F-24CF62552ECD}"/>
    <dgm:cxn modelId="{19B6F14A-90A0-468C-8AD7-5E3BF30D2430}" srcId="{1B400251-3776-4532-897D-DA94F75F8F97}" destId="{B1FEB69E-2005-4645-AD09-22E77BE4493F}" srcOrd="2" destOrd="0" parTransId="{CC3BE84E-27DD-4F5D-9B0E-E9A76FF3439C}" sibTransId="{AA9A154C-A058-4262-9E9D-44D4A53FEE86}"/>
    <dgm:cxn modelId="{661F4F6C-3F9E-4AE0-86FC-557375F5429F}" type="presOf" srcId="{E460CA8C-970D-4495-871D-2D07153079E6}" destId="{C65C5498-DC41-4617-8824-52BBA5AEF148}" srcOrd="0" destOrd="0" presId="urn:microsoft.com/office/officeart/2005/8/layout/hierarchy1"/>
    <dgm:cxn modelId="{FC111A82-E0A2-4E8B-B34E-FD8C56CB95CA}" type="presOf" srcId="{AA7B336F-B210-4212-B6EB-4B7EEAD2940B}" destId="{35BCBB63-0E06-4F1D-A6D1-D7D1255A0A41}" srcOrd="0" destOrd="0" presId="urn:microsoft.com/office/officeart/2005/8/layout/hierarchy1"/>
    <dgm:cxn modelId="{87848F84-8C4C-409F-BB77-E77EE1A146B5}" srcId="{1B400251-3776-4532-897D-DA94F75F8F97}" destId="{E460CA8C-970D-4495-871D-2D07153079E6}" srcOrd="4" destOrd="0" parTransId="{19B79D7D-991D-47D2-878D-56CF52B3BB41}" sibTransId="{C1B68FBE-B9AE-4B8E-B820-3B6FC32FE1C8}"/>
    <dgm:cxn modelId="{609E2ED9-A025-4CB8-BDB4-1345553C5AB3}" srcId="{1B400251-3776-4532-897D-DA94F75F8F97}" destId="{AA7B336F-B210-4212-B6EB-4B7EEAD2940B}" srcOrd="3" destOrd="0" parTransId="{39883CE3-AAFC-4D54-969C-9CC0A0117C42}" sibTransId="{4CABF93C-DF01-45D1-AEC0-B8D186801CB8}"/>
    <dgm:cxn modelId="{702AB6EB-A838-4D83-A403-47F4F07E7B84}" srcId="{1B400251-3776-4532-897D-DA94F75F8F97}" destId="{6BE0E41B-ECBE-42C7-8BC7-E4B884FBE832}" srcOrd="0" destOrd="0" parTransId="{370CD4E2-CD8A-4E96-9CE6-613F8651ABA1}" sibTransId="{C4B7DC4B-FDA4-4418-BA6A-2BAC5126E02D}"/>
    <dgm:cxn modelId="{35C96BFA-D871-4119-894C-EA352F7FD4F5}" type="presOf" srcId="{6BE0E41B-ECBE-42C7-8BC7-E4B884FBE832}" destId="{70DAB04E-66C9-41D7-8AB7-DE5B1AD2B3B5}" srcOrd="0" destOrd="0" presId="urn:microsoft.com/office/officeart/2005/8/layout/hierarchy1"/>
    <dgm:cxn modelId="{433699FF-A717-4A8A-A3D5-3B2793467974}" type="presParOf" srcId="{AA87A430-65DC-4437-84A5-66500F581181}" destId="{63118DE3-DB1B-4CCC-AEBB-0EB0D10CFA69}" srcOrd="0" destOrd="0" presId="urn:microsoft.com/office/officeart/2005/8/layout/hierarchy1"/>
    <dgm:cxn modelId="{684E4F63-E3A6-4FAB-A837-BCD513E93182}" type="presParOf" srcId="{63118DE3-DB1B-4CCC-AEBB-0EB0D10CFA69}" destId="{E4A200DE-CFA6-44AA-8B62-B5AD605A6677}" srcOrd="0" destOrd="0" presId="urn:microsoft.com/office/officeart/2005/8/layout/hierarchy1"/>
    <dgm:cxn modelId="{BEA3B28B-D8E0-49C0-B287-4BE64B4AFFE4}" type="presParOf" srcId="{E4A200DE-CFA6-44AA-8B62-B5AD605A6677}" destId="{19E11FCE-A9FD-46E0-91F3-A4F08F411C3E}" srcOrd="0" destOrd="0" presId="urn:microsoft.com/office/officeart/2005/8/layout/hierarchy1"/>
    <dgm:cxn modelId="{886BCA8A-42C1-4BAD-BBC3-04761985C6F6}" type="presParOf" srcId="{E4A200DE-CFA6-44AA-8B62-B5AD605A6677}" destId="{70DAB04E-66C9-41D7-8AB7-DE5B1AD2B3B5}" srcOrd="1" destOrd="0" presId="urn:microsoft.com/office/officeart/2005/8/layout/hierarchy1"/>
    <dgm:cxn modelId="{2F4369E3-4DD0-42B1-93B9-AB59810F6598}" type="presParOf" srcId="{63118DE3-DB1B-4CCC-AEBB-0EB0D10CFA69}" destId="{45F8186F-D554-44F2-BEF4-C1C9B8124E02}" srcOrd="1" destOrd="0" presId="urn:microsoft.com/office/officeart/2005/8/layout/hierarchy1"/>
    <dgm:cxn modelId="{94ACD055-E9C9-4D49-AE20-93D4B0C7F59C}" type="presParOf" srcId="{AA87A430-65DC-4437-84A5-66500F581181}" destId="{46481BFC-B79F-4557-8970-0C452CE723C2}" srcOrd="1" destOrd="0" presId="urn:microsoft.com/office/officeart/2005/8/layout/hierarchy1"/>
    <dgm:cxn modelId="{7F3E7B1F-4560-4492-BEE4-F1C9C9EEE1D3}" type="presParOf" srcId="{46481BFC-B79F-4557-8970-0C452CE723C2}" destId="{193C2FF6-716F-4FB5-8434-7258446AACBF}" srcOrd="0" destOrd="0" presId="urn:microsoft.com/office/officeart/2005/8/layout/hierarchy1"/>
    <dgm:cxn modelId="{17EDA04E-2944-4865-BEFD-184C125D9399}" type="presParOf" srcId="{193C2FF6-716F-4FB5-8434-7258446AACBF}" destId="{EBE4AE74-D445-4560-8AA0-51B030D983EF}" srcOrd="0" destOrd="0" presId="urn:microsoft.com/office/officeart/2005/8/layout/hierarchy1"/>
    <dgm:cxn modelId="{18912147-FFF1-4EB2-8D0E-65023D033E4D}" type="presParOf" srcId="{193C2FF6-716F-4FB5-8434-7258446AACBF}" destId="{31E5B666-2533-446A-8001-412E888696F8}" srcOrd="1" destOrd="0" presId="urn:microsoft.com/office/officeart/2005/8/layout/hierarchy1"/>
    <dgm:cxn modelId="{1A14E1DC-F641-4CFF-9F4D-606699F1C240}" type="presParOf" srcId="{46481BFC-B79F-4557-8970-0C452CE723C2}" destId="{FE039809-139B-405E-A0A0-6D0B33458088}" srcOrd="1" destOrd="0" presId="urn:microsoft.com/office/officeart/2005/8/layout/hierarchy1"/>
    <dgm:cxn modelId="{38557FB1-F3CC-48FB-9639-C968E6A9ED9A}" type="presParOf" srcId="{AA87A430-65DC-4437-84A5-66500F581181}" destId="{F0DBA352-A7C1-4578-8EE8-82A4EFDAC358}" srcOrd="2" destOrd="0" presId="urn:microsoft.com/office/officeart/2005/8/layout/hierarchy1"/>
    <dgm:cxn modelId="{59677F03-535E-4340-A2E6-12A51E7BA0DC}" type="presParOf" srcId="{F0DBA352-A7C1-4578-8EE8-82A4EFDAC358}" destId="{6D07F6B3-2E05-4138-AE92-BFFA9C6E3E5C}" srcOrd="0" destOrd="0" presId="urn:microsoft.com/office/officeart/2005/8/layout/hierarchy1"/>
    <dgm:cxn modelId="{6DDF8982-5847-4AF9-9060-7D43251DD42F}" type="presParOf" srcId="{6D07F6B3-2E05-4138-AE92-BFFA9C6E3E5C}" destId="{BC6E6446-51A9-4028-A6F1-4F09A8CBAC9A}" srcOrd="0" destOrd="0" presId="urn:microsoft.com/office/officeart/2005/8/layout/hierarchy1"/>
    <dgm:cxn modelId="{D3011ADA-0655-45D2-A869-9EA80F4984EF}" type="presParOf" srcId="{6D07F6B3-2E05-4138-AE92-BFFA9C6E3E5C}" destId="{C81770C5-4B66-44C6-B363-56702526BA82}" srcOrd="1" destOrd="0" presId="urn:microsoft.com/office/officeart/2005/8/layout/hierarchy1"/>
    <dgm:cxn modelId="{7AE4311F-C791-44F5-AFB9-45DAD823EEDE}" type="presParOf" srcId="{F0DBA352-A7C1-4578-8EE8-82A4EFDAC358}" destId="{453359D7-D0B9-4D8B-99C5-FB67960C6CA4}" srcOrd="1" destOrd="0" presId="urn:microsoft.com/office/officeart/2005/8/layout/hierarchy1"/>
    <dgm:cxn modelId="{3D605D97-3FB5-4E1E-88C8-BD9A5A1B1CA4}" type="presParOf" srcId="{AA87A430-65DC-4437-84A5-66500F581181}" destId="{10BC9D92-8AA0-4AA3-8D64-FE468C4555FB}" srcOrd="3" destOrd="0" presId="urn:microsoft.com/office/officeart/2005/8/layout/hierarchy1"/>
    <dgm:cxn modelId="{44337AF6-4E38-41F9-B9B7-998652D2B27E}" type="presParOf" srcId="{10BC9D92-8AA0-4AA3-8D64-FE468C4555FB}" destId="{7BF93728-4950-47BE-892D-11475264C53D}" srcOrd="0" destOrd="0" presId="urn:microsoft.com/office/officeart/2005/8/layout/hierarchy1"/>
    <dgm:cxn modelId="{C5D22A33-BD2B-44C9-B153-4C204E79CE02}" type="presParOf" srcId="{7BF93728-4950-47BE-892D-11475264C53D}" destId="{F1F365E5-25FF-44CD-B2DC-9CE96EFA936F}" srcOrd="0" destOrd="0" presId="urn:microsoft.com/office/officeart/2005/8/layout/hierarchy1"/>
    <dgm:cxn modelId="{665C110C-E9A7-4174-9DE6-9B67ABBCA5D1}" type="presParOf" srcId="{7BF93728-4950-47BE-892D-11475264C53D}" destId="{35BCBB63-0E06-4F1D-A6D1-D7D1255A0A41}" srcOrd="1" destOrd="0" presId="urn:microsoft.com/office/officeart/2005/8/layout/hierarchy1"/>
    <dgm:cxn modelId="{843163F5-BC62-45CB-A822-AC4D6CAEB78B}" type="presParOf" srcId="{10BC9D92-8AA0-4AA3-8D64-FE468C4555FB}" destId="{34F77FC1-EE61-45B3-9180-8854DC51405A}" srcOrd="1" destOrd="0" presId="urn:microsoft.com/office/officeart/2005/8/layout/hierarchy1"/>
    <dgm:cxn modelId="{AA94F051-1D5A-4D2B-A379-97955FB3ACF7}" type="presParOf" srcId="{AA87A430-65DC-4437-84A5-66500F581181}" destId="{354B5AE6-6D28-446C-9D75-4FFDD497071C}" srcOrd="4" destOrd="0" presId="urn:microsoft.com/office/officeart/2005/8/layout/hierarchy1"/>
    <dgm:cxn modelId="{54E96503-F5B2-4566-A5AC-4C67D8EB114C}" type="presParOf" srcId="{354B5AE6-6D28-446C-9D75-4FFDD497071C}" destId="{75E49E8E-C912-4BA3-8B98-0DDB64432C72}" srcOrd="0" destOrd="0" presId="urn:microsoft.com/office/officeart/2005/8/layout/hierarchy1"/>
    <dgm:cxn modelId="{1E3D3392-B872-462A-97D3-F7F796C632C1}" type="presParOf" srcId="{75E49E8E-C912-4BA3-8B98-0DDB64432C72}" destId="{415A6C32-2710-4B66-863A-0FA41338FBBA}" srcOrd="0" destOrd="0" presId="urn:microsoft.com/office/officeart/2005/8/layout/hierarchy1"/>
    <dgm:cxn modelId="{CB2D19E2-8DC7-4169-8AFD-0A1BB45289D2}" type="presParOf" srcId="{75E49E8E-C912-4BA3-8B98-0DDB64432C72}" destId="{C65C5498-DC41-4617-8824-52BBA5AEF148}" srcOrd="1" destOrd="0" presId="urn:microsoft.com/office/officeart/2005/8/layout/hierarchy1"/>
    <dgm:cxn modelId="{C0A86859-4D32-4530-A627-EBA497A709A8}" type="presParOf" srcId="{354B5AE6-6D28-446C-9D75-4FFDD497071C}" destId="{CA59112F-86D0-4777-B04B-E8BDC39D623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400251-3776-4532-897D-DA94F75F8F97}"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6BE0E41B-ECBE-42C7-8BC7-E4B884FBE832}">
      <dgm:prSet custT="1"/>
      <dgm:spPr/>
      <dgm:t>
        <a:bodyPr/>
        <a:lstStyle/>
        <a:p>
          <a:r>
            <a:rPr lang="en-US" sz="1600" dirty="0">
              <a:latin typeface="Avenir Next LT Pro Light" panose="020B0304020202020204" pitchFamily="34" charset="0"/>
            </a:rPr>
            <a:t>Clasificación</a:t>
          </a:r>
          <a:endParaRPr lang="en-US" sz="1400" dirty="0">
            <a:latin typeface="Avenir Next LT Pro Light" panose="020B0304020202020204" pitchFamily="34" charset="0"/>
          </a:endParaRPr>
        </a:p>
      </dgm:t>
    </dgm:pt>
    <dgm:pt modelId="{370CD4E2-CD8A-4E96-9CE6-613F8651ABA1}" type="parTrans" cxnId="{702AB6EB-A838-4D83-A403-47F4F07E7B84}">
      <dgm:prSet/>
      <dgm:spPr/>
      <dgm:t>
        <a:bodyPr/>
        <a:lstStyle/>
        <a:p>
          <a:endParaRPr lang="en-US"/>
        </a:p>
      </dgm:t>
    </dgm:pt>
    <dgm:pt modelId="{C4B7DC4B-FDA4-4418-BA6A-2BAC5126E02D}" type="sibTrans" cxnId="{702AB6EB-A838-4D83-A403-47F4F07E7B84}">
      <dgm:prSet/>
      <dgm:spPr/>
      <dgm:t>
        <a:bodyPr/>
        <a:lstStyle/>
        <a:p>
          <a:endParaRPr lang="en-US"/>
        </a:p>
      </dgm:t>
    </dgm:pt>
    <dgm:pt modelId="{77CA256B-7CAD-474D-8674-7A0D9315C01C}">
      <dgm:prSet custT="1"/>
      <dgm:spPr/>
      <dgm:t>
        <a:bodyPr/>
        <a:lstStyle/>
        <a:p>
          <a:r>
            <a:rPr lang="en-US" sz="1400" b="0" dirty="0">
              <a:latin typeface="Avenir Next LT Pro Light" panose="020B0304020202020204" pitchFamily="34" charset="0"/>
            </a:rPr>
            <a:t>Caracteristicas</a:t>
          </a:r>
        </a:p>
      </dgm:t>
    </dgm:pt>
    <dgm:pt modelId="{33587187-3333-4A8B-98B5-1D66B10F3BC2}" type="parTrans" cxnId="{66DE7941-BD24-4DEF-9F2A-4C37776D42B8}">
      <dgm:prSet/>
      <dgm:spPr/>
      <dgm:t>
        <a:bodyPr/>
        <a:lstStyle/>
        <a:p>
          <a:endParaRPr lang="en-US"/>
        </a:p>
      </dgm:t>
    </dgm:pt>
    <dgm:pt modelId="{E0DE9B3D-EBD8-4BD0-B19F-24CF62552ECD}" type="sibTrans" cxnId="{66DE7941-BD24-4DEF-9F2A-4C37776D42B8}">
      <dgm:prSet/>
      <dgm:spPr/>
      <dgm:t>
        <a:bodyPr/>
        <a:lstStyle/>
        <a:p>
          <a:endParaRPr lang="en-US"/>
        </a:p>
      </dgm:t>
    </dgm:pt>
    <dgm:pt modelId="{B1FEB69E-2005-4645-AD09-22E77BE4493F}">
      <dgm:prSet custT="1"/>
      <dgm:spPr/>
      <dgm:t>
        <a:bodyPr/>
        <a:lstStyle/>
        <a:p>
          <a:r>
            <a:rPr lang="en-US" sz="1800" dirty="0">
              <a:latin typeface="Avenir Next LT Pro Light" panose="020B0304020202020204" pitchFamily="34" charset="0"/>
            </a:rPr>
            <a:t>Consumo</a:t>
          </a:r>
        </a:p>
      </dgm:t>
    </dgm:pt>
    <dgm:pt modelId="{CC3BE84E-27DD-4F5D-9B0E-E9A76FF3439C}" type="parTrans" cxnId="{19B6F14A-90A0-468C-8AD7-5E3BF30D2430}">
      <dgm:prSet/>
      <dgm:spPr/>
      <dgm:t>
        <a:bodyPr/>
        <a:lstStyle/>
        <a:p>
          <a:endParaRPr lang="en-US"/>
        </a:p>
      </dgm:t>
    </dgm:pt>
    <dgm:pt modelId="{AA9A154C-A058-4262-9E9D-44D4A53FEE86}" type="sibTrans" cxnId="{19B6F14A-90A0-468C-8AD7-5E3BF30D2430}">
      <dgm:prSet/>
      <dgm:spPr/>
      <dgm:t>
        <a:bodyPr/>
        <a:lstStyle/>
        <a:p>
          <a:endParaRPr lang="en-US"/>
        </a:p>
      </dgm:t>
    </dgm:pt>
    <dgm:pt modelId="{AA87A430-65DC-4437-84A5-66500F581181}" type="pres">
      <dgm:prSet presAssocID="{1B400251-3776-4532-897D-DA94F75F8F97}" presName="hierChild1" presStyleCnt="0">
        <dgm:presLayoutVars>
          <dgm:chPref val="1"/>
          <dgm:dir/>
          <dgm:animOne val="branch"/>
          <dgm:animLvl val="lvl"/>
          <dgm:resizeHandles/>
        </dgm:presLayoutVars>
      </dgm:prSet>
      <dgm:spPr/>
    </dgm:pt>
    <dgm:pt modelId="{63118DE3-DB1B-4CCC-AEBB-0EB0D10CFA69}" type="pres">
      <dgm:prSet presAssocID="{6BE0E41B-ECBE-42C7-8BC7-E4B884FBE832}" presName="hierRoot1" presStyleCnt="0"/>
      <dgm:spPr/>
    </dgm:pt>
    <dgm:pt modelId="{E4A200DE-CFA6-44AA-8B62-B5AD605A6677}" type="pres">
      <dgm:prSet presAssocID="{6BE0E41B-ECBE-42C7-8BC7-E4B884FBE832}" presName="composite" presStyleCnt="0"/>
      <dgm:spPr/>
    </dgm:pt>
    <dgm:pt modelId="{19E11FCE-A9FD-46E0-91F3-A4F08F411C3E}" type="pres">
      <dgm:prSet presAssocID="{6BE0E41B-ECBE-42C7-8BC7-E4B884FBE832}" presName="background" presStyleLbl="node0" presStyleIdx="0" presStyleCnt="3"/>
      <dgm:spPr/>
    </dgm:pt>
    <dgm:pt modelId="{70DAB04E-66C9-41D7-8AB7-DE5B1AD2B3B5}" type="pres">
      <dgm:prSet presAssocID="{6BE0E41B-ECBE-42C7-8BC7-E4B884FBE832}" presName="text" presStyleLbl="fgAcc0" presStyleIdx="0" presStyleCnt="3">
        <dgm:presLayoutVars>
          <dgm:chPref val="3"/>
        </dgm:presLayoutVars>
      </dgm:prSet>
      <dgm:spPr/>
    </dgm:pt>
    <dgm:pt modelId="{45F8186F-D554-44F2-BEF4-C1C9B8124E02}" type="pres">
      <dgm:prSet presAssocID="{6BE0E41B-ECBE-42C7-8BC7-E4B884FBE832}" presName="hierChild2" presStyleCnt="0"/>
      <dgm:spPr/>
    </dgm:pt>
    <dgm:pt modelId="{46481BFC-B79F-4557-8970-0C452CE723C2}" type="pres">
      <dgm:prSet presAssocID="{77CA256B-7CAD-474D-8674-7A0D9315C01C}" presName="hierRoot1" presStyleCnt="0"/>
      <dgm:spPr/>
    </dgm:pt>
    <dgm:pt modelId="{193C2FF6-716F-4FB5-8434-7258446AACBF}" type="pres">
      <dgm:prSet presAssocID="{77CA256B-7CAD-474D-8674-7A0D9315C01C}" presName="composite" presStyleCnt="0"/>
      <dgm:spPr/>
    </dgm:pt>
    <dgm:pt modelId="{EBE4AE74-D445-4560-8AA0-51B030D983EF}" type="pres">
      <dgm:prSet presAssocID="{77CA256B-7CAD-474D-8674-7A0D9315C01C}" presName="background" presStyleLbl="node0" presStyleIdx="1" presStyleCnt="3"/>
      <dgm:spPr/>
    </dgm:pt>
    <dgm:pt modelId="{31E5B666-2533-446A-8001-412E888696F8}" type="pres">
      <dgm:prSet presAssocID="{77CA256B-7CAD-474D-8674-7A0D9315C01C}" presName="text" presStyleLbl="fgAcc0" presStyleIdx="1" presStyleCnt="3">
        <dgm:presLayoutVars>
          <dgm:chPref val="3"/>
        </dgm:presLayoutVars>
      </dgm:prSet>
      <dgm:spPr/>
    </dgm:pt>
    <dgm:pt modelId="{FE039809-139B-405E-A0A0-6D0B33458088}" type="pres">
      <dgm:prSet presAssocID="{77CA256B-7CAD-474D-8674-7A0D9315C01C}" presName="hierChild2" presStyleCnt="0"/>
      <dgm:spPr/>
    </dgm:pt>
    <dgm:pt modelId="{F0DBA352-A7C1-4578-8EE8-82A4EFDAC358}" type="pres">
      <dgm:prSet presAssocID="{B1FEB69E-2005-4645-AD09-22E77BE4493F}" presName="hierRoot1" presStyleCnt="0"/>
      <dgm:spPr/>
    </dgm:pt>
    <dgm:pt modelId="{6D07F6B3-2E05-4138-AE92-BFFA9C6E3E5C}" type="pres">
      <dgm:prSet presAssocID="{B1FEB69E-2005-4645-AD09-22E77BE4493F}" presName="composite" presStyleCnt="0"/>
      <dgm:spPr/>
    </dgm:pt>
    <dgm:pt modelId="{BC6E6446-51A9-4028-A6F1-4F09A8CBAC9A}" type="pres">
      <dgm:prSet presAssocID="{B1FEB69E-2005-4645-AD09-22E77BE4493F}" presName="background" presStyleLbl="node0" presStyleIdx="2" presStyleCnt="3"/>
      <dgm:spPr/>
    </dgm:pt>
    <dgm:pt modelId="{C81770C5-4B66-44C6-B363-56702526BA82}" type="pres">
      <dgm:prSet presAssocID="{B1FEB69E-2005-4645-AD09-22E77BE4493F}" presName="text" presStyleLbl="fgAcc0" presStyleIdx="2" presStyleCnt="3">
        <dgm:presLayoutVars>
          <dgm:chPref val="3"/>
        </dgm:presLayoutVars>
      </dgm:prSet>
      <dgm:spPr/>
    </dgm:pt>
    <dgm:pt modelId="{453359D7-D0B9-4D8B-99C5-FB67960C6CA4}" type="pres">
      <dgm:prSet presAssocID="{B1FEB69E-2005-4645-AD09-22E77BE4493F}" presName="hierChild2" presStyleCnt="0"/>
      <dgm:spPr/>
    </dgm:pt>
  </dgm:ptLst>
  <dgm:cxnLst>
    <dgm:cxn modelId="{90D95219-3DC1-4F11-8CF7-D2322FDC902A}" type="presOf" srcId="{1B400251-3776-4532-897D-DA94F75F8F97}" destId="{AA87A430-65DC-4437-84A5-66500F581181}" srcOrd="0" destOrd="0" presId="urn:microsoft.com/office/officeart/2005/8/layout/hierarchy1"/>
    <dgm:cxn modelId="{6E51711B-9F1A-465B-AA0C-E5D19175F438}" type="presOf" srcId="{77CA256B-7CAD-474D-8674-7A0D9315C01C}" destId="{31E5B666-2533-446A-8001-412E888696F8}" srcOrd="0" destOrd="0" presId="urn:microsoft.com/office/officeart/2005/8/layout/hierarchy1"/>
    <dgm:cxn modelId="{214EC640-0D65-453E-8199-A26BFDDF86FE}" type="presOf" srcId="{B1FEB69E-2005-4645-AD09-22E77BE4493F}" destId="{C81770C5-4B66-44C6-B363-56702526BA82}" srcOrd="0" destOrd="0" presId="urn:microsoft.com/office/officeart/2005/8/layout/hierarchy1"/>
    <dgm:cxn modelId="{66DE7941-BD24-4DEF-9F2A-4C37776D42B8}" srcId="{1B400251-3776-4532-897D-DA94F75F8F97}" destId="{77CA256B-7CAD-474D-8674-7A0D9315C01C}" srcOrd="1" destOrd="0" parTransId="{33587187-3333-4A8B-98B5-1D66B10F3BC2}" sibTransId="{E0DE9B3D-EBD8-4BD0-B19F-24CF62552ECD}"/>
    <dgm:cxn modelId="{19B6F14A-90A0-468C-8AD7-5E3BF30D2430}" srcId="{1B400251-3776-4532-897D-DA94F75F8F97}" destId="{B1FEB69E-2005-4645-AD09-22E77BE4493F}" srcOrd="2" destOrd="0" parTransId="{CC3BE84E-27DD-4F5D-9B0E-E9A76FF3439C}" sibTransId="{AA9A154C-A058-4262-9E9D-44D4A53FEE86}"/>
    <dgm:cxn modelId="{702AB6EB-A838-4D83-A403-47F4F07E7B84}" srcId="{1B400251-3776-4532-897D-DA94F75F8F97}" destId="{6BE0E41B-ECBE-42C7-8BC7-E4B884FBE832}" srcOrd="0" destOrd="0" parTransId="{370CD4E2-CD8A-4E96-9CE6-613F8651ABA1}" sibTransId="{C4B7DC4B-FDA4-4418-BA6A-2BAC5126E02D}"/>
    <dgm:cxn modelId="{35C96BFA-D871-4119-894C-EA352F7FD4F5}" type="presOf" srcId="{6BE0E41B-ECBE-42C7-8BC7-E4B884FBE832}" destId="{70DAB04E-66C9-41D7-8AB7-DE5B1AD2B3B5}" srcOrd="0" destOrd="0" presId="urn:microsoft.com/office/officeart/2005/8/layout/hierarchy1"/>
    <dgm:cxn modelId="{433699FF-A717-4A8A-A3D5-3B2793467974}" type="presParOf" srcId="{AA87A430-65DC-4437-84A5-66500F581181}" destId="{63118DE3-DB1B-4CCC-AEBB-0EB0D10CFA69}" srcOrd="0" destOrd="0" presId="urn:microsoft.com/office/officeart/2005/8/layout/hierarchy1"/>
    <dgm:cxn modelId="{684E4F63-E3A6-4FAB-A837-BCD513E93182}" type="presParOf" srcId="{63118DE3-DB1B-4CCC-AEBB-0EB0D10CFA69}" destId="{E4A200DE-CFA6-44AA-8B62-B5AD605A6677}" srcOrd="0" destOrd="0" presId="urn:microsoft.com/office/officeart/2005/8/layout/hierarchy1"/>
    <dgm:cxn modelId="{BEA3B28B-D8E0-49C0-B287-4BE64B4AFFE4}" type="presParOf" srcId="{E4A200DE-CFA6-44AA-8B62-B5AD605A6677}" destId="{19E11FCE-A9FD-46E0-91F3-A4F08F411C3E}" srcOrd="0" destOrd="0" presId="urn:microsoft.com/office/officeart/2005/8/layout/hierarchy1"/>
    <dgm:cxn modelId="{886BCA8A-42C1-4BAD-BBC3-04761985C6F6}" type="presParOf" srcId="{E4A200DE-CFA6-44AA-8B62-B5AD605A6677}" destId="{70DAB04E-66C9-41D7-8AB7-DE5B1AD2B3B5}" srcOrd="1" destOrd="0" presId="urn:microsoft.com/office/officeart/2005/8/layout/hierarchy1"/>
    <dgm:cxn modelId="{2F4369E3-4DD0-42B1-93B9-AB59810F6598}" type="presParOf" srcId="{63118DE3-DB1B-4CCC-AEBB-0EB0D10CFA69}" destId="{45F8186F-D554-44F2-BEF4-C1C9B8124E02}" srcOrd="1" destOrd="0" presId="urn:microsoft.com/office/officeart/2005/8/layout/hierarchy1"/>
    <dgm:cxn modelId="{94ACD055-E9C9-4D49-AE20-93D4B0C7F59C}" type="presParOf" srcId="{AA87A430-65DC-4437-84A5-66500F581181}" destId="{46481BFC-B79F-4557-8970-0C452CE723C2}" srcOrd="1" destOrd="0" presId="urn:microsoft.com/office/officeart/2005/8/layout/hierarchy1"/>
    <dgm:cxn modelId="{7F3E7B1F-4560-4492-BEE4-F1C9C9EEE1D3}" type="presParOf" srcId="{46481BFC-B79F-4557-8970-0C452CE723C2}" destId="{193C2FF6-716F-4FB5-8434-7258446AACBF}" srcOrd="0" destOrd="0" presId="urn:microsoft.com/office/officeart/2005/8/layout/hierarchy1"/>
    <dgm:cxn modelId="{17EDA04E-2944-4865-BEFD-184C125D9399}" type="presParOf" srcId="{193C2FF6-716F-4FB5-8434-7258446AACBF}" destId="{EBE4AE74-D445-4560-8AA0-51B030D983EF}" srcOrd="0" destOrd="0" presId="urn:microsoft.com/office/officeart/2005/8/layout/hierarchy1"/>
    <dgm:cxn modelId="{18912147-FFF1-4EB2-8D0E-65023D033E4D}" type="presParOf" srcId="{193C2FF6-716F-4FB5-8434-7258446AACBF}" destId="{31E5B666-2533-446A-8001-412E888696F8}" srcOrd="1" destOrd="0" presId="urn:microsoft.com/office/officeart/2005/8/layout/hierarchy1"/>
    <dgm:cxn modelId="{1A14E1DC-F641-4CFF-9F4D-606699F1C240}" type="presParOf" srcId="{46481BFC-B79F-4557-8970-0C452CE723C2}" destId="{FE039809-139B-405E-A0A0-6D0B33458088}" srcOrd="1" destOrd="0" presId="urn:microsoft.com/office/officeart/2005/8/layout/hierarchy1"/>
    <dgm:cxn modelId="{38557FB1-F3CC-48FB-9639-C968E6A9ED9A}" type="presParOf" srcId="{AA87A430-65DC-4437-84A5-66500F581181}" destId="{F0DBA352-A7C1-4578-8EE8-82A4EFDAC358}" srcOrd="2" destOrd="0" presId="urn:microsoft.com/office/officeart/2005/8/layout/hierarchy1"/>
    <dgm:cxn modelId="{59677F03-535E-4340-A2E6-12A51E7BA0DC}" type="presParOf" srcId="{F0DBA352-A7C1-4578-8EE8-82A4EFDAC358}" destId="{6D07F6B3-2E05-4138-AE92-BFFA9C6E3E5C}" srcOrd="0" destOrd="0" presId="urn:microsoft.com/office/officeart/2005/8/layout/hierarchy1"/>
    <dgm:cxn modelId="{6DDF8982-5847-4AF9-9060-7D43251DD42F}" type="presParOf" srcId="{6D07F6B3-2E05-4138-AE92-BFFA9C6E3E5C}" destId="{BC6E6446-51A9-4028-A6F1-4F09A8CBAC9A}" srcOrd="0" destOrd="0" presId="urn:microsoft.com/office/officeart/2005/8/layout/hierarchy1"/>
    <dgm:cxn modelId="{D3011ADA-0655-45D2-A869-9EA80F4984EF}" type="presParOf" srcId="{6D07F6B3-2E05-4138-AE92-BFFA9C6E3E5C}" destId="{C81770C5-4B66-44C6-B363-56702526BA82}" srcOrd="1" destOrd="0" presId="urn:microsoft.com/office/officeart/2005/8/layout/hierarchy1"/>
    <dgm:cxn modelId="{7AE4311F-C791-44F5-AFB9-45DAD823EEDE}" type="presParOf" srcId="{F0DBA352-A7C1-4578-8EE8-82A4EFDAC358}" destId="{453359D7-D0B9-4D8B-99C5-FB67960C6CA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11FCE-A9FD-46E0-91F3-A4F08F411C3E}">
      <dsp:nvSpPr>
        <dsp:cNvPr id="0" name=""/>
        <dsp:cNvSpPr/>
      </dsp:nvSpPr>
      <dsp:spPr>
        <a:xfrm>
          <a:off x="3057" y="1390051"/>
          <a:ext cx="1773503" cy="11261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AB04E-66C9-41D7-8AB7-DE5B1AD2B3B5}">
      <dsp:nvSpPr>
        <dsp:cNvPr id="0" name=""/>
        <dsp:cNvSpPr/>
      </dsp:nvSpPr>
      <dsp:spPr>
        <a:xfrm>
          <a:off x="200113" y="1577255"/>
          <a:ext cx="1773503" cy="112617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venir Next LT Pro Light" panose="020B0304020202020204" pitchFamily="34" charset="0"/>
            </a:rPr>
            <a:t>Contexto</a:t>
          </a:r>
          <a:endParaRPr lang="en-US" sz="1400" kern="1200" dirty="0">
            <a:latin typeface="Avenir Next LT Pro Light" panose="020B0304020202020204" pitchFamily="34" charset="0"/>
          </a:endParaRPr>
        </a:p>
      </dsp:txBody>
      <dsp:txXfrm>
        <a:off x="233098" y="1610240"/>
        <a:ext cx="1707533" cy="1060204"/>
      </dsp:txXfrm>
    </dsp:sp>
    <dsp:sp modelId="{EBE4AE74-D445-4560-8AA0-51B030D983EF}">
      <dsp:nvSpPr>
        <dsp:cNvPr id="0" name=""/>
        <dsp:cNvSpPr/>
      </dsp:nvSpPr>
      <dsp:spPr>
        <a:xfrm>
          <a:off x="2170673" y="1390051"/>
          <a:ext cx="1773503" cy="11261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5B666-2533-446A-8001-412E888696F8}">
      <dsp:nvSpPr>
        <dsp:cNvPr id="0" name=""/>
        <dsp:cNvSpPr/>
      </dsp:nvSpPr>
      <dsp:spPr>
        <a:xfrm>
          <a:off x="2367728" y="1577255"/>
          <a:ext cx="1773503" cy="112617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Avenir Next LT Pro Light" panose="020B0304020202020204" pitchFamily="34" charset="0"/>
            </a:rPr>
            <a:t>API Gateway</a:t>
          </a:r>
          <a:endParaRPr lang="en-US" sz="1400" b="0" kern="1200" dirty="0">
            <a:latin typeface="Avenir Next LT Pro Light" panose="020B0304020202020204" pitchFamily="34" charset="0"/>
          </a:endParaRPr>
        </a:p>
      </dsp:txBody>
      <dsp:txXfrm>
        <a:off x="2400713" y="1610240"/>
        <a:ext cx="1707533" cy="1060204"/>
      </dsp:txXfrm>
    </dsp:sp>
    <dsp:sp modelId="{BC6E6446-51A9-4028-A6F1-4F09A8CBAC9A}">
      <dsp:nvSpPr>
        <dsp:cNvPr id="0" name=""/>
        <dsp:cNvSpPr/>
      </dsp:nvSpPr>
      <dsp:spPr>
        <a:xfrm>
          <a:off x="4338288" y="1390051"/>
          <a:ext cx="1773503" cy="11261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770C5-4B66-44C6-B363-56702526BA82}">
      <dsp:nvSpPr>
        <dsp:cNvPr id="0" name=""/>
        <dsp:cNvSpPr/>
      </dsp:nvSpPr>
      <dsp:spPr>
        <a:xfrm>
          <a:off x="4535344" y="1577255"/>
          <a:ext cx="1773503" cy="112617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Next LT Pro Light" panose="020B0304020202020204" pitchFamily="34" charset="0"/>
            </a:rPr>
            <a:t>API Manager</a:t>
          </a:r>
        </a:p>
      </dsp:txBody>
      <dsp:txXfrm>
        <a:off x="4568329" y="1610240"/>
        <a:ext cx="1707533" cy="1060204"/>
      </dsp:txXfrm>
    </dsp:sp>
    <dsp:sp modelId="{F1F365E5-25FF-44CD-B2DC-9CE96EFA936F}">
      <dsp:nvSpPr>
        <dsp:cNvPr id="0" name=""/>
        <dsp:cNvSpPr/>
      </dsp:nvSpPr>
      <dsp:spPr>
        <a:xfrm>
          <a:off x="6505904" y="1390051"/>
          <a:ext cx="1773503" cy="11261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BCBB63-0E06-4F1D-A6D1-D7D1255A0A41}">
      <dsp:nvSpPr>
        <dsp:cNvPr id="0" name=""/>
        <dsp:cNvSpPr/>
      </dsp:nvSpPr>
      <dsp:spPr>
        <a:xfrm>
          <a:off x="6702960" y="1577255"/>
          <a:ext cx="1773503" cy="1126174"/>
        </a:xfrm>
        <a:prstGeom prst="roundRect">
          <a:avLst>
            <a:gd name="adj" fmla="val 10000"/>
          </a:avLst>
        </a:prstGeom>
        <a:solidFill>
          <a:prstClr val="white">
            <a:alpha val="90000"/>
            <a:hueOff val="0"/>
            <a:satOff val="0"/>
            <a:lumOff val="0"/>
            <a:alphaOff val="0"/>
          </a:prstClr>
        </a:solidFill>
        <a:ln w="19050" cap="rnd" cmpd="sng" algn="ctr">
          <a:solidFill>
            <a:srgbClr val="5FCBE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noProof="0" dirty="0">
              <a:solidFill>
                <a:prstClr val="black">
                  <a:hueOff val="0"/>
                  <a:satOff val="0"/>
                  <a:lumOff val="0"/>
                  <a:alphaOff val="0"/>
                </a:prstClr>
              </a:solidFill>
              <a:latin typeface="Avenir Next LT Pro Light" panose="020B0304020202020204" pitchFamily="34" charset="0"/>
              <a:ea typeface="+mn-ea"/>
              <a:cs typeface="+mn-cs"/>
            </a:rPr>
            <a:t>API como Producto</a:t>
          </a:r>
        </a:p>
      </dsp:txBody>
      <dsp:txXfrm>
        <a:off x="6735945" y="1610240"/>
        <a:ext cx="1707533" cy="1060204"/>
      </dsp:txXfrm>
    </dsp:sp>
    <dsp:sp modelId="{415A6C32-2710-4B66-863A-0FA41338FBBA}">
      <dsp:nvSpPr>
        <dsp:cNvPr id="0" name=""/>
        <dsp:cNvSpPr/>
      </dsp:nvSpPr>
      <dsp:spPr>
        <a:xfrm>
          <a:off x="8673520" y="1390051"/>
          <a:ext cx="1989640" cy="11261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5C5498-DC41-4617-8824-52BBA5AEF148}">
      <dsp:nvSpPr>
        <dsp:cNvPr id="0" name=""/>
        <dsp:cNvSpPr/>
      </dsp:nvSpPr>
      <dsp:spPr>
        <a:xfrm>
          <a:off x="8870576" y="1577255"/>
          <a:ext cx="1989640" cy="1126174"/>
        </a:xfrm>
        <a:prstGeom prst="roundRect">
          <a:avLst>
            <a:gd name="adj" fmla="val 10000"/>
          </a:avLst>
        </a:prstGeom>
        <a:solidFill>
          <a:prstClr val="white">
            <a:alpha val="90000"/>
            <a:hueOff val="0"/>
            <a:satOff val="0"/>
            <a:lumOff val="0"/>
            <a:alphaOff val="0"/>
          </a:prstClr>
        </a:solidFill>
        <a:ln w="19050" cap="rnd" cmpd="sng" algn="ctr">
          <a:solidFill>
            <a:srgbClr val="5FCBE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noProof="0" dirty="0">
              <a:solidFill>
                <a:prstClr val="black">
                  <a:hueOff val="0"/>
                  <a:satOff val="0"/>
                  <a:lumOff val="0"/>
                  <a:alphaOff val="0"/>
                </a:prstClr>
              </a:solidFill>
              <a:latin typeface="Avenir Next LT Pro Light" panose="020B0304020202020204" pitchFamily="34" charset="0"/>
              <a:ea typeface="+mn-ea"/>
              <a:cs typeface="+mn-cs"/>
            </a:rPr>
            <a:t>Cursos y Documentación</a:t>
          </a:r>
        </a:p>
      </dsp:txBody>
      <dsp:txXfrm>
        <a:off x="8903561" y="1610240"/>
        <a:ext cx="1923670" cy="1060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11FCE-A9FD-46E0-91F3-A4F08F411C3E}">
      <dsp:nvSpPr>
        <dsp:cNvPr id="0" name=""/>
        <dsp:cNvSpPr/>
      </dsp:nvSpPr>
      <dsp:spPr>
        <a:xfrm>
          <a:off x="0"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AB04E-66C9-41D7-8AB7-DE5B1AD2B3B5}">
      <dsp:nvSpPr>
        <dsp:cNvPr id="0" name=""/>
        <dsp:cNvSpPr/>
      </dsp:nvSpPr>
      <dsp:spPr>
        <a:xfrm>
          <a:off x="300566"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venir Next LT Pro Light" panose="020B0304020202020204" pitchFamily="34" charset="0"/>
            </a:rPr>
            <a:t>Clasificación</a:t>
          </a:r>
          <a:endParaRPr lang="en-US" sz="1400" kern="1200" dirty="0">
            <a:latin typeface="Avenir Next LT Pro Light" panose="020B0304020202020204" pitchFamily="34" charset="0"/>
          </a:endParaRPr>
        </a:p>
      </dsp:txBody>
      <dsp:txXfrm>
        <a:off x="350877" y="1380951"/>
        <a:ext cx="2604477" cy="1617116"/>
      </dsp:txXfrm>
    </dsp:sp>
    <dsp:sp modelId="{EBE4AE74-D445-4560-8AA0-51B030D983EF}">
      <dsp:nvSpPr>
        <dsp:cNvPr id="0" name=""/>
        <dsp:cNvSpPr/>
      </dsp:nvSpPr>
      <dsp:spPr>
        <a:xfrm>
          <a:off x="3306233"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5B666-2533-446A-8001-412E888696F8}">
      <dsp:nvSpPr>
        <dsp:cNvPr id="0" name=""/>
        <dsp:cNvSpPr/>
      </dsp:nvSpPr>
      <dsp:spPr>
        <a:xfrm>
          <a:off x="3606799"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Avenir Next LT Pro Light" panose="020B0304020202020204" pitchFamily="34" charset="0"/>
            </a:rPr>
            <a:t>Caracteristicas</a:t>
          </a:r>
        </a:p>
      </dsp:txBody>
      <dsp:txXfrm>
        <a:off x="3657110" y="1380951"/>
        <a:ext cx="2604477" cy="1617116"/>
      </dsp:txXfrm>
    </dsp:sp>
    <dsp:sp modelId="{BC6E6446-51A9-4028-A6F1-4F09A8CBAC9A}">
      <dsp:nvSpPr>
        <dsp:cNvPr id="0" name=""/>
        <dsp:cNvSpPr/>
      </dsp:nvSpPr>
      <dsp:spPr>
        <a:xfrm>
          <a:off x="6612466"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770C5-4B66-44C6-B363-56702526BA82}">
      <dsp:nvSpPr>
        <dsp:cNvPr id="0" name=""/>
        <dsp:cNvSpPr/>
      </dsp:nvSpPr>
      <dsp:spPr>
        <a:xfrm>
          <a:off x="6913033"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Next LT Pro Light" panose="020B0304020202020204" pitchFamily="34" charset="0"/>
            </a:rPr>
            <a:t>Consumo</a:t>
          </a:r>
        </a:p>
      </dsp:txBody>
      <dsp:txXfrm>
        <a:off x="6963344" y="1380951"/>
        <a:ext cx="2604477" cy="16171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5" y="0"/>
            <a:ext cx="2972421" cy="496071"/>
          </a:xfrm>
          <a:prstGeom prst="rect">
            <a:avLst/>
          </a:prstGeom>
        </p:spPr>
        <p:txBody>
          <a:bodyPr vert="horz" lIns="80275" tIns="40138" rIns="80275" bIns="40138" rtlCol="0"/>
          <a:lstStyle>
            <a:lvl1pPr algn="l">
              <a:defRPr sz="1100"/>
            </a:lvl1pPr>
          </a:lstStyle>
          <a:p>
            <a:endParaRPr lang="es-AR"/>
          </a:p>
        </p:txBody>
      </p:sp>
      <p:sp>
        <p:nvSpPr>
          <p:cNvPr id="3" name="2 Marcador de fecha"/>
          <p:cNvSpPr>
            <a:spLocks noGrp="1"/>
          </p:cNvSpPr>
          <p:nvPr>
            <p:ph type="dt" sz="quarter" idx="1"/>
          </p:nvPr>
        </p:nvSpPr>
        <p:spPr>
          <a:xfrm>
            <a:off x="3884032" y="0"/>
            <a:ext cx="2972421" cy="496071"/>
          </a:xfrm>
          <a:prstGeom prst="rect">
            <a:avLst/>
          </a:prstGeom>
        </p:spPr>
        <p:txBody>
          <a:bodyPr vert="horz" lIns="80275" tIns="40138" rIns="80275" bIns="40138" rtlCol="0"/>
          <a:lstStyle>
            <a:lvl1pPr algn="r">
              <a:defRPr sz="1100"/>
            </a:lvl1pPr>
          </a:lstStyle>
          <a:p>
            <a:fld id="{3A69A1D0-266E-47F8-B837-3C2F85C7C141}" type="datetimeFigureOut">
              <a:rPr lang="es-AR" smtClean="0"/>
              <a:t>25/08/2023</a:t>
            </a:fld>
            <a:endParaRPr lang="es-AR"/>
          </a:p>
        </p:txBody>
      </p:sp>
      <p:sp>
        <p:nvSpPr>
          <p:cNvPr id="4" name="3 Marcador de pie de página"/>
          <p:cNvSpPr>
            <a:spLocks noGrp="1"/>
          </p:cNvSpPr>
          <p:nvPr>
            <p:ph type="ftr" sz="quarter" idx="2"/>
          </p:nvPr>
        </p:nvSpPr>
        <p:spPr>
          <a:xfrm>
            <a:off x="5" y="9427952"/>
            <a:ext cx="2972421" cy="497379"/>
          </a:xfrm>
          <a:prstGeom prst="rect">
            <a:avLst/>
          </a:prstGeom>
        </p:spPr>
        <p:txBody>
          <a:bodyPr vert="horz" lIns="80275" tIns="40138" rIns="80275" bIns="40138" rtlCol="0" anchor="b"/>
          <a:lstStyle>
            <a:lvl1pPr algn="l">
              <a:defRPr sz="1100"/>
            </a:lvl1pPr>
          </a:lstStyle>
          <a:p>
            <a:endParaRPr lang="es-AR"/>
          </a:p>
        </p:txBody>
      </p:sp>
      <p:sp>
        <p:nvSpPr>
          <p:cNvPr id="5" name="4 Marcador de número de diapositiva"/>
          <p:cNvSpPr>
            <a:spLocks noGrp="1"/>
          </p:cNvSpPr>
          <p:nvPr>
            <p:ph type="sldNum" sz="quarter" idx="3"/>
          </p:nvPr>
        </p:nvSpPr>
        <p:spPr>
          <a:xfrm>
            <a:off x="3884032" y="9427952"/>
            <a:ext cx="2972421" cy="497379"/>
          </a:xfrm>
          <a:prstGeom prst="rect">
            <a:avLst/>
          </a:prstGeom>
        </p:spPr>
        <p:txBody>
          <a:bodyPr vert="horz" lIns="80275" tIns="40138" rIns="80275" bIns="40138" rtlCol="0" anchor="b"/>
          <a:lstStyle>
            <a:lvl1pPr algn="r">
              <a:defRPr sz="1100"/>
            </a:lvl1pPr>
          </a:lstStyle>
          <a:p>
            <a:fld id="{5A21A372-D1CA-40CD-978F-29E4EBB8FBF7}" type="slidenum">
              <a:rPr lang="es-AR" smtClean="0"/>
              <a:t>‹Nº›</a:t>
            </a:fld>
            <a:endParaRPr lang="es-AR"/>
          </a:p>
        </p:txBody>
      </p:sp>
    </p:spTree>
    <p:extLst>
      <p:ext uri="{BB962C8B-B14F-4D97-AF65-F5344CB8AC3E}">
        <p14:creationId xmlns:p14="http://schemas.microsoft.com/office/powerpoint/2010/main" val="265462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96332"/>
          </a:xfrm>
          <a:prstGeom prst="rect">
            <a:avLst/>
          </a:prstGeom>
        </p:spPr>
        <p:txBody>
          <a:bodyPr vert="horz" lIns="95559" tIns="47780" rIns="95559" bIns="47780" rtlCol="0"/>
          <a:lstStyle>
            <a:lvl1pPr algn="l">
              <a:defRPr sz="1200"/>
            </a:lvl1pPr>
          </a:lstStyle>
          <a:p>
            <a:endParaRPr lang="es-AR"/>
          </a:p>
        </p:txBody>
      </p:sp>
      <p:sp>
        <p:nvSpPr>
          <p:cNvPr id="3" name="2 Marcador de fecha"/>
          <p:cNvSpPr>
            <a:spLocks noGrp="1"/>
          </p:cNvSpPr>
          <p:nvPr>
            <p:ph type="dt" idx="1"/>
          </p:nvPr>
        </p:nvSpPr>
        <p:spPr>
          <a:xfrm>
            <a:off x="3884613" y="0"/>
            <a:ext cx="2971800" cy="496332"/>
          </a:xfrm>
          <a:prstGeom prst="rect">
            <a:avLst/>
          </a:prstGeom>
        </p:spPr>
        <p:txBody>
          <a:bodyPr vert="horz" lIns="95559" tIns="47780" rIns="95559" bIns="47780" rtlCol="0"/>
          <a:lstStyle>
            <a:lvl1pPr algn="r">
              <a:defRPr sz="1200"/>
            </a:lvl1pPr>
          </a:lstStyle>
          <a:p>
            <a:fld id="{8B0423B0-9B6D-4AD9-93C3-441431986D9B}" type="datetimeFigureOut">
              <a:rPr lang="es-AR" smtClean="0"/>
              <a:t>25/08/2023</a:t>
            </a:fld>
            <a:endParaRPr lang="es-AR"/>
          </a:p>
        </p:txBody>
      </p:sp>
      <p:sp>
        <p:nvSpPr>
          <p:cNvPr id="4" name="3 Marcador de imagen de diapositiva"/>
          <p:cNvSpPr>
            <a:spLocks noGrp="1" noRot="1" noChangeAspect="1"/>
          </p:cNvSpPr>
          <p:nvPr>
            <p:ph type="sldImg" idx="2"/>
          </p:nvPr>
        </p:nvSpPr>
        <p:spPr>
          <a:xfrm>
            <a:off x="120650" y="744538"/>
            <a:ext cx="6616700" cy="3722687"/>
          </a:xfrm>
          <a:prstGeom prst="rect">
            <a:avLst/>
          </a:prstGeom>
          <a:noFill/>
          <a:ln w="12700">
            <a:solidFill>
              <a:prstClr val="black"/>
            </a:solidFill>
          </a:ln>
        </p:spPr>
        <p:txBody>
          <a:bodyPr vert="horz" lIns="95559" tIns="47780" rIns="95559" bIns="47780" rtlCol="0" anchor="ctr"/>
          <a:lstStyle/>
          <a:p>
            <a:endParaRPr lang="es-AR"/>
          </a:p>
        </p:txBody>
      </p:sp>
      <p:sp>
        <p:nvSpPr>
          <p:cNvPr id="5" name="4 Marcador de notas"/>
          <p:cNvSpPr>
            <a:spLocks noGrp="1"/>
          </p:cNvSpPr>
          <p:nvPr>
            <p:ph type="body" sz="quarter" idx="3"/>
          </p:nvPr>
        </p:nvSpPr>
        <p:spPr>
          <a:xfrm>
            <a:off x="685801" y="4715153"/>
            <a:ext cx="5486400" cy="4466987"/>
          </a:xfrm>
          <a:prstGeom prst="rect">
            <a:avLst/>
          </a:prstGeom>
        </p:spPr>
        <p:txBody>
          <a:bodyPr vert="horz" lIns="95559" tIns="47780" rIns="95559" bIns="4778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9428583"/>
            <a:ext cx="2971800" cy="496332"/>
          </a:xfrm>
          <a:prstGeom prst="rect">
            <a:avLst/>
          </a:prstGeom>
        </p:spPr>
        <p:txBody>
          <a:bodyPr vert="horz" lIns="95559" tIns="47780" rIns="95559" bIns="4778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9428583"/>
            <a:ext cx="2971800" cy="496332"/>
          </a:xfrm>
          <a:prstGeom prst="rect">
            <a:avLst/>
          </a:prstGeom>
        </p:spPr>
        <p:txBody>
          <a:bodyPr vert="horz" lIns="95559" tIns="47780" rIns="95559" bIns="47780" rtlCol="0" anchor="b"/>
          <a:lstStyle>
            <a:lvl1pPr algn="r">
              <a:defRPr sz="1200"/>
            </a:lvl1pPr>
          </a:lstStyle>
          <a:p>
            <a:fld id="{1BE831D1-9325-4157-865D-9F4A9C51125C}" type="slidenum">
              <a:rPr lang="es-AR" smtClean="0"/>
              <a:t>‹Nº›</a:t>
            </a:fld>
            <a:endParaRPr lang="es-AR"/>
          </a:p>
        </p:txBody>
      </p:sp>
    </p:spTree>
    <p:extLst>
      <p:ext uri="{BB962C8B-B14F-4D97-AF65-F5344CB8AC3E}">
        <p14:creationId xmlns:p14="http://schemas.microsoft.com/office/powerpoint/2010/main" val="99405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endParaRPr lang="es-AR" b="1" dirty="0"/>
          </a:p>
        </p:txBody>
      </p:sp>
      <p:sp>
        <p:nvSpPr>
          <p:cNvPr id="4" name="Marcador de número de diapositiva 3"/>
          <p:cNvSpPr>
            <a:spLocks noGrp="1"/>
          </p:cNvSpPr>
          <p:nvPr>
            <p:ph type="sldNum" sz="quarter" idx="10"/>
          </p:nvPr>
        </p:nvSpPr>
        <p:spPr/>
        <p:txBody>
          <a:bodyPr/>
          <a:lstStyle/>
          <a:p>
            <a:fld id="{1BE831D1-9325-4157-865D-9F4A9C51125C}" type="slidenum">
              <a:rPr lang="es-AR" smtClean="0"/>
              <a:t>1</a:t>
            </a:fld>
            <a:endParaRPr lang="es-AR"/>
          </a:p>
        </p:txBody>
      </p:sp>
    </p:spTree>
    <p:extLst>
      <p:ext uri="{BB962C8B-B14F-4D97-AF65-F5344CB8AC3E}">
        <p14:creationId xmlns:p14="http://schemas.microsoft.com/office/powerpoint/2010/main" val="256859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endParaRPr lang="es-AR" sz="1400"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12</a:t>
            </a:fld>
            <a:endParaRPr lang="es-AR"/>
          </a:p>
        </p:txBody>
      </p:sp>
    </p:spTree>
    <p:extLst>
      <p:ext uri="{BB962C8B-B14F-4D97-AF65-F5344CB8AC3E}">
        <p14:creationId xmlns:p14="http://schemas.microsoft.com/office/powerpoint/2010/main" val="42272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13</a:t>
            </a:fld>
            <a:endParaRPr lang="es-AR"/>
          </a:p>
        </p:txBody>
      </p:sp>
    </p:spTree>
    <p:extLst>
      <p:ext uri="{BB962C8B-B14F-4D97-AF65-F5344CB8AC3E}">
        <p14:creationId xmlns:p14="http://schemas.microsoft.com/office/powerpoint/2010/main" val="1521058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Font typeface="Arial" panose="020B0604020202020204" pitchFamily="34" charset="0"/>
              <a:buNone/>
            </a:pPr>
            <a:r>
              <a:rPr lang="es-AR" dirty="0">
                <a:solidFill>
                  <a:srgbClr val="252525"/>
                </a:solidFill>
                <a:latin typeface="RedHatText"/>
              </a:rPr>
              <a:t>El backend se puede configurar opcionalmente con reglas, métodos y métricas de mapeo para facilitar la reutilización.</a:t>
            </a:r>
          </a:p>
          <a:p>
            <a:pPr>
              <a:buSzPct val="90000"/>
            </a:pPr>
            <a:r>
              <a:rPr lang="es-AR" dirty="0">
                <a:solidFill>
                  <a:srgbClr val="252525"/>
                </a:solidFill>
                <a:latin typeface="RedHatText"/>
              </a:rPr>
              <a:t>definen los planes de aplicación y se configura APIcast</a:t>
            </a:r>
          </a:p>
          <a:p>
            <a:r>
              <a:rPr lang="es-AR" dirty="0">
                <a:solidFill>
                  <a:schemeClr val="accent1">
                    <a:lumMod val="75000"/>
                  </a:schemeClr>
                </a:solidFill>
                <a:latin typeface="RedHatText"/>
              </a:rPr>
              <a:t>Uno o más backends agregados a un producto</a:t>
            </a:r>
          </a:p>
          <a:p>
            <a:r>
              <a:rPr lang="es-AR" sz="1200" dirty="0">
                <a:solidFill>
                  <a:srgbClr val="252525"/>
                </a:solidFill>
                <a:latin typeface="RedHatText"/>
              </a:rPr>
              <a:t>Un producto puede contener varios backends y un backend se puede usar en varios productos. En otras palabras, para integrar y administrar su API en 3scale necesita crear ambos.</a:t>
            </a:r>
          </a:p>
          <a:p>
            <a:r>
              <a:rPr lang="es-AR" sz="1200" dirty="0">
                <a:solidFill>
                  <a:srgbClr val="252525"/>
                </a:solidFill>
                <a:latin typeface="RedHatText"/>
              </a:rPr>
              <a:t>Las rutas deben ser únicas dentro del producto. Esto significa que no puede agregar dos backends con la misma ruta dentro del mismo producto. Tampoco puede agregar el mismo backend dos veces al mismo producto.</a:t>
            </a:r>
          </a:p>
          <a:p>
            <a:endParaRPr lang="es-AR" sz="1200" dirty="0">
              <a:solidFill>
                <a:srgbClr val="252525"/>
              </a:solidFill>
              <a:latin typeface="RedHatText"/>
            </a:endParaRPr>
          </a:p>
          <a:p>
            <a:pPr>
              <a:buFont typeface="Arial" panose="020B0604020202020204" pitchFamily="34" charset="0"/>
              <a:buChar char="•"/>
            </a:pPr>
            <a:r>
              <a:rPr lang="es-AR" dirty="0">
                <a:solidFill>
                  <a:srgbClr val="252525"/>
                </a:solidFill>
                <a:latin typeface="RedHatText"/>
              </a:rPr>
              <a:t>Un plan de aplicación para definir las directivas de acceso.</a:t>
            </a:r>
          </a:p>
          <a:p>
            <a:pPr>
              <a:buFont typeface="Arial" panose="020B0604020202020204" pitchFamily="34" charset="0"/>
              <a:buChar char="•"/>
            </a:pPr>
            <a:r>
              <a:rPr lang="es-AR" dirty="0">
                <a:solidFill>
                  <a:srgbClr val="252525"/>
                </a:solidFill>
                <a:latin typeface="RedHatText"/>
              </a:rPr>
              <a:t>Una aplicación que se suscribe al plan de aplicación.</a:t>
            </a:r>
          </a:p>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14</a:t>
            </a:fld>
            <a:endParaRPr lang="es-AR"/>
          </a:p>
        </p:txBody>
      </p:sp>
    </p:spTree>
    <p:extLst>
      <p:ext uri="{BB962C8B-B14F-4D97-AF65-F5344CB8AC3E}">
        <p14:creationId xmlns:p14="http://schemas.microsoft.com/office/powerpoint/2010/main" val="359524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lang="es-AR" dirty="0">
                <a:solidFill>
                  <a:srgbClr val="151515"/>
                </a:solidFill>
                <a:latin typeface="RedHatText"/>
              </a:rPr>
              <a:t>La URL de base pública especifica el puerto que esté disponible en el clúster de </a:t>
            </a:r>
            <a:r>
              <a:rPr lang="es-AR" dirty="0" err="1">
                <a:solidFill>
                  <a:srgbClr val="151515"/>
                </a:solidFill>
                <a:latin typeface="RedHatText"/>
              </a:rPr>
              <a:t>OpenShift</a:t>
            </a:r>
            <a:r>
              <a:rPr lang="es-AR" dirty="0">
                <a:solidFill>
                  <a:srgbClr val="151515"/>
                </a:solidFill>
                <a:latin typeface="RedHatText"/>
              </a:rPr>
              <a:t>. De forma predeterminada, el </a:t>
            </a:r>
            <a:r>
              <a:rPr lang="es-AR" dirty="0" err="1">
                <a:solidFill>
                  <a:srgbClr val="151515"/>
                </a:solidFill>
                <a:latin typeface="RedHatText"/>
              </a:rPr>
              <a:t>router</a:t>
            </a:r>
            <a:r>
              <a:rPr lang="es-AR" dirty="0">
                <a:solidFill>
                  <a:srgbClr val="151515"/>
                </a:solidFill>
                <a:latin typeface="RedHatText"/>
              </a:rPr>
              <a:t> </a:t>
            </a:r>
            <a:r>
              <a:rPr lang="es-AR" dirty="0" err="1">
                <a:solidFill>
                  <a:srgbClr val="151515"/>
                </a:solidFill>
                <a:latin typeface="RedHatText"/>
              </a:rPr>
              <a:t>OpenShift</a:t>
            </a:r>
            <a:r>
              <a:rPr lang="es-AR" dirty="0">
                <a:solidFill>
                  <a:srgbClr val="151515"/>
                </a:solidFill>
                <a:latin typeface="RedHatText"/>
              </a:rPr>
              <a:t> escucha las conexiones sólo en los puertos HTTP y </a:t>
            </a:r>
            <a:r>
              <a:rPr lang="es-AR" b="1" dirty="0">
                <a:solidFill>
                  <a:srgbClr val="151515"/>
                </a:solidFill>
                <a:latin typeface="RedHatText"/>
              </a:rPr>
              <a:t>HTTPS</a:t>
            </a:r>
            <a:r>
              <a:rPr lang="es-AR" dirty="0">
                <a:solidFill>
                  <a:srgbClr val="151515"/>
                </a:solidFill>
                <a:latin typeface="RedHatText"/>
              </a:rPr>
              <a:t> estándar (80 y </a:t>
            </a:r>
            <a:r>
              <a:rPr lang="es-AR" b="1" dirty="0">
                <a:solidFill>
                  <a:srgbClr val="151515"/>
                </a:solidFill>
                <a:latin typeface="RedHatText"/>
              </a:rPr>
              <a:t>443</a:t>
            </a:r>
            <a:r>
              <a:rPr lang="es-AR" dirty="0">
                <a:solidFill>
                  <a:srgbClr val="151515"/>
                </a:solidFill>
                <a:latin typeface="RedHatText"/>
              </a:rPr>
              <a:t>). </a:t>
            </a:r>
            <a:endParaRPr lang="es-AR" dirty="0"/>
          </a:p>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15</a:t>
            </a:fld>
            <a:endParaRPr lang="es-AR"/>
          </a:p>
        </p:txBody>
      </p:sp>
    </p:spTree>
    <p:extLst>
      <p:ext uri="{BB962C8B-B14F-4D97-AF65-F5344CB8AC3E}">
        <p14:creationId xmlns:p14="http://schemas.microsoft.com/office/powerpoint/2010/main" val="1509607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17</a:t>
            </a:fld>
            <a:endParaRPr lang="es-AR"/>
          </a:p>
        </p:txBody>
      </p:sp>
    </p:spTree>
    <p:extLst>
      <p:ext uri="{BB962C8B-B14F-4D97-AF65-F5344CB8AC3E}">
        <p14:creationId xmlns:p14="http://schemas.microsoft.com/office/powerpoint/2010/main" val="204981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1BE831D1-9325-4157-865D-9F4A9C51125C}" type="slidenum">
              <a:rPr lang="es-AR" smtClean="0">
                <a:solidFill>
                  <a:prstClr val="black"/>
                </a:solidFill>
              </a:rPr>
              <a:pPr/>
              <a:t>18</a:t>
            </a:fld>
            <a:endParaRPr lang="es-AR">
              <a:solidFill>
                <a:prstClr val="black"/>
              </a:solidFill>
            </a:endParaRPr>
          </a:p>
        </p:txBody>
      </p:sp>
    </p:spTree>
    <p:extLst>
      <p:ext uri="{BB962C8B-B14F-4D97-AF65-F5344CB8AC3E}">
        <p14:creationId xmlns:p14="http://schemas.microsoft.com/office/powerpoint/2010/main" val="2688684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1BE831D1-9325-4157-865D-9F4A9C51125C}" type="slidenum">
              <a:rPr lang="es-AR" smtClean="0">
                <a:solidFill>
                  <a:prstClr val="black"/>
                </a:solidFill>
              </a:rPr>
              <a:pPr/>
              <a:t>19</a:t>
            </a:fld>
            <a:endParaRPr lang="es-AR">
              <a:solidFill>
                <a:prstClr val="black"/>
              </a:solidFill>
            </a:endParaRPr>
          </a:p>
        </p:txBody>
      </p:sp>
    </p:spTree>
    <p:extLst>
      <p:ext uri="{BB962C8B-B14F-4D97-AF65-F5344CB8AC3E}">
        <p14:creationId xmlns:p14="http://schemas.microsoft.com/office/powerpoint/2010/main" val="2307702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20</a:t>
            </a:fld>
            <a:endParaRPr lang="es-AR"/>
          </a:p>
        </p:txBody>
      </p:sp>
    </p:spTree>
    <p:extLst>
      <p:ext uri="{BB962C8B-B14F-4D97-AF65-F5344CB8AC3E}">
        <p14:creationId xmlns:p14="http://schemas.microsoft.com/office/powerpoint/2010/main" val="124763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endParaRPr lang="es-AR" sz="1400"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3</a:t>
            </a:fld>
            <a:endParaRPr lang="es-AR"/>
          </a:p>
        </p:txBody>
      </p:sp>
    </p:spTree>
    <p:extLst>
      <p:ext uri="{BB962C8B-B14F-4D97-AF65-F5344CB8AC3E}">
        <p14:creationId xmlns:p14="http://schemas.microsoft.com/office/powerpoint/2010/main" val="428734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4</a:t>
            </a:fld>
            <a:endParaRPr lang="es-AR"/>
          </a:p>
        </p:txBody>
      </p:sp>
    </p:spTree>
    <p:extLst>
      <p:ext uri="{BB962C8B-B14F-4D97-AF65-F5344CB8AC3E}">
        <p14:creationId xmlns:p14="http://schemas.microsoft.com/office/powerpoint/2010/main" val="2448807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r>
              <a:rPr lang="es-AR" sz="1200" b="0" i="0" kern="1200" dirty="0">
                <a:solidFill>
                  <a:schemeClr val="tx1"/>
                </a:solidFill>
                <a:effectLst/>
                <a:latin typeface="+mn-lt"/>
                <a:ea typeface="+mn-ea"/>
                <a:cs typeface="+mn-cs"/>
              </a:rPr>
              <a:t>Control de acceso mediante el cual se puede determinar exactamente quién usa la API, cómo y cuánto. Además, proporciona la gestión de planes de consumo para las aplicaciones que vayan a usar las APIs pudiéndose configurar el número de llamadas por unidad de tiempo para proteger la infraestructura y mantener el flujo de tráfico sin problemas. También permite disparar alertas cuando las aplicaciones se aproximen a los límites de uso definidos.</a:t>
            </a:r>
          </a:p>
          <a:p>
            <a:r>
              <a:rPr lang="es-AR" sz="1200" b="0" i="0" kern="1200" dirty="0">
                <a:solidFill>
                  <a:schemeClr val="tx1"/>
                </a:solidFill>
                <a:effectLst/>
                <a:latin typeface="+mn-lt"/>
                <a:ea typeface="+mn-ea"/>
                <a:cs typeface="+mn-cs"/>
              </a:rPr>
              <a:t>Seguridad**:** la plataforma oferta diferentes patrones de autenticación y credenciales para cubrir todas las casuísticas de exposición de las APIs desde publicas a completamente privadas o internas, incluyendo gestión de claves y tokens </a:t>
            </a:r>
            <a:r>
              <a:rPr lang="es-AR" sz="1200" b="0" i="0" kern="1200" dirty="0" err="1">
                <a:solidFill>
                  <a:schemeClr val="tx1"/>
                </a:solidFill>
                <a:effectLst/>
                <a:latin typeface="+mn-lt"/>
                <a:ea typeface="+mn-ea"/>
                <a:cs typeface="+mn-cs"/>
              </a:rPr>
              <a:t>Oauth</a:t>
            </a:r>
            <a:r>
              <a:rPr lang="es-AR" sz="1200" b="0" i="0" kern="1200" dirty="0">
                <a:solidFill>
                  <a:schemeClr val="tx1"/>
                </a:solidFill>
                <a:effectLst/>
                <a:latin typeface="+mn-lt"/>
                <a:ea typeface="+mn-ea"/>
                <a:cs typeface="+mn-cs"/>
              </a:rPr>
              <a:t>.</a:t>
            </a:r>
          </a:p>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5</a:t>
            </a:fld>
            <a:endParaRPr lang="es-AR"/>
          </a:p>
        </p:txBody>
      </p:sp>
    </p:spTree>
    <p:extLst>
      <p:ext uri="{BB962C8B-B14F-4D97-AF65-F5344CB8AC3E}">
        <p14:creationId xmlns:p14="http://schemas.microsoft.com/office/powerpoint/2010/main" val="235800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6</a:t>
            </a:fld>
            <a:endParaRPr lang="es-AR"/>
          </a:p>
        </p:txBody>
      </p:sp>
    </p:spTree>
    <p:extLst>
      <p:ext uri="{BB962C8B-B14F-4D97-AF65-F5344CB8AC3E}">
        <p14:creationId xmlns:p14="http://schemas.microsoft.com/office/powerpoint/2010/main" val="138624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r>
              <a:rPr lang="es-AR" dirty="0"/>
              <a:t>Estas credenciales son única, cada aplicación consumidora tiene sus credenciales únicas por producto.</a:t>
            </a:r>
          </a:p>
        </p:txBody>
      </p:sp>
      <p:sp>
        <p:nvSpPr>
          <p:cNvPr id="4" name="Marcador de número de diapositiva 3"/>
          <p:cNvSpPr>
            <a:spLocks noGrp="1"/>
          </p:cNvSpPr>
          <p:nvPr>
            <p:ph type="sldNum" sz="quarter" idx="5"/>
          </p:nvPr>
        </p:nvSpPr>
        <p:spPr/>
        <p:txBody>
          <a:bodyPr/>
          <a:lstStyle/>
          <a:p>
            <a:fld id="{1BE831D1-9325-4157-865D-9F4A9C51125C}" type="slidenum">
              <a:rPr lang="es-AR" smtClean="0"/>
              <a:t>7</a:t>
            </a:fld>
            <a:endParaRPr lang="es-AR"/>
          </a:p>
        </p:txBody>
      </p:sp>
    </p:spTree>
    <p:extLst>
      <p:ext uri="{BB962C8B-B14F-4D97-AF65-F5344CB8AC3E}">
        <p14:creationId xmlns:p14="http://schemas.microsoft.com/office/powerpoint/2010/main" val="112557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9</a:t>
            </a:fld>
            <a:endParaRPr lang="es-AR"/>
          </a:p>
        </p:txBody>
      </p:sp>
    </p:spTree>
    <p:extLst>
      <p:ext uri="{BB962C8B-B14F-4D97-AF65-F5344CB8AC3E}">
        <p14:creationId xmlns:p14="http://schemas.microsoft.com/office/powerpoint/2010/main" val="46677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10</a:t>
            </a:fld>
            <a:endParaRPr lang="es-AR"/>
          </a:p>
        </p:txBody>
      </p:sp>
    </p:spTree>
    <p:extLst>
      <p:ext uri="{BB962C8B-B14F-4D97-AF65-F5344CB8AC3E}">
        <p14:creationId xmlns:p14="http://schemas.microsoft.com/office/powerpoint/2010/main" val="642398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20650" y="744538"/>
            <a:ext cx="6616700" cy="3722687"/>
          </a:xfrm>
        </p:spPr>
      </p:sp>
      <p:sp>
        <p:nvSpPr>
          <p:cNvPr id="3" name="Marcador de notas 2"/>
          <p:cNvSpPr>
            <a:spLocks noGrp="1"/>
          </p:cNvSpPr>
          <p:nvPr>
            <p:ph type="body" idx="1"/>
          </p:nvPr>
        </p:nvSpPr>
        <p:spPr/>
        <p:txBody>
          <a:bodyPr/>
          <a:lstStyle/>
          <a:p>
            <a:pPr>
              <a:buSzPct val="90000"/>
            </a:pPr>
            <a:endParaRPr lang="es-AR" dirty="0"/>
          </a:p>
        </p:txBody>
      </p:sp>
      <p:sp>
        <p:nvSpPr>
          <p:cNvPr id="4" name="Marcador de número de diapositiva 3"/>
          <p:cNvSpPr>
            <a:spLocks noGrp="1"/>
          </p:cNvSpPr>
          <p:nvPr>
            <p:ph type="sldNum" sz="quarter" idx="5"/>
          </p:nvPr>
        </p:nvSpPr>
        <p:spPr/>
        <p:txBody>
          <a:bodyPr/>
          <a:lstStyle/>
          <a:p>
            <a:fld id="{1BE831D1-9325-4157-865D-9F4A9C51125C}" type="slidenum">
              <a:rPr lang="es-AR" smtClean="0"/>
              <a:t>11</a:t>
            </a:fld>
            <a:endParaRPr lang="es-AR"/>
          </a:p>
        </p:txBody>
      </p:sp>
    </p:spTree>
    <p:extLst>
      <p:ext uri="{BB962C8B-B14F-4D97-AF65-F5344CB8AC3E}">
        <p14:creationId xmlns:p14="http://schemas.microsoft.com/office/powerpoint/2010/main" val="282960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pertura">
    <p:spTree>
      <p:nvGrpSpPr>
        <p:cNvPr id="1" name=""/>
        <p:cNvGrpSpPr/>
        <p:nvPr/>
      </p:nvGrpSpPr>
      <p:grpSpPr>
        <a:xfrm>
          <a:off x="0" y="0"/>
          <a:ext cx="0" cy="0"/>
          <a:chOff x="0" y="0"/>
          <a:chExt cx="0" cy="0"/>
        </a:xfrm>
      </p:grpSpPr>
      <p:pic>
        <p:nvPicPr>
          <p:cNvPr id="3" name="Imagen 2" descr="BC_Marca_ARTC_HORIZ_BLANCO-0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06451" y="800776"/>
            <a:ext cx="4211816" cy="612000"/>
          </a:xfrm>
          <a:prstGeom prst="rect">
            <a:avLst/>
          </a:prstGeom>
        </p:spPr>
      </p:pic>
    </p:spTree>
    <p:extLst>
      <p:ext uri="{BB962C8B-B14F-4D97-AF65-F5344CB8AC3E}">
        <p14:creationId xmlns:p14="http://schemas.microsoft.com/office/powerpoint/2010/main" val="14917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6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05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717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50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_Indice">
    <p:spTree>
      <p:nvGrpSpPr>
        <p:cNvPr id="1" name=""/>
        <p:cNvGrpSpPr/>
        <p:nvPr/>
      </p:nvGrpSpPr>
      <p:grpSpPr>
        <a:xfrm>
          <a:off x="0" y="0"/>
          <a:ext cx="0" cy="0"/>
          <a:chOff x="0" y="0"/>
          <a:chExt cx="0" cy="0"/>
        </a:xfrm>
      </p:grpSpPr>
      <p:sp>
        <p:nvSpPr>
          <p:cNvPr id="5" name="Subtitle 2"/>
          <p:cNvSpPr txBox="1">
            <a:spLocks/>
          </p:cNvSpPr>
          <p:nvPr/>
        </p:nvSpPr>
        <p:spPr>
          <a:xfrm>
            <a:off x="1781884" y="2246117"/>
            <a:ext cx="7172553" cy="3781437"/>
          </a:xfrm>
          <a:prstGeom prst="rect">
            <a:avLst/>
          </a:prstGeom>
        </p:spPr>
        <p:txBody>
          <a:bodyPr/>
          <a:lstStyle>
            <a:lvl1pPr marL="0" indent="0" algn="l" defTabSz="457200" rtl="0" eaLnBrk="1" latinLnBrk="0" hangingPunct="1">
              <a:spcBef>
                <a:spcPct val="20000"/>
              </a:spcBef>
              <a:buFont typeface="Arial"/>
              <a:buNone/>
              <a:defRPr sz="2400" kern="1200">
                <a:solidFill>
                  <a:srgbClr val="00AEEF"/>
                </a:solidFill>
                <a:latin typeface="+mn-lt"/>
                <a:ea typeface="+mn-ea"/>
                <a:cs typeface="+mn-cs"/>
              </a:defRPr>
            </a:lvl1pPr>
            <a:lvl2pPr marL="914400" indent="-554038" algn="ctr" defTabSz="457200" rtl="0" eaLnBrk="1" latinLnBrk="0" hangingPunct="1">
              <a:spcBef>
                <a:spcPct val="20000"/>
              </a:spcBef>
              <a:buFont typeface="Arial"/>
              <a:buNone/>
              <a:tabLst>
                <a:tab pos="900113" algn="l"/>
              </a:tabLst>
              <a:defRPr sz="24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a:p>
        </p:txBody>
      </p:sp>
      <p:sp>
        <p:nvSpPr>
          <p:cNvPr id="8" name="Slide Number Placeholder 5"/>
          <p:cNvSpPr>
            <a:spLocks noGrp="1"/>
          </p:cNvSpPr>
          <p:nvPr>
            <p:ph type="sldNum" sz="quarter" idx="4"/>
          </p:nvPr>
        </p:nvSpPr>
        <p:spPr>
          <a:xfrm>
            <a:off x="10800523" y="116633"/>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391160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_Indice">
    <p:spTree>
      <p:nvGrpSpPr>
        <p:cNvPr id="1" name=""/>
        <p:cNvGrpSpPr/>
        <p:nvPr/>
      </p:nvGrpSpPr>
      <p:grpSpPr>
        <a:xfrm>
          <a:off x="0" y="0"/>
          <a:ext cx="0" cy="0"/>
          <a:chOff x="0" y="0"/>
          <a:chExt cx="0" cy="0"/>
        </a:xfrm>
      </p:grpSpPr>
      <p:sp>
        <p:nvSpPr>
          <p:cNvPr id="5" name="Subtitle 2"/>
          <p:cNvSpPr txBox="1">
            <a:spLocks/>
          </p:cNvSpPr>
          <p:nvPr/>
        </p:nvSpPr>
        <p:spPr>
          <a:xfrm>
            <a:off x="1781884" y="2246117"/>
            <a:ext cx="7172553" cy="3781437"/>
          </a:xfrm>
          <a:prstGeom prst="rect">
            <a:avLst/>
          </a:prstGeom>
        </p:spPr>
        <p:txBody>
          <a:bodyPr/>
          <a:lstStyle>
            <a:lvl1pPr marL="0" indent="0" algn="l" defTabSz="457200" rtl="0" eaLnBrk="1" latinLnBrk="0" hangingPunct="1">
              <a:spcBef>
                <a:spcPct val="20000"/>
              </a:spcBef>
              <a:buFont typeface="Arial"/>
              <a:buNone/>
              <a:defRPr sz="2400" kern="1200">
                <a:solidFill>
                  <a:srgbClr val="00AEEF"/>
                </a:solidFill>
                <a:latin typeface="+mn-lt"/>
                <a:ea typeface="+mn-ea"/>
                <a:cs typeface="+mn-cs"/>
              </a:defRPr>
            </a:lvl1pPr>
            <a:lvl2pPr marL="914400" indent="-554038" algn="ctr" defTabSz="457200" rtl="0" eaLnBrk="1" latinLnBrk="0" hangingPunct="1">
              <a:spcBef>
                <a:spcPct val="20000"/>
              </a:spcBef>
              <a:buFont typeface="Arial"/>
              <a:buNone/>
              <a:tabLst>
                <a:tab pos="900113" algn="l"/>
              </a:tabLst>
              <a:defRPr sz="24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a:p>
        </p:txBody>
      </p:sp>
      <p:sp>
        <p:nvSpPr>
          <p:cNvPr id="8" name="Slide Number Placeholder 5"/>
          <p:cNvSpPr>
            <a:spLocks noGrp="1"/>
          </p:cNvSpPr>
          <p:nvPr>
            <p:ph type="sldNum" sz="quarter" idx="4"/>
          </p:nvPr>
        </p:nvSpPr>
        <p:spPr>
          <a:xfrm>
            <a:off x="9383928" y="6492876"/>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4047881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BJETIVO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182028" y="172959"/>
            <a:ext cx="10972800" cy="1143000"/>
          </a:xfrm>
          <a:prstGeom prst="rect">
            <a:avLst/>
          </a:prstGeom>
        </p:spPr>
        <p:txBody>
          <a:bodyPr vert="horz"/>
          <a:lstStyle>
            <a:lvl1pPr algn="l">
              <a:defRPr sz="2400" b="1">
                <a:solidFill>
                  <a:srgbClr val="005BAA"/>
                </a:solidFill>
              </a:defRPr>
            </a:lvl1pPr>
          </a:lstStyle>
          <a:p>
            <a:r>
              <a:rPr lang="es-ES_tradnl"/>
              <a:t>T</a:t>
            </a:r>
            <a:r>
              <a:rPr lang="es-ES" err="1"/>
              <a:t>ítulo</a:t>
            </a:r>
            <a:r>
              <a:rPr lang="es-ES"/>
              <a:t> de la presentación</a:t>
            </a:r>
          </a:p>
        </p:txBody>
      </p:sp>
      <p:sp>
        <p:nvSpPr>
          <p:cNvPr id="7" name="Marcador de texto 4"/>
          <p:cNvSpPr>
            <a:spLocks noGrp="1"/>
          </p:cNvSpPr>
          <p:nvPr>
            <p:ph type="body" sz="quarter" idx="12" hasCustomPrompt="1"/>
          </p:nvPr>
        </p:nvSpPr>
        <p:spPr>
          <a:xfrm>
            <a:off x="444974" y="1815967"/>
            <a:ext cx="11162701" cy="4017962"/>
          </a:xfrm>
          <a:prstGeom prst="rect">
            <a:avLst/>
          </a:prstGeom>
        </p:spPr>
        <p:txBody>
          <a:bodyPr vert="horz"/>
          <a:lstStyle>
            <a:lvl1pPr marL="185738" indent="-185738">
              <a:lnSpc>
                <a:spcPts val="2700"/>
              </a:lnSpc>
              <a:spcBef>
                <a:spcPts val="0"/>
              </a:spcBef>
              <a:buSzPct val="50000"/>
              <a:buFont typeface="Wingdings" charset="2"/>
              <a:buChar char="§"/>
              <a:defRPr sz="2400">
                <a:solidFill>
                  <a:srgbClr val="00AEEF"/>
                </a:solidFill>
              </a:defRPr>
            </a:lvl1pPr>
            <a:lvl2pPr marL="179388" indent="-179388">
              <a:lnSpc>
                <a:spcPts val="2700"/>
              </a:lnSpc>
              <a:spcBef>
                <a:spcPts val="0"/>
              </a:spcBef>
              <a:buSzPct val="60000"/>
              <a:buFont typeface="Arial"/>
              <a:buChar char="•"/>
              <a:tabLst/>
              <a:defRPr sz="2400" baseline="0"/>
            </a:lvl2pPr>
            <a:lvl3pPr marL="711200" indent="0">
              <a:lnSpc>
                <a:spcPts val="2700"/>
              </a:lnSpc>
              <a:spcBef>
                <a:spcPts val="0"/>
              </a:spcBef>
              <a:buNone/>
              <a:tabLst>
                <a:tab pos="176213" algn="l"/>
              </a:tabLst>
              <a:defRPr sz="2400" b="0" i="0" baseline="0">
                <a:solidFill>
                  <a:srgbClr val="909394"/>
                </a:solidFill>
              </a:defRPr>
            </a:lvl3pPr>
            <a:lvl4pPr>
              <a:defRPr sz="2400"/>
            </a:lvl4pPr>
            <a:lvl5pPr>
              <a:defRPr sz="2400"/>
            </a:lvl5pPr>
          </a:lstStyle>
          <a:p>
            <a:pPr lvl="0"/>
            <a:r>
              <a:rPr lang="es-ES_tradnl"/>
              <a:t>Objetivos</a:t>
            </a:r>
          </a:p>
          <a:p>
            <a:pPr lvl="1"/>
            <a:r>
              <a:rPr lang="es-ES_tradnl"/>
              <a:t>Segundo nivel de información</a:t>
            </a:r>
          </a:p>
          <a:p>
            <a:pPr lvl="2"/>
            <a:r>
              <a:rPr lang="es-ES_tradnl"/>
              <a:t>Tercer nivel de información</a:t>
            </a:r>
          </a:p>
          <a:p>
            <a:pPr lvl="2"/>
            <a:endParaRPr lang="es-ES_tradnl"/>
          </a:p>
        </p:txBody>
      </p:sp>
      <p:sp>
        <p:nvSpPr>
          <p:cNvPr id="5" name="Marcador de pie de página 4"/>
          <p:cNvSpPr>
            <a:spLocks noGrp="1"/>
          </p:cNvSpPr>
          <p:nvPr>
            <p:ph type="ftr" sz="quarter" idx="3"/>
          </p:nvPr>
        </p:nvSpPr>
        <p:spPr>
          <a:xfrm>
            <a:off x="444974" y="6076077"/>
            <a:ext cx="6217857"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s-ES"/>
          </a:p>
        </p:txBody>
      </p:sp>
      <p:sp>
        <p:nvSpPr>
          <p:cNvPr id="8" name="Slide Number Placeholder 5"/>
          <p:cNvSpPr>
            <a:spLocks noGrp="1"/>
          </p:cNvSpPr>
          <p:nvPr>
            <p:ph type="sldNum" sz="quarter" idx="4"/>
          </p:nvPr>
        </p:nvSpPr>
        <p:spPr>
          <a:xfrm>
            <a:off x="9361209" y="6519123"/>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1742819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Objetivo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188235" y="174923"/>
            <a:ext cx="10972800" cy="1143000"/>
          </a:xfrm>
          <a:prstGeom prst="rect">
            <a:avLst/>
          </a:prstGeom>
        </p:spPr>
        <p:txBody>
          <a:bodyPr vert="horz"/>
          <a:lstStyle>
            <a:lvl1pPr algn="l">
              <a:defRPr sz="2400" b="1">
                <a:solidFill>
                  <a:srgbClr val="005BAA"/>
                </a:solidFill>
              </a:defRPr>
            </a:lvl1pPr>
          </a:lstStyle>
          <a:p>
            <a:r>
              <a:rPr lang="es-ES_tradnl"/>
              <a:t>T</a:t>
            </a:r>
            <a:r>
              <a:rPr lang="es-ES" err="1"/>
              <a:t>ítulo</a:t>
            </a:r>
            <a:r>
              <a:rPr lang="es-ES"/>
              <a:t> de la presentación</a:t>
            </a:r>
          </a:p>
        </p:txBody>
      </p:sp>
      <p:sp>
        <p:nvSpPr>
          <p:cNvPr id="4" name="Marcador de texto 3"/>
          <p:cNvSpPr>
            <a:spLocks noGrp="1"/>
          </p:cNvSpPr>
          <p:nvPr>
            <p:ph type="body" sz="quarter" idx="12" hasCustomPrompt="1"/>
          </p:nvPr>
        </p:nvSpPr>
        <p:spPr>
          <a:xfrm>
            <a:off x="8036426" y="2196166"/>
            <a:ext cx="3332524" cy="3632300"/>
          </a:xfrm>
          <a:prstGeom prst="rect">
            <a:avLst/>
          </a:prstGeom>
        </p:spPr>
        <p:txBody>
          <a:bodyPr vert="horz"/>
          <a:lstStyle>
            <a:lvl1pPr marL="0" marR="0" indent="0" algn="l" defTabSz="457200" rtl="0" eaLnBrk="1" fontAlgn="auto" latinLnBrk="0" hangingPunct="1">
              <a:lnSpc>
                <a:spcPts val="1800"/>
              </a:lnSpc>
              <a:spcBef>
                <a:spcPts val="0"/>
              </a:spcBef>
              <a:spcAft>
                <a:spcPts val="0"/>
              </a:spcAft>
              <a:buClrTx/>
              <a:buSzTx/>
              <a:buFont typeface="Arial"/>
              <a:buNone/>
              <a:tabLst/>
              <a:defRPr sz="1600" baseline="0">
                <a:solidFill>
                  <a:srgbClr val="909394"/>
                </a:solidFill>
              </a:defRPr>
            </a:lvl1pPr>
            <a:lvl2pPr marL="457200" indent="0">
              <a:lnSpc>
                <a:spcPts val="2100"/>
              </a:lnSpc>
              <a:buNone/>
              <a:defRPr sz="1800"/>
            </a:lvl2pPr>
            <a:lvl3pPr marL="914400" indent="0">
              <a:lnSpc>
                <a:spcPts val="2100"/>
              </a:lnSpc>
              <a:buNone/>
              <a:defRPr sz="1800"/>
            </a:lvl3pPr>
            <a:lvl4pPr marL="1371600" indent="0">
              <a:lnSpc>
                <a:spcPts val="2100"/>
              </a:lnSpc>
              <a:buNone/>
              <a:defRPr sz="1800"/>
            </a:lvl4pPr>
            <a:lvl5pPr marL="1828800" indent="0">
              <a:lnSpc>
                <a:spcPts val="2100"/>
              </a:lnSpc>
              <a:buNone/>
              <a:defRPr sz="1800"/>
            </a:lvl5pPr>
          </a:lstStyle>
          <a:p>
            <a:pPr lvl="0"/>
            <a:r>
              <a:rPr lang="es-ES_tradnl"/>
              <a:t>Texto</a:t>
            </a:r>
            <a:r>
              <a:rPr lang="es-ES"/>
              <a:t> descriptivo de prueba </a:t>
            </a:r>
            <a:r>
              <a:rPr lang="es-ES_tradnl"/>
              <a:t>Texto</a:t>
            </a:r>
            <a:r>
              <a:rPr lang="es-ES"/>
              <a:t> descriptivo de </a:t>
            </a:r>
            <a:br>
              <a:rPr lang="es-ES"/>
            </a:br>
            <a:r>
              <a:rPr lang="es-ES"/>
              <a:t>prueba </a:t>
            </a:r>
            <a:r>
              <a:rPr lang="es-ES_tradnl"/>
              <a:t>Texto</a:t>
            </a:r>
            <a:r>
              <a:rPr lang="es-ES"/>
              <a:t> descriptivo de prueba</a:t>
            </a:r>
            <a:r>
              <a:rPr lang="es-ES_tradnl"/>
              <a:t>Texto</a:t>
            </a:r>
            <a:r>
              <a:rPr lang="es-ES"/>
              <a:t> descriptivo </a:t>
            </a:r>
            <a:br>
              <a:rPr lang="es-ES"/>
            </a:br>
            <a:r>
              <a:rPr lang="es-ES"/>
              <a:t>de prueba </a:t>
            </a:r>
            <a:r>
              <a:rPr lang="es-ES_tradnl"/>
              <a:t>Texto</a:t>
            </a:r>
            <a:r>
              <a:rPr lang="es-ES"/>
              <a:t> descriptivo de prueba </a:t>
            </a:r>
            <a:r>
              <a:rPr lang="es-ES_tradnl"/>
              <a:t>Texto</a:t>
            </a:r>
            <a:r>
              <a:rPr lang="es-ES"/>
              <a:t> </a:t>
            </a:r>
            <a:r>
              <a:rPr lang="es-ES" err="1"/>
              <a:t>descrip</a:t>
            </a:r>
            <a:br>
              <a:rPr lang="es-ES"/>
            </a:br>
            <a:r>
              <a:rPr lang="es-ES" err="1"/>
              <a:t>tivo</a:t>
            </a:r>
            <a:r>
              <a:rPr lang="es-ES"/>
              <a:t> de prueba</a:t>
            </a:r>
            <a:r>
              <a:rPr lang="es-ES_tradnl"/>
              <a:t>Texto</a:t>
            </a:r>
            <a:r>
              <a:rPr lang="es-ES"/>
              <a:t> descriptivo de prueba </a:t>
            </a:r>
            <a:r>
              <a:rPr lang="es-ES_tradnl"/>
              <a:t>Texto</a:t>
            </a:r>
            <a:r>
              <a:rPr lang="es-ES"/>
              <a:t> descriptivo de prueba</a:t>
            </a:r>
            <a:endParaRPr lang="es-ES_tradnl"/>
          </a:p>
          <a:p>
            <a:pPr lvl="0"/>
            <a:endParaRPr lang="es-ES_tradnl"/>
          </a:p>
        </p:txBody>
      </p:sp>
      <p:sp>
        <p:nvSpPr>
          <p:cNvPr id="7" name="Marcador de texto 4"/>
          <p:cNvSpPr>
            <a:spLocks noGrp="1"/>
          </p:cNvSpPr>
          <p:nvPr>
            <p:ph type="body" sz="quarter" idx="13" hasCustomPrompt="1"/>
          </p:nvPr>
        </p:nvSpPr>
        <p:spPr>
          <a:xfrm>
            <a:off x="444974" y="1815967"/>
            <a:ext cx="5759953" cy="4017962"/>
          </a:xfrm>
          <a:prstGeom prst="rect">
            <a:avLst/>
          </a:prstGeom>
        </p:spPr>
        <p:txBody>
          <a:bodyPr vert="horz"/>
          <a:lstStyle>
            <a:lvl1pPr marL="185738" indent="-185738">
              <a:lnSpc>
                <a:spcPts val="2700"/>
              </a:lnSpc>
              <a:spcBef>
                <a:spcPts val="0"/>
              </a:spcBef>
              <a:buSzPct val="50000"/>
              <a:buFont typeface="Wingdings" charset="2"/>
              <a:buChar char="§"/>
              <a:defRPr sz="2400">
                <a:solidFill>
                  <a:srgbClr val="00AEEF"/>
                </a:solidFill>
              </a:defRPr>
            </a:lvl1pPr>
            <a:lvl2pPr marL="179388" indent="-179388">
              <a:lnSpc>
                <a:spcPts val="2700"/>
              </a:lnSpc>
              <a:spcBef>
                <a:spcPts val="0"/>
              </a:spcBef>
              <a:buSzPct val="60000"/>
              <a:buFont typeface="Arial"/>
              <a:buChar char="•"/>
              <a:tabLst/>
              <a:defRPr sz="2400" baseline="0"/>
            </a:lvl2pPr>
            <a:lvl3pPr marL="711200" indent="0">
              <a:lnSpc>
                <a:spcPts val="2700"/>
              </a:lnSpc>
              <a:spcBef>
                <a:spcPts val="0"/>
              </a:spcBef>
              <a:buNone/>
              <a:tabLst>
                <a:tab pos="176213" algn="l"/>
              </a:tabLst>
              <a:defRPr sz="2400" b="0" i="0" baseline="0">
                <a:solidFill>
                  <a:srgbClr val="909394"/>
                </a:solidFill>
              </a:defRPr>
            </a:lvl3pPr>
            <a:lvl4pPr>
              <a:defRPr sz="2400"/>
            </a:lvl4pPr>
            <a:lvl5pPr>
              <a:defRPr sz="2400"/>
            </a:lvl5pPr>
          </a:lstStyle>
          <a:p>
            <a:pPr lvl="0"/>
            <a:r>
              <a:rPr lang="es-ES_tradnl"/>
              <a:t>Objetivos</a:t>
            </a:r>
          </a:p>
          <a:p>
            <a:pPr lvl="1"/>
            <a:r>
              <a:rPr lang="es-ES_tradnl"/>
              <a:t>Segundo nivel de información</a:t>
            </a:r>
          </a:p>
          <a:p>
            <a:pPr lvl="2"/>
            <a:r>
              <a:rPr lang="es-ES_tradnl"/>
              <a:t>Tercer nivel de información</a:t>
            </a:r>
          </a:p>
          <a:p>
            <a:pPr lvl="2"/>
            <a:endParaRPr lang="es-ES_tradnl"/>
          </a:p>
        </p:txBody>
      </p:sp>
      <p:sp>
        <p:nvSpPr>
          <p:cNvPr id="8" name="Marcador de pie de página 4"/>
          <p:cNvSpPr>
            <a:spLocks noGrp="1"/>
          </p:cNvSpPr>
          <p:nvPr>
            <p:ph type="ftr" sz="quarter" idx="3"/>
          </p:nvPr>
        </p:nvSpPr>
        <p:spPr>
          <a:xfrm>
            <a:off x="444974" y="6076077"/>
            <a:ext cx="6217857"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s-ES"/>
          </a:p>
        </p:txBody>
      </p:sp>
      <p:sp>
        <p:nvSpPr>
          <p:cNvPr id="9" name="Slide Number Placeholder 5"/>
          <p:cNvSpPr>
            <a:spLocks noGrp="1"/>
          </p:cNvSpPr>
          <p:nvPr>
            <p:ph type="sldNum" sz="quarter" idx="4"/>
          </p:nvPr>
        </p:nvSpPr>
        <p:spPr>
          <a:xfrm>
            <a:off x="10777055" y="520320"/>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2141551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_Indice">
    <p:spTree>
      <p:nvGrpSpPr>
        <p:cNvPr id="1" name=""/>
        <p:cNvGrpSpPr/>
        <p:nvPr/>
      </p:nvGrpSpPr>
      <p:grpSpPr>
        <a:xfrm>
          <a:off x="0" y="0"/>
          <a:ext cx="0" cy="0"/>
          <a:chOff x="0" y="0"/>
          <a:chExt cx="0" cy="0"/>
        </a:xfrm>
      </p:grpSpPr>
      <p:sp>
        <p:nvSpPr>
          <p:cNvPr id="5" name="Subtitle 2"/>
          <p:cNvSpPr txBox="1">
            <a:spLocks/>
          </p:cNvSpPr>
          <p:nvPr/>
        </p:nvSpPr>
        <p:spPr>
          <a:xfrm>
            <a:off x="1781884" y="2246117"/>
            <a:ext cx="7172553" cy="3781437"/>
          </a:xfrm>
          <a:prstGeom prst="rect">
            <a:avLst/>
          </a:prstGeom>
        </p:spPr>
        <p:txBody>
          <a:bodyPr/>
          <a:lstStyle>
            <a:lvl1pPr marL="0" indent="0" algn="l" defTabSz="457200" rtl="0" eaLnBrk="1" latinLnBrk="0" hangingPunct="1">
              <a:spcBef>
                <a:spcPct val="20000"/>
              </a:spcBef>
              <a:buFont typeface="Arial"/>
              <a:buNone/>
              <a:defRPr sz="2400" kern="1200">
                <a:solidFill>
                  <a:srgbClr val="00AEEF"/>
                </a:solidFill>
                <a:latin typeface="+mn-lt"/>
                <a:ea typeface="+mn-ea"/>
                <a:cs typeface="+mn-cs"/>
              </a:defRPr>
            </a:lvl1pPr>
            <a:lvl2pPr marL="914400" indent="-554038" algn="ctr" defTabSz="457200" rtl="0" eaLnBrk="1" latinLnBrk="0" hangingPunct="1">
              <a:spcBef>
                <a:spcPct val="20000"/>
              </a:spcBef>
              <a:buFont typeface="Arial"/>
              <a:buNone/>
              <a:tabLst>
                <a:tab pos="900113" algn="l"/>
              </a:tabLst>
              <a:defRPr sz="24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a:p>
        </p:txBody>
      </p:sp>
      <p:sp>
        <p:nvSpPr>
          <p:cNvPr id="6" name="Marcador de pie de página 4"/>
          <p:cNvSpPr>
            <a:spLocks noGrp="1"/>
          </p:cNvSpPr>
          <p:nvPr>
            <p:ph type="ftr" sz="quarter" idx="3"/>
          </p:nvPr>
        </p:nvSpPr>
        <p:spPr>
          <a:xfrm>
            <a:off x="481150" y="6027554"/>
            <a:ext cx="6217857"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s-ES"/>
          </a:p>
        </p:txBody>
      </p:sp>
      <p:sp>
        <p:nvSpPr>
          <p:cNvPr id="8" name="Slide Number Placeholder 5"/>
          <p:cNvSpPr>
            <a:spLocks noGrp="1"/>
          </p:cNvSpPr>
          <p:nvPr>
            <p:ph type="sldNum" sz="quarter" idx="4"/>
          </p:nvPr>
        </p:nvSpPr>
        <p:spPr>
          <a:xfrm>
            <a:off x="10800523" y="116633"/>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400396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BJETIVOS">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0800523" y="116633"/>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837920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Objetivo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165011" y="131381"/>
            <a:ext cx="10972800" cy="1143000"/>
          </a:xfrm>
          <a:prstGeom prst="rect">
            <a:avLst/>
          </a:prstGeom>
        </p:spPr>
        <p:txBody>
          <a:bodyPr vert="horz"/>
          <a:lstStyle>
            <a:lvl1pPr algn="l">
              <a:defRPr sz="2400" b="1">
                <a:solidFill>
                  <a:srgbClr val="005BAA"/>
                </a:solidFill>
              </a:defRPr>
            </a:lvl1pPr>
          </a:lstStyle>
          <a:p>
            <a:r>
              <a:rPr lang="es-ES_tradnl"/>
              <a:t>T</a:t>
            </a:r>
            <a:r>
              <a:rPr lang="es-ES" err="1"/>
              <a:t>ítulo</a:t>
            </a:r>
            <a:r>
              <a:rPr lang="es-ES"/>
              <a:t> de la presentación</a:t>
            </a:r>
          </a:p>
        </p:txBody>
      </p:sp>
      <p:sp>
        <p:nvSpPr>
          <p:cNvPr id="4" name="Marcador de texto 3"/>
          <p:cNvSpPr>
            <a:spLocks noGrp="1"/>
          </p:cNvSpPr>
          <p:nvPr>
            <p:ph type="body" sz="quarter" idx="12" hasCustomPrompt="1"/>
          </p:nvPr>
        </p:nvSpPr>
        <p:spPr>
          <a:xfrm>
            <a:off x="8036426" y="2196166"/>
            <a:ext cx="3332524" cy="3632300"/>
          </a:xfrm>
          <a:prstGeom prst="rect">
            <a:avLst/>
          </a:prstGeom>
        </p:spPr>
        <p:txBody>
          <a:bodyPr vert="horz"/>
          <a:lstStyle>
            <a:lvl1pPr marL="0" marR="0" indent="0" algn="l" defTabSz="457200" rtl="0" eaLnBrk="1" fontAlgn="auto" latinLnBrk="0" hangingPunct="1">
              <a:lnSpc>
                <a:spcPts val="1800"/>
              </a:lnSpc>
              <a:spcBef>
                <a:spcPts val="0"/>
              </a:spcBef>
              <a:spcAft>
                <a:spcPts val="0"/>
              </a:spcAft>
              <a:buClrTx/>
              <a:buSzTx/>
              <a:buFont typeface="Arial"/>
              <a:buNone/>
              <a:tabLst/>
              <a:defRPr sz="1600" baseline="0">
                <a:solidFill>
                  <a:srgbClr val="909394"/>
                </a:solidFill>
              </a:defRPr>
            </a:lvl1pPr>
            <a:lvl2pPr marL="457200" indent="0">
              <a:lnSpc>
                <a:spcPts val="2100"/>
              </a:lnSpc>
              <a:buNone/>
              <a:defRPr sz="1800"/>
            </a:lvl2pPr>
            <a:lvl3pPr marL="914400" indent="0">
              <a:lnSpc>
                <a:spcPts val="2100"/>
              </a:lnSpc>
              <a:buNone/>
              <a:defRPr sz="1800"/>
            </a:lvl3pPr>
            <a:lvl4pPr marL="1371600" indent="0">
              <a:lnSpc>
                <a:spcPts val="2100"/>
              </a:lnSpc>
              <a:buNone/>
              <a:defRPr sz="1800"/>
            </a:lvl4pPr>
            <a:lvl5pPr marL="1828800" indent="0">
              <a:lnSpc>
                <a:spcPts val="2100"/>
              </a:lnSpc>
              <a:buNone/>
              <a:defRPr sz="1800"/>
            </a:lvl5pPr>
          </a:lstStyle>
          <a:p>
            <a:pPr lvl="0"/>
            <a:r>
              <a:rPr lang="es-ES_tradnl"/>
              <a:t>Texto</a:t>
            </a:r>
            <a:r>
              <a:rPr lang="es-ES"/>
              <a:t> descriptivo de prueba </a:t>
            </a:r>
            <a:r>
              <a:rPr lang="es-ES_tradnl"/>
              <a:t>Texto</a:t>
            </a:r>
            <a:r>
              <a:rPr lang="es-ES"/>
              <a:t> descriptivo de </a:t>
            </a:r>
            <a:br>
              <a:rPr lang="es-ES"/>
            </a:br>
            <a:r>
              <a:rPr lang="es-ES"/>
              <a:t>prueba </a:t>
            </a:r>
            <a:r>
              <a:rPr lang="es-ES_tradnl"/>
              <a:t>Texto</a:t>
            </a:r>
            <a:r>
              <a:rPr lang="es-ES"/>
              <a:t> descriptivo de prueba</a:t>
            </a:r>
            <a:r>
              <a:rPr lang="es-ES_tradnl"/>
              <a:t>Texto</a:t>
            </a:r>
            <a:r>
              <a:rPr lang="es-ES"/>
              <a:t> descriptivo </a:t>
            </a:r>
            <a:br>
              <a:rPr lang="es-ES"/>
            </a:br>
            <a:r>
              <a:rPr lang="es-ES"/>
              <a:t>de prueba </a:t>
            </a:r>
            <a:r>
              <a:rPr lang="es-ES_tradnl"/>
              <a:t>Texto</a:t>
            </a:r>
            <a:r>
              <a:rPr lang="es-ES"/>
              <a:t> descriptivo de prueba </a:t>
            </a:r>
            <a:r>
              <a:rPr lang="es-ES_tradnl"/>
              <a:t>Texto</a:t>
            </a:r>
            <a:r>
              <a:rPr lang="es-ES"/>
              <a:t> </a:t>
            </a:r>
            <a:r>
              <a:rPr lang="es-ES" err="1"/>
              <a:t>descrip</a:t>
            </a:r>
            <a:br>
              <a:rPr lang="es-ES"/>
            </a:br>
            <a:r>
              <a:rPr lang="es-ES" err="1"/>
              <a:t>tivo</a:t>
            </a:r>
            <a:r>
              <a:rPr lang="es-ES"/>
              <a:t> de prueba</a:t>
            </a:r>
            <a:r>
              <a:rPr lang="es-ES_tradnl"/>
              <a:t>Texto</a:t>
            </a:r>
            <a:r>
              <a:rPr lang="es-ES"/>
              <a:t> descriptivo de prueba </a:t>
            </a:r>
            <a:r>
              <a:rPr lang="es-ES_tradnl"/>
              <a:t>Texto</a:t>
            </a:r>
            <a:r>
              <a:rPr lang="es-ES"/>
              <a:t> descriptivo de prueba</a:t>
            </a:r>
            <a:endParaRPr lang="es-ES_tradnl"/>
          </a:p>
          <a:p>
            <a:pPr lvl="0"/>
            <a:endParaRPr lang="es-ES_tradnl"/>
          </a:p>
        </p:txBody>
      </p:sp>
      <p:sp>
        <p:nvSpPr>
          <p:cNvPr id="7" name="Marcador de texto 4"/>
          <p:cNvSpPr>
            <a:spLocks noGrp="1"/>
          </p:cNvSpPr>
          <p:nvPr>
            <p:ph type="body" sz="quarter" idx="13" hasCustomPrompt="1"/>
          </p:nvPr>
        </p:nvSpPr>
        <p:spPr>
          <a:xfrm>
            <a:off x="444974" y="1815967"/>
            <a:ext cx="5759953" cy="4017962"/>
          </a:xfrm>
          <a:prstGeom prst="rect">
            <a:avLst/>
          </a:prstGeom>
        </p:spPr>
        <p:txBody>
          <a:bodyPr vert="horz"/>
          <a:lstStyle>
            <a:lvl1pPr marL="185738" indent="-185738">
              <a:lnSpc>
                <a:spcPts val="2700"/>
              </a:lnSpc>
              <a:spcBef>
                <a:spcPts val="0"/>
              </a:spcBef>
              <a:buSzPct val="50000"/>
              <a:buFont typeface="Wingdings" charset="2"/>
              <a:buChar char="§"/>
              <a:defRPr sz="2400">
                <a:solidFill>
                  <a:srgbClr val="00AEEF"/>
                </a:solidFill>
              </a:defRPr>
            </a:lvl1pPr>
            <a:lvl2pPr marL="179388" indent="-179388">
              <a:lnSpc>
                <a:spcPts val="2700"/>
              </a:lnSpc>
              <a:spcBef>
                <a:spcPts val="0"/>
              </a:spcBef>
              <a:buSzPct val="60000"/>
              <a:buFont typeface="Arial"/>
              <a:buChar char="•"/>
              <a:tabLst/>
              <a:defRPr sz="2400" baseline="0"/>
            </a:lvl2pPr>
            <a:lvl3pPr marL="711200" indent="0">
              <a:lnSpc>
                <a:spcPts val="2700"/>
              </a:lnSpc>
              <a:spcBef>
                <a:spcPts val="0"/>
              </a:spcBef>
              <a:buNone/>
              <a:tabLst>
                <a:tab pos="176213" algn="l"/>
              </a:tabLst>
              <a:defRPr sz="2400" b="0" i="0" baseline="0">
                <a:solidFill>
                  <a:srgbClr val="909394"/>
                </a:solidFill>
              </a:defRPr>
            </a:lvl3pPr>
            <a:lvl4pPr>
              <a:defRPr sz="2400"/>
            </a:lvl4pPr>
            <a:lvl5pPr>
              <a:defRPr sz="2400"/>
            </a:lvl5pPr>
          </a:lstStyle>
          <a:p>
            <a:pPr lvl="0"/>
            <a:r>
              <a:rPr lang="es-ES_tradnl"/>
              <a:t>Objetivos</a:t>
            </a:r>
          </a:p>
          <a:p>
            <a:pPr lvl="1"/>
            <a:r>
              <a:rPr lang="es-ES_tradnl"/>
              <a:t>Segundo nivel de información</a:t>
            </a:r>
          </a:p>
          <a:p>
            <a:pPr lvl="2"/>
            <a:r>
              <a:rPr lang="es-ES_tradnl"/>
              <a:t>Tercer nivel de información</a:t>
            </a:r>
          </a:p>
          <a:p>
            <a:pPr lvl="2"/>
            <a:endParaRPr lang="es-ES_tradnl"/>
          </a:p>
        </p:txBody>
      </p:sp>
      <p:sp>
        <p:nvSpPr>
          <p:cNvPr id="8" name="Marcador de pie de página 4"/>
          <p:cNvSpPr>
            <a:spLocks noGrp="1"/>
          </p:cNvSpPr>
          <p:nvPr>
            <p:ph type="ftr" sz="quarter" idx="3"/>
          </p:nvPr>
        </p:nvSpPr>
        <p:spPr>
          <a:xfrm>
            <a:off x="444974" y="6016939"/>
            <a:ext cx="6217857"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s-ES"/>
          </a:p>
        </p:txBody>
      </p:sp>
      <p:sp>
        <p:nvSpPr>
          <p:cNvPr id="9" name="Slide Number Placeholder 5"/>
          <p:cNvSpPr>
            <a:spLocks noGrp="1"/>
          </p:cNvSpPr>
          <p:nvPr>
            <p:ph type="sldNum" sz="quarter" idx="4"/>
          </p:nvPr>
        </p:nvSpPr>
        <p:spPr>
          <a:xfrm>
            <a:off x="10777055" y="520320"/>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104191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920" y="1740448"/>
            <a:ext cx="10363200" cy="1470025"/>
          </a:xfrm>
          <a:prstGeom prst="rect">
            <a:avLst/>
          </a:prstGeom>
        </p:spPr>
        <p:txBody>
          <a:bodyPr/>
          <a:lstStyle>
            <a:lvl1pPr algn="l">
              <a:lnSpc>
                <a:spcPts val="4000"/>
              </a:lnSpc>
              <a:spcBef>
                <a:spcPts val="0"/>
              </a:spcBef>
              <a:defRPr sz="3400" b="0" kern="1200">
                <a:solidFill>
                  <a:schemeClr val="bg1"/>
                </a:solidFill>
              </a:defRPr>
            </a:lvl1pPr>
          </a:lstStyle>
          <a:p>
            <a:r>
              <a:rPr lang="es-ES_tradnl"/>
              <a:t>Clic para editar t</a:t>
            </a:r>
            <a:r>
              <a:rPr lang="es-ES"/>
              <a:t>í</a:t>
            </a:r>
            <a:r>
              <a:rPr lang="es-ES_tradnl" err="1"/>
              <a:t>tulo</a:t>
            </a:r>
            <a:br>
              <a:rPr lang="es-ES_tradnl"/>
            </a:br>
            <a:r>
              <a:rPr lang="es-ES_tradnl"/>
              <a:t>de una o dos líneas</a:t>
            </a:r>
            <a:endParaRPr lang="en-US"/>
          </a:p>
        </p:txBody>
      </p:sp>
      <p:sp>
        <p:nvSpPr>
          <p:cNvPr id="4" name="Marcador de pie de página 4"/>
          <p:cNvSpPr>
            <a:spLocks noGrp="1"/>
          </p:cNvSpPr>
          <p:nvPr>
            <p:ph type="ftr" sz="quarter" idx="3"/>
          </p:nvPr>
        </p:nvSpPr>
        <p:spPr>
          <a:xfrm>
            <a:off x="678545" y="6282183"/>
            <a:ext cx="6217857" cy="365125"/>
          </a:xfrm>
          <a:prstGeom prst="rect">
            <a:avLst/>
          </a:prstGeom>
        </p:spPr>
        <p:txBody>
          <a:bodyPr vert="horz" lIns="91440" tIns="45720" rIns="91440" bIns="45720" rtlCol="0" anchor="ctr"/>
          <a:lstStyle>
            <a:lvl1pPr algn="l">
              <a:defRPr sz="1600">
                <a:solidFill>
                  <a:schemeClr val="bg1"/>
                </a:solidFill>
              </a:defRPr>
            </a:lvl1pPr>
          </a:lstStyle>
          <a:p>
            <a:endParaRPr lang="es-AR"/>
          </a:p>
        </p:txBody>
      </p:sp>
      <p:pic>
        <p:nvPicPr>
          <p:cNvPr id="8" name="Imagen 7" descr="BC_Marca_ARTC_HORIZ_BLANCO-0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161924" y="6326486"/>
            <a:ext cx="2229784" cy="324000"/>
          </a:xfrm>
          <a:prstGeom prst="rect">
            <a:avLst/>
          </a:prstGeom>
        </p:spPr>
      </p:pic>
      <p:sp>
        <p:nvSpPr>
          <p:cNvPr id="7" name="Slide Number Placeholder 5"/>
          <p:cNvSpPr>
            <a:spLocks noGrp="1"/>
          </p:cNvSpPr>
          <p:nvPr>
            <p:ph type="sldNum" sz="quarter" idx="4"/>
          </p:nvPr>
        </p:nvSpPr>
        <p:spPr>
          <a:xfrm>
            <a:off x="10777055" y="520320"/>
            <a:ext cx="721512" cy="365125"/>
          </a:xfrm>
          <a:prstGeom prst="rect">
            <a:avLst/>
          </a:prstGeom>
        </p:spPr>
        <p:txBody>
          <a:bodyPr/>
          <a:lstStyle>
            <a:lvl1pPr algn="r">
              <a:defRPr sz="1200" b="0">
                <a:solidFill>
                  <a:srgbClr val="FFFFFF"/>
                </a:solidFill>
              </a:defRPr>
            </a:lvl1pPr>
          </a:lstStyle>
          <a:p>
            <a:fld id="{E7A9C4D2-CA5F-47A8-9CB4-02300CB5B6BC}" type="slidenum">
              <a:rPr lang="es-AR" smtClean="0"/>
              <a:t>‹Nº›</a:t>
            </a:fld>
            <a:endParaRPr lang="es-AR"/>
          </a:p>
        </p:txBody>
      </p:sp>
    </p:spTree>
    <p:extLst>
      <p:ext uri="{BB962C8B-B14F-4D97-AF65-F5344CB8AC3E}">
        <p14:creationId xmlns:p14="http://schemas.microsoft.com/office/powerpoint/2010/main" val="1366432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OBJETIVO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182028" y="172959"/>
            <a:ext cx="10972800" cy="1143000"/>
          </a:xfrm>
          <a:prstGeom prst="rect">
            <a:avLst/>
          </a:prstGeom>
        </p:spPr>
        <p:txBody>
          <a:bodyPr vert="horz"/>
          <a:lstStyle>
            <a:lvl1pPr algn="l">
              <a:defRPr sz="2400" b="1">
                <a:solidFill>
                  <a:srgbClr val="005BAA"/>
                </a:solidFill>
              </a:defRPr>
            </a:lvl1pPr>
          </a:lstStyle>
          <a:p>
            <a:r>
              <a:rPr lang="es-ES_tradnl"/>
              <a:t>T</a:t>
            </a:r>
            <a:r>
              <a:rPr lang="es-ES" err="1"/>
              <a:t>ítulo</a:t>
            </a:r>
            <a:r>
              <a:rPr lang="es-ES"/>
              <a:t> de la presentación</a:t>
            </a:r>
          </a:p>
        </p:txBody>
      </p:sp>
      <p:sp>
        <p:nvSpPr>
          <p:cNvPr id="7" name="Marcador de texto 4"/>
          <p:cNvSpPr>
            <a:spLocks noGrp="1"/>
          </p:cNvSpPr>
          <p:nvPr>
            <p:ph type="body" sz="quarter" idx="12" hasCustomPrompt="1"/>
          </p:nvPr>
        </p:nvSpPr>
        <p:spPr>
          <a:xfrm>
            <a:off x="444974" y="1815967"/>
            <a:ext cx="11162701" cy="4017962"/>
          </a:xfrm>
          <a:prstGeom prst="rect">
            <a:avLst/>
          </a:prstGeom>
        </p:spPr>
        <p:txBody>
          <a:bodyPr vert="horz"/>
          <a:lstStyle>
            <a:lvl1pPr marL="185738" indent="-185738">
              <a:lnSpc>
                <a:spcPts val="2700"/>
              </a:lnSpc>
              <a:spcBef>
                <a:spcPts val="0"/>
              </a:spcBef>
              <a:buSzPct val="50000"/>
              <a:buFont typeface="Wingdings" charset="2"/>
              <a:buChar char="§"/>
              <a:defRPr sz="2400">
                <a:solidFill>
                  <a:srgbClr val="00AEEF"/>
                </a:solidFill>
              </a:defRPr>
            </a:lvl1pPr>
            <a:lvl2pPr marL="179388" indent="-179388">
              <a:lnSpc>
                <a:spcPts val="2700"/>
              </a:lnSpc>
              <a:spcBef>
                <a:spcPts val="0"/>
              </a:spcBef>
              <a:buSzPct val="60000"/>
              <a:buFont typeface="Arial"/>
              <a:buChar char="•"/>
              <a:tabLst/>
              <a:defRPr sz="2400" baseline="0"/>
            </a:lvl2pPr>
            <a:lvl3pPr marL="711200" indent="0">
              <a:lnSpc>
                <a:spcPts val="2700"/>
              </a:lnSpc>
              <a:spcBef>
                <a:spcPts val="0"/>
              </a:spcBef>
              <a:buNone/>
              <a:tabLst>
                <a:tab pos="176213" algn="l"/>
              </a:tabLst>
              <a:defRPr sz="2400" b="0" i="0" baseline="0">
                <a:solidFill>
                  <a:srgbClr val="909394"/>
                </a:solidFill>
              </a:defRPr>
            </a:lvl3pPr>
            <a:lvl4pPr>
              <a:defRPr sz="2400"/>
            </a:lvl4pPr>
            <a:lvl5pPr>
              <a:defRPr sz="2400"/>
            </a:lvl5pPr>
          </a:lstStyle>
          <a:p>
            <a:pPr lvl="0"/>
            <a:r>
              <a:rPr lang="es-ES_tradnl"/>
              <a:t>Objetivos</a:t>
            </a:r>
          </a:p>
          <a:p>
            <a:pPr lvl="1"/>
            <a:r>
              <a:rPr lang="es-ES_tradnl"/>
              <a:t>Segundo nivel de información</a:t>
            </a:r>
          </a:p>
          <a:p>
            <a:pPr lvl="2"/>
            <a:r>
              <a:rPr lang="es-ES_tradnl"/>
              <a:t>Tercer nivel de información</a:t>
            </a:r>
          </a:p>
          <a:p>
            <a:pPr lvl="2"/>
            <a:endParaRPr lang="es-ES_tradnl"/>
          </a:p>
        </p:txBody>
      </p:sp>
      <p:sp>
        <p:nvSpPr>
          <p:cNvPr id="5" name="Marcador de pie de página 4"/>
          <p:cNvSpPr>
            <a:spLocks noGrp="1"/>
          </p:cNvSpPr>
          <p:nvPr>
            <p:ph type="ftr" sz="quarter" idx="3"/>
          </p:nvPr>
        </p:nvSpPr>
        <p:spPr>
          <a:xfrm>
            <a:off x="444974" y="6076077"/>
            <a:ext cx="6217857"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s-ES"/>
          </a:p>
        </p:txBody>
      </p:sp>
      <p:sp>
        <p:nvSpPr>
          <p:cNvPr id="8" name="Slide Number Placeholder 5"/>
          <p:cNvSpPr>
            <a:spLocks noGrp="1"/>
          </p:cNvSpPr>
          <p:nvPr>
            <p:ph type="sldNum" sz="quarter" idx="4"/>
          </p:nvPr>
        </p:nvSpPr>
        <p:spPr>
          <a:xfrm>
            <a:off x="9361209" y="6519123"/>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990597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99359685"/>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3621623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235401704"/>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34897763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160EA64-D806-43AC-9DF2-F8C432F32B4C}"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2232577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9701882"/>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39577246"/>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3095530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8/25/2023</a:t>
            </a:fld>
            <a:endParaRPr lang="en-US"/>
          </a:p>
        </p:txBody>
      </p:sp>
    </p:spTree>
    <p:extLst>
      <p:ext uri="{BB962C8B-B14F-4D97-AF65-F5344CB8AC3E}">
        <p14:creationId xmlns:p14="http://schemas.microsoft.com/office/powerpoint/2010/main" val="34491342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_Cierre">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0"/>
          </p:nvPr>
        </p:nvSpPr>
        <p:spPr/>
        <p:txBody>
          <a:bodyPr/>
          <a:lstStyle/>
          <a:p>
            <a:fld id="{E7A9C4D2-CA5F-47A8-9CB4-02300CB5B6BC}" type="slidenum">
              <a:rPr lang="es-AR" smtClean="0"/>
              <a:t>‹Nº›</a:t>
            </a:fld>
            <a:endParaRPr lang="es-AR"/>
          </a:p>
        </p:txBody>
      </p:sp>
      <p:pic>
        <p:nvPicPr>
          <p:cNvPr id="4" name="Imagen 3" descr="BC_Marca_ARTC_HORIZ_BLANCO-0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161924" y="6326486"/>
            <a:ext cx="2229784" cy="324000"/>
          </a:xfrm>
          <a:prstGeom prst="rect">
            <a:avLst/>
          </a:prstGeom>
        </p:spPr>
      </p:pic>
      <p:pic>
        <p:nvPicPr>
          <p:cNvPr id="6" name="Imagen 5" descr="Lema-01.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38628" y="1607481"/>
            <a:ext cx="5429037" cy="972000"/>
          </a:xfrm>
          <a:prstGeom prst="rect">
            <a:avLst/>
          </a:prstGeom>
        </p:spPr>
      </p:pic>
    </p:spTree>
    <p:extLst>
      <p:ext uri="{BB962C8B-B14F-4D97-AF65-F5344CB8AC3E}">
        <p14:creationId xmlns:p14="http://schemas.microsoft.com/office/powerpoint/2010/main" val="1183970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415452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6624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20654346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98844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18048430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1163288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18583740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OBJETIVO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182028" y="172959"/>
            <a:ext cx="10972800" cy="1143000"/>
          </a:xfrm>
          <a:prstGeom prst="rect">
            <a:avLst/>
          </a:prstGeom>
        </p:spPr>
        <p:txBody>
          <a:bodyPr vert="horz"/>
          <a:lstStyle>
            <a:lvl1pPr algn="l">
              <a:defRPr sz="2400" b="1">
                <a:solidFill>
                  <a:srgbClr val="005BAA"/>
                </a:solidFill>
              </a:defRPr>
            </a:lvl1pPr>
          </a:lstStyle>
          <a:p>
            <a:r>
              <a:rPr lang="es-ES_tradnl"/>
              <a:t>T</a:t>
            </a:r>
            <a:r>
              <a:rPr lang="es-ES" err="1"/>
              <a:t>ítulo</a:t>
            </a:r>
            <a:r>
              <a:rPr lang="es-ES"/>
              <a:t> de la presentación</a:t>
            </a:r>
          </a:p>
        </p:txBody>
      </p:sp>
      <p:sp>
        <p:nvSpPr>
          <p:cNvPr id="7" name="Marcador de texto 4"/>
          <p:cNvSpPr>
            <a:spLocks noGrp="1"/>
          </p:cNvSpPr>
          <p:nvPr>
            <p:ph type="body" sz="quarter" idx="12" hasCustomPrompt="1"/>
          </p:nvPr>
        </p:nvSpPr>
        <p:spPr>
          <a:xfrm>
            <a:off x="444974" y="1815967"/>
            <a:ext cx="11162701" cy="4017962"/>
          </a:xfrm>
          <a:prstGeom prst="rect">
            <a:avLst/>
          </a:prstGeom>
        </p:spPr>
        <p:txBody>
          <a:bodyPr vert="horz"/>
          <a:lstStyle>
            <a:lvl1pPr marL="185738" indent="-185738">
              <a:lnSpc>
                <a:spcPts val="2700"/>
              </a:lnSpc>
              <a:spcBef>
                <a:spcPts val="0"/>
              </a:spcBef>
              <a:buSzPct val="50000"/>
              <a:buFont typeface="Wingdings" charset="2"/>
              <a:buChar char="§"/>
              <a:defRPr sz="2400">
                <a:solidFill>
                  <a:srgbClr val="00AEEF"/>
                </a:solidFill>
              </a:defRPr>
            </a:lvl1pPr>
            <a:lvl2pPr marL="179388" indent="-179388">
              <a:lnSpc>
                <a:spcPts val="2700"/>
              </a:lnSpc>
              <a:spcBef>
                <a:spcPts val="0"/>
              </a:spcBef>
              <a:buSzPct val="60000"/>
              <a:buFont typeface="Arial"/>
              <a:buChar char="•"/>
              <a:tabLst/>
              <a:defRPr sz="2400" baseline="0"/>
            </a:lvl2pPr>
            <a:lvl3pPr marL="711200" indent="0">
              <a:lnSpc>
                <a:spcPts val="2700"/>
              </a:lnSpc>
              <a:spcBef>
                <a:spcPts val="0"/>
              </a:spcBef>
              <a:buNone/>
              <a:tabLst>
                <a:tab pos="176213" algn="l"/>
              </a:tabLst>
              <a:defRPr sz="2400" b="0" i="0" baseline="0">
                <a:solidFill>
                  <a:srgbClr val="909394"/>
                </a:solidFill>
              </a:defRPr>
            </a:lvl3pPr>
            <a:lvl4pPr>
              <a:defRPr sz="2400"/>
            </a:lvl4pPr>
            <a:lvl5pPr>
              <a:defRPr sz="2400"/>
            </a:lvl5pPr>
          </a:lstStyle>
          <a:p>
            <a:pPr lvl="0"/>
            <a:r>
              <a:rPr lang="es-ES_tradnl"/>
              <a:t>Objetivos</a:t>
            </a:r>
          </a:p>
          <a:p>
            <a:pPr lvl="1"/>
            <a:r>
              <a:rPr lang="es-ES_tradnl"/>
              <a:t>Segundo nivel de información</a:t>
            </a:r>
          </a:p>
          <a:p>
            <a:pPr lvl="2"/>
            <a:r>
              <a:rPr lang="es-ES_tradnl"/>
              <a:t>Tercer nivel de información</a:t>
            </a:r>
          </a:p>
          <a:p>
            <a:pPr lvl="2"/>
            <a:endParaRPr lang="es-ES_tradnl"/>
          </a:p>
        </p:txBody>
      </p:sp>
      <p:sp>
        <p:nvSpPr>
          <p:cNvPr id="5" name="Marcador de pie de página 4"/>
          <p:cNvSpPr>
            <a:spLocks noGrp="1"/>
          </p:cNvSpPr>
          <p:nvPr>
            <p:ph type="ftr" sz="quarter" idx="3"/>
          </p:nvPr>
        </p:nvSpPr>
        <p:spPr>
          <a:xfrm>
            <a:off x="444974" y="6076077"/>
            <a:ext cx="6217857"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s-ES"/>
          </a:p>
        </p:txBody>
      </p:sp>
      <p:sp>
        <p:nvSpPr>
          <p:cNvPr id="8" name="Slide Number Placeholder 5"/>
          <p:cNvSpPr>
            <a:spLocks noGrp="1"/>
          </p:cNvSpPr>
          <p:nvPr>
            <p:ph type="sldNum" sz="quarter" idx="4"/>
          </p:nvPr>
        </p:nvSpPr>
        <p:spPr>
          <a:xfrm>
            <a:off x="9361209" y="6519123"/>
            <a:ext cx="721512" cy="365125"/>
          </a:xfrm>
          <a:prstGeom prst="rect">
            <a:avLst/>
          </a:prstGeom>
        </p:spPr>
        <p:txBody>
          <a:bodyPr/>
          <a:lstStyle>
            <a:lvl1pPr algn="r">
              <a:defRPr sz="1200" b="0">
                <a:solidFill>
                  <a:schemeClr val="bg1">
                    <a:lumMod val="65000"/>
                  </a:schemeClr>
                </a:solidFill>
              </a:defRPr>
            </a:lvl1pPr>
          </a:lstStyle>
          <a:p>
            <a:fld id="{B15B6D99-EE7E-1D45-9770-48338E4049BF}" type="slidenum">
              <a:rPr lang="en-US" smtClean="0"/>
              <a:pPr/>
              <a:t>‹Nº›</a:t>
            </a:fld>
            <a:endParaRPr lang="en-US"/>
          </a:p>
        </p:txBody>
      </p:sp>
    </p:spTree>
    <p:extLst>
      <p:ext uri="{BB962C8B-B14F-4D97-AF65-F5344CB8AC3E}">
        <p14:creationId xmlns:p14="http://schemas.microsoft.com/office/powerpoint/2010/main" val="49650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a:prstGeom prst="rect">
            <a:avLst/>
          </a:prstGeo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a:xfrm>
            <a:off x="609600" y="6356351"/>
            <a:ext cx="2844800" cy="365125"/>
          </a:xfrm>
          <a:prstGeom prst="rect">
            <a:avLst/>
          </a:prstGeom>
        </p:spPr>
        <p:txBody>
          <a:bodyPr/>
          <a:lstStyle/>
          <a:p>
            <a:fld id="{D003CF15-E474-47AA-833E-6DC4EA36CB15}" type="datetime1">
              <a:rPr lang="es-AR" smtClean="0"/>
              <a:t>25/08/2023</a:t>
            </a:fld>
            <a:endParaRPr lang="es-AR"/>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p>
            <a:r>
              <a:rPr lang="es-AR"/>
              <a:t>Informe de Operaciones por Canal - Mayo de 2017</a:t>
            </a:r>
          </a:p>
        </p:txBody>
      </p:sp>
      <p:sp>
        <p:nvSpPr>
          <p:cNvPr id="6" name="5 Marcador de número de diapositiva"/>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235144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1"/>
            <a:ext cx="2743200" cy="365125"/>
          </a:xfrm>
          <a:prstGeom prst="rect">
            <a:avLst/>
          </a:prstGeom>
        </p:spPr>
        <p:txBody>
          <a:bodyPr/>
          <a:lstStyle/>
          <a:p>
            <a:fld id="{A535D592-07F4-43C8-8AD6-3A47DDFCF025}" type="datetimeFigureOut">
              <a:rPr lang="es-AR" smtClean="0"/>
              <a:t>25/08/2023</a:t>
            </a:fld>
            <a:endParaRPr lang="es-AR"/>
          </a:p>
        </p:txBody>
      </p:sp>
      <p:sp>
        <p:nvSpPr>
          <p:cNvPr id="3" name="Marcador de pie de página 2"/>
          <p:cNvSpPr>
            <a:spLocks noGrp="1"/>
          </p:cNvSpPr>
          <p:nvPr>
            <p:ph type="ftr" sz="quarter" idx="11"/>
          </p:nvPr>
        </p:nvSpPr>
        <p:spPr>
          <a:xfrm>
            <a:off x="4038600" y="6356351"/>
            <a:ext cx="4114800" cy="365125"/>
          </a:xfrm>
          <a:prstGeom prst="rect">
            <a:avLst/>
          </a:prstGeom>
        </p:spPr>
        <p:txBody>
          <a:bodyPr/>
          <a:lstStyle/>
          <a:p>
            <a:endParaRPr lang="es-AR"/>
          </a:p>
        </p:txBody>
      </p:sp>
      <p:sp>
        <p:nvSpPr>
          <p:cNvPr id="4" name="Marcador de número de diapositiva 3"/>
          <p:cNvSpPr>
            <a:spLocks noGrp="1"/>
          </p:cNvSpPr>
          <p:nvPr>
            <p:ph type="sldNum" sz="quarter" idx="12"/>
          </p:nvPr>
        </p:nvSpPr>
        <p:spPr/>
        <p:txBody>
          <a:bodyPr/>
          <a:lstStyle/>
          <a:p>
            <a:fld id="{E7A9C4D2-CA5F-47A8-9CB4-02300CB5B6BC}" type="slidenum">
              <a:rPr lang="es-AR" smtClean="0"/>
              <a:t>‹Nº›</a:t>
            </a:fld>
            <a:endParaRPr lang="es-AR"/>
          </a:p>
        </p:txBody>
      </p:sp>
    </p:spTree>
    <p:extLst>
      <p:ext uri="{BB962C8B-B14F-4D97-AF65-F5344CB8AC3E}">
        <p14:creationId xmlns:p14="http://schemas.microsoft.com/office/powerpoint/2010/main" val="240135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84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48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4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06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5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04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0777055" y="520320"/>
            <a:ext cx="721512" cy="365125"/>
          </a:xfrm>
          <a:prstGeom prst="rect">
            <a:avLst/>
          </a:prstGeom>
        </p:spPr>
        <p:txBody>
          <a:bodyPr/>
          <a:lstStyle>
            <a:lvl1pPr algn="r">
              <a:defRPr sz="1200" b="0">
                <a:solidFill>
                  <a:srgbClr val="FFFFFF"/>
                </a:solidFill>
              </a:defRPr>
            </a:lvl1pPr>
          </a:lstStyle>
          <a:p>
            <a:fld id="{E7A9C4D2-CA5F-47A8-9CB4-02300CB5B6BC}" type="slidenum">
              <a:rPr lang="es-AR" smtClean="0"/>
              <a:t>‹Nº›</a:t>
            </a:fld>
            <a:endParaRPr lang="es-AR"/>
          </a:p>
        </p:txBody>
      </p:sp>
      <p:cxnSp>
        <p:nvCxnSpPr>
          <p:cNvPr id="5" name="8 Conector recto"/>
          <p:cNvCxnSpPr/>
          <p:nvPr/>
        </p:nvCxnSpPr>
        <p:spPr>
          <a:xfrm>
            <a:off x="10463808" y="6843130"/>
            <a:ext cx="17281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57403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726" r:id="rId6"/>
    <p:sldLayoutId id="2147483727" r:id="rId7"/>
    <p:sldLayoutId id="2147483728" r:id="rId8"/>
    <p:sldLayoutId id="2147483729" r:id="rId9"/>
    <p:sldLayoutId id="2147483730" r:id="rId10"/>
    <p:sldLayoutId id="2147483733" r:id="rId11"/>
    <p:sldLayoutId id="2147483734" r:id="rId12"/>
    <p:sldLayoutId id="2147483735"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Conector recto 1"/>
          <p:cNvCxnSpPr>
            <a:cxnSpLocks/>
          </p:cNvCxnSpPr>
          <p:nvPr/>
        </p:nvCxnSpPr>
        <p:spPr>
          <a:xfrm>
            <a:off x="0" y="6490086"/>
            <a:ext cx="12192000" cy="0"/>
          </a:xfrm>
          <a:prstGeom prst="line">
            <a:avLst/>
          </a:prstGeom>
          <a:ln w="12700" cmpd="sng">
            <a:solidFill>
              <a:srgbClr val="909394"/>
            </a:solidFill>
          </a:ln>
          <a:effectLst/>
        </p:spPr>
        <p:style>
          <a:lnRef idx="2">
            <a:schemeClr val="accent1"/>
          </a:lnRef>
          <a:fillRef idx="0">
            <a:schemeClr val="accent1"/>
          </a:fillRef>
          <a:effectRef idx="1">
            <a:schemeClr val="accent1"/>
          </a:effectRef>
          <a:fontRef idx="minor">
            <a:schemeClr val="tx1"/>
          </a:fontRef>
        </p:style>
      </p:cxnSp>
      <p:pic>
        <p:nvPicPr>
          <p:cNvPr id="4" name="Imagen 3" descr="BC_Marca_ARTC_HORIZ_PLATA-01.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032437" y="6453337"/>
            <a:ext cx="1932027" cy="399539"/>
          </a:xfrm>
          <a:prstGeom prst="rect">
            <a:avLst/>
          </a:prstGeom>
        </p:spPr>
      </p:pic>
      <p:cxnSp>
        <p:nvCxnSpPr>
          <p:cNvPr id="5" name="Conector recto 4"/>
          <p:cNvCxnSpPr/>
          <p:nvPr/>
        </p:nvCxnSpPr>
        <p:spPr>
          <a:xfrm>
            <a:off x="335360" y="597772"/>
            <a:ext cx="11272315"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Marcador de pie de página 4"/>
          <p:cNvSpPr txBox="1">
            <a:spLocks/>
          </p:cNvSpPr>
          <p:nvPr/>
        </p:nvSpPr>
        <p:spPr>
          <a:xfrm>
            <a:off x="225772" y="6453337"/>
            <a:ext cx="6217857" cy="365125"/>
          </a:xfrm>
          <a:prstGeom prst="rect">
            <a:avLst/>
          </a:prstGeom>
        </p:spPr>
        <p:txBody>
          <a:bodyPr vert="horz" lIns="91440" tIns="45720" rIns="91440" bIns="45720" rtlCol="0" anchor="ctr"/>
          <a:lstStyle>
            <a:defPPr>
              <a:defRPr lang="es-AR"/>
            </a:defPPr>
            <a:lvl1pPr marL="0" algn="l"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a:t>S. G. de Tecnología</a:t>
            </a:r>
          </a:p>
        </p:txBody>
      </p:sp>
    </p:spTree>
    <p:extLst>
      <p:ext uri="{BB962C8B-B14F-4D97-AF65-F5344CB8AC3E}">
        <p14:creationId xmlns:p14="http://schemas.microsoft.com/office/powerpoint/2010/main" val="50643322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Conector recto 1"/>
          <p:cNvCxnSpPr/>
          <p:nvPr/>
        </p:nvCxnSpPr>
        <p:spPr>
          <a:xfrm>
            <a:off x="0" y="6453336"/>
            <a:ext cx="12236232" cy="0"/>
          </a:xfrm>
          <a:prstGeom prst="line">
            <a:avLst/>
          </a:prstGeom>
          <a:ln w="12700" cmpd="sng">
            <a:solidFill>
              <a:srgbClr val="909394"/>
            </a:solidFill>
          </a:ln>
          <a:effectLst/>
        </p:spPr>
        <p:style>
          <a:lnRef idx="2">
            <a:schemeClr val="accent1"/>
          </a:lnRef>
          <a:fillRef idx="0">
            <a:schemeClr val="accent1"/>
          </a:fillRef>
          <a:effectRef idx="1">
            <a:schemeClr val="accent1"/>
          </a:effectRef>
          <a:fontRef idx="minor">
            <a:schemeClr val="tx1"/>
          </a:fontRef>
        </p:style>
      </p:cxnSp>
      <p:pic>
        <p:nvPicPr>
          <p:cNvPr id="4" name="Imagen 3" descr="BC_Marca_ARTC_HORIZ_PLATA-01.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456373" y="6386975"/>
            <a:ext cx="2407408" cy="497847"/>
          </a:xfrm>
          <a:prstGeom prst="rect">
            <a:avLst/>
          </a:prstGeom>
        </p:spPr>
      </p:pic>
      <p:cxnSp>
        <p:nvCxnSpPr>
          <p:cNvPr id="5" name="Conector recto 4"/>
          <p:cNvCxnSpPr/>
          <p:nvPr/>
        </p:nvCxnSpPr>
        <p:spPr>
          <a:xfrm>
            <a:off x="335360" y="597772"/>
            <a:ext cx="11272315"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85798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36" r:id="rId4"/>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A9C4D2-CA5F-47A8-9CB4-02300CB5B6BC}" type="slidenum">
              <a:rPr lang="es-AR" smtClean="0"/>
              <a:t>‹Nº›</a:t>
            </a:fld>
            <a:endParaRPr lang="es-AR"/>
          </a:p>
        </p:txBody>
      </p:sp>
    </p:spTree>
    <p:extLst>
      <p:ext uri="{BB962C8B-B14F-4D97-AF65-F5344CB8AC3E}">
        <p14:creationId xmlns:p14="http://schemas.microsoft.com/office/powerpoint/2010/main" val="53856721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7.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7.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37.xml"/><Relationship Id="rId5" Type="http://schemas.openxmlformats.org/officeDocument/2006/relationships/hyperlink" Target="https://access.redhat.com/documentation/en-us/red_hat_3scale_api_management/2.13" TargetMode="External"/><Relationship Id="rId4" Type="http://schemas.openxmlformats.org/officeDocument/2006/relationships/hyperlink" Target="https://developers.redhat.com/products/3scale/getting-started?extIdCarryOver=true&amp;sc_cid=701f2000001OH6kAA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2"/>
          <p:cNvSpPr txBox="1"/>
          <p:nvPr/>
        </p:nvSpPr>
        <p:spPr>
          <a:xfrm>
            <a:off x="1154430" y="2708920"/>
            <a:ext cx="8757994" cy="1631216"/>
          </a:xfrm>
          <a:prstGeom prst="rect">
            <a:avLst/>
          </a:prstGeom>
          <a:noFill/>
        </p:spPr>
        <p:txBody>
          <a:bodyPr wrap="square" rtlCol="0">
            <a:spAutoFit/>
          </a:bodyPr>
          <a:lstStyle/>
          <a:p>
            <a:pPr algn="r"/>
            <a:r>
              <a:rPr lang="es-ES_tradnl" sz="4000" b="1" dirty="0">
                <a:solidFill>
                  <a:schemeClr val="bg1"/>
                </a:solidFill>
              </a:rPr>
              <a:t>Introducción API Managament – 3scale</a:t>
            </a:r>
          </a:p>
          <a:p>
            <a:pPr algn="r"/>
            <a:r>
              <a:rPr lang="es-ES_tradnl" sz="2000" b="1" dirty="0">
                <a:solidFill>
                  <a:schemeClr val="bg1"/>
                </a:solidFill>
              </a:rPr>
              <a:t>Coordinación de Arquitectura</a:t>
            </a:r>
          </a:p>
          <a:p>
            <a:pPr algn="r"/>
            <a:r>
              <a:rPr lang="es-ES_tradnl" sz="2000" b="1" dirty="0">
                <a:solidFill>
                  <a:schemeClr val="bg1"/>
                </a:solidFill>
              </a:rPr>
              <a:t>CIC</a:t>
            </a:r>
          </a:p>
          <a:p>
            <a:pPr algn="r"/>
            <a:r>
              <a:rPr lang="es-ES_tradnl" sz="2000" dirty="0">
                <a:solidFill>
                  <a:schemeClr val="bg1"/>
                </a:solidFill>
              </a:rPr>
              <a:t>Marzo 2023</a:t>
            </a:r>
          </a:p>
        </p:txBody>
      </p:sp>
    </p:spTree>
    <p:extLst>
      <p:ext uri="{BB962C8B-B14F-4D97-AF65-F5344CB8AC3E}">
        <p14:creationId xmlns:p14="http://schemas.microsoft.com/office/powerpoint/2010/main" val="214237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10</a:t>
            </a:fld>
            <a:endParaRPr lang="en-US">
              <a:latin typeface="Abadi" panose="020B0604020104020204" pitchFamily="34" charset="0"/>
            </a:endParaRPr>
          </a:p>
        </p:txBody>
      </p:sp>
      <p:grpSp>
        <p:nvGrpSpPr>
          <p:cNvPr id="8" name="Grupo 7">
            <a:extLst>
              <a:ext uri="{FF2B5EF4-FFF2-40B4-BE49-F238E27FC236}">
                <a16:creationId xmlns:a16="http://schemas.microsoft.com/office/drawing/2014/main" id="{CC3560B2-B4E8-426C-B49D-8C82A4795B53}"/>
              </a:ext>
            </a:extLst>
          </p:cNvPr>
          <p:cNvGrpSpPr/>
          <p:nvPr/>
        </p:nvGrpSpPr>
        <p:grpSpPr>
          <a:xfrm>
            <a:off x="414601" y="288495"/>
            <a:ext cx="3835866" cy="505883"/>
            <a:chOff x="871601" y="588542"/>
            <a:chExt cx="3835866" cy="505883"/>
          </a:xfrm>
        </p:grpSpPr>
        <p:pic>
          <p:nvPicPr>
            <p:cNvPr id="9" name="Imagen 8">
              <a:extLst>
                <a:ext uri="{FF2B5EF4-FFF2-40B4-BE49-F238E27FC236}">
                  <a16:creationId xmlns:a16="http://schemas.microsoft.com/office/drawing/2014/main" id="{9C9FBF50-4FC3-40E1-AE62-60EFB0124FDF}"/>
                </a:ext>
              </a:extLst>
            </p:cNvPr>
            <p:cNvPicPr>
              <a:picLocks noChangeAspect="1"/>
            </p:cNvPicPr>
            <p:nvPr/>
          </p:nvPicPr>
          <p:blipFill rotWithShape="1">
            <a:blip r:embed="rId3"/>
            <a:srcRect t="1" r="78857" b="-7881"/>
            <a:stretch/>
          </p:blipFill>
          <p:spPr>
            <a:xfrm>
              <a:off x="871601" y="588542"/>
              <a:ext cx="720394" cy="505883"/>
            </a:xfrm>
            <a:prstGeom prst="rect">
              <a:avLst/>
            </a:prstGeom>
            <a:noFill/>
          </p:spPr>
        </p:pic>
        <p:sp>
          <p:nvSpPr>
            <p:cNvPr id="11" name="Rectangle 1">
              <a:extLst>
                <a:ext uri="{FF2B5EF4-FFF2-40B4-BE49-F238E27FC236}">
                  <a16:creationId xmlns:a16="http://schemas.microsoft.com/office/drawing/2014/main" id="{70164869-2AE6-4239-BC6D-AB868851CD0A}"/>
                </a:ext>
              </a:extLst>
            </p:cNvPr>
            <p:cNvSpPr>
              <a:spLocks noChangeArrowheads="1"/>
            </p:cNvSpPr>
            <p:nvPr/>
          </p:nvSpPr>
          <p:spPr bwMode="auto">
            <a:xfrm>
              <a:off x="1586647" y="660080"/>
              <a:ext cx="3120820" cy="343692"/>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2400" b="0" i="0" u="none" strike="noStrike" cap="none" normalizeH="0" baseline="0" dirty="0">
                  <a:ln>
                    <a:noFill/>
                  </a:ln>
                  <a:solidFill>
                    <a:schemeClr val="tx1">
                      <a:lumMod val="50000"/>
                      <a:lumOff val="50000"/>
                    </a:schemeClr>
                  </a:solidFill>
                  <a:effectLst/>
                  <a:latin typeface="inherit"/>
                </a:rPr>
                <a:t>Análisis y reportes</a:t>
              </a:r>
              <a:endParaRPr kumimoji="0" lang="es-ES" altLang="es-AR" sz="2400" b="0" i="0" u="none" strike="noStrike" cap="none" normalizeH="0" baseline="0" dirty="0">
                <a:ln>
                  <a:noFill/>
                </a:ln>
                <a:solidFill>
                  <a:schemeClr val="tx1">
                    <a:lumMod val="50000"/>
                    <a:lumOff val="50000"/>
                  </a:schemeClr>
                </a:solidFill>
                <a:effectLst/>
                <a:latin typeface="Arial" panose="020B0604020202020204" pitchFamily="34" charset="0"/>
              </a:endParaRPr>
            </a:p>
          </p:txBody>
        </p:sp>
      </p:grpSp>
      <p:sp>
        <p:nvSpPr>
          <p:cNvPr id="2" name="Rectángulo 1">
            <a:extLst>
              <a:ext uri="{FF2B5EF4-FFF2-40B4-BE49-F238E27FC236}">
                <a16:creationId xmlns:a16="http://schemas.microsoft.com/office/drawing/2014/main" id="{031F8E92-F2BF-4EC8-BD7B-4D25A3A659A1}"/>
              </a:ext>
            </a:extLst>
          </p:cNvPr>
          <p:cNvSpPr/>
          <p:nvPr/>
        </p:nvSpPr>
        <p:spPr>
          <a:xfrm>
            <a:off x="414601" y="929983"/>
            <a:ext cx="9533498" cy="705258"/>
          </a:xfrm>
          <a:prstGeom prst="rect">
            <a:avLst/>
          </a:prstGeom>
        </p:spPr>
        <p:txBody>
          <a:bodyPr wrap="square">
            <a:spAutoFit/>
          </a:bodyPr>
          <a:lstStyle/>
          <a:p>
            <a:pPr algn="just">
              <a:lnSpc>
                <a:spcPct val="150000"/>
              </a:lnSpc>
            </a:pPr>
            <a:r>
              <a:rPr lang="es-AR" sz="1400" dirty="0">
                <a:latin typeface="Graphik"/>
              </a:rPr>
              <a:t>Permite definir métricas a nivel de método como: cuantificar el número de peticiones, el volumen de la transferencia de datos, códigos de respuestas, alertas por errores de consumo e incluso el top de uso por aplicaciones consumidoras.</a:t>
            </a:r>
            <a:endParaRPr lang="es-AR" sz="1400" b="0" i="0" dirty="0">
              <a:effectLst/>
              <a:latin typeface="Graphik"/>
            </a:endParaRPr>
          </a:p>
        </p:txBody>
      </p:sp>
      <p:pic>
        <p:nvPicPr>
          <p:cNvPr id="13" name="Imagen 12">
            <a:extLst>
              <a:ext uri="{FF2B5EF4-FFF2-40B4-BE49-F238E27FC236}">
                <a16:creationId xmlns:a16="http://schemas.microsoft.com/office/drawing/2014/main" id="{72B2E539-DB51-4865-9977-FF38D5CC2372}"/>
              </a:ext>
            </a:extLst>
          </p:cNvPr>
          <p:cNvPicPr>
            <a:picLocks noChangeAspect="1"/>
          </p:cNvPicPr>
          <p:nvPr/>
        </p:nvPicPr>
        <p:blipFill>
          <a:blip r:embed="rId4"/>
          <a:stretch>
            <a:fillRect/>
          </a:stretch>
        </p:blipFill>
        <p:spPr>
          <a:xfrm>
            <a:off x="197728" y="1796147"/>
            <a:ext cx="5588072" cy="2414927"/>
          </a:xfrm>
          <a:prstGeom prst="rect">
            <a:avLst/>
          </a:prstGeom>
        </p:spPr>
      </p:pic>
      <p:pic>
        <p:nvPicPr>
          <p:cNvPr id="7" name="Imagen 6">
            <a:extLst>
              <a:ext uri="{FF2B5EF4-FFF2-40B4-BE49-F238E27FC236}">
                <a16:creationId xmlns:a16="http://schemas.microsoft.com/office/drawing/2014/main" id="{754400EA-A146-44BD-A369-CF0EC48B8C21}"/>
              </a:ext>
            </a:extLst>
          </p:cNvPr>
          <p:cNvPicPr>
            <a:picLocks noChangeAspect="1"/>
          </p:cNvPicPr>
          <p:nvPr/>
        </p:nvPicPr>
        <p:blipFill rotWithShape="1">
          <a:blip r:embed="rId5"/>
          <a:srcRect t="408" r="16322"/>
          <a:stretch/>
        </p:blipFill>
        <p:spPr>
          <a:xfrm>
            <a:off x="6472337" y="4301727"/>
            <a:ext cx="5521935" cy="2358465"/>
          </a:xfrm>
          <a:prstGeom prst="rect">
            <a:avLst/>
          </a:prstGeom>
        </p:spPr>
      </p:pic>
      <p:pic>
        <p:nvPicPr>
          <p:cNvPr id="14" name="Imagen 13">
            <a:extLst>
              <a:ext uri="{FF2B5EF4-FFF2-40B4-BE49-F238E27FC236}">
                <a16:creationId xmlns:a16="http://schemas.microsoft.com/office/drawing/2014/main" id="{C4D2BAD7-3BA1-4BDC-9F3B-1408E30C478F}"/>
              </a:ext>
            </a:extLst>
          </p:cNvPr>
          <p:cNvPicPr>
            <a:picLocks noChangeAspect="1"/>
          </p:cNvPicPr>
          <p:nvPr/>
        </p:nvPicPr>
        <p:blipFill>
          <a:blip r:embed="rId6"/>
          <a:stretch>
            <a:fillRect/>
          </a:stretch>
        </p:blipFill>
        <p:spPr>
          <a:xfrm>
            <a:off x="6472337" y="1841098"/>
            <a:ext cx="5531823" cy="2325024"/>
          </a:xfrm>
          <a:prstGeom prst="rect">
            <a:avLst/>
          </a:prstGeom>
        </p:spPr>
      </p:pic>
      <p:pic>
        <p:nvPicPr>
          <p:cNvPr id="15" name="Imagen 14">
            <a:extLst>
              <a:ext uri="{FF2B5EF4-FFF2-40B4-BE49-F238E27FC236}">
                <a16:creationId xmlns:a16="http://schemas.microsoft.com/office/drawing/2014/main" id="{74E9CB78-08EA-418F-BAAB-E4D68685D713}"/>
              </a:ext>
            </a:extLst>
          </p:cNvPr>
          <p:cNvPicPr>
            <a:picLocks noChangeAspect="1"/>
          </p:cNvPicPr>
          <p:nvPr/>
        </p:nvPicPr>
        <p:blipFill>
          <a:blip r:embed="rId7"/>
          <a:stretch>
            <a:fillRect/>
          </a:stretch>
        </p:blipFill>
        <p:spPr>
          <a:xfrm>
            <a:off x="197728" y="4301727"/>
            <a:ext cx="5658643" cy="2430116"/>
          </a:xfrm>
          <a:prstGeom prst="rect">
            <a:avLst/>
          </a:prstGeom>
        </p:spPr>
      </p:pic>
    </p:spTree>
    <p:extLst>
      <p:ext uri="{BB962C8B-B14F-4D97-AF65-F5344CB8AC3E}">
        <p14:creationId xmlns:p14="http://schemas.microsoft.com/office/powerpoint/2010/main" val="162758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11</a:t>
            </a:fld>
            <a:endParaRPr lang="en-US">
              <a:latin typeface="Abadi" panose="020B0604020104020204" pitchFamily="34" charset="0"/>
            </a:endParaRPr>
          </a:p>
        </p:txBody>
      </p:sp>
      <p:grpSp>
        <p:nvGrpSpPr>
          <p:cNvPr id="4" name="Grupo 3">
            <a:extLst>
              <a:ext uri="{FF2B5EF4-FFF2-40B4-BE49-F238E27FC236}">
                <a16:creationId xmlns:a16="http://schemas.microsoft.com/office/drawing/2014/main" id="{E533BC86-1C7F-4C34-B6D6-45DC1A7786D1}"/>
              </a:ext>
            </a:extLst>
          </p:cNvPr>
          <p:cNvGrpSpPr/>
          <p:nvPr/>
        </p:nvGrpSpPr>
        <p:grpSpPr>
          <a:xfrm>
            <a:off x="5789969" y="982818"/>
            <a:ext cx="3330033" cy="490246"/>
            <a:chOff x="871601" y="3214118"/>
            <a:chExt cx="3330033" cy="490246"/>
          </a:xfrm>
        </p:grpSpPr>
        <p:pic>
          <p:nvPicPr>
            <p:cNvPr id="10" name="Imagen 9">
              <a:extLst>
                <a:ext uri="{FF2B5EF4-FFF2-40B4-BE49-F238E27FC236}">
                  <a16:creationId xmlns:a16="http://schemas.microsoft.com/office/drawing/2014/main" id="{28F6F092-3138-4BC9-BA44-890012A85136}"/>
                </a:ext>
              </a:extLst>
            </p:cNvPr>
            <p:cNvPicPr>
              <a:picLocks noChangeAspect="1"/>
            </p:cNvPicPr>
            <p:nvPr/>
          </p:nvPicPr>
          <p:blipFill rotWithShape="1">
            <a:blip r:embed="rId3"/>
            <a:srcRect t="4689" r="78228"/>
            <a:stretch/>
          </p:blipFill>
          <p:spPr>
            <a:xfrm>
              <a:off x="871601" y="3214118"/>
              <a:ext cx="613996" cy="490246"/>
            </a:xfrm>
            <a:prstGeom prst="rect">
              <a:avLst/>
            </a:prstGeom>
            <a:noFill/>
          </p:spPr>
        </p:pic>
        <p:sp>
          <p:nvSpPr>
            <p:cNvPr id="12" name="Rectangle 1">
              <a:extLst>
                <a:ext uri="{FF2B5EF4-FFF2-40B4-BE49-F238E27FC236}">
                  <a16:creationId xmlns:a16="http://schemas.microsoft.com/office/drawing/2014/main" id="{7AD0D07D-186A-4774-B9B9-253FA3664AF7}"/>
                </a:ext>
              </a:extLst>
            </p:cNvPr>
            <p:cNvSpPr>
              <a:spLocks noChangeArrowheads="1"/>
            </p:cNvSpPr>
            <p:nvPr/>
          </p:nvSpPr>
          <p:spPr bwMode="auto">
            <a:xfrm>
              <a:off x="1541740" y="3257154"/>
              <a:ext cx="2659894" cy="343692"/>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2400" b="0" i="0" u="none" strike="noStrike" cap="none" normalizeH="0" baseline="0" dirty="0">
                  <a:ln>
                    <a:noFill/>
                  </a:ln>
                  <a:solidFill>
                    <a:schemeClr val="tx1">
                      <a:lumMod val="50000"/>
                      <a:lumOff val="50000"/>
                    </a:schemeClr>
                  </a:solidFill>
                  <a:effectLst/>
                  <a:latin typeface="inherit"/>
                </a:rPr>
                <a:t>Monetización</a:t>
              </a:r>
              <a:endParaRPr kumimoji="0" lang="es-ES" altLang="es-AR" sz="2400" b="0" i="0" u="none" strike="noStrike" cap="none" normalizeH="0" baseline="0" dirty="0">
                <a:ln>
                  <a:noFill/>
                </a:ln>
                <a:solidFill>
                  <a:schemeClr val="tx1">
                    <a:lumMod val="50000"/>
                    <a:lumOff val="50000"/>
                  </a:schemeClr>
                </a:solidFill>
                <a:effectLst/>
                <a:latin typeface="Arial" panose="020B0604020202020204" pitchFamily="34" charset="0"/>
              </a:endParaRPr>
            </a:p>
          </p:txBody>
        </p:sp>
      </p:grpSp>
      <p:sp>
        <p:nvSpPr>
          <p:cNvPr id="3" name="Rectángulo 2">
            <a:extLst>
              <a:ext uri="{FF2B5EF4-FFF2-40B4-BE49-F238E27FC236}">
                <a16:creationId xmlns:a16="http://schemas.microsoft.com/office/drawing/2014/main" id="{0144A131-9177-4906-8C3C-9F195122E4DC}"/>
              </a:ext>
            </a:extLst>
          </p:cNvPr>
          <p:cNvSpPr/>
          <p:nvPr/>
        </p:nvSpPr>
        <p:spPr>
          <a:xfrm>
            <a:off x="5789969" y="1649923"/>
            <a:ext cx="3571240" cy="4905061"/>
          </a:xfrm>
          <a:prstGeom prst="rect">
            <a:avLst/>
          </a:prstGeom>
        </p:spPr>
        <p:txBody>
          <a:bodyPr wrap="square">
            <a:spAutoFit/>
          </a:bodyPr>
          <a:lstStyle/>
          <a:p>
            <a:pPr algn="just">
              <a:lnSpc>
                <a:spcPct val="150000"/>
              </a:lnSpc>
            </a:pPr>
            <a:r>
              <a:rPr lang="es-AR" sz="1400" dirty="0">
                <a:latin typeface="Graphik"/>
              </a:rPr>
              <a:t>Dentro de la plataforma se pueden configurar reglas de precio y planes de pago llegando a nivel más bajo, permitiendo configurar de manera flexible si los métodos son de libre acceso o de pago. La tarifa puede definirse por volumen o por uso y el modelo de cobro permite incluso definir en caso de que se supere el límite de peticiones establecido en una tarifa, seguir dando servicio a la aplicación a un precio diferente.</a:t>
            </a:r>
          </a:p>
          <a:p>
            <a:pPr algn="just">
              <a:lnSpc>
                <a:spcPct val="150000"/>
              </a:lnSpc>
            </a:pPr>
            <a:endParaRPr lang="es-AR" sz="1400" dirty="0">
              <a:latin typeface="Graphik"/>
            </a:endParaRPr>
          </a:p>
          <a:p>
            <a:pPr algn="just">
              <a:lnSpc>
                <a:spcPct val="150000"/>
              </a:lnSpc>
            </a:pPr>
            <a:r>
              <a:rPr lang="es-AR" sz="1400" dirty="0">
                <a:latin typeface="Graphik"/>
              </a:rPr>
              <a:t>La gestión de facturación e incluso análisis y reportes de ganancias por aplicaciones consumidoras son otras de las capacidades de la plataforma.</a:t>
            </a:r>
            <a:endParaRPr lang="es-AR" sz="1400" dirty="0"/>
          </a:p>
        </p:txBody>
      </p:sp>
      <p:grpSp>
        <p:nvGrpSpPr>
          <p:cNvPr id="17" name="Grupo 16">
            <a:extLst>
              <a:ext uri="{FF2B5EF4-FFF2-40B4-BE49-F238E27FC236}">
                <a16:creationId xmlns:a16="http://schemas.microsoft.com/office/drawing/2014/main" id="{ED1481B6-D45E-4D55-9751-E4DBDB09ACA1}"/>
              </a:ext>
            </a:extLst>
          </p:cNvPr>
          <p:cNvGrpSpPr/>
          <p:nvPr/>
        </p:nvGrpSpPr>
        <p:grpSpPr>
          <a:xfrm>
            <a:off x="429260" y="1081796"/>
            <a:ext cx="4799273" cy="5031023"/>
            <a:chOff x="888045" y="1711823"/>
            <a:chExt cx="4799273" cy="5031023"/>
          </a:xfrm>
        </p:grpSpPr>
        <p:pic>
          <p:nvPicPr>
            <p:cNvPr id="6" name="Imagen 5">
              <a:extLst>
                <a:ext uri="{FF2B5EF4-FFF2-40B4-BE49-F238E27FC236}">
                  <a16:creationId xmlns:a16="http://schemas.microsoft.com/office/drawing/2014/main" id="{B706E34F-D447-4C1F-94AF-A1FED7555E82}"/>
                </a:ext>
              </a:extLst>
            </p:cNvPr>
            <p:cNvPicPr>
              <a:picLocks noChangeAspect="1"/>
            </p:cNvPicPr>
            <p:nvPr/>
          </p:nvPicPr>
          <p:blipFill>
            <a:blip r:embed="rId4"/>
            <a:stretch>
              <a:fillRect/>
            </a:stretch>
          </p:blipFill>
          <p:spPr>
            <a:xfrm>
              <a:off x="888045" y="2848077"/>
              <a:ext cx="4799273" cy="3257195"/>
            </a:xfrm>
            <a:prstGeom prst="rect">
              <a:avLst/>
            </a:prstGeom>
          </p:spPr>
        </p:pic>
        <p:pic>
          <p:nvPicPr>
            <p:cNvPr id="15" name="Imagen 14">
              <a:extLst>
                <a:ext uri="{FF2B5EF4-FFF2-40B4-BE49-F238E27FC236}">
                  <a16:creationId xmlns:a16="http://schemas.microsoft.com/office/drawing/2014/main" id="{20B231F3-2C93-4547-8C5B-23283917A561}"/>
                </a:ext>
              </a:extLst>
            </p:cNvPr>
            <p:cNvPicPr>
              <a:picLocks noChangeAspect="1"/>
            </p:cNvPicPr>
            <p:nvPr/>
          </p:nvPicPr>
          <p:blipFill>
            <a:blip r:embed="rId5"/>
            <a:stretch>
              <a:fillRect/>
            </a:stretch>
          </p:blipFill>
          <p:spPr>
            <a:xfrm>
              <a:off x="888045" y="1711823"/>
              <a:ext cx="4758375" cy="1136254"/>
            </a:xfrm>
            <a:prstGeom prst="rect">
              <a:avLst/>
            </a:prstGeom>
          </p:spPr>
        </p:pic>
        <p:pic>
          <p:nvPicPr>
            <p:cNvPr id="16" name="Imagen 15">
              <a:extLst>
                <a:ext uri="{FF2B5EF4-FFF2-40B4-BE49-F238E27FC236}">
                  <a16:creationId xmlns:a16="http://schemas.microsoft.com/office/drawing/2014/main" id="{239955A8-BB7A-46F4-B2BB-82478294CD9E}"/>
                </a:ext>
              </a:extLst>
            </p:cNvPr>
            <p:cNvPicPr>
              <a:picLocks noChangeAspect="1"/>
            </p:cNvPicPr>
            <p:nvPr/>
          </p:nvPicPr>
          <p:blipFill>
            <a:blip r:embed="rId6"/>
            <a:stretch>
              <a:fillRect/>
            </a:stretch>
          </p:blipFill>
          <p:spPr>
            <a:xfrm>
              <a:off x="888045" y="5353449"/>
              <a:ext cx="4799273" cy="1389397"/>
            </a:xfrm>
            <a:prstGeom prst="rect">
              <a:avLst/>
            </a:prstGeom>
          </p:spPr>
        </p:pic>
      </p:grpSp>
    </p:spTree>
    <p:extLst>
      <p:ext uri="{BB962C8B-B14F-4D97-AF65-F5344CB8AC3E}">
        <p14:creationId xmlns:p14="http://schemas.microsoft.com/office/powerpoint/2010/main" val="425358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79E302B-7992-48BD-BA8B-EB2E0211E58E}"/>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pPr>
              <a:spcAft>
                <a:spcPts val="600"/>
              </a:spcAft>
            </a:pPr>
            <a:r>
              <a:rPr lang="en-US" sz="3600" dirty="0">
                <a:solidFill>
                  <a:schemeClr val="accent1"/>
                </a:solidFill>
                <a:latin typeface="Avenir Next LT Pro Light" panose="020B0304020202020204" pitchFamily="34" charset="0"/>
              </a:rPr>
              <a:t>API como producto</a:t>
            </a:r>
          </a:p>
        </p:txBody>
      </p:sp>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894532" y="6182876"/>
            <a:ext cx="683339" cy="365125"/>
          </a:xfrm>
        </p:spPr>
        <p:txBody>
          <a:bodyPr vert="horz" lIns="91440" tIns="45720" rIns="91440" bIns="45720" rtlCol="0" anchor="ctr">
            <a:normAutofit/>
          </a:bodyPr>
          <a:lstStyle/>
          <a:p>
            <a:pPr defTabSz="457200">
              <a:spcAft>
                <a:spcPts val="600"/>
              </a:spcAft>
            </a:pPr>
            <a:fld id="{B15B6D99-EE7E-1D45-9770-48338E4049BF}" type="slidenum">
              <a:rPr lang="en-US" sz="900" smtClean="0">
                <a:solidFill>
                  <a:schemeClr val="accent1"/>
                </a:solidFill>
                <a:latin typeface="Avenir Next LT Pro Light" panose="020B0304020202020204" pitchFamily="34" charset="0"/>
              </a:rPr>
              <a:pPr defTabSz="457200">
                <a:spcAft>
                  <a:spcPts val="600"/>
                </a:spcAft>
              </a:pPr>
              <a:t>12</a:t>
            </a:fld>
            <a:endParaRPr lang="en-US" sz="900">
              <a:solidFill>
                <a:schemeClr val="accent1"/>
              </a:solidFill>
              <a:latin typeface="Avenir Next LT Pro Light" panose="020B0304020202020204" pitchFamily="34" charset="0"/>
            </a:endParaRPr>
          </a:p>
        </p:txBody>
      </p:sp>
      <p:graphicFrame>
        <p:nvGraphicFramePr>
          <p:cNvPr id="48" name="CuadroTexto 5">
            <a:extLst>
              <a:ext uri="{FF2B5EF4-FFF2-40B4-BE49-F238E27FC236}">
                <a16:creationId xmlns:a16="http://schemas.microsoft.com/office/drawing/2014/main" id="{BD951C74-C072-F372-0E5F-EFD13C7348DF}"/>
              </a:ext>
            </a:extLst>
          </p:cNvPr>
          <p:cNvGraphicFramePr/>
          <p:nvPr>
            <p:extLst>
              <p:ext uri="{D42A27DB-BD31-4B8C-83A1-F6EECF244321}">
                <p14:modId xmlns:p14="http://schemas.microsoft.com/office/powerpoint/2010/main" val="2324182673"/>
              </p:ext>
            </p:extLst>
          </p:nvPr>
        </p:nvGraphicFramePr>
        <p:xfrm>
          <a:off x="1126338" y="1130451"/>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61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13</a:t>
            </a:fld>
            <a:endParaRPr lang="en-US">
              <a:latin typeface="Abadi" panose="020B0604020104020204" pitchFamily="34" charset="0"/>
            </a:endParaRPr>
          </a:p>
        </p:txBody>
      </p:sp>
      <p:sp>
        <p:nvSpPr>
          <p:cNvPr id="7" name="Título 1">
            <a:extLst>
              <a:ext uri="{FF2B5EF4-FFF2-40B4-BE49-F238E27FC236}">
                <a16:creationId xmlns:a16="http://schemas.microsoft.com/office/drawing/2014/main" id="{AD719637-4E84-41F6-81FF-AB11517F7186}"/>
              </a:ext>
            </a:extLst>
          </p:cNvPr>
          <p:cNvSpPr txBox="1">
            <a:spLocks/>
          </p:cNvSpPr>
          <p:nvPr/>
        </p:nvSpPr>
        <p:spPr>
          <a:xfrm>
            <a:off x="541450" y="177970"/>
            <a:ext cx="8229600" cy="468645"/>
          </a:xfrm>
          <a:prstGeom prst="rect">
            <a:avLst/>
          </a:prstGeom>
        </p:spPr>
        <p:txBody>
          <a:bodyPr vert="horz"/>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r>
              <a:rPr lang="es-ES" sz="2800" dirty="0">
                <a:solidFill>
                  <a:srgbClr val="254061"/>
                </a:solidFill>
                <a:latin typeface="Avenir Next LT Pro Light" panose="020B0304020202020204" pitchFamily="34" charset="0"/>
              </a:rPr>
              <a:t>Clasificación de Productos</a:t>
            </a:r>
          </a:p>
        </p:txBody>
      </p:sp>
      <p:grpSp>
        <p:nvGrpSpPr>
          <p:cNvPr id="22" name="Grupo 21">
            <a:extLst>
              <a:ext uri="{FF2B5EF4-FFF2-40B4-BE49-F238E27FC236}">
                <a16:creationId xmlns:a16="http://schemas.microsoft.com/office/drawing/2014/main" id="{B16595CC-167E-4686-B724-48106B053BAE}"/>
              </a:ext>
            </a:extLst>
          </p:cNvPr>
          <p:cNvGrpSpPr/>
          <p:nvPr/>
        </p:nvGrpSpPr>
        <p:grpSpPr>
          <a:xfrm>
            <a:off x="7407336" y="2236965"/>
            <a:ext cx="2135243" cy="1323112"/>
            <a:chOff x="633356" y="938046"/>
            <a:chExt cx="2135243" cy="1323112"/>
          </a:xfrm>
        </p:grpSpPr>
        <p:sp>
          <p:nvSpPr>
            <p:cNvPr id="12" name="Rectangle 2">
              <a:extLst>
                <a:ext uri="{FF2B5EF4-FFF2-40B4-BE49-F238E27FC236}">
                  <a16:creationId xmlns:a16="http://schemas.microsoft.com/office/drawing/2014/main" id="{94E0AA9E-58CE-43A0-BC5D-ED9C8A2B44A7}"/>
                </a:ext>
              </a:extLst>
            </p:cNvPr>
            <p:cNvSpPr>
              <a:spLocks noChangeArrowheads="1"/>
            </p:cNvSpPr>
            <p:nvPr/>
          </p:nvSpPr>
          <p:spPr bwMode="auto">
            <a:xfrm>
              <a:off x="633356" y="938046"/>
              <a:ext cx="1948977" cy="369332"/>
            </a:xfrm>
            <a:prstGeom prst="rect">
              <a:avLst/>
            </a:prstGeom>
          </p:spPr>
          <p:txBody>
            <a:bodyPr wrap="square">
              <a:spAutoFit/>
            </a:bodyPr>
            <a:lstStyle/>
            <a:p>
              <a:r>
                <a:rPr lang="es-ES" altLang="es-AR" dirty="0">
                  <a:solidFill>
                    <a:srgbClr val="C0504D"/>
                  </a:solidFill>
                  <a:latin typeface="RedHatText"/>
                </a:rPr>
                <a:t>Objeto de Negocio</a:t>
              </a:r>
            </a:p>
          </p:txBody>
        </p:sp>
        <p:sp>
          <p:nvSpPr>
            <p:cNvPr id="16" name="Rectangle 2">
              <a:extLst>
                <a:ext uri="{FF2B5EF4-FFF2-40B4-BE49-F238E27FC236}">
                  <a16:creationId xmlns:a16="http://schemas.microsoft.com/office/drawing/2014/main" id="{653A5C5D-B6EE-44A9-B3CF-09E3CED98C74}"/>
                </a:ext>
              </a:extLst>
            </p:cNvPr>
            <p:cNvSpPr>
              <a:spLocks noChangeArrowheads="1"/>
            </p:cNvSpPr>
            <p:nvPr/>
          </p:nvSpPr>
          <p:spPr bwMode="auto">
            <a:xfrm>
              <a:off x="819622" y="1245495"/>
              <a:ext cx="1948977" cy="1015663"/>
            </a:xfrm>
            <a:prstGeom prst="rect">
              <a:avLst/>
            </a:prstGeom>
          </p:spPr>
          <p:txBody>
            <a:bodyPr wrap="square">
              <a:spAutoFit/>
            </a:bodyPr>
            <a:lstStyle/>
            <a:p>
              <a:pPr marL="171450" indent="-171450">
                <a:buFont typeface="Arial" panose="020B0604020202020204" pitchFamily="34" charset="0"/>
                <a:buChar char="•"/>
              </a:pPr>
              <a:r>
                <a:rPr lang="es-ES" altLang="es-AR" sz="1200" dirty="0">
                  <a:solidFill>
                    <a:srgbClr val="252525"/>
                  </a:solidFill>
                  <a:latin typeface="RedHatText"/>
                </a:rPr>
                <a:t>Préstamo</a:t>
              </a:r>
            </a:p>
            <a:p>
              <a:pPr marL="171450" indent="-171450">
                <a:buFont typeface="Arial" panose="020B0604020202020204" pitchFamily="34" charset="0"/>
                <a:buChar char="•"/>
              </a:pPr>
              <a:r>
                <a:rPr lang="es-ES" altLang="es-AR" sz="1200" dirty="0">
                  <a:solidFill>
                    <a:srgbClr val="252525"/>
                  </a:solidFill>
                  <a:latin typeface="RedHatText"/>
                </a:rPr>
                <a:t>Inversiones</a:t>
              </a:r>
            </a:p>
            <a:p>
              <a:pPr marL="171450" indent="-171450">
                <a:buFont typeface="Arial" panose="020B0604020202020204" pitchFamily="34" charset="0"/>
                <a:buChar char="•"/>
              </a:pPr>
              <a:r>
                <a:rPr lang="es-ES" altLang="es-AR" sz="1200" dirty="0">
                  <a:solidFill>
                    <a:srgbClr val="252525"/>
                  </a:solidFill>
                  <a:latin typeface="RedHatText"/>
                </a:rPr>
                <a:t>Tarjeta de débito</a:t>
              </a:r>
            </a:p>
            <a:p>
              <a:pPr marL="171450" indent="-171450">
                <a:buFont typeface="Arial" panose="020B0604020202020204" pitchFamily="34" charset="0"/>
                <a:buChar char="•"/>
              </a:pPr>
              <a:r>
                <a:rPr lang="es-ES" altLang="es-AR" sz="1200" dirty="0">
                  <a:solidFill>
                    <a:srgbClr val="252525"/>
                  </a:solidFill>
                  <a:latin typeface="RedHatText"/>
                </a:rPr>
                <a:t>Cuentas</a:t>
              </a:r>
            </a:p>
            <a:p>
              <a:pPr marL="171450" indent="-171450">
                <a:buFont typeface="Arial" panose="020B0604020202020204" pitchFamily="34" charset="0"/>
                <a:buChar char="•"/>
              </a:pPr>
              <a:r>
                <a:rPr lang="es-ES" altLang="es-AR" sz="1200" dirty="0">
                  <a:solidFill>
                    <a:srgbClr val="252525"/>
                  </a:solidFill>
                  <a:latin typeface="RedHatText"/>
                </a:rPr>
                <a:t>Tarjeta de crédito</a:t>
              </a:r>
            </a:p>
          </p:txBody>
        </p:sp>
      </p:grpSp>
      <p:grpSp>
        <p:nvGrpSpPr>
          <p:cNvPr id="21" name="Grupo 20">
            <a:extLst>
              <a:ext uri="{FF2B5EF4-FFF2-40B4-BE49-F238E27FC236}">
                <a16:creationId xmlns:a16="http://schemas.microsoft.com/office/drawing/2014/main" id="{CF28B740-8898-411B-BDBF-34FF7B2BEFC3}"/>
              </a:ext>
            </a:extLst>
          </p:cNvPr>
          <p:cNvGrpSpPr/>
          <p:nvPr/>
        </p:nvGrpSpPr>
        <p:grpSpPr>
          <a:xfrm>
            <a:off x="1418963" y="2228671"/>
            <a:ext cx="2931112" cy="983928"/>
            <a:chOff x="1353843" y="2091190"/>
            <a:chExt cx="2931112" cy="983928"/>
          </a:xfrm>
        </p:grpSpPr>
        <p:sp>
          <p:nvSpPr>
            <p:cNvPr id="11" name="Rectangle 2">
              <a:extLst>
                <a:ext uri="{FF2B5EF4-FFF2-40B4-BE49-F238E27FC236}">
                  <a16:creationId xmlns:a16="http://schemas.microsoft.com/office/drawing/2014/main" id="{D3629255-879A-4287-8F5A-AA6F6DD7CB4F}"/>
                </a:ext>
              </a:extLst>
            </p:cNvPr>
            <p:cNvSpPr>
              <a:spLocks noChangeArrowheads="1"/>
            </p:cNvSpPr>
            <p:nvPr/>
          </p:nvSpPr>
          <p:spPr bwMode="auto">
            <a:xfrm>
              <a:off x="1353843" y="2091190"/>
              <a:ext cx="2016711" cy="369332"/>
            </a:xfrm>
            <a:prstGeom prst="rect">
              <a:avLst/>
            </a:prstGeom>
          </p:spPr>
          <p:txBody>
            <a:bodyPr wrap="square">
              <a:spAutoFit/>
            </a:bodyPr>
            <a:lstStyle/>
            <a:p>
              <a:r>
                <a:rPr lang="es-ES" altLang="es-AR" dirty="0">
                  <a:solidFill>
                    <a:srgbClr val="4F81BD"/>
                  </a:solidFill>
                  <a:latin typeface="RedHatText"/>
                </a:rPr>
                <a:t>Tipo de Transacción</a:t>
              </a:r>
            </a:p>
          </p:txBody>
        </p:sp>
        <p:sp>
          <p:nvSpPr>
            <p:cNvPr id="17" name="Rectangle 2">
              <a:extLst>
                <a:ext uri="{FF2B5EF4-FFF2-40B4-BE49-F238E27FC236}">
                  <a16:creationId xmlns:a16="http://schemas.microsoft.com/office/drawing/2014/main" id="{AE5A07F1-A0CE-4616-8103-EB4DD4D9A211}"/>
                </a:ext>
              </a:extLst>
            </p:cNvPr>
            <p:cNvSpPr>
              <a:spLocks noChangeArrowheads="1"/>
            </p:cNvSpPr>
            <p:nvPr/>
          </p:nvSpPr>
          <p:spPr bwMode="auto">
            <a:xfrm>
              <a:off x="1607844" y="2428787"/>
              <a:ext cx="2677111" cy="646331"/>
            </a:xfrm>
            <a:prstGeom prst="rect">
              <a:avLst/>
            </a:prstGeom>
          </p:spPr>
          <p:txBody>
            <a:bodyPr wrap="square">
              <a:spAutoFit/>
            </a:bodyPr>
            <a:lstStyle/>
            <a:p>
              <a:pPr marL="171450" indent="-171450">
                <a:buFont typeface="Arial" panose="020B0604020202020204" pitchFamily="34" charset="0"/>
                <a:buChar char="•"/>
              </a:pPr>
              <a:r>
                <a:rPr lang="es-ES" altLang="es-AR" sz="1200" dirty="0">
                  <a:solidFill>
                    <a:srgbClr val="252525"/>
                  </a:solidFill>
                  <a:latin typeface="RedHatText"/>
                </a:rPr>
                <a:t>Consulta.</a:t>
              </a:r>
            </a:p>
            <a:p>
              <a:pPr marL="171450" indent="-171450">
                <a:buFont typeface="Arial" panose="020B0604020202020204" pitchFamily="34" charset="0"/>
                <a:buChar char="•"/>
              </a:pPr>
              <a:r>
                <a:rPr lang="es-ES" altLang="es-AR" sz="1200" dirty="0">
                  <a:solidFill>
                    <a:srgbClr val="252525"/>
                  </a:solidFill>
                  <a:latin typeface="RedHatText"/>
                </a:rPr>
                <a:t>ABM (Alta-Baja-Modificación).</a:t>
              </a:r>
            </a:p>
            <a:p>
              <a:pPr marL="171450" indent="-171450">
                <a:buFont typeface="Arial" panose="020B0604020202020204" pitchFamily="34" charset="0"/>
                <a:buChar char="•"/>
              </a:pPr>
              <a:r>
                <a:rPr lang="es-ES" altLang="es-AR" sz="1200" dirty="0">
                  <a:solidFill>
                    <a:srgbClr val="252525"/>
                  </a:solidFill>
                  <a:latin typeface="RedHatText"/>
                </a:rPr>
                <a:t>Transaccional.</a:t>
              </a:r>
            </a:p>
          </p:txBody>
        </p:sp>
      </p:grpSp>
      <p:grpSp>
        <p:nvGrpSpPr>
          <p:cNvPr id="23" name="Grupo 22">
            <a:extLst>
              <a:ext uri="{FF2B5EF4-FFF2-40B4-BE49-F238E27FC236}">
                <a16:creationId xmlns:a16="http://schemas.microsoft.com/office/drawing/2014/main" id="{E5CAE4A8-99A7-4E1E-AEDC-A728A101A5CE}"/>
              </a:ext>
            </a:extLst>
          </p:cNvPr>
          <p:cNvGrpSpPr/>
          <p:nvPr/>
        </p:nvGrpSpPr>
        <p:grpSpPr>
          <a:xfrm>
            <a:off x="4327760" y="2236965"/>
            <a:ext cx="2875652" cy="1537926"/>
            <a:chOff x="2167466" y="3244334"/>
            <a:chExt cx="2871843" cy="1537926"/>
          </a:xfrm>
        </p:grpSpPr>
        <p:sp>
          <p:nvSpPr>
            <p:cNvPr id="14" name="Rectangle 2">
              <a:extLst>
                <a:ext uri="{FF2B5EF4-FFF2-40B4-BE49-F238E27FC236}">
                  <a16:creationId xmlns:a16="http://schemas.microsoft.com/office/drawing/2014/main" id="{E3FF7B39-47A7-4A58-9893-48F40E6E3280}"/>
                </a:ext>
              </a:extLst>
            </p:cNvPr>
            <p:cNvSpPr>
              <a:spLocks noChangeArrowheads="1"/>
            </p:cNvSpPr>
            <p:nvPr/>
          </p:nvSpPr>
          <p:spPr bwMode="auto">
            <a:xfrm>
              <a:off x="2167466" y="3244334"/>
              <a:ext cx="1948977" cy="369332"/>
            </a:xfrm>
            <a:prstGeom prst="rect">
              <a:avLst/>
            </a:prstGeom>
          </p:spPr>
          <p:txBody>
            <a:bodyPr wrap="square">
              <a:spAutoFit/>
            </a:bodyPr>
            <a:lstStyle/>
            <a:p>
              <a:r>
                <a:rPr lang="es-ES" altLang="es-AR" dirty="0">
                  <a:solidFill>
                    <a:srgbClr val="FFC000"/>
                  </a:solidFill>
                  <a:latin typeface="RedHatText"/>
                </a:rPr>
                <a:t>Tipo de Operación</a:t>
              </a:r>
            </a:p>
          </p:txBody>
        </p:sp>
        <p:sp>
          <p:nvSpPr>
            <p:cNvPr id="18" name="Rectangle 2">
              <a:extLst>
                <a:ext uri="{FF2B5EF4-FFF2-40B4-BE49-F238E27FC236}">
                  <a16:creationId xmlns:a16="http://schemas.microsoft.com/office/drawing/2014/main" id="{D6C64A69-0A92-4816-8F23-51F920027F3C}"/>
                </a:ext>
              </a:extLst>
            </p:cNvPr>
            <p:cNvSpPr>
              <a:spLocks noChangeArrowheads="1"/>
            </p:cNvSpPr>
            <p:nvPr/>
          </p:nvSpPr>
          <p:spPr bwMode="auto">
            <a:xfrm>
              <a:off x="2362198" y="3581931"/>
              <a:ext cx="2677111" cy="1200329"/>
            </a:xfrm>
            <a:prstGeom prst="rect">
              <a:avLst/>
            </a:prstGeom>
          </p:spPr>
          <p:txBody>
            <a:bodyPr wrap="square">
              <a:spAutoFit/>
            </a:bodyPr>
            <a:lstStyle/>
            <a:p>
              <a:pPr marL="171450" indent="-171450">
                <a:buFont typeface="Arial" panose="020B0604020202020204" pitchFamily="34" charset="0"/>
                <a:buChar char="•"/>
              </a:pPr>
              <a:r>
                <a:rPr lang="es-ES" altLang="es-AR" sz="1200" dirty="0">
                  <a:solidFill>
                    <a:srgbClr val="252525"/>
                  </a:solidFill>
                  <a:latin typeface="RedHatText"/>
                </a:rPr>
                <a:t>Cobro.</a:t>
              </a:r>
            </a:p>
            <a:p>
              <a:pPr marL="171450" indent="-171450">
                <a:buFont typeface="Arial" panose="020B0604020202020204" pitchFamily="34" charset="0"/>
                <a:buChar char="•"/>
              </a:pPr>
              <a:r>
                <a:rPr lang="es-ES" altLang="es-AR" sz="1200" dirty="0">
                  <a:solidFill>
                    <a:srgbClr val="252525"/>
                  </a:solidFill>
                  <a:latin typeface="RedHatText"/>
                </a:rPr>
                <a:t>Cuotas.</a:t>
              </a:r>
            </a:p>
            <a:p>
              <a:pPr marL="171450" indent="-171450">
                <a:buFont typeface="Arial" panose="020B0604020202020204" pitchFamily="34" charset="0"/>
                <a:buChar char="•"/>
              </a:pPr>
              <a:r>
                <a:rPr lang="es-ES" altLang="es-AR" sz="1200" dirty="0">
                  <a:solidFill>
                    <a:srgbClr val="252525"/>
                  </a:solidFill>
                  <a:latin typeface="RedHatText"/>
                </a:rPr>
                <a:t>Detalle.</a:t>
              </a:r>
            </a:p>
            <a:p>
              <a:pPr marL="171450" indent="-171450">
                <a:buFont typeface="Arial" panose="020B0604020202020204" pitchFamily="34" charset="0"/>
                <a:buChar char="•"/>
              </a:pPr>
              <a:r>
                <a:rPr lang="es-ES" altLang="es-AR" sz="1200" dirty="0">
                  <a:solidFill>
                    <a:srgbClr val="252525"/>
                  </a:solidFill>
                  <a:latin typeface="RedHatText"/>
                </a:rPr>
                <a:t>Renovación.</a:t>
              </a:r>
            </a:p>
            <a:p>
              <a:pPr marL="171450" indent="-171450">
                <a:buFont typeface="Arial" panose="020B0604020202020204" pitchFamily="34" charset="0"/>
                <a:buChar char="•"/>
              </a:pPr>
              <a:r>
                <a:rPr lang="es-ES" altLang="es-AR" sz="1200" dirty="0">
                  <a:solidFill>
                    <a:srgbClr val="252525"/>
                  </a:solidFill>
                  <a:latin typeface="RedHatText"/>
                </a:rPr>
                <a:t>Emisión.</a:t>
              </a:r>
            </a:p>
            <a:p>
              <a:pPr marL="171450" indent="-171450">
                <a:buFont typeface="Arial" panose="020B0604020202020204" pitchFamily="34" charset="0"/>
                <a:buChar char="•"/>
              </a:pPr>
              <a:r>
                <a:rPr lang="es-ES" altLang="es-AR" sz="1200" dirty="0">
                  <a:solidFill>
                    <a:srgbClr val="252525"/>
                  </a:solidFill>
                  <a:latin typeface="RedHatText"/>
                </a:rPr>
                <a:t>Acuerdos.</a:t>
              </a:r>
            </a:p>
          </p:txBody>
        </p:sp>
      </p:grpSp>
      <p:sp>
        <p:nvSpPr>
          <p:cNvPr id="6" name="Rectángulo 5">
            <a:extLst>
              <a:ext uri="{FF2B5EF4-FFF2-40B4-BE49-F238E27FC236}">
                <a16:creationId xmlns:a16="http://schemas.microsoft.com/office/drawing/2014/main" id="{E7F6FBB4-59CF-446C-89EC-72C64AA25602}"/>
              </a:ext>
            </a:extLst>
          </p:cNvPr>
          <p:cNvSpPr/>
          <p:nvPr/>
        </p:nvSpPr>
        <p:spPr>
          <a:xfrm>
            <a:off x="3833288" y="1115863"/>
            <a:ext cx="2937599" cy="400110"/>
          </a:xfrm>
          <a:prstGeom prst="rect">
            <a:avLst/>
          </a:prstGeom>
        </p:spPr>
        <p:txBody>
          <a:bodyPr wrap="none">
            <a:spAutoFit/>
          </a:bodyPr>
          <a:lstStyle/>
          <a:p>
            <a:r>
              <a:rPr lang="es-AR" sz="2000" dirty="0">
                <a:solidFill>
                  <a:srgbClr val="4F81BD"/>
                </a:solidFill>
                <a:latin typeface="Calibri" panose="020F0502020204030204" pitchFamily="34" charset="0"/>
              </a:rPr>
              <a:t>Consulta</a:t>
            </a:r>
            <a:r>
              <a:rPr lang="es-AR" sz="2000" dirty="0">
                <a:solidFill>
                  <a:srgbClr val="000000"/>
                </a:solidFill>
                <a:latin typeface="Calibri" panose="020F0502020204030204" pitchFamily="34" charset="0"/>
              </a:rPr>
              <a:t> </a:t>
            </a:r>
            <a:r>
              <a:rPr lang="es-AR" sz="2000" dirty="0">
                <a:solidFill>
                  <a:srgbClr val="FFC000"/>
                </a:solidFill>
                <a:latin typeface="Calibri" panose="020F0502020204030204" pitchFamily="34" charset="0"/>
              </a:rPr>
              <a:t>Detalle</a:t>
            </a:r>
            <a:r>
              <a:rPr lang="es-AR" sz="2000" dirty="0">
                <a:solidFill>
                  <a:srgbClr val="000000"/>
                </a:solidFill>
                <a:latin typeface="Calibri" panose="020F0502020204030204" pitchFamily="34" charset="0"/>
              </a:rPr>
              <a:t> </a:t>
            </a:r>
            <a:r>
              <a:rPr lang="es-AR" sz="2000" dirty="0">
                <a:solidFill>
                  <a:srgbClr val="C0504D"/>
                </a:solidFill>
                <a:latin typeface="Calibri" panose="020F0502020204030204" pitchFamily="34" charset="0"/>
              </a:rPr>
              <a:t>Préstamo</a:t>
            </a:r>
            <a:endParaRPr lang="es-AR" sz="2000" dirty="0">
              <a:solidFill>
                <a:srgbClr val="C0504D"/>
              </a:solidFill>
            </a:endParaRPr>
          </a:p>
        </p:txBody>
      </p:sp>
      <p:sp>
        <p:nvSpPr>
          <p:cNvPr id="8" name="Rectángulo 7">
            <a:extLst>
              <a:ext uri="{FF2B5EF4-FFF2-40B4-BE49-F238E27FC236}">
                <a16:creationId xmlns:a16="http://schemas.microsoft.com/office/drawing/2014/main" id="{E9F1ACFD-4FE1-41F3-AAA1-9CCCE9F6AF56}"/>
              </a:ext>
            </a:extLst>
          </p:cNvPr>
          <p:cNvSpPr/>
          <p:nvPr/>
        </p:nvSpPr>
        <p:spPr>
          <a:xfrm>
            <a:off x="1596125" y="5337141"/>
            <a:ext cx="2024913" cy="369332"/>
          </a:xfrm>
          <a:prstGeom prst="rect">
            <a:avLst/>
          </a:prstGeom>
        </p:spPr>
        <p:txBody>
          <a:bodyPr wrap="none">
            <a:spAutoFit/>
          </a:bodyPr>
          <a:lstStyle/>
          <a:p>
            <a:pPr marL="285750" indent="-285750">
              <a:buFont typeface="Wingdings" panose="05000000000000000000" pitchFamily="2" charset="2"/>
              <a:buChar char="Ø"/>
            </a:pPr>
            <a:r>
              <a:rPr lang="es-AR" dirty="0">
                <a:solidFill>
                  <a:srgbClr val="4F81BD"/>
                </a:solidFill>
                <a:latin typeface="Calibri" panose="020F0502020204030204" pitchFamily="34" charset="0"/>
              </a:rPr>
              <a:t>ABM</a:t>
            </a:r>
            <a:r>
              <a:rPr lang="es-AR" dirty="0">
                <a:solidFill>
                  <a:srgbClr val="000000"/>
                </a:solidFill>
                <a:latin typeface="Calibri" panose="020F0502020204030204" pitchFamily="34" charset="0"/>
              </a:rPr>
              <a:t> </a:t>
            </a:r>
            <a:r>
              <a:rPr lang="es-AR" dirty="0">
                <a:solidFill>
                  <a:srgbClr val="FFC000"/>
                </a:solidFill>
                <a:latin typeface="Calibri" panose="020F0502020204030204" pitchFamily="34" charset="0"/>
              </a:rPr>
              <a:t>Emisión</a:t>
            </a:r>
            <a:r>
              <a:rPr lang="es-AR" dirty="0">
                <a:solidFill>
                  <a:srgbClr val="000000"/>
                </a:solidFill>
                <a:latin typeface="Calibri" panose="020F0502020204030204" pitchFamily="34" charset="0"/>
              </a:rPr>
              <a:t> </a:t>
            </a:r>
            <a:r>
              <a:rPr lang="es-AR" dirty="0">
                <a:solidFill>
                  <a:srgbClr val="C0504D"/>
                </a:solidFill>
                <a:latin typeface="Calibri" panose="020F0502020204030204" pitchFamily="34" charset="0"/>
              </a:rPr>
              <a:t>TD</a:t>
            </a:r>
            <a:endParaRPr lang="es-AR" dirty="0">
              <a:solidFill>
                <a:srgbClr val="C0504D"/>
              </a:solidFill>
            </a:endParaRPr>
          </a:p>
        </p:txBody>
      </p:sp>
      <p:sp>
        <p:nvSpPr>
          <p:cNvPr id="19" name="Rectángulo 18">
            <a:extLst>
              <a:ext uri="{FF2B5EF4-FFF2-40B4-BE49-F238E27FC236}">
                <a16:creationId xmlns:a16="http://schemas.microsoft.com/office/drawing/2014/main" id="{FEC5AD58-7FBE-45EE-8E46-BCCC0E27002C}"/>
              </a:ext>
            </a:extLst>
          </p:cNvPr>
          <p:cNvSpPr/>
          <p:nvPr/>
        </p:nvSpPr>
        <p:spPr>
          <a:xfrm>
            <a:off x="1552965" y="4826390"/>
            <a:ext cx="3103285" cy="369332"/>
          </a:xfrm>
          <a:prstGeom prst="rect">
            <a:avLst/>
          </a:prstGeom>
        </p:spPr>
        <p:txBody>
          <a:bodyPr wrap="none">
            <a:spAutoFit/>
          </a:bodyPr>
          <a:lstStyle/>
          <a:p>
            <a:pPr marL="285750" indent="-285750">
              <a:buFont typeface="Wingdings" panose="05000000000000000000" pitchFamily="2" charset="2"/>
              <a:buChar char="Ø"/>
            </a:pPr>
            <a:r>
              <a:rPr lang="es-AR" dirty="0">
                <a:solidFill>
                  <a:srgbClr val="4F81BD"/>
                </a:solidFill>
                <a:latin typeface="Calibri" panose="020F0502020204030204" pitchFamily="34" charset="0"/>
              </a:rPr>
              <a:t>TRAN</a:t>
            </a:r>
            <a:r>
              <a:rPr lang="es-AR" dirty="0">
                <a:solidFill>
                  <a:srgbClr val="000000"/>
                </a:solidFill>
                <a:latin typeface="Calibri" panose="020F0502020204030204" pitchFamily="34" charset="0"/>
              </a:rPr>
              <a:t> </a:t>
            </a:r>
            <a:r>
              <a:rPr lang="es-AR" dirty="0">
                <a:solidFill>
                  <a:srgbClr val="FFC000"/>
                </a:solidFill>
                <a:latin typeface="Calibri" panose="020F0502020204030204" pitchFamily="34" charset="0"/>
              </a:rPr>
              <a:t>Débito Automático </a:t>
            </a:r>
            <a:r>
              <a:rPr lang="es-AR" dirty="0">
                <a:solidFill>
                  <a:srgbClr val="C0504D"/>
                </a:solidFill>
                <a:latin typeface="Calibri" panose="020F0502020204030204" pitchFamily="34" charset="0"/>
              </a:rPr>
              <a:t>TC</a:t>
            </a:r>
            <a:endParaRPr lang="es-AR" dirty="0">
              <a:solidFill>
                <a:srgbClr val="C0504D"/>
              </a:solidFill>
            </a:endParaRPr>
          </a:p>
        </p:txBody>
      </p:sp>
      <p:sp>
        <p:nvSpPr>
          <p:cNvPr id="20" name="Rectangle 2">
            <a:extLst>
              <a:ext uri="{FF2B5EF4-FFF2-40B4-BE49-F238E27FC236}">
                <a16:creationId xmlns:a16="http://schemas.microsoft.com/office/drawing/2014/main" id="{666A881C-22BF-4BD8-9235-3CE71D5DD1D8}"/>
              </a:ext>
            </a:extLst>
          </p:cNvPr>
          <p:cNvSpPr>
            <a:spLocks noChangeArrowheads="1"/>
          </p:cNvSpPr>
          <p:nvPr/>
        </p:nvSpPr>
        <p:spPr bwMode="auto">
          <a:xfrm>
            <a:off x="1240899" y="4343025"/>
            <a:ext cx="1367682" cy="338554"/>
          </a:xfrm>
          <a:prstGeom prst="rect">
            <a:avLst/>
          </a:prstGeom>
        </p:spPr>
        <p:txBody>
          <a:bodyPr wrap="none">
            <a:spAutoFit/>
          </a:bodyPr>
          <a:lstStyle/>
          <a:p>
            <a:r>
              <a:rPr lang="es-ES" altLang="es-AR" sz="1600" b="1" dirty="0">
                <a:solidFill>
                  <a:srgbClr val="252525"/>
                </a:solidFill>
                <a:latin typeface="RedHatText"/>
              </a:rPr>
              <a:t>Mas Ejemplos</a:t>
            </a:r>
          </a:p>
        </p:txBody>
      </p:sp>
      <p:cxnSp>
        <p:nvCxnSpPr>
          <p:cNvPr id="3" name="Conector: angular 2">
            <a:extLst>
              <a:ext uri="{FF2B5EF4-FFF2-40B4-BE49-F238E27FC236}">
                <a16:creationId xmlns:a16="http://schemas.microsoft.com/office/drawing/2014/main" id="{ECD5BEB9-A22F-4F20-BB29-D2D5048229BA}"/>
              </a:ext>
            </a:extLst>
          </p:cNvPr>
          <p:cNvCxnSpPr>
            <a:cxnSpLocks/>
            <a:stCxn id="6" idx="1"/>
            <a:endCxn id="11" idx="0"/>
          </p:cNvCxnSpPr>
          <p:nvPr/>
        </p:nvCxnSpPr>
        <p:spPr>
          <a:xfrm rot="10800000" flipV="1">
            <a:off x="2427320" y="1315917"/>
            <a:ext cx="1405969" cy="9127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angular 9">
            <a:extLst>
              <a:ext uri="{FF2B5EF4-FFF2-40B4-BE49-F238E27FC236}">
                <a16:creationId xmlns:a16="http://schemas.microsoft.com/office/drawing/2014/main" id="{FDE53A32-50B2-4568-8D8D-65227C9A8CA9}"/>
              </a:ext>
            </a:extLst>
          </p:cNvPr>
          <p:cNvCxnSpPr>
            <a:stCxn id="6" idx="2"/>
            <a:endCxn id="14" idx="0"/>
          </p:cNvCxnSpPr>
          <p:nvPr/>
        </p:nvCxnSpPr>
        <p:spPr>
          <a:xfrm rot="16200000" flipH="1">
            <a:off x="4942318" y="1875742"/>
            <a:ext cx="720992" cy="1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169FAF63-18E7-4CAA-A4F6-BF4C8BDB5B71}"/>
              </a:ext>
            </a:extLst>
          </p:cNvPr>
          <p:cNvCxnSpPr>
            <a:stCxn id="6" idx="3"/>
            <a:endCxn id="12" idx="0"/>
          </p:cNvCxnSpPr>
          <p:nvPr/>
        </p:nvCxnSpPr>
        <p:spPr>
          <a:xfrm>
            <a:off x="6770887" y="1315918"/>
            <a:ext cx="1610938" cy="921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54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14</a:t>
            </a:fld>
            <a:endParaRPr lang="en-US">
              <a:latin typeface="Abadi" panose="020B0604020104020204" pitchFamily="34" charset="0"/>
            </a:endParaRPr>
          </a:p>
        </p:txBody>
      </p:sp>
      <p:sp>
        <p:nvSpPr>
          <p:cNvPr id="7" name="Título 1">
            <a:extLst>
              <a:ext uri="{FF2B5EF4-FFF2-40B4-BE49-F238E27FC236}">
                <a16:creationId xmlns:a16="http://schemas.microsoft.com/office/drawing/2014/main" id="{AD719637-4E84-41F6-81FF-AB11517F7186}"/>
              </a:ext>
            </a:extLst>
          </p:cNvPr>
          <p:cNvSpPr txBox="1">
            <a:spLocks/>
          </p:cNvSpPr>
          <p:nvPr/>
        </p:nvSpPr>
        <p:spPr>
          <a:xfrm>
            <a:off x="8416720" y="2864020"/>
            <a:ext cx="8229600" cy="468645"/>
          </a:xfrm>
          <a:prstGeom prst="rect">
            <a:avLst/>
          </a:prstGeom>
        </p:spPr>
        <p:txBody>
          <a:bodyPr vert="horz"/>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endParaRPr lang="es-ES" sz="2800" dirty="0">
              <a:solidFill>
                <a:srgbClr val="254061"/>
              </a:solidFill>
              <a:latin typeface="Avenir Next LT Pro Light" panose="020B0304020202020204" pitchFamily="34" charset="0"/>
            </a:endParaRPr>
          </a:p>
        </p:txBody>
      </p:sp>
      <p:sp>
        <p:nvSpPr>
          <p:cNvPr id="2" name="Rectángulo 1">
            <a:extLst>
              <a:ext uri="{FF2B5EF4-FFF2-40B4-BE49-F238E27FC236}">
                <a16:creationId xmlns:a16="http://schemas.microsoft.com/office/drawing/2014/main" id="{E2FF56F7-918C-42DA-85B1-E59D763CFC18}"/>
              </a:ext>
            </a:extLst>
          </p:cNvPr>
          <p:cNvSpPr/>
          <p:nvPr/>
        </p:nvSpPr>
        <p:spPr>
          <a:xfrm>
            <a:off x="8416720" y="3513088"/>
            <a:ext cx="8958150" cy="369332"/>
          </a:xfrm>
          <a:prstGeom prst="rect">
            <a:avLst/>
          </a:prstGeom>
        </p:spPr>
        <p:txBody>
          <a:bodyPr wrap="square">
            <a:spAutoFit/>
          </a:bodyPr>
          <a:lstStyle/>
          <a:p>
            <a:pPr algn="just"/>
            <a:r>
              <a:rPr lang="es-AR" dirty="0">
                <a:solidFill>
                  <a:srgbClr val="252525"/>
                </a:solidFill>
                <a:latin typeface="RedHatText"/>
              </a:rPr>
              <a:t>.</a:t>
            </a:r>
            <a:endParaRPr lang="es-AR" i="0" dirty="0">
              <a:solidFill>
                <a:srgbClr val="252525"/>
              </a:solidFill>
              <a:effectLst/>
              <a:latin typeface="RedHatText"/>
            </a:endParaRPr>
          </a:p>
        </p:txBody>
      </p:sp>
      <p:pic>
        <p:nvPicPr>
          <p:cNvPr id="10" name="Imagen 9">
            <a:extLst>
              <a:ext uri="{FF2B5EF4-FFF2-40B4-BE49-F238E27FC236}">
                <a16:creationId xmlns:a16="http://schemas.microsoft.com/office/drawing/2014/main" id="{1BBD865F-F7DB-4314-9C88-DADDC6A417FA}"/>
              </a:ext>
            </a:extLst>
          </p:cNvPr>
          <p:cNvPicPr>
            <a:picLocks noChangeAspect="1"/>
          </p:cNvPicPr>
          <p:nvPr/>
        </p:nvPicPr>
        <p:blipFill rotWithShape="1">
          <a:blip r:embed="rId3"/>
          <a:srcRect t="17089"/>
          <a:stretch/>
        </p:blipFill>
        <p:spPr>
          <a:xfrm>
            <a:off x="354330" y="908105"/>
            <a:ext cx="8877300" cy="1865703"/>
          </a:xfrm>
          <a:prstGeom prst="rect">
            <a:avLst/>
          </a:prstGeom>
        </p:spPr>
      </p:pic>
      <p:pic>
        <p:nvPicPr>
          <p:cNvPr id="11" name="Imagen 10">
            <a:extLst>
              <a:ext uri="{FF2B5EF4-FFF2-40B4-BE49-F238E27FC236}">
                <a16:creationId xmlns:a16="http://schemas.microsoft.com/office/drawing/2014/main" id="{38F4D2AD-631C-4B00-9D82-B15A2DFB08B8}"/>
              </a:ext>
            </a:extLst>
          </p:cNvPr>
          <p:cNvPicPr>
            <a:picLocks noChangeAspect="1"/>
          </p:cNvPicPr>
          <p:nvPr/>
        </p:nvPicPr>
        <p:blipFill>
          <a:blip r:embed="rId4"/>
          <a:stretch>
            <a:fillRect/>
          </a:stretch>
        </p:blipFill>
        <p:spPr>
          <a:xfrm>
            <a:off x="456469" y="4883560"/>
            <a:ext cx="7835937" cy="892211"/>
          </a:xfrm>
          <a:prstGeom prst="rect">
            <a:avLst/>
          </a:prstGeom>
        </p:spPr>
      </p:pic>
      <p:sp>
        <p:nvSpPr>
          <p:cNvPr id="12" name="Rectángulo 11">
            <a:extLst>
              <a:ext uri="{FF2B5EF4-FFF2-40B4-BE49-F238E27FC236}">
                <a16:creationId xmlns:a16="http://schemas.microsoft.com/office/drawing/2014/main" id="{AF661131-71C9-47EA-A905-5E982585ADEB}"/>
              </a:ext>
            </a:extLst>
          </p:cNvPr>
          <p:cNvSpPr/>
          <p:nvPr/>
        </p:nvSpPr>
        <p:spPr>
          <a:xfrm>
            <a:off x="102870" y="5992701"/>
            <a:ext cx="8973121" cy="261610"/>
          </a:xfrm>
          <a:prstGeom prst="rect">
            <a:avLst/>
          </a:prstGeom>
        </p:spPr>
        <p:txBody>
          <a:bodyPr wrap="square">
            <a:spAutoFit/>
          </a:bodyPr>
          <a:lstStyle/>
          <a:p>
            <a:pPr algn="ctr"/>
            <a:r>
              <a:rPr lang="es-AR" sz="1100" dirty="0">
                <a:solidFill>
                  <a:srgbClr val="151515"/>
                </a:solidFill>
                <a:highlight>
                  <a:srgbClr val="7BC1CB"/>
                </a:highlight>
                <a:latin typeface="Courier New" panose="02070309020205020404" pitchFamily="49" charset="0"/>
              </a:rPr>
              <a:t>https://consulta-plastico-tc-apicast-test.apps.ocp04.ciudad.bco:443</a:t>
            </a:r>
            <a:r>
              <a:rPr lang="es-AR" sz="1100" dirty="0">
                <a:solidFill>
                  <a:srgbClr val="151515"/>
                </a:solidFill>
                <a:highlight>
                  <a:srgbClr val="FFBEB3"/>
                </a:highlight>
                <a:latin typeface="Courier New" panose="02070309020205020404" pitchFamily="49" charset="0"/>
              </a:rPr>
              <a:t>/od/adintar/{codAdm}/{codCuenta}</a:t>
            </a:r>
          </a:p>
        </p:txBody>
      </p:sp>
      <p:sp>
        <p:nvSpPr>
          <p:cNvPr id="13" name="Rectángulo 12">
            <a:extLst>
              <a:ext uri="{FF2B5EF4-FFF2-40B4-BE49-F238E27FC236}">
                <a16:creationId xmlns:a16="http://schemas.microsoft.com/office/drawing/2014/main" id="{5B44E0F5-87B9-4D68-A6BA-1D8147DD0374}"/>
              </a:ext>
            </a:extLst>
          </p:cNvPr>
          <p:cNvSpPr/>
          <p:nvPr/>
        </p:nvSpPr>
        <p:spPr>
          <a:xfrm>
            <a:off x="174277" y="6245393"/>
            <a:ext cx="9667445" cy="261610"/>
          </a:xfrm>
          <a:prstGeom prst="rect">
            <a:avLst/>
          </a:prstGeom>
        </p:spPr>
        <p:txBody>
          <a:bodyPr wrap="square">
            <a:spAutoFit/>
          </a:bodyPr>
          <a:lstStyle/>
          <a:p>
            <a:pPr algn="ctr"/>
            <a:r>
              <a:rPr lang="es-AR" sz="1100" dirty="0">
                <a:solidFill>
                  <a:srgbClr val="151515"/>
                </a:solidFill>
                <a:highlight>
                  <a:srgbClr val="7BC1CB"/>
                </a:highlight>
                <a:latin typeface="Courier New" panose="02070309020205020404" pitchFamily="49" charset="0"/>
              </a:rPr>
              <a:t>https://consulta-plastico-tc-apicast-test.apps.ocp04.ciudad.bco:443</a:t>
            </a:r>
            <a:r>
              <a:rPr lang="es-AR" sz="1100" dirty="0">
                <a:solidFill>
                  <a:srgbClr val="151515"/>
                </a:solidFill>
                <a:highlight>
                  <a:srgbClr val="FFBEB3"/>
                </a:highlight>
                <a:latin typeface="Courier New" panose="02070309020205020404" pitchFamily="49" charset="0"/>
              </a:rPr>
              <a:t>/lp/adintar/{codAdm}/{codCuenta}/plasticos</a:t>
            </a:r>
          </a:p>
        </p:txBody>
      </p:sp>
      <p:sp>
        <p:nvSpPr>
          <p:cNvPr id="14" name="Rectángulo 13">
            <a:extLst>
              <a:ext uri="{FF2B5EF4-FFF2-40B4-BE49-F238E27FC236}">
                <a16:creationId xmlns:a16="http://schemas.microsoft.com/office/drawing/2014/main" id="{5300887B-3996-4FDB-BAA8-5DE8A7298784}"/>
              </a:ext>
            </a:extLst>
          </p:cNvPr>
          <p:cNvSpPr/>
          <p:nvPr/>
        </p:nvSpPr>
        <p:spPr>
          <a:xfrm>
            <a:off x="354330" y="2929065"/>
            <a:ext cx="1831720" cy="338554"/>
          </a:xfrm>
          <a:prstGeom prst="rect">
            <a:avLst/>
          </a:prstGeom>
        </p:spPr>
        <p:txBody>
          <a:bodyPr wrap="none">
            <a:spAutoFit/>
          </a:bodyPr>
          <a:lstStyle/>
          <a:p>
            <a:r>
              <a:rPr lang="es-AR" sz="1600" b="1" dirty="0">
                <a:solidFill>
                  <a:srgbClr val="252525"/>
                </a:solidFill>
                <a:latin typeface="RedHatText"/>
              </a:rPr>
              <a:t>Múltiples backends</a:t>
            </a:r>
            <a:endParaRPr lang="es-AR" sz="1600" b="1" dirty="0"/>
          </a:p>
        </p:txBody>
      </p:sp>
      <p:pic>
        <p:nvPicPr>
          <p:cNvPr id="15" name="Imagen 14">
            <a:extLst>
              <a:ext uri="{FF2B5EF4-FFF2-40B4-BE49-F238E27FC236}">
                <a16:creationId xmlns:a16="http://schemas.microsoft.com/office/drawing/2014/main" id="{1481D052-7376-46FD-AA34-5A6ABD233142}"/>
              </a:ext>
            </a:extLst>
          </p:cNvPr>
          <p:cNvPicPr>
            <a:picLocks noChangeAspect="1"/>
          </p:cNvPicPr>
          <p:nvPr/>
        </p:nvPicPr>
        <p:blipFill>
          <a:blip r:embed="rId5"/>
          <a:stretch>
            <a:fillRect/>
          </a:stretch>
        </p:blipFill>
        <p:spPr>
          <a:xfrm>
            <a:off x="456469" y="3264393"/>
            <a:ext cx="8673021" cy="960041"/>
          </a:xfrm>
          <a:prstGeom prst="rect">
            <a:avLst/>
          </a:prstGeom>
        </p:spPr>
      </p:pic>
      <p:sp>
        <p:nvSpPr>
          <p:cNvPr id="16" name="Rectángulo 15">
            <a:extLst>
              <a:ext uri="{FF2B5EF4-FFF2-40B4-BE49-F238E27FC236}">
                <a16:creationId xmlns:a16="http://schemas.microsoft.com/office/drawing/2014/main" id="{AEA1BCFE-21CC-4679-9E0A-6EE2A5F0E24B}"/>
              </a:ext>
            </a:extLst>
          </p:cNvPr>
          <p:cNvSpPr/>
          <p:nvPr/>
        </p:nvSpPr>
        <p:spPr>
          <a:xfrm>
            <a:off x="354330" y="4460883"/>
            <a:ext cx="1572482" cy="338554"/>
          </a:xfrm>
          <a:prstGeom prst="rect">
            <a:avLst/>
          </a:prstGeom>
        </p:spPr>
        <p:txBody>
          <a:bodyPr wrap="none">
            <a:spAutoFit/>
          </a:bodyPr>
          <a:lstStyle/>
          <a:p>
            <a:r>
              <a:rPr lang="es-AR" sz="1600" b="1" dirty="0">
                <a:solidFill>
                  <a:srgbClr val="252525"/>
                </a:solidFill>
                <a:latin typeface="RedHatText"/>
              </a:rPr>
              <a:t>Rutas de Mapeo</a:t>
            </a:r>
            <a:endParaRPr lang="es-AR" sz="1600" b="1" dirty="0"/>
          </a:p>
        </p:txBody>
      </p:sp>
      <p:sp>
        <p:nvSpPr>
          <p:cNvPr id="18" name="Título 1">
            <a:extLst>
              <a:ext uri="{FF2B5EF4-FFF2-40B4-BE49-F238E27FC236}">
                <a16:creationId xmlns:a16="http://schemas.microsoft.com/office/drawing/2014/main" id="{BFF1200B-7291-4F1C-92BA-5DF713DFD1F8}"/>
              </a:ext>
            </a:extLst>
          </p:cNvPr>
          <p:cNvSpPr txBox="1">
            <a:spLocks/>
          </p:cNvSpPr>
          <p:nvPr/>
        </p:nvSpPr>
        <p:spPr>
          <a:xfrm>
            <a:off x="541450" y="177970"/>
            <a:ext cx="8229600" cy="468645"/>
          </a:xfrm>
          <a:prstGeom prst="rect">
            <a:avLst/>
          </a:prstGeom>
        </p:spPr>
        <p:txBody>
          <a:bodyPr vert="horz"/>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r>
              <a:rPr lang="es-ES" dirty="0">
                <a:solidFill>
                  <a:srgbClr val="254061"/>
                </a:solidFill>
                <a:latin typeface="Avenir Next LT Pro Light" panose="020B0304020202020204" pitchFamily="34" charset="0"/>
              </a:rPr>
              <a:t>Características del Producto</a:t>
            </a:r>
          </a:p>
        </p:txBody>
      </p:sp>
    </p:spTree>
    <p:extLst>
      <p:ext uri="{BB962C8B-B14F-4D97-AF65-F5344CB8AC3E}">
        <p14:creationId xmlns:p14="http://schemas.microsoft.com/office/powerpoint/2010/main" val="405663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15</a:t>
            </a:fld>
            <a:endParaRPr lang="en-US">
              <a:latin typeface="Abadi" panose="020B0604020104020204" pitchFamily="34" charset="0"/>
            </a:endParaRPr>
          </a:p>
        </p:txBody>
      </p:sp>
      <p:sp>
        <p:nvSpPr>
          <p:cNvPr id="7" name="Título 1">
            <a:extLst>
              <a:ext uri="{FF2B5EF4-FFF2-40B4-BE49-F238E27FC236}">
                <a16:creationId xmlns:a16="http://schemas.microsoft.com/office/drawing/2014/main" id="{AD719637-4E84-41F6-81FF-AB11517F7186}"/>
              </a:ext>
            </a:extLst>
          </p:cNvPr>
          <p:cNvSpPr txBox="1">
            <a:spLocks/>
          </p:cNvSpPr>
          <p:nvPr/>
        </p:nvSpPr>
        <p:spPr>
          <a:xfrm>
            <a:off x="541450" y="177970"/>
            <a:ext cx="8229600" cy="468645"/>
          </a:xfrm>
          <a:prstGeom prst="rect">
            <a:avLst/>
          </a:prstGeom>
        </p:spPr>
        <p:txBody>
          <a:bodyPr vert="horz"/>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r>
              <a:rPr lang="es-ES" dirty="0">
                <a:solidFill>
                  <a:srgbClr val="254061"/>
                </a:solidFill>
                <a:latin typeface="Avenir Next LT Pro Light" panose="020B0304020202020204" pitchFamily="34" charset="0"/>
              </a:rPr>
              <a:t>Consumir un Producto</a:t>
            </a:r>
          </a:p>
        </p:txBody>
      </p:sp>
      <p:pic>
        <p:nvPicPr>
          <p:cNvPr id="56" name="Imagen 55">
            <a:extLst>
              <a:ext uri="{FF2B5EF4-FFF2-40B4-BE49-F238E27FC236}">
                <a16:creationId xmlns:a16="http://schemas.microsoft.com/office/drawing/2014/main" id="{30469DC7-1A41-48B8-973F-A5BF89B57CDC}"/>
              </a:ext>
            </a:extLst>
          </p:cNvPr>
          <p:cNvPicPr>
            <a:picLocks noChangeAspect="1"/>
          </p:cNvPicPr>
          <p:nvPr/>
        </p:nvPicPr>
        <p:blipFill>
          <a:blip r:embed="rId3"/>
          <a:stretch>
            <a:fillRect/>
          </a:stretch>
        </p:blipFill>
        <p:spPr>
          <a:xfrm>
            <a:off x="242772" y="4824966"/>
            <a:ext cx="5593927" cy="778979"/>
          </a:xfrm>
          <a:prstGeom prst="rect">
            <a:avLst/>
          </a:prstGeom>
        </p:spPr>
      </p:pic>
      <p:grpSp>
        <p:nvGrpSpPr>
          <p:cNvPr id="34" name="Grupo 33">
            <a:extLst>
              <a:ext uri="{FF2B5EF4-FFF2-40B4-BE49-F238E27FC236}">
                <a16:creationId xmlns:a16="http://schemas.microsoft.com/office/drawing/2014/main" id="{DCBAD907-A8C5-4F1F-AA66-A649025377BC}"/>
              </a:ext>
            </a:extLst>
          </p:cNvPr>
          <p:cNvGrpSpPr/>
          <p:nvPr/>
        </p:nvGrpSpPr>
        <p:grpSpPr>
          <a:xfrm>
            <a:off x="2141990" y="622474"/>
            <a:ext cx="6394580" cy="1259713"/>
            <a:chOff x="1754973" y="1542233"/>
            <a:chExt cx="6394580" cy="1259713"/>
          </a:xfrm>
        </p:grpSpPr>
        <p:grpSp>
          <p:nvGrpSpPr>
            <p:cNvPr id="51" name="Grupo 50">
              <a:extLst>
                <a:ext uri="{FF2B5EF4-FFF2-40B4-BE49-F238E27FC236}">
                  <a16:creationId xmlns:a16="http://schemas.microsoft.com/office/drawing/2014/main" id="{CF589929-0984-4168-BFE2-F76E517856B0}"/>
                </a:ext>
              </a:extLst>
            </p:cNvPr>
            <p:cNvGrpSpPr/>
            <p:nvPr/>
          </p:nvGrpSpPr>
          <p:grpSpPr>
            <a:xfrm>
              <a:off x="1754973" y="1542233"/>
              <a:ext cx="6394580" cy="1252483"/>
              <a:chOff x="1813120" y="4281981"/>
              <a:chExt cx="6394580" cy="1252483"/>
            </a:xfrm>
          </p:grpSpPr>
          <p:sp>
            <p:nvSpPr>
              <p:cNvPr id="3" name="Rectángulo 2">
                <a:extLst>
                  <a:ext uri="{FF2B5EF4-FFF2-40B4-BE49-F238E27FC236}">
                    <a16:creationId xmlns:a16="http://schemas.microsoft.com/office/drawing/2014/main" id="{41AADDF1-82B4-46CC-8CFB-DC0406D522AB}"/>
                  </a:ext>
                </a:extLst>
              </p:cNvPr>
              <p:cNvSpPr/>
              <p:nvPr/>
            </p:nvSpPr>
            <p:spPr>
              <a:xfrm>
                <a:off x="1813120" y="4795800"/>
                <a:ext cx="6394580" cy="738664"/>
              </a:xfrm>
              <a:prstGeom prst="rect">
                <a:avLst/>
              </a:prstGeom>
              <a:ln>
                <a:solidFill>
                  <a:schemeClr val="tx1">
                    <a:lumMod val="65000"/>
                    <a:lumOff val="35000"/>
                  </a:schemeClr>
                </a:solidFill>
              </a:ln>
            </p:spPr>
            <p:txBody>
              <a:bodyPr wrap="square">
                <a:spAutoFit/>
              </a:bodyPr>
              <a:lstStyle/>
              <a:p>
                <a:endParaRPr lang="es-AR" sz="1400" dirty="0"/>
              </a:p>
              <a:p>
                <a:r>
                  <a:rPr lang="es-AR" sz="1400" dirty="0"/>
                  <a:t>https://</a:t>
                </a:r>
                <a:r>
                  <a:rPr lang="es-AR" sz="1400" dirty="0">
                    <a:highlight>
                      <a:srgbClr val="FF0000"/>
                    </a:highlight>
                  </a:rPr>
                  <a:t>abm-alta-prestamos</a:t>
                </a:r>
                <a:r>
                  <a:rPr lang="es-AR" sz="1400" dirty="0">
                    <a:highlight>
                      <a:srgbClr val="FFBEB3"/>
                    </a:highlight>
                  </a:rPr>
                  <a:t>-apicast-dev</a:t>
                </a:r>
                <a:r>
                  <a:rPr lang="es-AR" sz="1400" dirty="0">
                    <a:highlight>
                      <a:srgbClr val="B3DFFF"/>
                    </a:highlight>
                  </a:rPr>
                  <a:t>.apps.ocp04.ciudad.bco</a:t>
                </a:r>
                <a:r>
                  <a:rPr lang="es-AR" sz="1400" dirty="0">
                    <a:highlight>
                      <a:srgbClr val="7BC1CB"/>
                    </a:highlight>
                  </a:rPr>
                  <a:t>:443</a:t>
                </a:r>
                <a:r>
                  <a:rPr lang="es-AR" sz="1400" dirty="0">
                    <a:highlight>
                      <a:srgbClr val="D0D8E8"/>
                    </a:highlight>
                  </a:rPr>
                  <a:t>/adp/cts</a:t>
                </a:r>
              </a:p>
              <a:p>
                <a:endParaRPr lang="es-AR" sz="1400" dirty="0">
                  <a:highlight>
                    <a:srgbClr val="D0D8E8"/>
                  </a:highlight>
                </a:endParaRPr>
              </a:p>
            </p:txBody>
          </p:sp>
          <p:cxnSp>
            <p:nvCxnSpPr>
              <p:cNvPr id="13" name="Conector: curvado 12">
                <a:extLst>
                  <a:ext uri="{FF2B5EF4-FFF2-40B4-BE49-F238E27FC236}">
                    <a16:creationId xmlns:a16="http://schemas.microsoft.com/office/drawing/2014/main" id="{74A59FA4-359A-4279-A8E5-00F4AFF6FE6D}"/>
                  </a:ext>
                </a:extLst>
              </p:cNvPr>
              <p:cNvCxnSpPr>
                <a:cxnSpLocks/>
                <a:endCxn id="14" idx="2"/>
              </p:cNvCxnSpPr>
              <p:nvPr/>
            </p:nvCxnSpPr>
            <p:spPr>
              <a:xfrm rot="16200000" flipV="1">
                <a:off x="3000885" y="4781121"/>
                <a:ext cx="406745" cy="23036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24610A12-EF92-4BB2-9BEE-1A5C4551B3DA}"/>
                  </a:ext>
                </a:extLst>
              </p:cNvPr>
              <p:cNvSpPr/>
              <p:nvPr/>
            </p:nvSpPr>
            <p:spPr>
              <a:xfrm>
                <a:off x="2720961" y="4431318"/>
                <a:ext cx="736232" cy="261610"/>
              </a:xfrm>
              <a:prstGeom prst="rect">
                <a:avLst/>
              </a:prstGeom>
            </p:spPr>
            <p:txBody>
              <a:bodyPr wrap="square">
                <a:spAutoFit/>
              </a:bodyPr>
              <a:lstStyle/>
              <a:p>
                <a:r>
                  <a:rPr lang="es-AR" sz="1100" dirty="0">
                    <a:solidFill>
                      <a:srgbClr val="151515"/>
                    </a:solidFill>
                    <a:latin typeface="RedHatText"/>
                  </a:rPr>
                  <a:t>Producto</a:t>
                </a:r>
                <a:endParaRPr lang="es-AR" sz="1100" dirty="0"/>
              </a:p>
            </p:txBody>
          </p:sp>
          <p:sp>
            <p:nvSpPr>
              <p:cNvPr id="15" name="Rectángulo 14">
                <a:extLst>
                  <a:ext uri="{FF2B5EF4-FFF2-40B4-BE49-F238E27FC236}">
                    <a16:creationId xmlns:a16="http://schemas.microsoft.com/office/drawing/2014/main" id="{5B84CEF9-F43E-4100-8B1D-4340261FF2F9}"/>
                  </a:ext>
                </a:extLst>
              </p:cNvPr>
              <p:cNvSpPr/>
              <p:nvPr/>
            </p:nvSpPr>
            <p:spPr>
              <a:xfrm>
                <a:off x="3846263" y="4355190"/>
                <a:ext cx="860837" cy="261610"/>
              </a:xfrm>
              <a:prstGeom prst="rect">
                <a:avLst/>
              </a:prstGeom>
            </p:spPr>
            <p:txBody>
              <a:bodyPr wrap="square">
                <a:spAutoFit/>
              </a:bodyPr>
              <a:lstStyle/>
              <a:p>
                <a:r>
                  <a:rPr lang="es-AR" sz="1100" dirty="0">
                    <a:solidFill>
                      <a:srgbClr val="151515"/>
                    </a:solidFill>
                    <a:latin typeface="RedHatText"/>
                  </a:rPr>
                  <a:t>NameSpace</a:t>
                </a:r>
                <a:endParaRPr lang="es-AR" sz="1100" dirty="0"/>
              </a:p>
            </p:txBody>
          </p:sp>
          <p:cxnSp>
            <p:nvCxnSpPr>
              <p:cNvPr id="17" name="Conector: curvado 16">
                <a:extLst>
                  <a:ext uri="{FF2B5EF4-FFF2-40B4-BE49-F238E27FC236}">
                    <a16:creationId xmlns:a16="http://schemas.microsoft.com/office/drawing/2014/main" id="{A5F852BF-05FE-4DCE-8F42-D294EDF5E4EE}"/>
                  </a:ext>
                </a:extLst>
              </p:cNvPr>
              <p:cNvCxnSpPr>
                <a:cxnSpLocks/>
                <a:endCxn id="15" idx="2"/>
              </p:cNvCxnSpPr>
              <p:nvPr/>
            </p:nvCxnSpPr>
            <p:spPr>
              <a:xfrm rot="16200000" flipV="1">
                <a:off x="4252959" y="4640523"/>
                <a:ext cx="437970" cy="390524"/>
              </a:xfrm>
              <a:prstGeom prst="curvedConnector3">
                <a:avLst>
                  <a:gd name="adj1" fmla="val 50000"/>
                </a:avLst>
              </a:prstGeom>
              <a:ln>
                <a:solidFill>
                  <a:srgbClr val="FFBEB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curvado 20">
                <a:extLst>
                  <a:ext uri="{FF2B5EF4-FFF2-40B4-BE49-F238E27FC236}">
                    <a16:creationId xmlns:a16="http://schemas.microsoft.com/office/drawing/2014/main" id="{D04C6ACF-CDF6-4730-91A5-AD02F7D991B2}"/>
                  </a:ext>
                </a:extLst>
              </p:cNvPr>
              <p:cNvCxnSpPr>
                <a:cxnSpLocks/>
                <a:endCxn id="22" idx="2"/>
              </p:cNvCxnSpPr>
              <p:nvPr/>
            </p:nvCxnSpPr>
            <p:spPr>
              <a:xfrm rot="16200000" flipV="1">
                <a:off x="5573744" y="4738723"/>
                <a:ext cx="365099" cy="2669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7B96BBDF-9CAA-468D-9EF3-D3CDD51293FF}"/>
                  </a:ext>
                </a:extLst>
              </p:cNvPr>
              <p:cNvSpPr/>
              <p:nvPr/>
            </p:nvSpPr>
            <p:spPr>
              <a:xfrm>
                <a:off x="5287626" y="4428214"/>
                <a:ext cx="670341" cy="261455"/>
              </a:xfrm>
              <a:prstGeom prst="rect">
                <a:avLst/>
              </a:prstGeom>
            </p:spPr>
            <p:txBody>
              <a:bodyPr wrap="square">
                <a:spAutoFit/>
              </a:bodyPr>
              <a:lstStyle/>
              <a:p>
                <a:r>
                  <a:rPr lang="es-AR" sz="1100" dirty="0">
                    <a:solidFill>
                      <a:srgbClr val="151515"/>
                    </a:solidFill>
                    <a:latin typeface="RedHatText"/>
                  </a:rPr>
                  <a:t>Cluster</a:t>
                </a:r>
                <a:endParaRPr lang="es-AR" sz="1100" dirty="0"/>
              </a:p>
            </p:txBody>
          </p:sp>
          <p:sp>
            <p:nvSpPr>
              <p:cNvPr id="26" name="Rectángulo 25">
                <a:extLst>
                  <a:ext uri="{FF2B5EF4-FFF2-40B4-BE49-F238E27FC236}">
                    <a16:creationId xmlns:a16="http://schemas.microsoft.com/office/drawing/2014/main" id="{5C174BBD-CA01-4F0A-B416-256C781535A9}"/>
                  </a:ext>
                </a:extLst>
              </p:cNvPr>
              <p:cNvSpPr/>
              <p:nvPr/>
            </p:nvSpPr>
            <p:spPr>
              <a:xfrm>
                <a:off x="6488171" y="4281981"/>
                <a:ext cx="600274" cy="261610"/>
              </a:xfrm>
              <a:prstGeom prst="rect">
                <a:avLst/>
              </a:prstGeom>
            </p:spPr>
            <p:txBody>
              <a:bodyPr wrap="square">
                <a:spAutoFit/>
              </a:bodyPr>
              <a:lstStyle/>
              <a:p>
                <a:r>
                  <a:rPr lang="es-AR" sz="1100" dirty="0">
                    <a:solidFill>
                      <a:srgbClr val="151515"/>
                    </a:solidFill>
                    <a:latin typeface="RedHatText"/>
                  </a:rPr>
                  <a:t>Puerto</a:t>
                </a:r>
                <a:endParaRPr lang="es-AR" sz="1100" dirty="0"/>
              </a:p>
            </p:txBody>
          </p:sp>
          <p:cxnSp>
            <p:nvCxnSpPr>
              <p:cNvPr id="28" name="Conector: curvado 27">
                <a:extLst>
                  <a:ext uri="{FF2B5EF4-FFF2-40B4-BE49-F238E27FC236}">
                    <a16:creationId xmlns:a16="http://schemas.microsoft.com/office/drawing/2014/main" id="{58CA48C5-941D-43D6-AB46-D193812C5791}"/>
                  </a:ext>
                </a:extLst>
              </p:cNvPr>
              <p:cNvCxnSpPr>
                <a:cxnSpLocks/>
                <a:endCxn id="26" idx="2"/>
              </p:cNvCxnSpPr>
              <p:nvPr/>
            </p:nvCxnSpPr>
            <p:spPr>
              <a:xfrm rot="16200000" flipV="1">
                <a:off x="6696968" y="4634932"/>
                <a:ext cx="502965" cy="320283"/>
              </a:xfrm>
              <a:prstGeom prst="curvedConnector3">
                <a:avLst>
                  <a:gd name="adj1" fmla="val 50000"/>
                </a:avLst>
              </a:prstGeom>
              <a:ln>
                <a:solidFill>
                  <a:srgbClr val="7BC1CB"/>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29">
                <a:extLst>
                  <a:ext uri="{FF2B5EF4-FFF2-40B4-BE49-F238E27FC236}">
                    <a16:creationId xmlns:a16="http://schemas.microsoft.com/office/drawing/2014/main" id="{FDD6F4A8-03EA-4D32-8E85-3C9D0F43C2B3}"/>
                  </a:ext>
                </a:extLst>
              </p:cNvPr>
              <p:cNvSpPr/>
              <p:nvPr/>
            </p:nvSpPr>
            <p:spPr>
              <a:xfrm>
                <a:off x="7128339" y="4419788"/>
                <a:ext cx="1079361" cy="269881"/>
              </a:xfrm>
              <a:prstGeom prst="rect">
                <a:avLst/>
              </a:prstGeom>
            </p:spPr>
            <p:txBody>
              <a:bodyPr wrap="square">
                <a:spAutoFit/>
              </a:bodyPr>
              <a:lstStyle/>
              <a:p>
                <a:r>
                  <a:rPr lang="es-AR" sz="1100" dirty="0"/>
                  <a:t>Ruta Backend</a:t>
                </a:r>
              </a:p>
            </p:txBody>
          </p:sp>
          <p:cxnSp>
            <p:nvCxnSpPr>
              <p:cNvPr id="32" name="Conector: curvado 31">
                <a:extLst>
                  <a:ext uri="{FF2B5EF4-FFF2-40B4-BE49-F238E27FC236}">
                    <a16:creationId xmlns:a16="http://schemas.microsoft.com/office/drawing/2014/main" id="{46DF9EF4-ACFB-42A8-8C4C-ED8CD4448D6B}"/>
                  </a:ext>
                </a:extLst>
              </p:cNvPr>
              <p:cNvCxnSpPr>
                <a:cxnSpLocks/>
                <a:endCxn id="30" idx="2"/>
              </p:cNvCxnSpPr>
              <p:nvPr/>
            </p:nvCxnSpPr>
            <p:spPr>
              <a:xfrm rot="5400000" flipH="1" flipV="1">
                <a:off x="7446086" y="4835425"/>
                <a:ext cx="367689" cy="76179"/>
              </a:xfrm>
              <a:prstGeom prst="curvedConnector3">
                <a:avLst>
                  <a:gd name="adj1" fmla="val 50000"/>
                </a:avLst>
              </a:prstGeom>
              <a:ln>
                <a:solidFill>
                  <a:srgbClr val="D0D8E8"/>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ctángulo 3">
              <a:extLst>
                <a:ext uri="{FF2B5EF4-FFF2-40B4-BE49-F238E27FC236}">
                  <a16:creationId xmlns:a16="http://schemas.microsoft.com/office/drawing/2014/main" id="{58A3CC20-5F63-4CB2-A80A-41B061F0F0C9}"/>
                </a:ext>
              </a:extLst>
            </p:cNvPr>
            <p:cNvSpPr/>
            <p:nvPr/>
          </p:nvSpPr>
          <p:spPr>
            <a:xfrm>
              <a:off x="4336617" y="2524947"/>
              <a:ext cx="1495025" cy="276999"/>
            </a:xfrm>
            <a:prstGeom prst="rect">
              <a:avLst/>
            </a:prstGeom>
          </p:spPr>
          <p:txBody>
            <a:bodyPr wrap="none">
              <a:spAutoFit/>
            </a:bodyPr>
            <a:lstStyle/>
            <a:p>
              <a:r>
                <a:rPr lang="es-AR" sz="1200" dirty="0">
                  <a:solidFill>
                    <a:srgbClr val="252525"/>
                  </a:solidFill>
                  <a:latin typeface="RedHatText"/>
                </a:rPr>
                <a:t>URL </a:t>
              </a:r>
              <a:r>
                <a:rPr lang="es-AR" sz="1200" b="1" dirty="0">
                  <a:solidFill>
                    <a:srgbClr val="252525"/>
                  </a:solidFill>
                  <a:latin typeface="RedHatText"/>
                </a:rPr>
                <a:t>de base pública</a:t>
              </a:r>
              <a:r>
                <a:rPr lang="es-AR" sz="1200" dirty="0">
                  <a:solidFill>
                    <a:srgbClr val="252525"/>
                  </a:solidFill>
                  <a:latin typeface="RedHatText"/>
                </a:rPr>
                <a:t> </a:t>
              </a:r>
              <a:endParaRPr lang="es-AR" sz="1200" dirty="0"/>
            </a:p>
          </p:txBody>
        </p:sp>
      </p:grpSp>
      <p:pic>
        <p:nvPicPr>
          <p:cNvPr id="40" name="Imagen 39">
            <a:extLst>
              <a:ext uri="{FF2B5EF4-FFF2-40B4-BE49-F238E27FC236}">
                <a16:creationId xmlns:a16="http://schemas.microsoft.com/office/drawing/2014/main" id="{44B6E639-B28D-417A-81ED-C0FA1E3C621C}"/>
              </a:ext>
            </a:extLst>
          </p:cNvPr>
          <p:cNvPicPr>
            <a:picLocks noChangeAspect="1"/>
          </p:cNvPicPr>
          <p:nvPr/>
        </p:nvPicPr>
        <p:blipFill>
          <a:blip r:embed="rId4"/>
          <a:stretch>
            <a:fillRect/>
          </a:stretch>
        </p:blipFill>
        <p:spPr>
          <a:xfrm>
            <a:off x="7457209" y="2628790"/>
            <a:ext cx="4094834" cy="3920490"/>
          </a:xfrm>
          <a:prstGeom prst="rect">
            <a:avLst/>
          </a:prstGeom>
          <a:ln>
            <a:noFill/>
          </a:ln>
          <a:effectLst>
            <a:outerShdw blurRad="292100" dist="139700" dir="2700000" algn="tl" rotWithShape="0">
              <a:srgbClr val="333333">
                <a:alpha val="65000"/>
              </a:srgbClr>
            </a:outerShdw>
          </a:effectLst>
        </p:spPr>
      </p:pic>
      <p:sp>
        <p:nvSpPr>
          <p:cNvPr id="46" name="Rectángulo 45">
            <a:extLst>
              <a:ext uri="{FF2B5EF4-FFF2-40B4-BE49-F238E27FC236}">
                <a16:creationId xmlns:a16="http://schemas.microsoft.com/office/drawing/2014/main" id="{CD155AAE-30FD-4CC6-A0A4-C60701281E44}"/>
              </a:ext>
            </a:extLst>
          </p:cNvPr>
          <p:cNvSpPr/>
          <p:nvPr/>
        </p:nvSpPr>
        <p:spPr>
          <a:xfrm>
            <a:off x="2186310" y="4463722"/>
            <a:ext cx="1069139" cy="338554"/>
          </a:xfrm>
          <a:prstGeom prst="rect">
            <a:avLst/>
          </a:prstGeom>
        </p:spPr>
        <p:txBody>
          <a:bodyPr wrap="none">
            <a:spAutoFit/>
          </a:bodyPr>
          <a:lstStyle/>
          <a:p>
            <a:r>
              <a:rPr lang="es-AR" sz="1600" b="1" dirty="0">
                <a:solidFill>
                  <a:srgbClr val="252525"/>
                </a:solidFill>
                <a:latin typeface="RedHatText"/>
              </a:rPr>
              <a:t>POSTMAN</a:t>
            </a:r>
            <a:endParaRPr lang="es-AR" sz="1600" b="1" dirty="0"/>
          </a:p>
        </p:txBody>
      </p:sp>
      <p:sp>
        <p:nvSpPr>
          <p:cNvPr id="47" name="Rectángulo 46">
            <a:extLst>
              <a:ext uri="{FF2B5EF4-FFF2-40B4-BE49-F238E27FC236}">
                <a16:creationId xmlns:a16="http://schemas.microsoft.com/office/drawing/2014/main" id="{27515EFA-55C2-493D-B6FC-9E0B1BEC3159}"/>
              </a:ext>
            </a:extLst>
          </p:cNvPr>
          <p:cNvSpPr/>
          <p:nvPr/>
        </p:nvSpPr>
        <p:spPr>
          <a:xfrm>
            <a:off x="9042544" y="2132870"/>
            <a:ext cx="924164" cy="338554"/>
          </a:xfrm>
          <a:prstGeom prst="rect">
            <a:avLst/>
          </a:prstGeom>
        </p:spPr>
        <p:txBody>
          <a:bodyPr wrap="none">
            <a:spAutoFit/>
          </a:bodyPr>
          <a:lstStyle/>
          <a:p>
            <a:r>
              <a:rPr lang="es-AR" sz="1600" b="1" dirty="0">
                <a:solidFill>
                  <a:srgbClr val="252525"/>
                </a:solidFill>
                <a:latin typeface="RedHatText"/>
              </a:rPr>
              <a:t>APIStore</a:t>
            </a:r>
            <a:endParaRPr lang="es-AR" sz="1600" b="1" dirty="0"/>
          </a:p>
        </p:txBody>
      </p:sp>
      <p:pic>
        <p:nvPicPr>
          <p:cNvPr id="6" name="Imagen 5">
            <a:extLst>
              <a:ext uri="{FF2B5EF4-FFF2-40B4-BE49-F238E27FC236}">
                <a16:creationId xmlns:a16="http://schemas.microsoft.com/office/drawing/2014/main" id="{CB533130-2796-DE04-14D9-067402D8B7CC}"/>
              </a:ext>
            </a:extLst>
          </p:cNvPr>
          <p:cNvPicPr>
            <a:picLocks noChangeAspect="1"/>
          </p:cNvPicPr>
          <p:nvPr/>
        </p:nvPicPr>
        <p:blipFill rotWithShape="1">
          <a:blip r:embed="rId5"/>
          <a:srcRect b="26923"/>
          <a:stretch/>
        </p:blipFill>
        <p:spPr>
          <a:xfrm>
            <a:off x="2776548" y="1874629"/>
            <a:ext cx="5592524" cy="3920490"/>
          </a:xfrm>
          <a:prstGeom prst="rect">
            <a:avLst/>
          </a:prstGeom>
        </p:spPr>
      </p:pic>
      <p:pic>
        <p:nvPicPr>
          <p:cNvPr id="9" name="Imagen 8">
            <a:extLst>
              <a:ext uri="{FF2B5EF4-FFF2-40B4-BE49-F238E27FC236}">
                <a16:creationId xmlns:a16="http://schemas.microsoft.com/office/drawing/2014/main" id="{23D3FA74-548C-285A-2D84-507B0E4C9A46}"/>
              </a:ext>
            </a:extLst>
          </p:cNvPr>
          <p:cNvPicPr>
            <a:picLocks noChangeAspect="1"/>
          </p:cNvPicPr>
          <p:nvPr/>
        </p:nvPicPr>
        <p:blipFill>
          <a:blip r:embed="rId6"/>
          <a:stretch>
            <a:fillRect/>
          </a:stretch>
        </p:blipFill>
        <p:spPr>
          <a:xfrm>
            <a:off x="2914077" y="1619167"/>
            <a:ext cx="5392888" cy="3962680"/>
          </a:xfrm>
          <a:prstGeom prst="rect">
            <a:avLst/>
          </a:prstGeom>
        </p:spPr>
      </p:pic>
      <p:sp>
        <p:nvSpPr>
          <p:cNvPr id="12" name="CuadroTexto 11">
            <a:extLst>
              <a:ext uri="{FF2B5EF4-FFF2-40B4-BE49-F238E27FC236}">
                <a16:creationId xmlns:a16="http://schemas.microsoft.com/office/drawing/2014/main" id="{BC0C113A-A6EC-A006-BB62-23E6730068A2}"/>
              </a:ext>
            </a:extLst>
          </p:cNvPr>
          <p:cNvSpPr txBox="1"/>
          <p:nvPr/>
        </p:nvSpPr>
        <p:spPr>
          <a:xfrm>
            <a:off x="253401" y="5557480"/>
            <a:ext cx="6246494" cy="938719"/>
          </a:xfrm>
          <a:prstGeom prst="rect">
            <a:avLst/>
          </a:prstGeom>
        </p:spPr>
        <p:txBody>
          <a:bodyPr wrap="square">
            <a:spAutoFit/>
          </a:bodyPr>
          <a:lstStyle>
            <a:defPPr>
              <a:defRPr lang="es-AR"/>
            </a:defPPr>
            <a:lvl1pPr>
              <a:defRPr sz="1100">
                <a:solidFill>
                  <a:srgbClr val="151515"/>
                </a:solidFill>
                <a:latin typeface="Courier New" panose="02070309020205020404" pitchFamily="49" charset="0"/>
              </a:defRPr>
            </a:lvl1pPr>
          </a:lstStyle>
          <a:p>
            <a:r>
              <a:rPr lang="es-AR" dirty="0" err="1"/>
              <a:t>curl</a:t>
            </a:r>
            <a:r>
              <a:rPr lang="es-AR" dirty="0"/>
              <a:t> --</a:t>
            </a:r>
            <a:r>
              <a:rPr lang="es-AR" dirty="0" err="1"/>
              <a:t>location</a:t>
            </a:r>
            <a:r>
              <a:rPr lang="es-AR" dirty="0"/>
              <a:t> 'https://abm-alta-prestamos-apicast-test.apps.ocp04.ciudad.bco:443/</a:t>
            </a:r>
            <a:r>
              <a:rPr lang="es-AR" dirty="0" err="1"/>
              <a:t>adp</a:t>
            </a:r>
            <a:r>
              <a:rPr lang="es-AR" dirty="0"/>
              <a:t>/</a:t>
            </a:r>
            <a:r>
              <a:rPr lang="es-AR" dirty="0" err="1"/>
              <a:t>cts</a:t>
            </a:r>
            <a:r>
              <a:rPr lang="es-AR" dirty="0"/>
              <a:t>' \</a:t>
            </a:r>
          </a:p>
          <a:p>
            <a:r>
              <a:rPr lang="es-AR" dirty="0"/>
              <a:t>--</a:t>
            </a:r>
            <a:r>
              <a:rPr lang="es-AR" dirty="0" err="1"/>
              <a:t>header</a:t>
            </a:r>
            <a:r>
              <a:rPr lang="es-AR" dirty="0"/>
              <a:t> '</a:t>
            </a:r>
            <a:r>
              <a:rPr lang="es-AR" dirty="0" err="1"/>
              <a:t>app_id</a:t>
            </a:r>
            <a:r>
              <a:rPr lang="es-AR" dirty="0"/>
              <a:t>: 9ecea83f' \</a:t>
            </a:r>
          </a:p>
          <a:p>
            <a:r>
              <a:rPr lang="es-AR" dirty="0"/>
              <a:t>--</a:t>
            </a:r>
            <a:r>
              <a:rPr lang="es-AR" dirty="0" err="1"/>
              <a:t>header</a:t>
            </a:r>
            <a:r>
              <a:rPr lang="es-AR" dirty="0"/>
              <a:t> '</a:t>
            </a:r>
            <a:r>
              <a:rPr lang="es-AR" dirty="0" err="1"/>
              <a:t>app_key</a:t>
            </a:r>
            <a:r>
              <a:rPr lang="es-AR" dirty="0"/>
              <a:t>: ee1f157ab5e00358ddfe1f3f685633c2' \</a:t>
            </a:r>
          </a:p>
          <a:p>
            <a:r>
              <a:rPr lang="es-AR" dirty="0"/>
              <a:t>--</a:t>
            </a:r>
            <a:r>
              <a:rPr lang="es-AR" dirty="0" err="1"/>
              <a:t>header</a:t>
            </a:r>
            <a:r>
              <a:rPr lang="es-AR" dirty="0"/>
              <a:t> 'Content-</a:t>
            </a:r>
            <a:r>
              <a:rPr lang="es-AR" dirty="0" err="1"/>
              <a:t>Type</a:t>
            </a:r>
            <a:r>
              <a:rPr lang="es-AR" dirty="0"/>
              <a:t>: </a:t>
            </a:r>
            <a:r>
              <a:rPr lang="es-AR" dirty="0" err="1"/>
              <a:t>application</a:t>
            </a:r>
            <a:r>
              <a:rPr lang="es-AR" dirty="0"/>
              <a:t>/</a:t>
            </a:r>
            <a:r>
              <a:rPr lang="es-AR" dirty="0" err="1"/>
              <a:t>json</a:t>
            </a:r>
            <a:r>
              <a:rPr lang="es-AR" dirty="0"/>
              <a:t>' \</a:t>
            </a:r>
          </a:p>
        </p:txBody>
      </p:sp>
      <p:pic>
        <p:nvPicPr>
          <p:cNvPr id="20" name="Imagen 19">
            <a:extLst>
              <a:ext uri="{FF2B5EF4-FFF2-40B4-BE49-F238E27FC236}">
                <a16:creationId xmlns:a16="http://schemas.microsoft.com/office/drawing/2014/main" id="{6C90A17E-D8D6-76A9-CBB4-6A5454360FE0}"/>
              </a:ext>
            </a:extLst>
          </p:cNvPr>
          <p:cNvPicPr>
            <a:picLocks noChangeAspect="1"/>
          </p:cNvPicPr>
          <p:nvPr/>
        </p:nvPicPr>
        <p:blipFill>
          <a:blip r:embed="rId7"/>
          <a:stretch>
            <a:fillRect/>
          </a:stretch>
        </p:blipFill>
        <p:spPr>
          <a:xfrm>
            <a:off x="242772" y="3034412"/>
            <a:ext cx="7046939" cy="1246747"/>
          </a:xfrm>
          <a:prstGeom prst="rect">
            <a:avLst/>
          </a:prstGeom>
        </p:spPr>
      </p:pic>
    </p:spTree>
    <p:extLst>
      <p:ext uri="{BB962C8B-B14F-4D97-AF65-F5344CB8AC3E}">
        <p14:creationId xmlns:p14="http://schemas.microsoft.com/office/powerpoint/2010/main" val="130886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6"/>
                                        </p:tgtEl>
                                      </p:cBhvr>
                                    </p:animEffect>
                                    <p:set>
                                      <p:cBhvr>
                                        <p:cTn id="10" dur="1" fill="hold">
                                          <p:stCondLst>
                                            <p:cond delay="499"/>
                                          </p:stCondLst>
                                        </p:cTn>
                                        <p:tgtEl>
                                          <p:spTgt spid="5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4"/>
                                        </p:tgtEl>
                                      </p:cBhvr>
                                    </p:animEffect>
                                    <p:set>
                                      <p:cBhvr>
                                        <p:cTn id="13" dur="1" fill="hold">
                                          <p:stCondLst>
                                            <p:cond delay="499"/>
                                          </p:stCondLst>
                                        </p:cTn>
                                        <p:tgtEl>
                                          <p:spTgt spid="3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6"/>
                                        </p:tgtEl>
                                      </p:cBhvr>
                                    </p:animEffect>
                                    <p:set>
                                      <p:cBhvr>
                                        <p:cTn id="19" dur="1" fill="hold">
                                          <p:stCondLst>
                                            <p:cond delay="499"/>
                                          </p:stCondLst>
                                        </p:cTn>
                                        <p:tgtEl>
                                          <p:spTgt spid="4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7"/>
                                        </p:tgtEl>
                                      </p:cBhvr>
                                    </p:animEffect>
                                    <p:set>
                                      <p:cBhvr>
                                        <p:cTn id="22" dur="1" fill="hold">
                                          <p:stCondLst>
                                            <p:cond delay="499"/>
                                          </p:stCondLst>
                                        </p:cTn>
                                        <p:tgtEl>
                                          <p:spTgt spid="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6" grpId="0"/>
      <p:bldP spid="4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A5C4944-182D-A5BD-EE59-65859A8E0AF7}"/>
              </a:ext>
            </a:extLst>
          </p:cNvPr>
          <p:cNvPicPr>
            <a:picLocks noChangeAspect="1"/>
          </p:cNvPicPr>
          <p:nvPr/>
        </p:nvPicPr>
        <p:blipFill rotWithShape="1">
          <a:blip r:embed="rId2"/>
          <a:srcRect r="7432"/>
          <a:stretch/>
        </p:blipFill>
        <p:spPr>
          <a:xfrm>
            <a:off x="718714" y="1293192"/>
            <a:ext cx="9955297" cy="5119038"/>
          </a:xfrm>
          <a:prstGeom prst="rect">
            <a:avLst/>
          </a:prstGeom>
        </p:spPr>
      </p:pic>
      <p:sp>
        <p:nvSpPr>
          <p:cNvPr id="6" name="Título 1">
            <a:extLst>
              <a:ext uri="{FF2B5EF4-FFF2-40B4-BE49-F238E27FC236}">
                <a16:creationId xmlns:a16="http://schemas.microsoft.com/office/drawing/2014/main" id="{F0A19221-6E6A-7BBE-55C6-A7BB7DE33F57}"/>
              </a:ext>
            </a:extLst>
          </p:cNvPr>
          <p:cNvSpPr txBox="1">
            <a:spLocks/>
          </p:cNvSpPr>
          <p:nvPr/>
        </p:nvSpPr>
        <p:spPr>
          <a:xfrm>
            <a:off x="541450" y="177970"/>
            <a:ext cx="8229600" cy="468645"/>
          </a:xfrm>
          <a:prstGeom prst="rect">
            <a:avLst/>
          </a:prstGeom>
        </p:spPr>
        <p:txBody>
          <a:bodyPr vert="horz"/>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r>
              <a:rPr lang="es-ES" dirty="0">
                <a:solidFill>
                  <a:srgbClr val="254061"/>
                </a:solidFill>
                <a:latin typeface="Avenir Next LT Pro Light" panose="020B0304020202020204" pitchFamily="34" charset="0"/>
              </a:rPr>
              <a:t>Documentación</a:t>
            </a:r>
          </a:p>
        </p:txBody>
      </p:sp>
      <p:sp>
        <p:nvSpPr>
          <p:cNvPr id="8" name="CuadroTexto 7">
            <a:extLst>
              <a:ext uri="{FF2B5EF4-FFF2-40B4-BE49-F238E27FC236}">
                <a16:creationId xmlns:a16="http://schemas.microsoft.com/office/drawing/2014/main" id="{68DE5F30-BD7E-3BD7-9A39-901D67CE214E}"/>
              </a:ext>
            </a:extLst>
          </p:cNvPr>
          <p:cNvSpPr txBox="1"/>
          <p:nvPr/>
        </p:nvSpPr>
        <p:spPr>
          <a:xfrm>
            <a:off x="3044189" y="785237"/>
            <a:ext cx="6103620" cy="369332"/>
          </a:xfrm>
          <a:prstGeom prst="rect">
            <a:avLst/>
          </a:prstGeom>
          <a:noFill/>
        </p:spPr>
        <p:txBody>
          <a:bodyPr wrap="square">
            <a:spAutoFit/>
          </a:bodyPr>
          <a:lstStyle/>
          <a:p>
            <a:r>
              <a:rPr lang="es-AR" dirty="0"/>
              <a:t>https://apicurito-tooling.apps.ocp04.ciudad.bco/</a:t>
            </a:r>
          </a:p>
        </p:txBody>
      </p:sp>
      <p:pic>
        <p:nvPicPr>
          <p:cNvPr id="10" name="Imagen 9">
            <a:extLst>
              <a:ext uri="{FF2B5EF4-FFF2-40B4-BE49-F238E27FC236}">
                <a16:creationId xmlns:a16="http://schemas.microsoft.com/office/drawing/2014/main" id="{D0BA7656-AE8E-2A3B-CDE6-9AEC1A97FF80}"/>
              </a:ext>
            </a:extLst>
          </p:cNvPr>
          <p:cNvPicPr>
            <a:picLocks noChangeAspect="1"/>
          </p:cNvPicPr>
          <p:nvPr/>
        </p:nvPicPr>
        <p:blipFill>
          <a:blip r:embed="rId3"/>
          <a:stretch>
            <a:fillRect/>
          </a:stretch>
        </p:blipFill>
        <p:spPr>
          <a:xfrm>
            <a:off x="1517986" y="1342596"/>
            <a:ext cx="9156025" cy="4761133"/>
          </a:xfrm>
          <a:prstGeom prst="rect">
            <a:avLst/>
          </a:prstGeom>
        </p:spPr>
      </p:pic>
      <p:pic>
        <p:nvPicPr>
          <p:cNvPr id="12" name="Imagen 11">
            <a:extLst>
              <a:ext uri="{FF2B5EF4-FFF2-40B4-BE49-F238E27FC236}">
                <a16:creationId xmlns:a16="http://schemas.microsoft.com/office/drawing/2014/main" id="{0AF37F44-273B-F075-6237-6E104562C1D4}"/>
              </a:ext>
            </a:extLst>
          </p:cNvPr>
          <p:cNvPicPr>
            <a:picLocks noChangeAspect="1"/>
          </p:cNvPicPr>
          <p:nvPr/>
        </p:nvPicPr>
        <p:blipFill>
          <a:blip r:embed="rId4"/>
          <a:stretch>
            <a:fillRect/>
          </a:stretch>
        </p:blipFill>
        <p:spPr>
          <a:xfrm>
            <a:off x="1843271" y="2175998"/>
            <a:ext cx="8505457" cy="2715164"/>
          </a:xfrm>
          <a:prstGeom prst="rect">
            <a:avLst/>
          </a:prstGeom>
        </p:spPr>
      </p:pic>
      <p:pic>
        <p:nvPicPr>
          <p:cNvPr id="14" name="Imagen 13">
            <a:extLst>
              <a:ext uri="{FF2B5EF4-FFF2-40B4-BE49-F238E27FC236}">
                <a16:creationId xmlns:a16="http://schemas.microsoft.com/office/drawing/2014/main" id="{B0FF9444-6DE8-F8D0-A82C-CD66F10CAD5C}"/>
              </a:ext>
            </a:extLst>
          </p:cNvPr>
          <p:cNvPicPr>
            <a:picLocks noChangeAspect="1"/>
          </p:cNvPicPr>
          <p:nvPr/>
        </p:nvPicPr>
        <p:blipFill>
          <a:blip r:embed="rId5"/>
          <a:stretch>
            <a:fillRect/>
          </a:stretch>
        </p:blipFill>
        <p:spPr>
          <a:xfrm>
            <a:off x="1546170" y="1267629"/>
            <a:ext cx="9099655" cy="5590371"/>
          </a:xfrm>
          <a:prstGeom prst="rect">
            <a:avLst/>
          </a:prstGeom>
        </p:spPr>
      </p:pic>
    </p:spTree>
    <p:extLst>
      <p:ext uri="{BB962C8B-B14F-4D97-AF65-F5344CB8AC3E}">
        <p14:creationId xmlns:p14="http://schemas.microsoft.com/office/powerpoint/2010/main" val="76835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AD719637-4E84-41F6-81FF-AB11517F7186}"/>
              </a:ext>
            </a:extLst>
          </p:cNvPr>
          <p:cNvSpPr txBox="1">
            <a:spLocks/>
          </p:cNvSpPr>
          <p:nvPr/>
        </p:nvSpPr>
        <p:spPr>
          <a:xfrm>
            <a:off x="681566" y="320378"/>
            <a:ext cx="6873664" cy="660400"/>
          </a:xfrm>
          <a:prstGeom prst="rect">
            <a:avLst/>
          </a:prstGeom>
        </p:spPr>
        <p:txBody>
          <a:bodyPr vert="horz"/>
          <a:lstStyle>
            <a:defPPr>
              <a:defRPr lang="es-AR"/>
            </a:defPPr>
            <a:lvl1pPr defTabSz="457200">
              <a:spcBef>
                <a:spcPct val="0"/>
              </a:spcBef>
              <a:buNone/>
              <a:defRPr sz="3200" b="1" baseline="0">
                <a:solidFill>
                  <a:srgbClr val="254061"/>
                </a:solidFill>
                <a:latin typeface="Avenir Next LT Pro Light" panose="020B0304020202020204" pitchFamily="34" charset="0"/>
                <a:ea typeface="+mj-ea"/>
                <a:cs typeface="+mj-cs"/>
              </a:defRPr>
            </a:lvl1pPr>
          </a:lstStyle>
          <a:p>
            <a:r>
              <a:rPr lang="en-US" dirty="0"/>
              <a:t>Curso y Documentación oficial </a:t>
            </a:r>
          </a:p>
          <a:p>
            <a:r>
              <a:rPr lang="en-US" dirty="0"/>
              <a:t> </a:t>
            </a:r>
          </a:p>
        </p:txBody>
      </p:sp>
      <p:pic>
        <p:nvPicPr>
          <p:cNvPr id="1026" name="Picture 2">
            <a:extLst>
              <a:ext uri="{FF2B5EF4-FFF2-40B4-BE49-F238E27FC236}">
                <a16:creationId xmlns:a16="http://schemas.microsoft.com/office/drawing/2014/main" id="{6B2FBD82-00F5-4ED7-9A46-CCFDE70273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36264" y="2008093"/>
            <a:ext cx="1620762" cy="478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4EAAA791-3E69-4C28-A61B-44A0F499B989}"/>
              </a:ext>
            </a:extLst>
          </p:cNvPr>
          <p:cNvSpPr/>
          <p:nvPr/>
        </p:nvSpPr>
        <p:spPr>
          <a:xfrm>
            <a:off x="1223010" y="3513533"/>
            <a:ext cx="7920990" cy="369332"/>
          </a:xfrm>
          <a:prstGeom prst="rect">
            <a:avLst/>
          </a:prstGeom>
        </p:spPr>
        <p:txBody>
          <a:bodyPr>
            <a:spAutoFit/>
          </a:bodyPr>
          <a:lstStyle/>
          <a:p>
            <a:r>
              <a:rPr lang="es-AR" dirty="0">
                <a:hlinkClick r:id="rId4"/>
              </a:rPr>
              <a:t>Introducción a la administración de API de 3scale | Desarrollador Red Hat</a:t>
            </a:r>
            <a:endParaRPr lang="es-AR" dirty="0"/>
          </a:p>
        </p:txBody>
      </p:sp>
      <p:sp>
        <p:nvSpPr>
          <p:cNvPr id="4" name="Rectángulo 3">
            <a:extLst>
              <a:ext uri="{FF2B5EF4-FFF2-40B4-BE49-F238E27FC236}">
                <a16:creationId xmlns:a16="http://schemas.microsoft.com/office/drawing/2014/main" id="{C04EAB87-5269-4C16-94BE-849268DDE552}"/>
              </a:ext>
            </a:extLst>
          </p:cNvPr>
          <p:cNvSpPr/>
          <p:nvPr/>
        </p:nvSpPr>
        <p:spPr>
          <a:xfrm>
            <a:off x="1223010" y="4582498"/>
            <a:ext cx="8001000" cy="646331"/>
          </a:xfrm>
          <a:prstGeom prst="rect">
            <a:avLst/>
          </a:prstGeom>
        </p:spPr>
        <p:txBody>
          <a:bodyPr wrap="square">
            <a:spAutoFit/>
          </a:bodyPr>
          <a:lstStyle/>
          <a:p>
            <a:r>
              <a:rPr lang="es-AR" dirty="0">
                <a:hlinkClick r:id="rId5"/>
              </a:rPr>
              <a:t>Documentación del producto para Red Hat 3scale API Management 2.13 | Portal de clientes de Red Hat</a:t>
            </a:r>
            <a:endParaRPr lang="es-AR" dirty="0"/>
          </a:p>
        </p:txBody>
      </p:sp>
      <p:sp>
        <p:nvSpPr>
          <p:cNvPr id="5" name="Rectángulo 4">
            <a:extLst>
              <a:ext uri="{FF2B5EF4-FFF2-40B4-BE49-F238E27FC236}">
                <a16:creationId xmlns:a16="http://schemas.microsoft.com/office/drawing/2014/main" id="{21016FA8-84B6-4307-8505-901373B27D44}"/>
              </a:ext>
            </a:extLst>
          </p:cNvPr>
          <p:cNvSpPr/>
          <p:nvPr/>
        </p:nvSpPr>
        <p:spPr>
          <a:xfrm>
            <a:off x="2876849" y="1983114"/>
            <a:ext cx="3219151" cy="584775"/>
          </a:xfrm>
          <a:prstGeom prst="rect">
            <a:avLst/>
          </a:prstGeom>
        </p:spPr>
        <p:txBody>
          <a:bodyPr wrap="none">
            <a:spAutoFit/>
          </a:bodyPr>
          <a:lstStyle/>
          <a:p>
            <a:r>
              <a:rPr lang="en-US" sz="3200" dirty="0">
                <a:solidFill>
                  <a:schemeClr val="tx1">
                    <a:lumMod val="50000"/>
                    <a:lumOff val="50000"/>
                  </a:schemeClr>
                </a:solidFill>
              </a:rPr>
              <a:t>API Managament</a:t>
            </a:r>
            <a:endParaRPr lang="es-AR" sz="3200" dirty="0">
              <a:solidFill>
                <a:schemeClr val="tx1">
                  <a:lumMod val="50000"/>
                  <a:lumOff val="50000"/>
                </a:schemeClr>
              </a:solidFill>
            </a:endParaRPr>
          </a:p>
        </p:txBody>
      </p:sp>
    </p:spTree>
    <p:extLst>
      <p:ext uri="{BB962C8B-B14F-4D97-AF65-F5344CB8AC3E}">
        <p14:creationId xmlns:p14="http://schemas.microsoft.com/office/powerpoint/2010/main" val="257418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C03085B-095A-4F66-B5C9-E557E27B8067}"/>
              </a:ext>
            </a:extLst>
          </p:cNvPr>
          <p:cNvSpPr/>
          <p:nvPr/>
        </p:nvSpPr>
        <p:spPr>
          <a:xfrm>
            <a:off x="3624246" y="2697071"/>
            <a:ext cx="5146891" cy="1107996"/>
          </a:xfrm>
          <a:prstGeom prst="rect">
            <a:avLst/>
          </a:prstGeom>
          <a:noFill/>
        </p:spPr>
        <p:txBody>
          <a:bodyPr wrap="square" lIns="91440" tIns="45720" rIns="91440" bIns="45720">
            <a:spAutoFit/>
          </a:bodyPr>
          <a:lstStyle/>
          <a:p>
            <a:pPr algn="ctr"/>
            <a:r>
              <a:rPr lang="es-ES" sz="6600" b="1">
                <a:ln w="10160">
                  <a:solidFill>
                    <a:schemeClr val="accent5"/>
                  </a:solidFill>
                  <a:prstDash val="solid"/>
                </a:ln>
                <a:solidFill>
                  <a:srgbClr val="FFFFFF"/>
                </a:solidFill>
                <a:effectLst>
                  <a:outerShdw blurRad="38100" dist="22860" dir="5400000" algn="tl" rotWithShape="0">
                    <a:srgbClr val="000000">
                      <a:alpha val="30000"/>
                    </a:srgbClr>
                  </a:outerShdw>
                </a:effectLst>
              </a:rPr>
              <a:t>¿Consultas?</a:t>
            </a:r>
          </a:p>
        </p:txBody>
      </p:sp>
    </p:spTree>
    <p:extLst>
      <p:ext uri="{BB962C8B-B14F-4D97-AF65-F5344CB8AC3E}">
        <p14:creationId xmlns:p14="http://schemas.microsoft.com/office/powerpoint/2010/main" val="106845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C03085B-095A-4F66-B5C9-E557E27B8067}"/>
              </a:ext>
            </a:extLst>
          </p:cNvPr>
          <p:cNvSpPr/>
          <p:nvPr/>
        </p:nvSpPr>
        <p:spPr>
          <a:xfrm>
            <a:off x="3624246" y="2697071"/>
            <a:ext cx="5146891" cy="1107996"/>
          </a:xfrm>
          <a:prstGeom prst="rect">
            <a:avLst/>
          </a:prstGeom>
          <a:noFill/>
        </p:spPr>
        <p:txBody>
          <a:bodyPr wrap="square" lIns="91440" tIns="45720" rIns="91440" bIns="45720">
            <a:spAutoFit/>
          </a:bodyPr>
          <a:lstStyle/>
          <a:p>
            <a:pPr algn="ctr"/>
            <a:r>
              <a:rPr lang="es-ES" sz="6600" b="1">
                <a:ln w="10160">
                  <a:solidFill>
                    <a:schemeClr val="accent5"/>
                  </a:solidFill>
                  <a:prstDash val="solid"/>
                </a:ln>
                <a:solidFill>
                  <a:srgbClr val="FFFFFF"/>
                </a:solidFill>
                <a:effectLst>
                  <a:outerShdw blurRad="38100" dist="22860" dir="5400000" algn="tl" rotWithShape="0">
                    <a:srgbClr val="000000">
                      <a:alpha val="30000"/>
                    </a:srgbClr>
                  </a:outerShdw>
                </a:effectLst>
              </a:rPr>
              <a:t>GRACIAS!</a:t>
            </a:r>
          </a:p>
        </p:txBody>
      </p:sp>
    </p:spTree>
    <p:extLst>
      <p:ext uri="{BB962C8B-B14F-4D97-AF65-F5344CB8AC3E}">
        <p14:creationId xmlns:p14="http://schemas.microsoft.com/office/powerpoint/2010/main" val="8581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064E587-7E7C-4CAC-B5A6-ABE171460CF8}"/>
              </a:ext>
            </a:extLst>
          </p:cNvPr>
          <p:cNvSpPr/>
          <p:nvPr/>
        </p:nvSpPr>
        <p:spPr>
          <a:xfrm>
            <a:off x="1322070" y="866894"/>
            <a:ext cx="5387340" cy="369332"/>
          </a:xfrm>
          <a:prstGeom prst="rect">
            <a:avLst/>
          </a:prstGeom>
        </p:spPr>
        <p:txBody>
          <a:bodyPr vert="horz"/>
          <a:lstStyle/>
          <a:p>
            <a:pPr defTabSz="457200">
              <a:spcBef>
                <a:spcPct val="0"/>
              </a:spcBef>
            </a:pPr>
            <a:r>
              <a:rPr lang="es-AR" sz="3200" b="1" dirty="0">
                <a:solidFill>
                  <a:srgbClr val="254061"/>
                </a:solidFill>
                <a:latin typeface="Avenir Next LT Pro Light" panose="020B0304020202020204" pitchFamily="34" charset="0"/>
                <a:ea typeface="+mj-ea"/>
                <a:cs typeface="+mj-cs"/>
              </a:rPr>
              <a:t>Audiencia y Prerrequisitos</a:t>
            </a:r>
          </a:p>
        </p:txBody>
      </p:sp>
      <p:sp>
        <p:nvSpPr>
          <p:cNvPr id="7" name="Rectángulo 6">
            <a:extLst>
              <a:ext uri="{FF2B5EF4-FFF2-40B4-BE49-F238E27FC236}">
                <a16:creationId xmlns:a16="http://schemas.microsoft.com/office/drawing/2014/main" id="{CDA4CA80-FDED-443E-99A6-1DB8D3A079F3}"/>
              </a:ext>
            </a:extLst>
          </p:cNvPr>
          <p:cNvSpPr/>
          <p:nvPr/>
        </p:nvSpPr>
        <p:spPr>
          <a:xfrm>
            <a:off x="1322070" y="1755657"/>
            <a:ext cx="6096000" cy="1720920"/>
          </a:xfrm>
          <a:prstGeom prst="rect">
            <a:avLst/>
          </a:prstGeom>
        </p:spPr>
        <p:txBody>
          <a:bodyPr wrap="square">
            <a:spAutoFit/>
          </a:bodyPr>
          <a:lstStyle/>
          <a:p>
            <a:pPr algn="just">
              <a:lnSpc>
                <a:spcPct val="150000"/>
              </a:lnSpc>
            </a:pPr>
            <a:r>
              <a:rPr lang="es-AR" sz="1600" b="1" dirty="0">
                <a:latin typeface="Graphik"/>
              </a:rPr>
              <a:t>Audiencia:</a:t>
            </a:r>
            <a:r>
              <a:rPr lang="en-US" sz="1600" b="1" dirty="0">
                <a:latin typeface="Graphik"/>
              </a:rPr>
              <a:t>​</a:t>
            </a:r>
          </a:p>
          <a:p>
            <a:pPr marL="285750" indent="-285750" algn="just">
              <a:lnSpc>
                <a:spcPct val="150000"/>
              </a:lnSpc>
              <a:buFont typeface="Arial" panose="020B0604020202020204" pitchFamily="34" charset="0"/>
              <a:buChar char="•"/>
            </a:pPr>
            <a:r>
              <a:rPr lang="es-AR" sz="1400" dirty="0">
                <a:latin typeface="Graphik"/>
              </a:rPr>
              <a:t>Gestión de la Demanda.</a:t>
            </a:r>
            <a:r>
              <a:rPr lang="en-US" sz="1400" dirty="0">
                <a:latin typeface="Graphik"/>
              </a:rPr>
              <a:t>​</a:t>
            </a:r>
          </a:p>
          <a:p>
            <a:pPr marL="285750" indent="-285750" algn="just">
              <a:lnSpc>
                <a:spcPct val="150000"/>
              </a:lnSpc>
              <a:buFont typeface="Arial" panose="020B0604020202020204" pitchFamily="34" charset="0"/>
              <a:buChar char="•"/>
            </a:pPr>
            <a:r>
              <a:rPr lang="es-AR" sz="1400" dirty="0">
                <a:latin typeface="Graphik"/>
              </a:rPr>
              <a:t>Procesos.</a:t>
            </a:r>
            <a:r>
              <a:rPr lang="en-US" sz="1400" dirty="0">
                <a:latin typeface="Graphik"/>
              </a:rPr>
              <a:t>​</a:t>
            </a:r>
          </a:p>
          <a:p>
            <a:pPr marL="285750" indent="-285750" algn="just">
              <a:lnSpc>
                <a:spcPct val="150000"/>
              </a:lnSpc>
              <a:buFont typeface="Arial" panose="020B0604020202020204" pitchFamily="34" charset="0"/>
              <a:buChar char="•"/>
            </a:pPr>
            <a:r>
              <a:rPr lang="es-AR" sz="1400" dirty="0">
                <a:latin typeface="Graphik"/>
              </a:rPr>
              <a:t>Dueños de Producto.</a:t>
            </a:r>
            <a:r>
              <a:rPr lang="en-US" sz="1400" dirty="0">
                <a:latin typeface="Graphik"/>
              </a:rPr>
              <a:t>​</a:t>
            </a:r>
          </a:p>
          <a:p>
            <a:pPr marL="285750" indent="-285750" algn="just">
              <a:lnSpc>
                <a:spcPct val="150000"/>
              </a:lnSpc>
              <a:buFont typeface="Arial" panose="020B0604020202020204" pitchFamily="34" charset="0"/>
              <a:buChar char="•"/>
            </a:pPr>
            <a:r>
              <a:rPr lang="es-AR" sz="1400" dirty="0">
                <a:latin typeface="Graphik"/>
              </a:rPr>
              <a:t>Jefes de Equipo Dueños de BackEnds e Integraciones.</a:t>
            </a:r>
            <a:endParaRPr lang="en-US" sz="1400" dirty="0">
              <a:latin typeface="Graphik"/>
            </a:endParaRPr>
          </a:p>
        </p:txBody>
      </p:sp>
      <p:sp>
        <p:nvSpPr>
          <p:cNvPr id="8" name="Rectángulo 7">
            <a:extLst>
              <a:ext uri="{FF2B5EF4-FFF2-40B4-BE49-F238E27FC236}">
                <a16:creationId xmlns:a16="http://schemas.microsoft.com/office/drawing/2014/main" id="{C5BCDD76-F535-40D2-A47D-66CFB64720D6}"/>
              </a:ext>
            </a:extLst>
          </p:cNvPr>
          <p:cNvSpPr/>
          <p:nvPr/>
        </p:nvSpPr>
        <p:spPr>
          <a:xfrm>
            <a:off x="1322070" y="3938885"/>
            <a:ext cx="6096000" cy="1074590"/>
          </a:xfrm>
          <a:prstGeom prst="rect">
            <a:avLst/>
          </a:prstGeom>
        </p:spPr>
        <p:txBody>
          <a:bodyPr wrap="square">
            <a:spAutoFit/>
          </a:bodyPr>
          <a:lstStyle/>
          <a:p>
            <a:pPr algn="just">
              <a:lnSpc>
                <a:spcPct val="150000"/>
              </a:lnSpc>
            </a:pPr>
            <a:r>
              <a:rPr lang="es-AR" sz="1600" b="1" dirty="0">
                <a:latin typeface="Graphik"/>
              </a:rPr>
              <a:t>Prerrequisitos:</a:t>
            </a:r>
            <a:r>
              <a:rPr lang="en-US" sz="1600" b="1" dirty="0">
                <a:latin typeface="Graphik"/>
              </a:rPr>
              <a:t>​</a:t>
            </a:r>
          </a:p>
          <a:p>
            <a:pPr algn="just">
              <a:lnSpc>
                <a:spcPct val="150000"/>
              </a:lnSpc>
            </a:pPr>
            <a:r>
              <a:rPr lang="es-AR" sz="1400" dirty="0">
                <a:latin typeface="Graphik"/>
              </a:rPr>
              <a:t>Metodología, Ciclo de Vida, Acuerdos y Estrategia de la Organización.</a:t>
            </a:r>
          </a:p>
          <a:p>
            <a:pPr algn="just">
              <a:lnSpc>
                <a:spcPct val="150000"/>
              </a:lnSpc>
            </a:pPr>
            <a:r>
              <a:rPr lang="es-AR" sz="1400" dirty="0">
                <a:latin typeface="Graphik"/>
              </a:rPr>
              <a:t>Capacitación entorno CIC.</a:t>
            </a:r>
            <a:endParaRPr lang="en-US" sz="1400" dirty="0">
              <a:latin typeface="Graphik"/>
            </a:endParaRPr>
          </a:p>
        </p:txBody>
      </p:sp>
    </p:spTree>
    <p:extLst>
      <p:ext uri="{BB962C8B-B14F-4D97-AF65-F5344CB8AC3E}">
        <p14:creationId xmlns:p14="http://schemas.microsoft.com/office/powerpoint/2010/main" val="418362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Título 1">
            <a:extLst>
              <a:ext uri="{FF2B5EF4-FFF2-40B4-BE49-F238E27FC236}">
                <a16:creationId xmlns:a16="http://schemas.microsoft.com/office/drawing/2014/main" id="{AD719637-4E84-41F6-81FF-AB11517F7186}"/>
              </a:ext>
            </a:extLst>
          </p:cNvPr>
          <p:cNvSpPr txBox="1">
            <a:spLocks/>
          </p:cNvSpPr>
          <p:nvPr/>
        </p:nvSpPr>
        <p:spPr>
          <a:xfrm>
            <a:off x="338666" y="153353"/>
            <a:ext cx="4056051"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pPr>
              <a:spcAft>
                <a:spcPts val="600"/>
              </a:spcAft>
            </a:pPr>
            <a:r>
              <a:rPr lang="en-US" sz="3600" dirty="0">
                <a:solidFill>
                  <a:schemeClr val="accent1"/>
                </a:solidFill>
              </a:rPr>
              <a:t>API Managament</a:t>
            </a:r>
          </a:p>
        </p:txBody>
      </p:sp>
      <p:pic>
        <p:nvPicPr>
          <p:cNvPr id="1026" name="Picture 2">
            <a:extLst>
              <a:ext uri="{FF2B5EF4-FFF2-40B4-BE49-F238E27FC236}">
                <a16:creationId xmlns:a16="http://schemas.microsoft.com/office/drawing/2014/main" id="{6B2FBD82-00F5-4ED7-9A46-CCFDE70273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38667" y="1065696"/>
            <a:ext cx="1620762" cy="4781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5EC23D5C-A6A3-4A17-A1D1-B1EA20449B58}"/>
              </a:ext>
            </a:extLst>
          </p:cNvPr>
          <p:cNvSpPr/>
          <p:nvPr/>
        </p:nvSpPr>
        <p:spPr>
          <a:xfrm>
            <a:off x="448733" y="5524007"/>
            <a:ext cx="8971184" cy="1200329"/>
          </a:xfrm>
          <a:prstGeom prst="rect">
            <a:avLst/>
          </a:prstGeom>
        </p:spPr>
        <p:txBody>
          <a:bodyPr wrap="square">
            <a:spAutoFit/>
          </a:bodyPr>
          <a:lstStyle/>
          <a:p>
            <a:r>
              <a:rPr lang="es-AR" sz="1200" b="1" dirty="0">
                <a:solidFill>
                  <a:srgbClr val="292929"/>
                </a:solidFill>
                <a:latin typeface="sohne"/>
              </a:rPr>
              <a:t>Pero, ¿cómo funciona?</a:t>
            </a:r>
          </a:p>
          <a:p>
            <a:pPr>
              <a:buFont typeface="+mj-lt"/>
              <a:buAutoNum type="arabicPeriod"/>
            </a:pPr>
            <a:r>
              <a:rPr lang="es-AR" sz="1200" dirty="0">
                <a:solidFill>
                  <a:srgbClr val="292929"/>
                </a:solidFill>
                <a:latin typeface="source-serif-pro"/>
              </a:rPr>
              <a:t>El </a:t>
            </a:r>
            <a:r>
              <a:rPr lang="es-AR" sz="1200" dirty="0" err="1">
                <a:solidFill>
                  <a:srgbClr val="292929"/>
                </a:solidFill>
                <a:latin typeface="source-serif-pro"/>
              </a:rPr>
              <a:t>APICast</a:t>
            </a:r>
            <a:r>
              <a:rPr lang="es-AR" sz="1200" dirty="0">
                <a:solidFill>
                  <a:srgbClr val="292929"/>
                </a:solidFill>
                <a:latin typeface="source-serif-pro"/>
              </a:rPr>
              <a:t> recibe una solicitud dirigida a la aplicación API de backend.</a:t>
            </a:r>
          </a:p>
          <a:p>
            <a:pPr>
              <a:buFont typeface="+mj-lt"/>
              <a:buAutoNum type="arabicPeriod"/>
            </a:pPr>
            <a:r>
              <a:rPr lang="es-AR" sz="1200" dirty="0" err="1">
                <a:solidFill>
                  <a:srgbClr val="292929"/>
                </a:solidFill>
                <a:latin typeface="source-serif-pro"/>
              </a:rPr>
              <a:t>APICast</a:t>
            </a:r>
            <a:r>
              <a:rPr lang="es-AR" sz="1200" dirty="0">
                <a:solidFill>
                  <a:srgbClr val="292929"/>
                </a:solidFill>
                <a:latin typeface="source-serif-pro"/>
              </a:rPr>
              <a:t> utiliza el token de acceso para obtener la política más actualizada de la plataforma de administración de 3Scale y la guarda para futuras solicitudes.</a:t>
            </a:r>
          </a:p>
          <a:p>
            <a:pPr>
              <a:buFont typeface="+mj-lt"/>
              <a:buAutoNum type="arabicPeriod"/>
            </a:pPr>
            <a:r>
              <a:rPr lang="es-AR" sz="1200" dirty="0">
                <a:solidFill>
                  <a:srgbClr val="292929"/>
                </a:solidFill>
                <a:latin typeface="source-serif-pro"/>
              </a:rPr>
              <a:t>El </a:t>
            </a:r>
            <a:r>
              <a:rPr lang="es-AR" sz="1200" dirty="0" err="1">
                <a:solidFill>
                  <a:srgbClr val="292929"/>
                </a:solidFill>
                <a:latin typeface="source-serif-pro"/>
              </a:rPr>
              <a:t>APICast</a:t>
            </a:r>
            <a:r>
              <a:rPr lang="es-AR" sz="1200" dirty="0">
                <a:solidFill>
                  <a:srgbClr val="292929"/>
                </a:solidFill>
                <a:latin typeface="source-serif-pro"/>
              </a:rPr>
              <a:t> compara la solicitud con la política que tiene y permite o deniega la solicitud; En caso de que lo permita, lo reenvía al backend que especificamos.</a:t>
            </a:r>
            <a:endParaRPr lang="es-AR" sz="1200" b="0" i="0" dirty="0">
              <a:solidFill>
                <a:srgbClr val="292929"/>
              </a:solidFill>
              <a:effectLst/>
              <a:latin typeface="source-serif-pro"/>
            </a:endParaRPr>
          </a:p>
        </p:txBody>
      </p:sp>
      <p:pic>
        <p:nvPicPr>
          <p:cNvPr id="13" name="Imagen 12">
            <a:extLst>
              <a:ext uri="{FF2B5EF4-FFF2-40B4-BE49-F238E27FC236}">
                <a16:creationId xmlns:a16="http://schemas.microsoft.com/office/drawing/2014/main" id="{85DE5AA7-4430-4296-ABFC-FCCEC8FB1575}"/>
              </a:ext>
            </a:extLst>
          </p:cNvPr>
          <p:cNvPicPr>
            <a:picLocks noChangeAspect="1"/>
          </p:cNvPicPr>
          <p:nvPr/>
        </p:nvPicPr>
        <p:blipFill>
          <a:blip r:embed="rId4"/>
          <a:stretch>
            <a:fillRect/>
          </a:stretch>
        </p:blipFill>
        <p:spPr>
          <a:xfrm>
            <a:off x="224366" y="1552288"/>
            <a:ext cx="9330939" cy="3917481"/>
          </a:xfrm>
          <a:prstGeom prst="rect">
            <a:avLst/>
          </a:prstGeom>
        </p:spPr>
      </p:pic>
    </p:spTree>
    <p:extLst>
      <p:ext uri="{BB962C8B-B14F-4D97-AF65-F5344CB8AC3E}">
        <p14:creationId xmlns:p14="http://schemas.microsoft.com/office/powerpoint/2010/main" val="263118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11">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5" name="Rectangle 23">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Light" panose="020B0304020202020204" pitchFamily="34" charset="0"/>
            </a:endParaRPr>
          </a:p>
        </p:txBody>
      </p:sp>
      <p:sp>
        <p:nvSpPr>
          <p:cNvPr id="4" name="Título 1">
            <a:extLst>
              <a:ext uri="{FF2B5EF4-FFF2-40B4-BE49-F238E27FC236}">
                <a16:creationId xmlns:a16="http://schemas.microsoft.com/office/drawing/2014/main" id="{E79E302B-7992-48BD-BA8B-EB2E0211E58E}"/>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pPr>
              <a:spcAft>
                <a:spcPts val="600"/>
              </a:spcAft>
            </a:pPr>
            <a:r>
              <a:rPr lang="en-US" sz="3600">
                <a:solidFill>
                  <a:schemeClr val="accent1"/>
                </a:solidFill>
                <a:latin typeface="Avenir Next LT Pro Light" panose="020B0304020202020204" pitchFamily="34" charset="0"/>
              </a:rPr>
              <a:t>Agenda</a:t>
            </a:r>
          </a:p>
        </p:txBody>
      </p:sp>
      <p:sp>
        <p:nvSpPr>
          <p:cNvPr id="46" name="Isosceles Triangle 25">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894532" y="6182876"/>
            <a:ext cx="683339" cy="365125"/>
          </a:xfrm>
        </p:spPr>
        <p:txBody>
          <a:bodyPr vert="horz" lIns="91440" tIns="45720" rIns="91440" bIns="45720" rtlCol="0" anchor="ctr">
            <a:normAutofit/>
          </a:bodyPr>
          <a:lstStyle/>
          <a:p>
            <a:pPr defTabSz="457200">
              <a:spcAft>
                <a:spcPts val="600"/>
              </a:spcAft>
            </a:pPr>
            <a:fld id="{B15B6D99-EE7E-1D45-9770-48338E4049BF}" type="slidenum">
              <a:rPr lang="en-US" sz="900" smtClean="0">
                <a:solidFill>
                  <a:schemeClr val="accent1"/>
                </a:solidFill>
                <a:latin typeface="Avenir Next LT Pro Light" panose="020B0304020202020204" pitchFamily="34" charset="0"/>
              </a:rPr>
              <a:pPr defTabSz="457200">
                <a:spcAft>
                  <a:spcPts val="600"/>
                </a:spcAft>
              </a:pPr>
              <a:t>3</a:t>
            </a:fld>
            <a:endParaRPr lang="en-US" sz="900">
              <a:solidFill>
                <a:schemeClr val="accent1"/>
              </a:solidFill>
              <a:latin typeface="Avenir Next LT Pro Light" panose="020B0304020202020204" pitchFamily="34" charset="0"/>
            </a:endParaRPr>
          </a:p>
        </p:txBody>
      </p:sp>
      <p:sp>
        <p:nvSpPr>
          <p:cNvPr id="47" name="Isosceles Triangle 27">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8" name="CuadroTexto 5">
            <a:extLst>
              <a:ext uri="{FF2B5EF4-FFF2-40B4-BE49-F238E27FC236}">
                <a16:creationId xmlns:a16="http://schemas.microsoft.com/office/drawing/2014/main" id="{BD951C74-C072-F372-0E5F-EFD13C7348DF}"/>
              </a:ext>
            </a:extLst>
          </p:cNvPr>
          <p:cNvGraphicFramePr/>
          <p:nvPr>
            <p:extLst>
              <p:ext uri="{D42A27DB-BD31-4B8C-83A1-F6EECF244321}">
                <p14:modId xmlns:p14="http://schemas.microsoft.com/office/powerpoint/2010/main" val="2498325829"/>
              </p:ext>
            </p:extLst>
          </p:nvPr>
        </p:nvGraphicFramePr>
        <p:xfrm>
          <a:off x="621153" y="1130451"/>
          <a:ext cx="10863274"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ángulo 22">
            <a:extLst>
              <a:ext uri="{FF2B5EF4-FFF2-40B4-BE49-F238E27FC236}">
                <a16:creationId xmlns:a16="http://schemas.microsoft.com/office/drawing/2014/main" id="{CD6F35DC-C4D9-488E-9E32-E3B5A15D8198}"/>
              </a:ext>
            </a:extLst>
          </p:cNvPr>
          <p:cNvSpPr/>
          <p:nvPr/>
        </p:nvSpPr>
        <p:spPr>
          <a:xfrm>
            <a:off x="575734" y="4461956"/>
            <a:ext cx="6096000" cy="382092"/>
          </a:xfrm>
          <a:prstGeom prst="rect">
            <a:avLst/>
          </a:prstGeom>
        </p:spPr>
        <p:txBody>
          <a:bodyPr wrap="square">
            <a:spAutoFit/>
          </a:bodyPr>
          <a:lstStyle/>
          <a:p>
            <a:pPr algn="just">
              <a:lnSpc>
                <a:spcPct val="150000"/>
              </a:lnSpc>
            </a:pPr>
            <a:endParaRPr lang="en-US" sz="1400" dirty="0">
              <a:latin typeface="Graphik"/>
            </a:endParaRPr>
          </a:p>
        </p:txBody>
      </p:sp>
      <p:sp>
        <p:nvSpPr>
          <p:cNvPr id="24" name="Rectángulo 23">
            <a:extLst>
              <a:ext uri="{FF2B5EF4-FFF2-40B4-BE49-F238E27FC236}">
                <a16:creationId xmlns:a16="http://schemas.microsoft.com/office/drawing/2014/main" id="{187FDF55-8977-4EEF-87EF-875BEE206E97}"/>
              </a:ext>
            </a:extLst>
          </p:cNvPr>
          <p:cNvSpPr/>
          <p:nvPr/>
        </p:nvSpPr>
        <p:spPr>
          <a:xfrm>
            <a:off x="1059551" y="3813205"/>
            <a:ext cx="1388570" cy="830997"/>
          </a:xfrm>
          <a:prstGeom prst="rect">
            <a:avLst/>
          </a:prstGeom>
        </p:spPr>
        <p:txBody>
          <a:bodyPr wrap="square">
            <a:spAutoFit/>
          </a:bodyPr>
          <a:lstStyle/>
          <a:p>
            <a:pPr marL="285750" indent="-285750" algn="just">
              <a:buFont typeface="Wingdings" panose="05000000000000000000" pitchFamily="2" charset="2"/>
              <a:buChar char="ü"/>
            </a:pPr>
            <a:r>
              <a:rPr lang="es-AR" sz="1600" dirty="0">
                <a:latin typeface="Graphik"/>
              </a:rPr>
              <a:t>3scale</a:t>
            </a:r>
          </a:p>
          <a:p>
            <a:pPr marL="285750" indent="-285750" algn="just">
              <a:buFont typeface="Wingdings" panose="05000000000000000000" pitchFamily="2" charset="2"/>
              <a:buChar char="ü"/>
            </a:pPr>
            <a:r>
              <a:rPr lang="es-AR" sz="1600" dirty="0">
                <a:latin typeface="Graphik"/>
              </a:rPr>
              <a:t>Productos</a:t>
            </a:r>
          </a:p>
          <a:p>
            <a:pPr marL="285750" indent="-285750" algn="just">
              <a:buFont typeface="Wingdings" panose="05000000000000000000" pitchFamily="2" charset="2"/>
              <a:buChar char="ü"/>
            </a:pPr>
            <a:r>
              <a:rPr lang="es-AR" sz="1600" dirty="0">
                <a:latin typeface="Graphik"/>
              </a:rPr>
              <a:t>Backends</a:t>
            </a:r>
            <a:endParaRPr lang="en-US" sz="1400" dirty="0">
              <a:latin typeface="Graphik"/>
            </a:endParaRPr>
          </a:p>
        </p:txBody>
      </p:sp>
      <p:sp>
        <p:nvSpPr>
          <p:cNvPr id="25" name="Rectángulo 24">
            <a:extLst>
              <a:ext uri="{FF2B5EF4-FFF2-40B4-BE49-F238E27FC236}">
                <a16:creationId xmlns:a16="http://schemas.microsoft.com/office/drawing/2014/main" id="{A9E1CA94-B9B0-410F-9EA5-CFC45C8E18F0}"/>
              </a:ext>
            </a:extLst>
          </p:cNvPr>
          <p:cNvSpPr/>
          <p:nvPr/>
        </p:nvSpPr>
        <p:spPr>
          <a:xfrm>
            <a:off x="7441347" y="3813205"/>
            <a:ext cx="1758682" cy="830997"/>
          </a:xfrm>
          <a:prstGeom prst="rect">
            <a:avLst/>
          </a:prstGeom>
        </p:spPr>
        <p:txBody>
          <a:bodyPr wrap="square">
            <a:spAutoFit/>
          </a:bodyPr>
          <a:lstStyle/>
          <a:p>
            <a:pPr marL="285750" indent="-285750" algn="just">
              <a:buFont typeface="Wingdings" panose="05000000000000000000" pitchFamily="2" charset="2"/>
              <a:buChar char="ü"/>
            </a:pPr>
            <a:r>
              <a:rPr lang="es-AR" sz="1600" dirty="0">
                <a:latin typeface="Graphik"/>
              </a:rPr>
              <a:t>Clasificación</a:t>
            </a:r>
          </a:p>
          <a:p>
            <a:pPr marL="285750" indent="-285750" algn="just">
              <a:buFont typeface="Wingdings" panose="05000000000000000000" pitchFamily="2" charset="2"/>
              <a:buChar char="ü"/>
            </a:pPr>
            <a:r>
              <a:rPr lang="es-AR" sz="1600" dirty="0">
                <a:latin typeface="Graphik"/>
              </a:rPr>
              <a:t>Características</a:t>
            </a:r>
          </a:p>
          <a:p>
            <a:pPr marL="285750" indent="-285750" algn="just">
              <a:buFont typeface="Wingdings" panose="05000000000000000000" pitchFamily="2" charset="2"/>
              <a:buChar char="ü"/>
            </a:pPr>
            <a:r>
              <a:rPr lang="es-AR" sz="1600" dirty="0">
                <a:latin typeface="Graphik"/>
              </a:rPr>
              <a:t>Consumo</a:t>
            </a:r>
            <a:endParaRPr lang="en-US" sz="1400" dirty="0">
              <a:latin typeface="Graphik"/>
            </a:endParaRPr>
          </a:p>
        </p:txBody>
      </p:sp>
      <p:sp>
        <p:nvSpPr>
          <p:cNvPr id="26" name="Rectángulo 25">
            <a:extLst>
              <a:ext uri="{FF2B5EF4-FFF2-40B4-BE49-F238E27FC236}">
                <a16:creationId xmlns:a16="http://schemas.microsoft.com/office/drawing/2014/main" id="{843397E0-F29D-4F07-8B7E-19A80DB1B432}"/>
              </a:ext>
            </a:extLst>
          </p:cNvPr>
          <p:cNvSpPr/>
          <p:nvPr/>
        </p:nvSpPr>
        <p:spPr>
          <a:xfrm>
            <a:off x="5115377" y="3813205"/>
            <a:ext cx="2175419" cy="1569660"/>
          </a:xfrm>
          <a:prstGeom prst="rect">
            <a:avLst/>
          </a:prstGeom>
        </p:spPr>
        <p:txBody>
          <a:bodyPr wrap="square">
            <a:spAutoFit/>
          </a:bodyPr>
          <a:lstStyle/>
          <a:p>
            <a:pPr marL="285750" indent="-285750" algn="just">
              <a:buFont typeface="Wingdings" panose="05000000000000000000" pitchFamily="2" charset="2"/>
              <a:buChar char="ü"/>
            </a:pPr>
            <a:r>
              <a:rPr lang="es-AR" sz="1600" dirty="0">
                <a:latin typeface="Graphik"/>
              </a:rPr>
              <a:t>Características</a:t>
            </a:r>
          </a:p>
          <a:p>
            <a:pPr marL="285750" indent="-285750" algn="just">
              <a:buFont typeface="Wingdings" panose="05000000000000000000" pitchFamily="2" charset="2"/>
              <a:buChar char="ü"/>
            </a:pPr>
            <a:r>
              <a:rPr lang="es-AR" sz="1600" dirty="0">
                <a:latin typeface="Graphik"/>
              </a:rPr>
              <a:t>Control y Seguridad</a:t>
            </a:r>
          </a:p>
          <a:p>
            <a:pPr marL="285750" indent="-285750" algn="just">
              <a:buFont typeface="Wingdings" panose="05000000000000000000" pitchFamily="2" charset="2"/>
              <a:buChar char="ü"/>
            </a:pPr>
            <a:r>
              <a:rPr lang="es-AR" sz="1600" dirty="0">
                <a:latin typeface="Graphik"/>
              </a:rPr>
              <a:t>Políticas</a:t>
            </a:r>
          </a:p>
          <a:p>
            <a:pPr marL="285750" indent="-285750" algn="just">
              <a:buFont typeface="Wingdings" panose="05000000000000000000" pitchFamily="2" charset="2"/>
              <a:buChar char="ü"/>
            </a:pPr>
            <a:r>
              <a:rPr lang="es-AR" sz="1600" dirty="0">
                <a:latin typeface="Graphik"/>
              </a:rPr>
              <a:t>Planes y Limites</a:t>
            </a:r>
          </a:p>
          <a:p>
            <a:pPr marL="285750" indent="-285750" algn="just">
              <a:buFont typeface="Wingdings" panose="05000000000000000000" pitchFamily="2" charset="2"/>
              <a:buChar char="ü"/>
            </a:pPr>
            <a:r>
              <a:rPr lang="es-AR" sz="1600" dirty="0">
                <a:latin typeface="Graphik"/>
              </a:rPr>
              <a:t>Análisis y Reportes</a:t>
            </a:r>
          </a:p>
          <a:p>
            <a:pPr marL="285750" indent="-285750" algn="just">
              <a:buFont typeface="Wingdings" panose="05000000000000000000" pitchFamily="2" charset="2"/>
              <a:buChar char="ü"/>
            </a:pPr>
            <a:r>
              <a:rPr lang="es-AR" sz="1600" dirty="0">
                <a:latin typeface="Graphik"/>
              </a:rPr>
              <a:t>Monetización</a:t>
            </a:r>
            <a:endParaRPr lang="en-US" sz="1400" dirty="0">
              <a:latin typeface="Graphik"/>
            </a:endParaRPr>
          </a:p>
        </p:txBody>
      </p:sp>
      <p:sp>
        <p:nvSpPr>
          <p:cNvPr id="27" name="Rectángulo 26">
            <a:extLst>
              <a:ext uri="{FF2B5EF4-FFF2-40B4-BE49-F238E27FC236}">
                <a16:creationId xmlns:a16="http://schemas.microsoft.com/office/drawing/2014/main" id="{39C4325F-D367-4739-936A-8EFFED36169B}"/>
              </a:ext>
            </a:extLst>
          </p:cNvPr>
          <p:cNvSpPr/>
          <p:nvPr/>
        </p:nvSpPr>
        <p:spPr>
          <a:xfrm>
            <a:off x="2957444" y="3813207"/>
            <a:ext cx="1714903" cy="584775"/>
          </a:xfrm>
          <a:prstGeom prst="rect">
            <a:avLst/>
          </a:prstGeom>
        </p:spPr>
        <p:txBody>
          <a:bodyPr wrap="square">
            <a:spAutoFit/>
          </a:bodyPr>
          <a:lstStyle/>
          <a:p>
            <a:pPr marL="285750" indent="-285750" algn="just">
              <a:buFont typeface="Wingdings" panose="05000000000000000000" pitchFamily="2" charset="2"/>
              <a:buChar char="ü"/>
            </a:pPr>
            <a:r>
              <a:rPr lang="es-AR" sz="1600" dirty="0">
                <a:latin typeface="Graphik"/>
              </a:rPr>
              <a:t>APIcast</a:t>
            </a:r>
          </a:p>
          <a:p>
            <a:pPr marL="285750" indent="-285750" algn="just">
              <a:buFont typeface="Wingdings" panose="05000000000000000000" pitchFamily="2" charset="2"/>
              <a:buChar char="ü"/>
            </a:pPr>
            <a:r>
              <a:rPr lang="es-AR" sz="1600" dirty="0">
                <a:latin typeface="Graphik"/>
              </a:rPr>
              <a:t>Características</a:t>
            </a:r>
            <a:endParaRPr lang="en-US" sz="1400" dirty="0">
              <a:latin typeface="Graphik"/>
            </a:endParaRPr>
          </a:p>
        </p:txBody>
      </p:sp>
    </p:spTree>
    <p:extLst>
      <p:ext uri="{BB962C8B-B14F-4D97-AF65-F5344CB8AC3E}">
        <p14:creationId xmlns:p14="http://schemas.microsoft.com/office/powerpoint/2010/main" val="202794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4</a:t>
            </a:fld>
            <a:endParaRPr lang="en-US">
              <a:latin typeface="Abadi" panose="020B0604020104020204" pitchFamily="34" charset="0"/>
            </a:endParaRPr>
          </a:p>
        </p:txBody>
      </p:sp>
      <p:sp>
        <p:nvSpPr>
          <p:cNvPr id="7" name="Título 1">
            <a:extLst>
              <a:ext uri="{FF2B5EF4-FFF2-40B4-BE49-F238E27FC236}">
                <a16:creationId xmlns:a16="http://schemas.microsoft.com/office/drawing/2014/main" id="{AD719637-4E84-41F6-81FF-AB11517F7186}"/>
              </a:ext>
            </a:extLst>
          </p:cNvPr>
          <p:cNvSpPr txBox="1">
            <a:spLocks/>
          </p:cNvSpPr>
          <p:nvPr/>
        </p:nvSpPr>
        <p:spPr>
          <a:xfrm>
            <a:off x="566850" y="299893"/>
            <a:ext cx="8229600" cy="468645"/>
          </a:xfrm>
          <a:prstGeom prst="rect">
            <a:avLst/>
          </a:prstGeom>
        </p:spPr>
        <p:txBody>
          <a:bodyPr vert="horz"/>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r>
              <a:rPr lang="es-ES" sz="3200" dirty="0">
                <a:solidFill>
                  <a:srgbClr val="254061"/>
                </a:solidFill>
                <a:latin typeface="Avenir Next LT Pro Light" panose="020B0304020202020204" pitchFamily="34" charset="0"/>
              </a:rPr>
              <a:t>Contexto</a:t>
            </a:r>
          </a:p>
        </p:txBody>
      </p:sp>
      <p:grpSp>
        <p:nvGrpSpPr>
          <p:cNvPr id="14" name="Grupo 13">
            <a:extLst>
              <a:ext uri="{FF2B5EF4-FFF2-40B4-BE49-F238E27FC236}">
                <a16:creationId xmlns:a16="http://schemas.microsoft.com/office/drawing/2014/main" id="{6E4E9316-E8E2-4102-AA5D-09546AAFA730}"/>
              </a:ext>
            </a:extLst>
          </p:cNvPr>
          <p:cNvGrpSpPr/>
          <p:nvPr/>
        </p:nvGrpSpPr>
        <p:grpSpPr>
          <a:xfrm>
            <a:off x="554026" y="869881"/>
            <a:ext cx="9031758" cy="1643724"/>
            <a:chOff x="370013" y="234064"/>
            <a:chExt cx="9031758" cy="1643724"/>
          </a:xfrm>
        </p:grpSpPr>
        <p:sp>
          <p:nvSpPr>
            <p:cNvPr id="2" name="Rectángulo 1">
              <a:extLst>
                <a:ext uri="{FF2B5EF4-FFF2-40B4-BE49-F238E27FC236}">
                  <a16:creationId xmlns:a16="http://schemas.microsoft.com/office/drawing/2014/main" id="{25EDE447-EE39-4336-9F6D-02D5FCA1CA10}"/>
                </a:ext>
              </a:extLst>
            </p:cNvPr>
            <p:cNvSpPr/>
            <p:nvPr/>
          </p:nvSpPr>
          <p:spPr>
            <a:xfrm>
              <a:off x="370013" y="234064"/>
              <a:ext cx="9031758" cy="1351588"/>
            </a:xfrm>
            <a:prstGeom prst="rect">
              <a:avLst/>
            </a:prstGeom>
          </p:spPr>
          <p:txBody>
            <a:bodyPr wrap="square">
              <a:spAutoFit/>
            </a:bodyPr>
            <a:lstStyle/>
            <a:p>
              <a:pPr algn="just">
                <a:lnSpc>
                  <a:spcPct val="150000"/>
                </a:lnSpc>
              </a:pPr>
              <a:r>
                <a:rPr lang="es-AR" sz="1400" b="1" dirty="0">
                  <a:solidFill>
                    <a:srgbClr val="00B0F0"/>
                  </a:solidFill>
                  <a:latin typeface="Graphik"/>
                </a:rPr>
                <a:t>Backends: </a:t>
              </a:r>
              <a:r>
                <a:rPr lang="es-AR" sz="1400" dirty="0">
                  <a:latin typeface="Graphik"/>
                </a:rPr>
                <a:t>API internas incluidas en un producto. Se otorgan la libertad de asignar su estructura organizativa interna de API a 3scale.</a:t>
              </a:r>
            </a:p>
            <a:p>
              <a:pPr algn="just">
                <a:lnSpc>
                  <a:spcPct val="150000"/>
                </a:lnSpc>
              </a:pPr>
              <a:r>
                <a:rPr lang="es-AR" sz="1400" b="1" dirty="0">
                  <a:solidFill>
                    <a:srgbClr val="00B0F0"/>
                  </a:solidFill>
                  <a:latin typeface="Graphik"/>
                </a:rPr>
                <a:t>Productos</a:t>
              </a:r>
              <a:r>
                <a:rPr lang="es-AR" sz="1400" dirty="0">
                  <a:solidFill>
                    <a:srgbClr val="00B0F0"/>
                  </a:solidFill>
                  <a:latin typeface="Graphik"/>
                </a:rPr>
                <a:t>: </a:t>
              </a:r>
              <a:r>
                <a:rPr lang="es-AR" sz="1400" dirty="0">
                  <a:latin typeface="Graphik"/>
                </a:rPr>
                <a:t>APIs orientadas al cliente. Los productos facilitan la creación de ofertas sólidas y simplificadas para los consumidores de API, facilitando la exposición e integración de aplicaciones a través de ellos.</a:t>
              </a:r>
            </a:p>
          </p:txBody>
        </p:sp>
        <p:sp>
          <p:nvSpPr>
            <p:cNvPr id="6" name="Rectángulo 5">
              <a:extLst>
                <a:ext uri="{FF2B5EF4-FFF2-40B4-BE49-F238E27FC236}">
                  <a16:creationId xmlns:a16="http://schemas.microsoft.com/office/drawing/2014/main" id="{3031D7FD-9793-4652-90C1-84663802EE4B}"/>
                </a:ext>
              </a:extLst>
            </p:cNvPr>
            <p:cNvSpPr/>
            <p:nvPr/>
          </p:nvSpPr>
          <p:spPr>
            <a:xfrm>
              <a:off x="748948" y="1578475"/>
              <a:ext cx="3523722" cy="29931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s-AR" sz="1000" b="1" dirty="0">
                  <a:solidFill>
                    <a:srgbClr val="151515"/>
                  </a:solidFill>
                  <a:latin typeface="RedHatText"/>
                </a:rPr>
                <a:t>NOTA: Un producto puede contener una o mas API (backends).</a:t>
              </a:r>
            </a:p>
          </p:txBody>
        </p:sp>
      </p:grpSp>
      <p:pic>
        <p:nvPicPr>
          <p:cNvPr id="20" name="Imagen 19">
            <a:extLst>
              <a:ext uri="{FF2B5EF4-FFF2-40B4-BE49-F238E27FC236}">
                <a16:creationId xmlns:a16="http://schemas.microsoft.com/office/drawing/2014/main" id="{B3A6FFC3-03AC-4A6C-AC63-27AA4EEA6B20}"/>
              </a:ext>
            </a:extLst>
          </p:cNvPr>
          <p:cNvPicPr>
            <a:picLocks noChangeAspect="1"/>
          </p:cNvPicPr>
          <p:nvPr/>
        </p:nvPicPr>
        <p:blipFill>
          <a:blip r:embed="rId3"/>
          <a:stretch>
            <a:fillRect/>
          </a:stretch>
        </p:blipFill>
        <p:spPr>
          <a:xfrm>
            <a:off x="4012812" y="3421589"/>
            <a:ext cx="1858127" cy="1558608"/>
          </a:xfrm>
          <a:prstGeom prst="rect">
            <a:avLst/>
          </a:prstGeom>
          <a:ln>
            <a:noFill/>
          </a:ln>
          <a:effectLst>
            <a:outerShdw blurRad="292100" dist="139700" dir="2700000" algn="tl" rotWithShape="0">
              <a:srgbClr val="333333">
                <a:alpha val="65000"/>
              </a:srgbClr>
            </a:outerShdw>
          </a:effectLst>
        </p:spPr>
      </p:pic>
      <p:pic>
        <p:nvPicPr>
          <p:cNvPr id="21" name="Imagen 20">
            <a:extLst>
              <a:ext uri="{FF2B5EF4-FFF2-40B4-BE49-F238E27FC236}">
                <a16:creationId xmlns:a16="http://schemas.microsoft.com/office/drawing/2014/main" id="{31F9E02A-B1B7-46C5-AC16-A7BB434B8090}"/>
              </a:ext>
            </a:extLst>
          </p:cNvPr>
          <p:cNvPicPr>
            <a:picLocks noChangeAspect="1"/>
          </p:cNvPicPr>
          <p:nvPr/>
        </p:nvPicPr>
        <p:blipFill>
          <a:blip r:embed="rId4"/>
          <a:stretch>
            <a:fillRect/>
          </a:stretch>
        </p:blipFill>
        <p:spPr>
          <a:xfrm>
            <a:off x="1397589" y="3421589"/>
            <a:ext cx="1882844" cy="1558608"/>
          </a:xfrm>
          <a:prstGeom prst="rect">
            <a:avLst/>
          </a:prstGeom>
          <a:ln>
            <a:noFill/>
          </a:ln>
          <a:effectLst>
            <a:outerShdw blurRad="292100" dist="139700" dir="2700000" algn="tl" rotWithShape="0">
              <a:srgbClr val="333333">
                <a:alpha val="65000"/>
              </a:srgbClr>
            </a:outerShdw>
          </a:effectLst>
        </p:spPr>
      </p:pic>
      <p:pic>
        <p:nvPicPr>
          <p:cNvPr id="22" name="Imagen 21">
            <a:extLst>
              <a:ext uri="{FF2B5EF4-FFF2-40B4-BE49-F238E27FC236}">
                <a16:creationId xmlns:a16="http://schemas.microsoft.com/office/drawing/2014/main" id="{6047D132-D6AF-4EB8-9012-17C3EB72AE1A}"/>
              </a:ext>
            </a:extLst>
          </p:cNvPr>
          <p:cNvPicPr>
            <a:picLocks noChangeAspect="1"/>
          </p:cNvPicPr>
          <p:nvPr/>
        </p:nvPicPr>
        <p:blipFill>
          <a:blip r:embed="rId5"/>
          <a:stretch>
            <a:fillRect/>
          </a:stretch>
        </p:blipFill>
        <p:spPr>
          <a:xfrm>
            <a:off x="6603318" y="3429000"/>
            <a:ext cx="1882844" cy="1566019"/>
          </a:xfrm>
          <a:prstGeom prst="rect">
            <a:avLst/>
          </a:prstGeom>
          <a:ln>
            <a:noFill/>
          </a:ln>
          <a:effectLst>
            <a:outerShdw blurRad="292100" dist="139700" dir="2700000" algn="tl" rotWithShape="0">
              <a:srgbClr val="333333">
                <a:alpha val="65000"/>
              </a:srgbClr>
            </a:outerShdw>
          </a:effectLst>
        </p:spPr>
      </p:pic>
      <p:sp>
        <p:nvSpPr>
          <p:cNvPr id="4" name="Rectángulo 3">
            <a:extLst>
              <a:ext uri="{FF2B5EF4-FFF2-40B4-BE49-F238E27FC236}">
                <a16:creationId xmlns:a16="http://schemas.microsoft.com/office/drawing/2014/main" id="{E55E5C42-758E-442F-B80E-780D7BFA5803}"/>
              </a:ext>
            </a:extLst>
          </p:cNvPr>
          <p:cNvSpPr/>
          <p:nvPr/>
        </p:nvSpPr>
        <p:spPr>
          <a:xfrm>
            <a:off x="672726" y="5373453"/>
            <a:ext cx="8794359" cy="705258"/>
          </a:xfrm>
          <a:prstGeom prst="rect">
            <a:avLst/>
          </a:prstGeom>
        </p:spPr>
        <p:txBody>
          <a:bodyPr wrap="square">
            <a:spAutoFit/>
          </a:bodyPr>
          <a:lstStyle/>
          <a:p>
            <a:pPr algn="just">
              <a:lnSpc>
                <a:spcPct val="150000"/>
              </a:lnSpc>
            </a:pPr>
            <a:r>
              <a:rPr lang="es-AR" sz="1400" dirty="0">
                <a:latin typeface="Graphik"/>
              </a:rPr>
              <a:t>3Scale es una plataforma completa de API Management (gateway, manager y portal) proporcionada por RedHat, que disponibiliza una arquitectura flexible, distribuida y escalable.</a:t>
            </a:r>
          </a:p>
        </p:txBody>
      </p:sp>
    </p:spTree>
    <p:extLst>
      <p:ext uri="{BB962C8B-B14F-4D97-AF65-F5344CB8AC3E}">
        <p14:creationId xmlns:p14="http://schemas.microsoft.com/office/powerpoint/2010/main" val="376665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5</a:t>
            </a:fld>
            <a:endParaRPr lang="en-US">
              <a:latin typeface="Abadi" panose="020B0604020104020204" pitchFamily="34" charset="0"/>
            </a:endParaRPr>
          </a:p>
        </p:txBody>
      </p:sp>
      <p:sp>
        <p:nvSpPr>
          <p:cNvPr id="7" name="Título 1">
            <a:extLst>
              <a:ext uri="{FF2B5EF4-FFF2-40B4-BE49-F238E27FC236}">
                <a16:creationId xmlns:a16="http://schemas.microsoft.com/office/drawing/2014/main" id="{AD719637-4E84-41F6-81FF-AB11517F7186}"/>
              </a:ext>
            </a:extLst>
          </p:cNvPr>
          <p:cNvSpPr txBox="1">
            <a:spLocks/>
          </p:cNvSpPr>
          <p:nvPr/>
        </p:nvSpPr>
        <p:spPr>
          <a:xfrm>
            <a:off x="407176" y="801783"/>
            <a:ext cx="4860974" cy="468645"/>
          </a:xfrm>
          <a:prstGeom prst="rect">
            <a:avLst/>
          </a:prstGeom>
        </p:spPr>
        <p:txBody>
          <a:bodyPr vert="horz"/>
          <a:lstStyle>
            <a:defPPr>
              <a:defRPr lang="es-AR"/>
            </a:defPPr>
            <a:lvl1pPr defTabSz="457200">
              <a:spcBef>
                <a:spcPct val="0"/>
              </a:spcBef>
              <a:buNone/>
              <a:defRPr sz="3200" b="1" baseline="0">
                <a:solidFill>
                  <a:srgbClr val="254061"/>
                </a:solidFill>
                <a:latin typeface="Avenir Next LT Pro Light" panose="020B0304020202020204" pitchFamily="34" charset="0"/>
                <a:ea typeface="+mj-ea"/>
                <a:cs typeface="+mj-cs"/>
              </a:defRPr>
            </a:lvl1pPr>
          </a:lstStyle>
          <a:p>
            <a:r>
              <a:rPr lang="es-ES" dirty="0"/>
              <a:t>API GATEWAY (APIcast)</a:t>
            </a:r>
          </a:p>
        </p:txBody>
      </p:sp>
      <p:grpSp>
        <p:nvGrpSpPr>
          <p:cNvPr id="9" name="Grupo 8">
            <a:extLst>
              <a:ext uri="{FF2B5EF4-FFF2-40B4-BE49-F238E27FC236}">
                <a16:creationId xmlns:a16="http://schemas.microsoft.com/office/drawing/2014/main" id="{4B90BD65-B688-4263-816B-40AFAAF65E6F}"/>
              </a:ext>
            </a:extLst>
          </p:cNvPr>
          <p:cNvGrpSpPr/>
          <p:nvPr/>
        </p:nvGrpSpPr>
        <p:grpSpPr>
          <a:xfrm>
            <a:off x="407176" y="1865910"/>
            <a:ext cx="4469750" cy="3854818"/>
            <a:chOff x="233541" y="1130054"/>
            <a:chExt cx="5252860" cy="2593225"/>
          </a:xfrm>
        </p:grpSpPr>
        <p:sp>
          <p:nvSpPr>
            <p:cNvPr id="6" name="Rectángulo 5">
              <a:extLst>
                <a:ext uri="{FF2B5EF4-FFF2-40B4-BE49-F238E27FC236}">
                  <a16:creationId xmlns:a16="http://schemas.microsoft.com/office/drawing/2014/main" id="{0FC30D7E-558B-4E1C-ADBD-F4821EC6DA68}"/>
                </a:ext>
              </a:extLst>
            </p:cNvPr>
            <p:cNvSpPr/>
            <p:nvPr/>
          </p:nvSpPr>
          <p:spPr>
            <a:xfrm>
              <a:off x="243403" y="2814941"/>
              <a:ext cx="5242998" cy="1673407"/>
            </a:xfrm>
            <a:prstGeom prst="rect">
              <a:avLst/>
            </a:prstGeom>
          </p:spPr>
          <p:txBody>
            <a:bodyPr wrap="square">
              <a:spAutoFit/>
            </a:bodyPr>
            <a:lstStyle/>
            <a:p>
              <a:pPr algn="just">
                <a:lnSpc>
                  <a:spcPct val="150000"/>
                </a:lnSpc>
              </a:pPr>
              <a:r>
                <a:rPr lang="es-AR" sz="1400" dirty="0">
                  <a:latin typeface="Graphik"/>
                </a:rPr>
                <a:t>La URL de base pública es la URL que los consumidores de API utilizan para realizar solicitudes a su producto de API, que se expone públicamente con 3scale. Esta será la URL de su instancia de APIcast a consumir por su aplicación.</a:t>
              </a:r>
            </a:p>
          </p:txBody>
        </p:sp>
        <p:sp>
          <p:nvSpPr>
            <p:cNvPr id="2" name="Rectángulo 1">
              <a:extLst>
                <a:ext uri="{FF2B5EF4-FFF2-40B4-BE49-F238E27FC236}">
                  <a16:creationId xmlns:a16="http://schemas.microsoft.com/office/drawing/2014/main" id="{7AE0B512-3331-414C-A5C8-24B80EE14515}"/>
                </a:ext>
              </a:extLst>
            </p:cNvPr>
            <p:cNvSpPr/>
            <p:nvPr/>
          </p:nvSpPr>
          <p:spPr>
            <a:xfrm>
              <a:off x="233541" y="1130054"/>
              <a:ext cx="5252860" cy="1126646"/>
            </a:xfrm>
            <a:prstGeom prst="rect">
              <a:avLst/>
            </a:prstGeom>
          </p:spPr>
          <p:txBody>
            <a:bodyPr wrap="square">
              <a:spAutoFit/>
            </a:bodyPr>
            <a:lstStyle/>
            <a:p>
              <a:pPr algn="just">
                <a:lnSpc>
                  <a:spcPct val="150000"/>
                </a:lnSpc>
              </a:pPr>
              <a:r>
                <a:rPr lang="es-AR" sz="1400" dirty="0">
                  <a:latin typeface="Graphik"/>
                </a:rPr>
                <a:t>APIcast es un producto incluido dentro en la plataforma de 3scale que actúa como un gestor de políticas para proteger los recursos expuestos, realizar su seguimiento y distribuir llamadas a diferentes backend desde un mismo punto de entrada. En resumen, pone control en el flujo de los datos.</a:t>
              </a:r>
            </a:p>
          </p:txBody>
        </p:sp>
      </p:grpSp>
      <p:pic>
        <p:nvPicPr>
          <p:cNvPr id="10" name="Imagen 9">
            <a:extLst>
              <a:ext uri="{FF2B5EF4-FFF2-40B4-BE49-F238E27FC236}">
                <a16:creationId xmlns:a16="http://schemas.microsoft.com/office/drawing/2014/main" id="{B10D3A01-972E-41B9-87E2-9DAE84C4CDF1}"/>
              </a:ext>
            </a:extLst>
          </p:cNvPr>
          <p:cNvPicPr>
            <a:picLocks noChangeAspect="1"/>
          </p:cNvPicPr>
          <p:nvPr/>
        </p:nvPicPr>
        <p:blipFill rotWithShape="1">
          <a:blip r:embed="rId3"/>
          <a:srcRect l="4537" r="2870" b="4128"/>
          <a:stretch/>
        </p:blipFill>
        <p:spPr>
          <a:xfrm>
            <a:off x="5094515" y="730591"/>
            <a:ext cx="4344068" cy="4718486"/>
          </a:xfrm>
          <a:prstGeom prst="rect">
            <a:avLst/>
          </a:prstGeom>
        </p:spPr>
      </p:pic>
    </p:spTree>
    <p:extLst>
      <p:ext uri="{BB962C8B-B14F-4D97-AF65-F5344CB8AC3E}">
        <p14:creationId xmlns:p14="http://schemas.microsoft.com/office/powerpoint/2010/main" val="12672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6</a:t>
            </a:fld>
            <a:endParaRPr lang="en-US">
              <a:latin typeface="Abadi" panose="020B0604020104020204" pitchFamily="34" charset="0"/>
            </a:endParaRPr>
          </a:p>
        </p:txBody>
      </p:sp>
      <p:sp>
        <p:nvSpPr>
          <p:cNvPr id="7" name="Título 1">
            <a:extLst>
              <a:ext uri="{FF2B5EF4-FFF2-40B4-BE49-F238E27FC236}">
                <a16:creationId xmlns:a16="http://schemas.microsoft.com/office/drawing/2014/main" id="{AD719637-4E84-41F6-81FF-AB11517F7186}"/>
              </a:ext>
            </a:extLst>
          </p:cNvPr>
          <p:cNvSpPr txBox="1">
            <a:spLocks/>
          </p:cNvSpPr>
          <p:nvPr/>
        </p:nvSpPr>
        <p:spPr>
          <a:xfrm>
            <a:off x="5787859" y="1014075"/>
            <a:ext cx="3573350" cy="468645"/>
          </a:xfrm>
          <a:prstGeom prst="rect">
            <a:avLst/>
          </a:prstGeom>
        </p:spPr>
        <p:txBody>
          <a:bodyPr vert="horz"/>
          <a:lstStyle>
            <a:lvl1pPr algn="l" defTabSz="457200" rtl="0" eaLnBrk="1" latinLnBrk="0" hangingPunct="1">
              <a:spcBef>
                <a:spcPct val="0"/>
              </a:spcBef>
              <a:buNone/>
              <a:defRPr sz="2400" b="1" kern="1200" baseline="0">
                <a:solidFill>
                  <a:srgbClr val="005BAA"/>
                </a:solidFill>
                <a:latin typeface="+mj-lt"/>
                <a:ea typeface="+mj-ea"/>
                <a:cs typeface="+mj-cs"/>
              </a:defRPr>
            </a:lvl1pPr>
          </a:lstStyle>
          <a:p>
            <a:r>
              <a:rPr lang="es-ES" sz="3200" dirty="0">
                <a:solidFill>
                  <a:srgbClr val="254061"/>
                </a:solidFill>
                <a:latin typeface="Avenir Next LT Pro Light" panose="020B0304020202020204" pitchFamily="34" charset="0"/>
              </a:rPr>
              <a:t>API MANAGER</a:t>
            </a:r>
          </a:p>
        </p:txBody>
      </p:sp>
      <p:sp>
        <p:nvSpPr>
          <p:cNvPr id="2" name="Rectángulo 1">
            <a:extLst>
              <a:ext uri="{FF2B5EF4-FFF2-40B4-BE49-F238E27FC236}">
                <a16:creationId xmlns:a16="http://schemas.microsoft.com/office/drawing/2014/main" id="{78ED292C-8059-4DC1-BA71-1CFF5C2F7456}"/>
              </a:ext>
            </a:extLst>
          </p:cNvPr>
          <p:cNvSpPr/>
          <p:nvPr/>
        </p:nvSpPr>
        <p:spPr>
          <a:xfrm>
            <a:off x="5806440" y="2414933"/>
            <a:ext cx="3737610" cy="2308324"/>
          </a:xfrm>
          <a:prstGeom prst="rect">
            <a:avLst/>
          </a:prstGeom>
        </p:spPr>
        <p:txBody>
          <a:bodyPr wrap="square">
            <a:spAutoFit/>
          </a:bodyPr>
          <a:lstStyle/>
          <a:p>
            <a:pPr algn="just">
              <a:lnSpc>
                <a:spcPct val="150000"/>
              </a:lnSpc>
            </a:pPr>
            <a:r>
              <a:rPr lang="es-AR" sz="1400" dirty="0">
                <a:latin typeface="Graphik"/>
              </a:rPr>
              <a:t>El API Manager concentra toda la gestión de configuración, usuarios y credenciales así como el Dashboard para el análisis y reportes de las API. Por otra parte dispone la información al DevPortal para el proceso de on-boarding de clientes o consumidores.</a:t>
            </a:r>
          </a:p>
        </p:txBody>
      </p:sp>
      <p:pic>
        <p:nvPicPr>
          <p:cNvPr id="28" name="Imagen 27">
            <a:extLst>
              <a:ext uri="{FF2B5EF4-FFF2-40B4-BE49-F238E27FC236}">
                <a16:creationId xmlns:a16="http://schemas.microsoft.com/office/drawing/2014/main" id="{3E30C749-BD1D-427B-8AEA-A16737C91ABD}"/>
              </a:ext>
            </a:extLst>
          </p:cNvPr>
          <p:cNvPicPr>
            <a:picLocks noChangeAspect="1"/>
          </p:cNvPicPr>
          <p:nvPr/>
        </p:nvPicPr>
        <p:blipFill rotWithShape="1">
          <a:blip r:embed="rId3"/>
          <a:srcRect l="1893"/>
          <a:stretch/>
        </p:blipFill>
        <p:spPr>
          <a:xfrm>
            <a:off x="274655" y="1014075"/>
            <a:ext cx="5112272" cy="4829849"/>
          </a:xfrm>
          <a:prstGeom prst="rect">
            <a:avLst/>
          </a:prstGeom>
        </p:spPr>
      </p:pic>
    </p:spTree>
    <p:extLst>
      <p:ext uri="{BB962C8B-B14F-4D97-AF65-F5344CB8AC3E}">
        <p14:creationId xmlns:p14="http://schemas.microsoft.com/office/powerpoint/2010/main" val="364412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886432-EB73-48A4-90E5-EFE168DA8E66}"/>
              </a:ext>
            </a:extLst>
          </p:cNvPr>
          <p:cNvSpPr>
            <a:spLocks noChangeArrowheads="1"/>
          </p:cNvSpPr>
          <p:nvPr/>
        </p:nvSpPr>
        <p:spPr bwMode="auto">
          <a:xfrm>
            <a:off x="386524" y="2012494"/>
            <a:ext cx="10917746" cy="705258"/>
          </a:xfrm>
          <a:prstGeom prst="rect">
            <a:avLst/>
          </a:prstGeom>
        </p:spPr>
        <p:txBody>
          <a:bodyPr wrap="square">
            <a:spAutoFit/>
          </a:bodyPr>
          <a:lstStyle/>
          <a:p>
            <a:pPr algn="just">
              <a:lnSpc>
                <a:spcPct val="150000"/>
              </a:lnSpc>
            </a:pPr>
            <a:r>
              <a:rPr lang="es-AR" altLang="es-AR" sz="1400" dirty="0">
                <a:latin typeface="Graphik"/>
              </a:rPr>
              <a:t>Las credenciales de las aplicaciones para el consumo de Productos dentro de 3scale son o dependen del modo de autenticación que esté utilizando. Para BCBA l</a:t>
            </a:r>
            <a:r>
              <a:rPr lang="es-ES" altLang="es-AR" sz="1400" dirty="0">
                <a:latin typeface="Graphik"/>
              </a:rPr>
              <a:t>a aplicación se identifica a través de App_ID y se autentica a través de App_Key</a:t>
            </a:r>
            <a:endParaRPr lang="es-AR" altLang="es-AR" sz="1400" dirty="0">
              <a:latin typeface="Graphik"/>
            </a:endParaRPr>
          </a:p>
        </p:txBody>
      </p:sp>
      <p:pic>
        <p:nvPicPr>
          <p:cNvPr id="10" name="Imagen 9">
            <a:extLst>
              <a:ext uri="{FF2B5EF4-FFF2-40B4-BE49-F238E27FC236}">
                <a16:creationId xmlns:a16="http://schemas.microsoft.com/office/drawing/2014/main" id="{A2CC155F-0EC4-4BC0-9D12-34A83614C19E}"/>
              </a:ext>
            </a:extLst>
          </p:cNvPr>
          <p:cNvPicPr>
            <a:picLocks noChangeAspect="1"/>
          </p:cNvPicPr>
          <p:nvPr/>
        </p:nvPicPr>
        <p:blipFill>
          <a:blip r:embed="rId3"/>
          <a:stretch>
            <a:fillRect/>
          </a:stretch>
        </p:blipFill>
        <p:spPr>
          <a:xfrm>
            <a:off x="651753" y="3146060"/>
            <a:ext cx="4246818" cy="1355243"/>
          </a:xfrm>
          <a:prstGeom prst="rect">
            <a:avLst/>
          </a:prstGeom>
          <a:ln>
            <a:noFill/>
          </a:ln>
          <a:effectLst>
            <a:outerShdw blurRad="292100" dist="139700" dir="2700000" algn="tl" rotWithShape="0">
              <a:srgbClr val="333333">
                <a:alpha val="65000"/>
              </a:srgbClr>
            </a:outerShdw>
          </a:effectLst>
        </p:spPr>
      </p:pic>
      <p:pic>
        <p:nvPicPr>
          <p:cNvPr id="11" name="Imagen 10">
            <a:extLst>
              <a:ext uri="{FF2B5EF4-FFF2-40B4-BE49-F238E27FC236}">
                <a16:creationId xmlns:a16="http://schemas.microsoft.com/office/drawing/2014/main" id="{61FE90CA-C3DE-4873-A96C-97DBAD6D050F}"/>
              </a:ext>
            </a:extLst>
          </p:cNvPr>
          <p:cNvPicPr>
            <a:picLocks noChangeAspect="1"/>
          </p:cNvPicPr>
          <p:nvPr/>
        </p:nvPicPr>
        <p:blipFill>
          <a:blip r:embed="rId4"/>
          <a:stretch>
            <a:fillRect/>
          </a:stretch>
        </p:blipFill>
        <p:spPr>
          <a:xfrm>
            <a:off x="651753" y="4652661"/>
            <a:ext cx="6178255" cy="1925288"/>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03B377CE-152A-4CBC-82B6-64A7E3EDCDA2}"/>
              </a:ext>
            </a:extLst>
          </p:cNvPr>
          <p:cNvPicPr>
            <a:picLocks noChangeAspect="1"/>
          </p:cNvPicPr>
          <p:nvPr/>
        </p:nvPicPr>
        <p:blipFill rotWithShape="1">
          <a:blip r:embed="rId5"/>
          <a:srcRect t="1" r="75816" b="5303"/>
          <a:stretch/>
        </p:blipFill>
        <p:spPr>
          <a:xfrm>
            <a:off x="576785" y="457455"/>
            <a:ext cx="794815" cy="523220"/>
          </a:xfrm>
          <a:prstGeom prst="rect">
            <a:avLst/>
          </a:prstGeom>
        </p:spPr>
      </p:pic>
      <p:sp>
        <p:nvSpPr>
          <p:cNvPr id="2" name="Rectangle 1">
            <a:extLst>
              <a:ext uri="{FF2B5EF4-FFF2-40B4-BE49-F238E27FC236}">
                <a16:creationId xmlns:a16="http://schemas.microsoft.com/office/drawing/2014/main" id="{2BF74F00-49C0-4D5C-84BF-48543762584B}"/>
              </a:ext>
            </a:extLst>
          </p:cNvPr>
          <p:cNvSpPr>
            <a:spLocks noChangeArrowheads="1"/>
          </p:cNvSpPr>
          <p:nvPr/>
        </p:nvSpPr>
        <p:spPr bwMode="auto">
          <a:xfrm>
            <a:off x="1360284" y="537500"/>
            <a:ext cx="4337783"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2800" b="0" i="0" u="none" strike="noStrike" cap="none" normalizeH="0" baseline="0" dirty="0">
                <a:ln>
                  <a:noFill/>
                </a:ln>
                <a:solidFill>
                  <a:schemeClr val="tx1">
                    <a:lumMod val="50000"/>
                    <a:lumOff val="50000"/>
                  </a:schemeClr>
                </a:solidFill>
                <a:effectLst/>
                <a:latin typeface="inherit"/>
              </a:rPr>
              <a:t>Seguridad y control de acceso</a:t>
            </a:r>
            <a:r>
              <a:rPr kumimoji="0" lang="es-ES" altLang="es-AR" sz="2800" b="0" i="0" u="none" strike="noStrike" cap="none" normalizeH="0" baseline="0" dirty="0">
                <a:ln>
                  <a:noFill/>
                </a:ln>
                <a:solidFill>
                  <a:schemeClr val="tx1">
                    <a:lumMod val="50000"/>
                    <a:lumOff val="50000"/>
                  </a:schemeClr>
                </a:solidFill>
                <a:effectLst/>
              </a:rPr>
              <a:t> </a:t>
            </a:r>
            <a:endParaRPr kumimoji="0" lang="es-ES" altLang="es-AR" sz="28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
        <p:nvSpPr>
          <p:cNvPr id="9" name="Rectangle 3">
            <a:extLst>
              <a:ext uri="{FF2B5EF4-FFF2-40B4-BE49-F238E27FC236}">
                <a16:creationId xmlns:a16="http://schemas.microsoft.com/office/drawing/2014/main" id="{2E7A46B0-C1E8-4338-89BE-B31157E57E1D}"/>
              </a:ext>
            </a:extLst>
          </p:cNvPr>
          <p:cNvSpPr>
            <a:spLocks noChangeArrowheads="1"/>
          </p:cNvSpPr>
          <p:nvPr/>
        </p:nvSpPr>
        <p:spPr bwMode="auto">
          <a:xfrm>
            <a:off x="386524" y="1140037"/>
            <a:ext cx="10917746" cy="705258"/>
          </a:xfrm>
          <a:prstGeom prst="rect">
            <a:avLst/>
          </a:prstGeom>
        </p:spPr>
        <p:txBody>
          <a:bodyPr wrap="square">
            <a:spAutoFit/>
          </a:bodyPr>
          <a:lstStyle/>
          <a:p>
            <a:pPr algn="just">
              <a:lnSpc>
                <a:spcPct val="150000"/>
              </a:lnSpc>
            </a:pPr>
            <a:r>
              <a:rPr lang="es-AR" altLang="es-AR" sz="1400" dirty="0">
                <a:latin typeface="Graphik"/>
              </a:rPr>
              <a:t>A través del modulo de administración se puede gestionar las cuentas y sus aplicaciones consumidoras. Estas cuentas permiten la gestión de nuevas aplicaciones, administración de grupos de desarrollo, pruebas y consumo de documentación de Productos.</a:t>
            </a:r>
          </a:p>
        </p:txBody>
      </p:sp>
      <p:pic>
        <p:nvPicPr>
          <p:cNvPr id="5" name="Imagen 4">
            <a:extLst>
              <a:ext uri="{FF2B5EF4-FFF2-40B4-BE49-F238E27FC236}">
                <a16:creationId xmlns:a16="http://schemas.microsoft.com/office/drawing/2014/main" id="{F1FCCBFE-13AC-E214-FD71-96E800DEA0FE}"/>
              </a:ext>
            </a:extLst>
          </p:cNvPr>
          <p:cNvPicPr>
            <a:picLocks noChangeAspect="1"/>
          </p:cNvPicPr>
          <p:nvPr/>
        </p:nvPicPr>
        <p:blipFill>
          <a:blip r:embed="rId6"/>
          <a:stretch>
            <a:fillRect/>
          </a:stretch>
        </p:blipFill>
        <p:spPr>
          <a:xfrm>
            <a:off x="665754" y="2773217"/>
            <a:ext cx="7897887" cy="1879444"/>
          </a:xfrm>
          <a:prstGeom prst="rect">
            <a:avLst/>
          </a:prstGeom>
        </p:spPr>
      </p:pic>
      <p:pic>
        <p:nvPicPr>
          <p:cNvPr id="7" name="Imagen 6">
            <a:extLst>
              <a:ext uri="{FF2B5EF4-FFF2-40B4-BE49-F238E27FC236}">
                <a16:creationId xmlns:a16="http://schemas.microsoft.com/office/drawing/2014/main" id="{2F0C830B-6DF4-4ADA-94BC-750553536C63}"/>
              </a:ext>
            </a:extLst>
          </p:cNvPr>
          <p:cNvPicPr>
            <a:picLocks noChangeAspect="1"/>
          </p:cNvPicPr>
          <p:nvPr/>
        </p:nvPicPr>
        <p:blipFill>
          <a:blip r:embed="rId7"/>
          <a:stretch>
            <a:fillRect/>
          </a:stretch>
        </p:blipFill>
        <p:spPr>
          <a:xfrm>
            <a:off x="665754" y="2753319"/>
            <a:ext cx="7911888" cy="2836237"/>
          </a:xfrm>
          <a:prstGeom prst="rect">
            <a:avLst/>
          </a:prstGeom>
        </p:spPr>
      </p:pic>
      <p:pic>
        <p:nvPicPr>
          <p:cNvPr id="13" name="Imagen 12">
            <a:extLst>
              <a:ext uri="{FF2B5EF4-FFF2-40B4-BE49-F238E27FC236}">
                <a16:creationId xmlns:a16="http://schemas.microsoft.com/office/drawing/2014/main" id="{F1FEFF18-59A6-3F7F-49A5-FBE42636A2EB}"/>
              </a:ext>
            </a:extLst>
          </p:cNvPr>
          <p:cNvPicPr>
            <a:picLocks noChangeAspect="1"/>
          </p:cNvPicPr>
          <p:nvPr/>
        </p:nvPicPr>
        <p:blipFill>
          <a:blip r:embed="rId8"/>
          <a:stretch>
            <a:fillRect/>
          </a:stretch>
        </p:blipFill>
        <p:spPr>
          <a:xfrm>
            <a:off x="620457" y="2753318"/>
            <a:ext cx="9522096" cy="2150151"/>
          </a:xfrm>
          <a:prstGeom prst="rect">
            <a:avLst/>
          </a:prstGeom>
        </p:spPr>
      </p:pic>
    </p:spTree>
    <p:extLst>
      <p:ext uri="{BB962C8B-B14F-4D97-AF65-F5344CB8AC3E}">
        <p14:creationId xmlns:p14="http://schemas.microsoft.com/office/powerpoint/2010/main" val="305225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1B280-5C37-455F-8962-6269953F1207}"/>
              </a:ext>
            </a:extLst>
          </p:cNvPr>
          <p:cNvSpPr>
            <a:spLocks noGrp="1"/>
          </p:cNvSpPr>
          <p:nvPr>
            <p:ph type="title"/>
          </p:nvPr>
        </p:nvSpPr>
        <p:spPr/>
        <p:txBody>
          <a:bodyPr vert="horz">
            <a:normAutofit/>
          </a:bodyPr>
          <a:lstStyle/>
          <a:p>
            <a:r>
              <a:rPr lang="es-AR" sz="2800" dirty="0">
                <a:solidFill>
                  <a:srgbClr val="254061"/>
                </a:solidFill>
                <a:latin typeface="Avenir Next LT Pro Light" panose="020B0304020202020204" pitchFamily="34" charset="0"/>
              </a:rPr>
              <a:t>Políticas</a:t>
            </a:r>
          </a:p>
        </p:txBody>
      </p:sp>
      <p:sp>
        <p:nvSpPr>
          <p:cNvPr id="5" name="Rectángulo 4">
            <a:extLst>
              <a:ext uri="{FF2B5EF4-FFF2-40B4-BE49-F238E27FC236}">
                <a16:creationId xmlns:a16="http://schemas.microsoft.com/office/drawing/2014/main" id="{187941CE-03F0-4B62-A3FD-424AB5C66AAD}"/>
              </a:ext>
            </a:extLst>
          </p:cNvPr>
          <p:cNvSpPr/>
          <p:nvPr/>
        </p:nvSpPr>
        <p:spPr>
          <a:xfrm>
            <a:off x="315146" y="1213682"/>
            <a:ext cx="9183416" cy="923330"/>
          </a:xfrm>
          <a:prstGeom prst="rect">
            <a:avLst/>
          </a:prstGeom>
        </p:spPr>
        <p:txBody>
          <a:bodyPr wrap="square">
            <a:spAutoFit/>
          </a:bodyPr>
          <a:lstStyle/>
          <a:p>
            <a:pPr algn="just">
              <a:lnSpc>
                <a:spcPct val="150000"/>
              </a:lnSpc>
            </a:pPr>
            <a:r>
              <a:rPr lang="es-AR" sz="1400" dirty="0">
                <a:latin typeface="Graphik"/>
              </a:rPr>
              <a:t>Esta política habilita el manejo de solicitudes de uso compartido de recursos de origen cruzado (CORS) . Permite definir encabezados CORS como Access-Control-</a:t>
            </a:r>
            <a:r>
              <a:rPr lang="es-AR" sz="1400" dirty="0" err="1">
                <a:latin typeface="Graphik"/>
              </a:rPr>
              <a:t>Allow</a:t>
            </a:r>
            <a:r>
              <a:rPr lang="es-AR" sz="1400" dirty="0">
                <a:latin typeface="Graphik"/>
              </a:rPr>
              <a:t>-</a:t>
            </a:r>
            <a:r>
              <a:rPr lang="es-AR" sz="1400" dirty="0" err="1">
                <a:latin typeface="Graphik"/>
              </a:rPr>
              <a:t>Headers</a:t>
            </a:r>
            <a:r>
              <a:rPr lang="es-AR" sz="1400" dirty="0">
                <a:latin typeface="Graphik"/>
              </a:rPr>
              <a:t>, Access-Control-</a:t>
            </a:r>
            <a:r>
              <a:rPr lang="es-AR" sz="1400" dirty="0" err="1">
                <a:latin typeface="Graphik"/>
              </a:rPr>
              <a:t>Allow</a:t>
            </a:r>
            <a:r>
              <a:rPr lang="es-AR" sz="1400" dirty="0">
                <a:latin typeface="Graphik"/>
              </a:rPr>
              <a:t>-</a:t>
            </a:r>
            <a:r>
              <a:rPr lang="es-AR" sz="1400" dirty="0" err="1">
                <a:latin typeface="Graphik"/>
              </a:rPr>
              <a:t>Methods</a:t>
            </a:r>
            <a:r>
              <a:rPr lang="es-AR" sz="1400" dirty="0">
                <a:latin typeface="Graphik"/>
              </a:rPr>
              <a:t>, etc.</a:t>
            </a:r>
          </a:p>
        </p:txBody>
      </p:sp>
      <p:sp>
        <p:nvSpPr>
          <p:cNvPr id="6" name="Rectángulo 5">
            <a:extLst>
              <a:ext uri="{FF2B5EF4-FFF2-40B4-BE49-F238E27FC236}">
                <a16:creationId xmlns:a16="http://schemas.microsoft.com/office/drawing/2014/main" id="{587A5A7B-E068-40E3-BF6D-FC88F5578E64}"/>
              </a:ext>
            </a:extLst>
          </p:cNvPr>
          <p:cNvSpPr/>
          <p:nvPr/>
        </p:nvSpPr>
        <p:spPr>
          <a:xfrm>
            <a:off x="315146" y="2621285"/>
            <a:ext cx="9248731" cy="646331"/>
          </a:xfrm>
          <a:prstGeom prst="rect">
            <a:avLst/>
          </a:prstGeom>
        </p:spPr>
        <p:txBody>
          <a:bodyPr wrap="square">
            <a:spAutoFit/>
          </a:bodyPr>
          <a:lstStyle/>
          <a:p>
            <a:pPr algn="just">
              <a:lnSpc>
                <a:spcPct val="150000"/>
              </a:lnSpc>
            </a:pPr>
            <a:r>
              <a:rPr lang="es-AR" sz="1400" dirty="0">
                <a:latin typeface="Graphik"/>
              </a:rPr>
              <a:t>Funcionalidad principal de APIcast para trabajar con el administrador de API 3scale. Esto incluye la coincidencia de reglas de mapeo, autorización, informes, etc.</a:t>
            </a:r>
          </a:p>
        </p:txBody>
      </p:sp>
      <p:sp>
        <p:nvSpPr>
          <p:cNvPr id="7" name="Rectángulo 6">
            <a:extLst>
              <a:ext uri="{FF2B5EF4-FFF2-40B4-BE49-F238E27FC236}">
                <a16:creationId xmlns:a16="http://schemas.microsoft.com/office/drawing/2014/main" id="{AAD5412B-7AD3-4958-AFF8-9FB560F931B0}"/>
              </a:ext>
            </a:extLst>
          </p:cNvPr>
          <p:cNvSpPr/>
          <p:nvPr/>
        </p:nvSpPr>
        <p:spPr>
          <a:xfrm>
            <a:off x="522510" y="2278434"/>
            <a:ext cx="1499128" cy="369332"/>
          </a:xfrm>
          <a:prstGeom prst="rect">
            <a:avLst/>
          </a:prstGeom>
        </p:spPr>
        <p:txBody>
          <a:bodyPr wrap="none">
            <a:spAutoFit/>
          </a:bodyPr>
          <a:lstStyle/>
          <a:p>
            <a:r>
              <a:rPr lang="es-AR" dirty="0">
                <a:solidFill>
                  <a:schemeClr val="accent1">
                    <a:lumMod val="75000"/>
                  </a:schemeClr>
                </a:solidFill>
                <a:latin typeface="RedHatText"/>
              </a:rPr>
              <a:t>3scale</a:t>
            </a:r>
            <a:r>
              <a:rPr lang="es-AR" dirty="0">
                <a:solidFill>
                  <a:srgbClr val="151515"/>
                </a:solidFill>
                <a:latin typeface="RedHatText"/>
              </a:rPr>
              <a:t> </a:t>
            </a:r>
            <a:r>
              <a:rPr lang="es-AR" dirty="0">
                <a:solidFill>
                  <a:schemeClr val="accent1">
                    <a:lumMod val="75000"/>
                  </a:schemeClr>
                </a:solidFill>
                <a:latin typeface="RedHatText"/>
              </a:rPr>
              <a:t>APIcast</a:t>
            </a:r>
          </a:p>
        </p:txBody>
      </p:sp>
      <p:sp>
        <p:nvSpPr>
          <p:cNvPr id="8" name="Rectángulo 7">
            <a:extLst>
              <a:ext uri="{FF2B5EF4-FFF2-40B4-BE49-F238E27FC236}">
                <a16:creationId xmlns:a16="http://schemas.microsoft.com/office/drawing/2014/main" id="{AB6EDA6E-5D11-486F-8767-BBC7D8D73FBB}"/>
              </a:ext>
            </a:extLst>
          </p:cNvPr>
          <p:cNvSpPr/>
          <p:nvPr/>
        </p:nvSpPr>
        <p:spPr>
          <a:xfrm>
            <a:off x="522510" y="844350"/>
            <a:ext cx="2386744" cy="369332"/>
          </a:xfrm>
          <a:prstGeom prst="rect">
            <a:avLst/>
          </a:prstGeom>
        </p:spPr>
        <p:txBody>
          <a:bodyPr wrap="none">
            <a:spAutoFit/>
          </a:bodyPr>
          <a:lstStyle/>
          <a:p>
            <a:r>
              <a:rPr lang="es-AR" dirty="0">
                <a:solidFill>
                  <a:schemeClr val="accent1">
                    <a:lumMod val="75000"/>
                  </a:schemeClr>
                </a:solidFill>
                <a:latin typeface="RedHatText"/>
              </a:rPr>
              <a:t>CORS Request Handling</a:t>
            </a:r>
          </a:p>
        </p:txBody>
      </p:sp>
      <p:pic>
        <p:nvPicPr>
          <p:cNvPr id="3" name="Imagen 2">
            <a:extLst>
              <a:ext uri="{FF2B5EF4-FFF2-40B4-BE49-F238E27FC236}">
                <a16:creationId xmlns:a16="http://schemas.microsoft.com/office/drawing/2014/main" id="{1F1DBCED-4DE7-425F-97F7-3EAF5870973C}"/>
              </a:ext>
            </a:extLst>
          </p:cNvPr>
          <p:cNvPicPr>
            <a:picLocks noChangeAspect="1"/>
          </p:cNvPicPr>
          <p:nvPr/>
        </p:nvPicPr>
        <p:blipFill>
          <a:blip r:embed="rId2"/>
          <a:stretch>
            <a:fillRect/>
          </a:stretch>
        </p:blipFill>
        <p:spPr>
          <a:xfrm>
            <a:off x="1257205" y="3751889"/>
            <a:ext cx="7299298" cy="22316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95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AA55BBB3-F1F6-42D1-B6D6-6C3F9F680778}"/>
              </a:ext>
            </a:extLst>
          </p:cNvPr>
          <p:cNvSpPr>
            <a:spLocks noGrp="1"/>
          </p:cNvSpPr>
          <p:nvPr>
            <p:ph type="sldNum" sz="quarter" idx="4"/>
          </p:nvPr>
        </p:nvSpPr>
        <p:spPr>
          <a:xfrm>
            <a:off x="9361209" y="6366718"/>
            <a:ext cx="721512" cy="365125"/>
          </a:xfrm>
        </p:spPr>
        <p:txBody>
          <a:bodyPr/>
          <a:lstStyle/>
          <a:p>
            <a:fld id="{B15B6D99-EE7E-1D45-9770-48338E4049BF}" type="slidenum">
              <a:rPr lang="en-US" smtClean="0">
                <a:latin typeface="Abadi" panose="020B0604020104020204" pitchFamily="34" charset="0"/>
              </a:rPr>
              <a:pPr/>
              <a:t>9</a:t>
            </a:fld>
            <a:endParaRPr lang="en-US">
              <a:latin typeface="Abadi" panose="020B0604020104020204" pitchFamily="34" charset="0"/>
            </a:endParaRPr>
          </a:p>
        </p:txBody>
      </p:sp>
      <p:sp>
        <p:nvSpPr>
          <p:cNvPr id="14" name="Rectángulo 13">
            <a:extLst>
              <a:ext uri="{FF2B5EF4-FFF2-40B4-BE49-F238E27FC236}">
                <a16:creationId xmlns:a16="http://schemas.microsoft.com/office/drawing/2014/main" id="{6B9C76CD-2E57-4921-9CEE-0DCB2C9242B3}"/>
              </a:ext>
            </a:extLst>
          </p:cNvPr>
          <p:cNvSpPr/>
          <p:nvPr/>
        </p:nvSpPr>
        <p:spPr>
          <a:xfrm>
            <a:off x="751530" y="1240400"/>
            <a:ext cx="8609679" cy="1027076"/>
          </a:xfrm>
          <a:prstGeom prst="rect">
            <a:avLst/>
          </a:prstGeom>
        </p:spPr>
        <p:txBody>
          <a:bodyPr wrap="square">
            <a:spAutoFit/>
          </a:bodyPr>
          <a:lstStyle/>
          <a:p>
            <a:pPr algn="just">
              <a:lnSpc>
                <a:spcPct val="150000"/>
              </a:lnSpc>
            </a:pPr>
            <a:r>
              <a:rPr lang="es-AR" sz="1400" dirty="0">
                <a:latin typeface="Graphik"/>
              </a:rPr>
              <a:t>Gestión de planes de consumo para las aplicaciones que vayan a usar las APIs pudiéndose configurar el número de llamadas por unidad de tiempo para proteger la infraestructura y mantener el flujo de tráfico sin problemas. También permite disparar alertas cuando las aplicaciones se aproximen a los límites de uso definidos.</a:t>
            </a:r>
          </a:p>
        </p:txBody>
      </p:sp>
      <p:grpSp>
        <p:nvGrpSpPr>
          <p:cNvPr id="17" name="Grupo 16">
            <a:extLst>
              <a:ext uri="{FF2B5EF4-FFF2-40B4-BE49-F238E27FC236}">
                <a16:creationId xmlns:a16="http://schemas.microsoft.com/office/drawing/2014/main" id="{50FE3BCB-6699-4D5B-AD27-0BC3193D5CC3}"/>
              </a:ext>
            </a:extLst>
          </p:cNvPr>
          <p:cNvGrpSpPr/>
          <p:nvPr/>
        </p:nvGrpSpPr>
        <p:grpSpPr>
          <a:xfrm>
            <a:off x="721869" y="415319"/>
            <a:ext cx="3374940" cy="474112"/>
            <a:chOff x="721869" y="415319"/>
            <a:chExt cx="3374940" cy="474112"/>
          </a:xfrm>
        </p:grpSpPr>
        <p:pic>
          <p:nvPicPr>
            <p:cNvPr id="15" name="Imagen 14">
              <a:extLst>
                <a:ext uri="{FF2B5EF4-FFF2-40B4-BE49-F238E27FC236}">
                  <a16:creationId xmlns:a16="http://schemas.microsoft.com/office/drawing/2014/main" id="{43C5DEEF-8AE9-418A-A1CF-24EF1E6BE5CD}"/>
                </a:ext>
              </a:extLst>
            </p:cNvPr>
            <p:cNvPicPr>
              <a:picLocks noChangeAspect="1"/>
            </p:cNvPicPr>
            <p:nvPr/>
          </p:nvPicPr>
          <p:blipFill rotWithShape="1">
            <a:blip r:embed="rId3"/>
            <a:srcRect r="78802"/>
            <a:stretch/>
          </p:blipFill>
          <p:spPr>
            <a:xfrm>
              <a:off x="721869" y="415319"/>
              <a:ext cx="613996" cy="474112"/>
            </a:xfrm>
            <a:prstGeom prst="rect">
              <a:avLst/>
            </a:prstGeom>
            <a:noFill/>
          </p:spPr>
        </p:pic>
        <p:sp>
          <p:nvSpPr>
            <p:cNvPr id="16" name="Rectangle 1">
              <a:extLst>
                <a:ext uri="{FF2B5EF4-FFF2-40B4-BE49-F238E27FC236}">
                  <a16:creationId xmlns:a16="http://schemas.microsoft.com/office/drawing/2014/main" id="{529D03C5-7BC5-45A9-AE8C-C947D97A7E6F}"/>
                </a:ext>
              </a:extLst>
            </p:cNvPr>
            <p:cNvSpPr>
              <a:spLocks noChangeArrowheads="1"/>
            </p:cNvSpPr>
            <p:nvPr/>
          </p:nvSpPr>
          <p:spPr bwMode="auto">
            <a:xfrm>
              <a:off x="1436915" y="461264"/>
              <a:ext cx="2659894" cy="40524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2800" b="0" i="0" u="none" strike="noStrike" cap="none" normalizeH="0" baseline="0" dirty="0">
                  <a:ln>
                    <a:noFill/>
                  </a:ln>
                  <a:solidFill>
                    <a:schemeClr val="tx1">
                      <a:lumMod val="50000"/>
                      <a:lumOff val="50000"/>
                    </a:schemeClr>
                  </a:solidFill>
                  <a:effectLst/>
                  <a:latin typeface="inherit"/>
                </a:rPr>
                <a:t>Planes y limites</a:t>
              </a:r>
              <a:endParaRPr kumimoji="0" lang="es-ES" altLang="es-AR" sz="2800" b="0" i="0" u="none" strike="noStrike" cap="none" normalizeH="0" baseline="0" dirty="0">
                <a:ln>
                  <a:noFill/>
                </a:ln>
                <a:solidFill>
                  <a:schemeClr val="tx1">
                    <a:lumMod val="50000"/>
                    <a:lumOff val="50000"/>
                  </a:schemeClr>
                </a:solidFill>
                <a:effectLst/>
                <a:latin typeface="Arial" panose="020B0604020202020204" pitchFamily="34" charset="0"/>
              </a:endParaRPr>
            </a:p>
          </p:txBody>
        </p:sp>
      </p:grpSp>
      <p:sp>
        <p:nvSpPr>
          <p:cNvPr id="18" name="Rectángulo: esquinas redondeadas 17">
            <a:extLst>
              <a:ext uri="{FF2B5EF4-FFF2-40B4-BE49-F238E27FC236}">
                <a16:creationId xmlns:a16="http://schemas.microsoft.com/office/drawing/2014/main" id="{1BDE26A7-5467-485B-A14A-4BF9CE82EFD4}"/>
              </a:ext>
            </a:extLst>
          </p:cNvPr>
          <p:cNvSpPr/>
          <p:nvPr/>
        </p:nvSpPr>
        <p:spPr>
          <a:xfrm>
            <a:off x="956733" y="2709333"/>
            <a:ext cx="2015067" cy="381000"/>
          </a:xfrm>
          <a:prstGeom prst="roundRect">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API</a:t>
            </a:r>
          </a:p>
        </p:txBody>
      </p:sp>
      <p:sp>
        <p:nvSpPr>
          <p:cNvPr id="19" name="Rectángulo: esquinas redondeadas 18">
            <a:extLst>
              <a:ext uri="{FF2B5EF4-FFF2-40B4-BE49-F238E27FC236}">
                <a16:creationId xmlns:a16="http://schemas.microsoft.com/office/drawing/2014/main" id="{65783AFC-E10C-4103-A250-646A94973965}"/>
              </a:ext>
            </a:extLst>
          </p:cNvPr>
          <p:cNvSpPr/>
          <p:nvPr/>
        </p:nvSpPr>
        <p:spPr>
          <a:xfrm>
            <a:off x="941012" y="5378083"/>
            <a:ext cx="2015067" cy="381000"/>
          </a:xfrm>
          <a:prstGeom prst="roundRect">
            <a:avLst/>
          </a:prstGeom>
          <a:solidFill>
            <a:srgbClr val="C0504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Costo</a:t>
            </a:r>
          </a:p>
        </p:txBody>
      </p:sp>
      <p:sp>
        <p:nvSpPr>
          <p:cNvPr id="20" name="Rectángulo: esquinas redondeadas 19">
            <a:extLst>
              <a:ext uri="{FF2B5EF4-FFF2-40B4-BE49-F238E27FC236}">
                <a16:creationId xmlns:a16="http://schemas.microsoft.com/office/drawing/2014/main" id="{65C203AE-B84B-4E29-9E37-9E076DF79224}"/>
              </a:ext>
            </a:extLst>
          </p:cNvPr>
          <p:cNvSpPr/>
          <p:nvPr/>
        </p:nvSpPr>
        <p:spPr>
          <a:xfrm>
            <a:off x="956731" y="4249576"/>
            <a:ext cx="2015067" cy="381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AR" dirty="0"/>
              <a:t>Limites</a:t>
            </a:r>
          </a:p>
        </p:txBody>
      </p:sp>
      <p:sp>
        <p:nvSpPr>
          <p:cNvPr id="21" name="Rectángulo 20">
            <a:extLst>
              <a:ext uri="{FF2B5EF4-FFF2-40B4-BE49-F238E27FC236}">
                <a16:creationId xmlns:a16="http://schemas.microsoft.com/office/drawing/2014/main" id="{54B3424A-2109-4B4E-869D-AC27B63042DA}"/>
              </a:ext>
            </a:extLst>
          </p:cNvPr>
          <p:cNvSpPr/>
          <p:nvPr/>
        </p:nvSpPr>
        <p:spPr>
          <a:xfrm>
            <a:off x="5768856" y="2917161"/>
            <a:ext cx="2164409"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AR" dirty="0"/>
              <a:t>Aplicación A</a:t>
            </a:r>
          </a:p>
        </p:txBody>
      </p:sp>
      <p:sp>
        <p:nvSpPr>
          <p:cNvPr id="24" name="Rectángulo 23">
            <a:extLst>
              <a:ext uri="{FF2B5EF4-FFF2-40B4-BE49-F238E27FC236}">
                <a16:creationId xmlns:a16="http://schemas.microsoft.com/office/drawing/2014/main" id="{4D2F4AD4-3F37-42A6-A431-669612858D44}"/>
              </a:ext>
            </a:extLst>
          </p:cNvPr>
          <p:cNvSpPr/>
          <p:nvPr/>
        </p:nvSpPr>
        <p:spPr>
          <a:xfrm>
            <a:off x="5768856" y="4059076"/>
            <a:ext cx="2164409" cy="381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AR" dirty="0"/>
              <a:t>Aplicación B</a:t>
            </a:r>
          </a:p>
        </p:txBody>
      </p:sp>
      <p:sp>
        <p:nvSpPr>
          <p:cNvPr id="25" name="Rectángulo 24">
            <a:extLst>
              <a:ext uri="{FF2B5EF4-FFF2-40B4-BE49-F238E27FC236}">
                <a16:creationId xmlns:a16="http://schemas.microsoft.com/office/drawing/2014/main" id="{3D8FEA8A-6694-4A3F-85EF-F56643FA28C3}"/>
              </a:ext>
            </a:extLst>
          </p:cNvPr>
          <p:cNvSpPr/>
          <p:nvPr/>
        </p:nvSpPr>
        <p:spPr>
          <a:xfrm>
            <a:off x="5768856" y="5200991"/>
            <a:ext cx="2164409" cy="381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AR" dirty="0"/>
              <a:t>Aplicación C</a:t>
            </a:r>
          </a:p>
        </p:txBody>
      </p:sp>
      <p:pic>
        <p:nvPicPr>
          <p:cNvPr id="26" name="Imagen 25">
            <a:extLst>
              <a:ext uri="{FF2B5EF4-FFF2-40B4-BE49-F238E27FC236}">
                <a16:creationId xmlns:a16="http://schemas.microsoft.com/office/drawing/2014/main" id="{9812A3CC-CF50-4233-A826-7CD096ECE2C6}"/>
              </a:ext>
            </a:extLst>
          </p:cNvPr>
          <p:cNvPicPr>
            <a:picLocks noChangeAspect="1"/>
          </p:cNvPicPr>
          <p:nvPr/>
        </p:nvPicPr>
        <p:blipFill>
          <a:blip r:embed="rId4"/>
          <a:stretch>
            <a:fillRect/>
          </a:stretch>
        </p:blipFill>
        <p:spPr>
          <a:xfrm>
            <a:off x="8358421" y="4885697"/>
            <a:ext cx="838317" cy="752580"/>
          </a:xfrm>
          <a:prstGeom prst="rect">
            <a:avLst/>
          </a:prstGeom>
        </p:spPr>
      </p:pic>
      <p:pic>
        <p:nvPicPr>
          <p:cNvPr id="27" name="Imagen 26">
            <a:extLst>
              <a:ext uri="{FF2B5EF4-FFF2-40B4-BE49-F238E27FC236}">
                <a16:creationId xmlns:a16="http://schemas.microsoft.com/office/drawing/2014/main" id="{C7F35FAD-7D75-49B6-AD0B-E54F3A633096}"/>
              </a:ext>
            </a:extLst>
          </p:cNvPr>
          <p:cNvPicPr>
            <a:picLocks noChangeAspect="1"/>
          </p:cNvPicPr>
          <p:nvPr/>
        </p:nvPicPr>
        <p:blipFill>
          <a:blip r:embed="rId4"/>
          <a:stretch>
            <a:fillRect/>
          </a:stretch>
        </p:blipFill>
        <p:spPr>
          <a:xfrm>
            <a:off x="8351690" y="3794417"/>
            <a:ext cx="838317" cy="752580"/>
          </a:xfrm>
          <a:prstGeom prst="rect">
            <a:avLst/>
          </a:prstGeom>
        </p:spPr>
      </p:pic>
      <p:pic>
        <p:nvPicPr>
          <p:cNvPr id="28" name="Imagen 27">
            <a:extLst>
              <a:ext uri="{FF2B5EF4-FFF2-40B4-BE49-F238E27FC236}">
                <a16:creationId xmlns:a16="http://schemas.microsoft.com/office/drawing/2014/main" id="{AC821ECB-6C3D-4DDF-8456-63F648A35630}"/>
              </a:ext>
            </a:extLst>
          </p:cNvPr>
          <p:cNvPicPr>
            <a:picLocks noChangeAspect="1"/>
          </p:cNvPicPr>
          <p:nvPr/>
        </p:nvPicPr>
        <p:blipFill>
          <a:blip r:embed="rId4"/>
          <a:stretch>
            <a:fillRect/>
          </a:stretch>
        </p:blipFill>
        <p:spPr>
          <a:xfrm>
            <a:off x="8351690" y="2703138"/>
            <a:ext cx="838317" cy="752580"/>
          </a:xfrm>
          <a:prstGeom prst="rect">
            <a:avLst/>
          </a:prstGeom>
        </p:spPr>
      </p:pic>
      <p:cxnSp>
        <p:nvCxnSpPr>
          <p:cNvPr id="30" name="Conector recto 29">
            <a:extLst>
              <a:ext uri="{FF2B5EF4-FFF2-40B4-BE49-F238E27FC236}">
                <a16:creationId xmlns:a16="http://schemas.microsoft.com/office/drawing/2014/main" id="{24F2DAB5-E7D8-4ACC-9145-0EBC82A3EA35}"/>
              </a:ext>
            </a:extLst>
          </p:cNvPr>
          <p:cNvCxnSpPr>
            <a:cxnSpLocks/>
            <a:stCxn id="21" idx="1"/>
            <a:endCxn id="33" idx="3"/>
          </p:cNvCxnSpPr>
          <p:nvPr/>
        </p:nvCxnSpPr>
        <p:spPr>
          <a:xfrm flipH="1">
            <a:off x="2760133" y="3107661"/>
            <a:ext cx="3008723" cy="22833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ector recto 31">
            <a:extLst>
              <a:ext uri="{FF2B5EF4-FFF2-40B4-BE49-F238E27FC236}">
                <a16:creationId xmlns:a16="http://schemas.microsoft.com/office/drawing/2014/main" id="{F806125C-0453-46E1-9D9D-5DE3F99C431D}"/>
              </a:ext>
            </a:extLst>
          </p:cNvPr>
          <p:cNvCxnSpPr>
            <a:cxnSpLocks/>
            <a:stCxn id="21" idx="1"/>
            <a:endCxn id="37" idx="3"/>
          </p:cNvCxnSpPr>
          <p:nvPr/>
        </p:nvCxnSpPr>
        <p:spPr>
          <a:xfrm flipH="1">
            <a:off x="2766862" y="3107661"/>
            <a:ext cx="3001994" cy="174273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Rectángulo 32">
            <a:extLst>
              <a:ext uri="{FF2B5EF4-FFF2-40B4-BE49-F238E27FC236}">
                <a16:creationId xmlns:a16="http://schemas.microsoft.com/office/drawing/2014/main" id="{B1D2F1E0-20ED-4EFF-BBA9-A211BF38F944}"/>
              </a:ext>
            </a:extLst>
          </p:cNvPr>
          <p:cNvSpPr/>
          <p:nvPr/>
        </p:nvSpPr>
        <p:spPr>
          <a:xfrm>
            <a:off x="1136962" y="3212884"/>
            <a:ext cx="1623171"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AR" sz="1000" b="1" dirty="0">
                <a:solidFill>
                  <a:srgbClr val="151515"/>
                </a:solidFill>
                <a:latin typeface="RedHatText"/>
              </a:rPr>
              <a:t>Consulta Saldo Cuenta</a:t>
            </a:r>
          </a:p>
        </p:txBody>
      </p:sp>
      <p:sp>
        <p:nvSpPr>
          <p:cNvPr id="34" name="Rectángulo 33">
            <a:extLst>
              <a:ext uri="{FF2B5EF4-FFF2-40B4-BE49-F238E27FC236}">
                <a16:creationId xmlns:a16="http://schemas.microsoft.com/office/drawing/2014/main" id="{F2D0DAF4-66B2-4F18-84F3-B6C4B6876CAC}"/>
              </a:ext>
            </a:extLst>
          </p:cNvPr>
          <p:cNvSpPr/>
          <p:nvPr/>
        </p:nvSpPr>
        <p:spPr>
          <a:xfrm>
            <a:off x="1136962" y="3507580"/>
            <a:ext cx="1623171"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AR" sz="1000" b="1" dirty="0">
                <a:solidFill>
                  <a:srgbClr val="151515"/>
                </a:solidFill>
                <a:latin typeface="RedHatText"/>
              </a:rPr>
              <a:t>Consulta Detalle Préstamo</a:t>
            </a:r>
          </a:p>
        </p:txBody>
      </p:sp>
      <p:sp>
        <p:nvSpPr>
          <p:cNvPr id="36" name="Rectángulo 35">
            <a:extLst>
              <a:ext uri="{FF2B5EF4-FFF2-40B4-BE49-F238E27FC236}">
                <a16:creationId xmlns:a16="http://schemas.microsoft.com/office/drawing/2014/main" id="{485CC046-08A4-4B4D-B9FC-349D81B46D98}"/>
              </a:ext>
            </a:extLst>
          </p:cNvPr>
          <p:cNvSpPr/>
          <p:nvPr/>
        </p:nvSpPr>
        <p:spPr>
          <a:xfrm>
            <a:off x="1136961" y="3802276"/>
            <a:ext cx="1623171"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AR" sz="1000" b="1" dirty="0">
                <a:solidFill>
                  <a:srgbClr val="151515"/>
                </a:solidFill>
                <a:latin typeface="RedHatText"/>
              </a:rPr>
              <a:t>ABM Alta Plazo fijo</a:t>
            </a:r>
          </a:p>
        </p:txBody>
      </p:sp>
      <p:sp>
        <p:nvSpPr>
          <p:cNvPr id="37" name="Rectángulo 36">
            <a:extLst>
              <a:ext uri="{FF2B5EF4-FFF2-40B4-BE49-F238E27FC236}">
                <a16:creationId xmlns:a16="http://schemas.microsoft.com/office/drawing/2014/main" id="{838791B9-066E-4D6B-84C6-7F20D60172EF}"/>
              </a:ext>
            </a:extLst>
          </p:cNvPr>
          <p:cNvSpPr/>
          <p:nvPr/>
        </p:nvSpPr>
        <p:spPr>
          <a:xfrm>
            <a:off x="1143691" y="4727280"/>
            <a:ext cx="1623171"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AR" sz="1000" b="1" dirty="0">
                <a:solidFill>
                  <a:srgbClr val="151515"/>
                </a:solidFill>
                <a:latin typeface="RedHatText"/>
              </a:rPr>
              <a:t>50 llamadas por Min.</a:t>
            </a:r>
          </a:p>
        </p:txBody>
      </p:sp>
      <p:cxnSp>
        <p:nvCxnSpPr>
          <p:cNvPr id="41" name="Conector recto 40">
            <a:extLst>
              <a:ext uri="{FF2B5EF4-FFF2-40B4-BE49-F238E27FC236}">
                <a16:creationId xmlns:a16="http://schemas.microsoft.com/office/drawing/2014/main" id="{66D05865-3A6E-4CC7-B03F-9099431F86E8}"/>
              </a:ext>
            </a:extLst>
          </p:cNvPr>
          <p:cNvCxnSpPr>
            <a:cxnSpLocks/>
            <a:stCxn id="21" idx="1"/>
            <a:endCxn id="44" idx="3"/>
          </p:cNvCxnSpPr>
          <p:nvPr/>
        </p:nvCxnSpPr>
        <p:spPr>
          <a:xfrm flipH="1">
            <a:off x="2760132" y="3107661"/>
            <a:ext cx="3008724" cy="31483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Rectángulo 41">
            <a:extLst>
              <a:ext uri="{FF2B5EF4-FFF2-40B4-BE49-F238E27FC236}">
                <a16:creationId xmlns:a16="http://schemas.microsoft.com/office/drawing/2014/main" id="{65B14C02-D8C1-40E1-AF96-40C10FAE17ED}"/>
              </a:ext>
            </a:extLst>
          </p:cNvPr>
          <p:cNvSpPr/>
          <p:nvPr/>
        </p:nvSpPr>
        <p:spPr>
          <a:xfrm>
            <a:off x="1152678" y="5015766"/>
            <a:ext cx="1623171"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AR" sz="1000" b="1" dirty="0">
                <a:solidFill>
                  <a:srgbClr val="151515"/>
                </a:solidFill>
                <a:latin typeface="RedHatText"/>
              </a:rPr>
              <a:t>2 llamadas por Seg.</a:t>
            </a:r>
          </a:p>
        </p:txBody>
      </p:sp>
      <p:sp>
        <p:nvSpPr>
          <p:cNvPr id="43" name="Rectángulo 42">
            <a:extLst>
              <a:ext uri="{FF2B5EF4-FFF2-40B4-BE49-F238E27FC236}">
                <a16:creationId xmlns:a16="http://schemas.microsoft.com/office/drawing/2014/main" id="{DCF1194D-428B-4735-8ABD-C4340DCDBD81}"/>
              </a:ext>
            </a:extLst>
          </p:cNvPr>
          <p:cNvSpPr/>
          <p:nvPr/>
        </p:nvSpPr>
        <p:spPr>
          <a:xfrm>
            <a:off x="1127973" y="5825925"/>
            <a:ext cx="1623171"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AR" sz="1000" b="1" dirty="0">
                <a:solidFill>
                  <a:srgbClr val="151515"/>
                </a:solidFill>
                <a:latin typeface="RedHatText"/>
              </a:rPr>
              <a:t>Gratis</a:t>
            </a:r>
          </a:p>
        </p:txBody>
      </p:sp>
      <p:sp>
        <p:nvSpPr>
          <p:cNvPr id="44" name="Rectángulo 43">
            <a:extLst>
              <a:ext uri="{FF2B5EF4-FFF2-40B4-BE49-F238E27FC236}">
                <a16:creationId xmlns:a16="http://schemas.microsoft.com/office/drawing/2014/main" id="{A4948C6A-2C53-467B-9FC9-D074D9080C9B}"/>
              </a:ext>
            </a:extLst>
          </p:cNvPr>
          <p:cNvSpPr/>
          <p:nvPr/>
        </p:nvSpPr>
        <p:spPr>
          <a:xfrm>
            <a:off x="1136961" y="6132898"/>
            <a:ext cx="1623171" cy="2462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AR" sz="1000" b="1" dirty="0">
                <a:solidFill>
                  <a:srgbClr val="151515"/>
                </a:solidFill>
                <a:latin typeface="RedHatText"/>
              </a:rPr>
              <a:t>0,5 $ por llamada</a:t>
            </a:r>
          </a:p>
        </p:txBody>
      </p:sp>
      <p:cxnSp>
        <p:nvCxnSpPr>
          <p:cNvPr id="48" name="Conector recto 47">
            <a:extLst>
              <a:ext uri="{FF2B5EF4-FFF2-40B4-BE49-F238E27FC236}">
                <a16:creationId xmlns:a16="http://schemas.microsoft.com/office/drawing/2014/main" id="{3549115C-15E4-49CD-A82E-A4B728735793}"/>
              </a:ext>
            </a:extLst>
          </p:cNvPr>
          <p:cNvCxnSpPr>
            <a:stCxn id="24" idx="1"/>
            <a:endCxn id="34" idx="3"/>
          </p:cNvCxnSpPr>
          <p:nvPr/>
        </p:nvCxnSpPr>
        <p:spPr>
          <a:xfrm flipH="1" flipV="1">
            <a:off x="2760133" y="3630691"/>
            <a:ext cx="3008723" cy="618885"/>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Conector recto 49">
            <a:extLst>
              <a:ext uri="{FF2B5EF4-FFF2-40B4-BE49-F238E27FC236}">
                <a16:creationId xmlns:a16="http://schemas.microsoft.com/office/drawing/2014/main" id="{1BA0BE2B-C910-4EF7-A983-594B816E85DC}"/>
              </a:ext>
            </a:extLst>
          </p:cNvPr>
          <p:cNvCxnSpPr>
            <a:stCxn id="24" idx="1"/>
            <a:endCxn id="37" idx="3"/>
          </p:cNvCxnSpPr>
          <p:nvPr/>
        </p:nvCxnSpPr>
        <p:spPr>
          <a:xfrm flipH="1">
            <a:off x="2766862" y="4249576"/>
            <a:ext cx="3001994" cy="600815"/>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Conector recto 51">
            <a:extLst>
              <a:ext uri="{FF2B5EF4-FFF2-40B4-BE49-F238E27FC236}">
                <a16:creationId xmlns:a16="http://schemas.microsoft.com/office/drawing/2014/main" id="{6D29B46C-FFFE-4F63-A972-603BCAAB8BF2}"/>
              </a:ext>
            </a:extLst>
          </p:cNvPr>
          <p:cNvCxnSpPr>
            <a:stCxn id="24" idx="1"/>
            <a:endCxn id="43" idx="3"/>
          </p:cNvCxnSpPr>
          <p:nvPr/>
        </p:nvCxnSpPr>
        <p:spPr>
          <a:xfrm flipH="1">
            <a:off x="2751144" y="4249576"/>
            <a:ext cx="3017712" cy="169946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28034158"/>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795C375-EF06-4573-9549-8518559FA00C}" vid="{F316DB47-9D84-4D7E-B186-57F41717BF5A}"/>
    </a:ext>
  </a:extLst>
</a:theme>
</file>

<file path=ppt/theme/theme2.xml><?xml version="1.0" encoding="utf-8"?>
<a:theme xmlns:a="http://schemas.openxmlformats.org/drawingml/2006/main" name="Custom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457200" indent="-457200">
          <a:buSzPct val="90000"/>
          <a:buFont typeface="Wingdings" charset="2"/>
          <a:buChar char="➜"/>
          <a:defRPr sz="2400" b="1" dirty="0" smtClean="0">
            <a:solidFill>
              <a:srgbClr val="005BAA"/>
            </a:solidFill>
          </a:defRPr>
        </a:defPPr>
      </a:lstStyle>
    </a:txDef>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457200" indent="-457200">
          <a:buSzPct val="90000"/>
          <a:buFont typeface="Wingdings" charset="2"/>
          <a:buChar char="➜"/>
          <a:defRPr sz="2400" b="1" dirty="0" smtClean="0">
            <a:solidFill>
              <a:srgbClr val="005BAA"/>
            </a:solidFill>
          </a:defRPr>
        </a:defPPr>
      </a:lstStyle>
    </a:txDef>
  </a:objectDefaults>
  <a:extraClrSchemeLst/>
</a:theme>
</file>

<file path=ppt/theme/theme4.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7C590A498EEF45BACB9BFF031BF515" ma:contentTypeVersion="16" ma:contentTypeDescription="Crear nuevo documento." ma:contentTypeScope="" ma:versionID="cd38628eb18dce47a98884796f596f1d">
  <xsd:schema xmlns:xsd="http://www.w3.org/2001/XMLSchema" xmlns:xs="http://www.w3.org/2001/XMLSchema" xmlns:p="http://schemas.microsoft.com/office/2006/metadata/properties" xmlns:ns2="0e81d080-1503-46d6-b7c2-b8f780134f0c" xmlns:ns3="c508d897-1170-4828-95e0-07f1ba665dc7" targetNamespace="http://schemas.microsoft.com/office/2006/metadata/properties" ma:root="true" ma:fieldsID="9c8a5dde7686ba28d0fd93b80abcafff" ns2:_="" ns3:_="">
    <xsd:import namespace="0e81d080-1503-46d6-b7c2-b8f780134f0c"/>
    <xsd:import namespace="c508d897-1170-4828-95e0-07f1ba665dc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1d080-1503-46d6-b7c2-b8f780134f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8941aa94-0346-42dd-bcbf-708ba80fc66f"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08d897-1170-4828-95e0-07f1ba665dc7"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element name="TaxCatchAll" ma:index="22" nillable="true" ma:displayName="Taxonomy Catch All Column" ma:hidden="true" ma:list="{66de0abf-1651-4fc8-affe-ec8715de2436}" ma:internalName="TaxCatchAll" ma:showField="CatchAllData" ma:web="c508d897-1170-4828-95e0-07f1ba665dc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e81d080-1503-46d6-b7c2-b8f780134f0c">
      <Terms xmlns="http://schemas.microsoft.com/office/infopath/2007/PartnerControls"/>
    </lcf76f155ced4ddcb4097134ff3c332f>
    <TaxCatchAll xmlns="c508d897-1170-4828-95e0-07f1ba665dc7" xsi:nil="true"/>
    <SharedWithUsers xmlns="c508d897-1170-4828-95e0-07f1ba665dc7">
      <UserInfo>
        <DisplayName>Massenzio Pablo Ivan</DisplayName>
        <AccountId>75</AccountId>
        <AccountType/>
      </UserInfo>
    </SharedWithUsers>
  </documentManagement>
</p:properties>
</file>

<file path=customXml/itemProps1.xml><?xml version="1.0" encoding="utf-8"?>
<ds:datastoreItem xmlns:ds="http://schemas.openxmlformats.org/officeDocument/2006/customXml" ds:itemID="{8F2CC744-1695-44E5-89B4-C16AF57AE2F9}">
  <ds:schemaRefs>
    <ds:schemaRef ds:uri="0e81d080-1503-46d6-b7c2-b8f780134f0c"/>
    <ds:schemaRef ds:uri="c508d897-1170-4828-95e0-07f1ba665d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BAF8065-AEA6-4A79-9E8D-1012AE98FA5E}">
  <ds:schemaRefs>
    <ds:schemaRef ds:uri="http://schemas.microsoft.com/sharepoint/v3/contenttype/forms"/>
  </ds:schemaRefs>
</ds:datastoreItem>
</file>

<file path=customXml/itemProps3.xml><?xml version="1.0" encoding="utf-8"?>
<ds:datastoreItem xmlns:ds="http://schemas.openxmlformats.org/officeDocument/2006/customXml" ds:itemID="{36FE951C-95C6-432D-9DBF-D3FC9F3968B1}">
  <ds:schemaRefs>
    <ds:schemaRef ds:uri="c508d897-1170-4828-95e0-07f1ba665dc7"/>
    <ds:schemaRef ds:uri="http://schemas.microsoft.com/office/2006/documentManagement/types"/>
    <ds:schemaRef ds:uri="http://purl.org/dc/terms/"/>
    <ds:schemaRef ds:uri="http://purl.org/dc/dcmitype/"/>
    <ds:schemaRef ds:uri="http://schemas.microsoft.com/office/infopath/2007/PartnerControls"/>
    <ds:schemaRef ds:uri="0e81d080-1503-46d6-b7c2-b8f780134f0c"/>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12631</TotalTime>
  <Words>1383</Words>
  <Application>Microsoft Office PowerPoint</Application>
  <PresentationFormat>Panorámica</PresentationFormat>
  <Paragraphs>173</Paragraphs>
  <Slides>20</Slides>
  <Notes>17</Notes>
  <HiddenSlides>1</HiddenSlides>
  <MMClips>0</MMClips>
  <ScaleCrop>false</ScaleCrop>
  <HeadingPairs>
    <vt:vector size="6" baseType="variant">
      <vt:variant>
        <vt:lpstr>Fuentes usadas</vt:lpstr>
      </vt:variant>
      <vt:variant>
        <vt:i4>13</vt:i4>
      </vt:variant>
      <vt:variant>
        <vt:lpstr>Tema</vt:lpstr>
      </vt:variant>
      <vt:variant>
        <vt:i4>4</vt:i4>
      </vt:variant>
      <vt:variant>
        <vt:lpstr>Títulos de diapositiva</vt:lpstr>
      </vt:variant>
      <vt:variant>
        <vt:i4>20</vt:i4>
      </vt:variant>
    </vt:vector>
  </HeadingPairs>
  <TitlesOfParts>
    <vt:vector size="37" baseType="lpstr">
      <vt:lpstr>Abadi</vt:lpstr>
      <vt:lpstr>Arial</vt:lpstr>
      <vt:lpstr>Avenir Next LT Pro Light</vt:lpstr>
      <vt:lpstr>Calibri</vt:lpstr>
      <vt:lpstr>Courier New</vt:lpstr>
      <vt:lpstr>Graphik</vt:lpstr>
      <vt:lpstr>inherit</vt:lpstr>
      <vt:lpstr>RedHatText</vt:lpstr>
      <vt:lpstr>sohne</vt:lpstr>
      <vt:lpstr>source-serif-pro</vt:lpstr>
      <vt:lpstr>Trebuchet MS</vt:lpstr>
      <vt:lpstr>Wingdings</vt:lpstr>
      <vt:lpstr>Wingdings 3</vt:lpstr>
      <vt:lpstr>Tema2</vt:lpstr>
      <vt:lpstr>Custom Design</vt:lpstr>
      <vt:lpstr>2_Custom Design</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Políticas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Banco Ciudad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bcba</dc:creator>
  <cp:lastModifiedBy>Graterol Edward</cp:lastModifiedBy>
  <cp:revision>119</cp:revision>
  <cp:lastPrinted>2019-05-30T13:30:31Z</cp:lastPrinted>
  <dcterms:created xsi:type="dcterms:W3CDTF">2015-03-31T14:41:24Z</dcterms:created>
  <dcterms:modified xsi:type="dcterms:W3CDTF">2023-08-25T17:34:53Z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0x010100667C590A498EEF45BACB9BFF031BF515</vt:lpwstr>
  </property>
  <property fmtid="{D5CDD505-2E9C-101B-9397-08002B2CF9AE}" pid="3" name="MSIP_Label_ac2ff57e-bb39-4db3-8365-241a9e7d2fcd_Enabled">
    <vt:lpwstr>true</vt:lpwstr>
  </property>
  <property fmtid="{D5CDD505-2E9C-101B-9397-08002B2CF9AE}" pid="4" name="MSIP_Label_ac2ff57e-bb39-4db3-8365-241a9e7d2fcd_SetDate">
    <vt:lpwstr>2022-02-22T16:16:49Z</vt:lpwstr>
  </property>
  <property fmtid="{D5CDD505-2E9C-101B-9397-08002B2CF9AE}" pid="5" name="MSIP_Label_ac2ff57e-bb39-4db3-8365-241a9e7d2fcd_Method">
    <vt:lpwstr>Standard</vt:lpwstr>
  </property>
  <property fmtid="{D5CDD505-2E9C-101B-9397-08002B2CF9AE}" pid="6" name="MSIP_Label_ac2ff57e-bb39-4db3-8365-241a9e7d2fcd_Name">
    <vt:lpwstr>-Uso interno</vt:lpwstr>
  </property>
  <property fmtid="{D5CDD505-2E9C-101B-9397-08002B2CF9AE}" pid="7" name="MSIP_Label_ac2ff57e-bb39-4db3-8365-241a9e7d2fcd_SiteId">
    <vt:lpwstr>99d6b2c5-1dda-4246-b042-ef21eb53f345</vt:lpwstr>
  </property>
  <property fmtid="{D5CDD505-2E9C-101B-9397-08002B2CF9AE}" pid="8" name="MSIP_Label_ac2ff57e-bb39-4db3-8365-241a9e7d2fcd_ActionId">
    <vt:lpwstr>d6f8f5b5-02a3-4a7a-bf8c-343b1cb48b0d</vt:lpwstr>
  </property>
  <property fmtid="{D5CDD505-2E9C-101B-9397-08002B2CF9AE}" pid="9" name="MSIP_Label_ac2ff57e-bb39-4db3-8365-241a9e7d2fcd_ContentBits">
    <vt:lpwstr>0</vt:lpwstr>
  </property>
  <property fmtid="{D5CDD505-2E9C-101B-9397-08002B2CF9AE}" pid="10" name="MediaServiceImageTags">
    <vt:lpwstr/>
  </property>
</Properties>
</file>