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94" r:id="rId4"/>
    <p:sldId id="308" r:id="rId5"/>
    <p:sldId id="288" r:id="rId6"/>
    <p:sldId id="259" r:id="rId7"/>
    <p:sldId id="296" r:id="rId8"/>
    <p:sldId id="289" r:id="rId9"/>
    <p:sldId id="260" r:id="rId10"/>
    <p:sldId id="301" r:id="rId11"/>
    <p:sldId id="303" r:id="rId12"/>
    <p:sldId id="304" r:id="rId13"/>
    <p:sldId id="297" r:id="rId14"/>
    <p:sldId id="299" r:id="rId15"/>
    <p:sldId id="302" r:id="rId16"/>
    <p:sldId id="305" r:id="rId17"/>
    <p:sldId id="306" r:id="rId18"/>
    <p:sldId id="293" r:id="rId19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Helvetica" panose="020B0604020202020204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34" charset="-127"/>
      <p:regular r:id="rId30"/>
      <p:bold r:id="rId31"/>
    </p:embeddedFont>
    <p:embeddedFont>
      <p:font typeface="-윤고딕330" panose="020B0604020202020204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5" autoAdjust="0"/>
    <p:restoredTop sz="83993" autoAdjust="0"/>
  </p:normalViewPr>
  <p:slideViewPr>
    <p:cSldViewPr>
      <p:cViewPr varScale="1">
        <p:scale>
          <a:sx n="98" d="100"/>
          <a:sy n="98" d="100"/>
        </p:scale>
        <p:origin x="17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7BFED-0967-4E81-9DD6-0AB30F8C4E90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6646A-02CC-45C2-84B8-75C1AD107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7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83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3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7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9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2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0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7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7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2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Result of calculation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5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8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3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6CD9-6672-42C6-BCFB-2EDC96623591}" type="datetimeFigureOut">
              <a:rPr lang="ko-KR" altLang="en-US" smtClean="0"/>
              <a:t>2015-06-07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gif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4.png"/><Relationship Id="rId3" Type="http://schemas.openxmlformats.org/officeDocument/2006/relationships/image" Target="../media/image25.png"/><Relationship Id="rId7" Type="http://schemas.openxmlformats.org/officeDocument/2006/relationships/image" Target="../media/image39.gif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gif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gif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11760" y="2008357"/>
            <a:ext cx="4689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60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altLang="ko-KR" sz="6000" dirty="0" smtClean="0"/>
              <a:t>erm </a:t>
            </a:r>
            <a:r>
              <a:rPr lang="en-US" altLang="ko-KR" sz="6000" b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altLang="ko-KR" sz="6000" dirty="0" smtClean="0"/>
              <a:t>roject</a:t>
            </a:r>
            <a:endParaRPr lang="en-US" altLang="ko-KR" sz="6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23268"/>
              </p:ext>
            </p:extLst>
          </p:nvPr>
        </p:nvGraphicFramePr>
        <p:xfrm>
          <a:off x="2699792" y="4509121"/>
          <a:ext cx="5486016" cy="3304134"/>
        </p:xfrm>
        <a:graphic>
          <a:graphicData uri="http://schemas.openxmlformats.org/drawingml/2006/table">
            <a:tbl>
              <a:tblPr/>
              <a:tblGrid>
                <a:gridCol w="2455340"/>
                <a:gridCol w="3030676"/>
              </a:tblGrid>
              <a:tr h="37264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2321">
                <a:tc>
                  <a:txBody>
                    <a:bodyPr/>
                    <a:lstStyle/>
                    <a:p>
                      <a:pPr marL="19050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Class :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Physical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System Modeling and Control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528">
                <a:tc>
                  <a:txBody>
                    <a:bodyPr/>
                    <a:lstStyle/>
                    <a:p>
                      <a:pPr marL="19050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Instructor :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Prof.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Park, </a:t>
                      </a:r>
                      <a:r>
                        <a:rPr lang="en-US" sz="1200" kern="0" spc="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Kyi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Hwan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528">
                <a:tc>
                  <a:txBody>
                    <a:bodyPr/>
                    <a:lstStyle/>
                    <a:p>
                      <a:pPr marL="19050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members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: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20151049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최윤정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20151160 Abdullah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Tahir,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4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4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4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35696" y="3205862"/>
            <a:ext cx="615727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DC Motor </a:t>
            </a:r>
            <a:r>
              <a:rPr lang="en-US" altLang="ko-KR" sz="2300" dirty="0" smtClean="0"/>
              <a:t>Speed </a:t>
            </a:r>
            <a:r>
              <a:rPr lang="en-US" altLang="ko-KR" sz="2300" dirty="0"/>
              <a:t>C</a:t>
            </a:r>
            <a:r>
              <a:rPr lang="en-US" altLang="ko-KR" sz="2300" dirty="0" smtClean="0"/>
              <a:t>ontrol </a:t>
            </a:r>
            <a:r>
              <a:rPr lang="en-US" altLang="ko-KR" sz="2300" dirty="0"/>
              <a:t>with </a:t>
            </a:r>
            <a:r>
              <a:rPr lang="en-US" altLang="ko-KR" sz="2300" dirty="0"/>
              <a:t>C</a:t>
            </a:r>
            <a:r>
              <a:rPr lang="en-US" altLang="ko-KR" sz="2300" dirty="0" smtClean="0"/>
              <a:t>ompensator</a:t>
            </a:r>
            <a:endParaRPr lang="en-US" altLang="ko-KR" sz="23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95936" y="6741368"/>
            <a:ext cx="4608512" cy="6085"/>
          </a:xfrm>
          <a:prstGeom prst="line">
            <a:avLst/>
          </a:prstGeom>
          <a:ln>
            <a:solidFill>
              <a:srgbClr val="A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95936" y="4869160"/>
            <a:ext cx="4608512" cy="0"/>
          </a:xfrm>
          <a:prstGeom prst="line">
            <a:avLst/>
          </a:prstGeom>
          <a:ln>
            <a:solidFill>
              <a:srgbClr val="A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3.PID Controller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67744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67744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60816" y="303311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Gain Margin and Phase Margin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940078"/>
            <a:ext cx="450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Gain Margin(GM) &amp; Phase margin(PM)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44" y="2204864"/>
            <a:ext cx="3127980" cy="27098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90" y="2098577"/>
            <a:ext cx="3205089" cy="287049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84993" y="4969069"/>
            <a:ext cx="16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Stable system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1506" y="5056587"/>
            <a:ext cx="189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Unstable system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61454" y="3599240"/>
            <a:ext cx="1282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19"/>
          <p:cNvSpPr/>
          <p:nvPr/>
        </p:nvSpPr>
        <p:spPr>
          <a:xfrm>
            <a:off x="4345469" y="360611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PID</a:t>
            </a:r>
            <a:endParaRPr lang="ko-KR" altLang="en-US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1571635" y="3886533"/>
            <a:ext cx="1590857" cy="732324"/>
          </a:xfrm>
          <a:prstGeom prst="curvedConnector3">
            <a:avLst>
              <a:gd name="adj1" fmla="val 69567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607787" y="1922865"/>
            <a:ext cx="2196096" cy="823784"/>
          </a:xfrm>
          <a:custGeom>
            <a:avLst/>
            <a:gdLst>
              <a:gd name="connsiteX0" fmla="*/ 0 w 1614792"/>
              <a:gd name="connsiteY0" fmla="*/ 29183 h 1284078"/>
              <a:gd name="connsiteX1" fmla="*/ 778213 w 1614792"/>
              <a:gd name="connsiteY1" fmla="*/ 1284051 h 1284078"/>
              <a:gd name="connsiteX2" fmla="*/ 1614792 w 1614792"/>
              <a:gd name="connsiteY2" fmla="*/ 0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792" h="1284078">
                <a:moveTo>
                  <a:pt x="0" y="29183"/>
                </a:moveTo>
                <a:cubicBezTo>
                  <a:pt x="254540" y="659049"/>
                  <a:pt x="509081" y="1288915"/>
                  <a:pt x="778213" y="1284051"/>
                </a:cubicBezTo>
                <a:cubicBezTo>
                  <a:pt x="1047345" y="1279187"/>
                  <a:pt x="1331068" y="639593"/>
                  <a:pt x="161479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3.PID Controller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67744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67744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60816" y="303311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Zeigler-Nichols Method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5" y="1285721"/>
            <a:ext cx="4550485" cy="3007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0034" y="916389"/>
            <a:ext cx="8771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Method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en-US" altLang="ko-KR" dirty="0" smtClean="0"/>
              <a:t>Ziegler-Nichols </a:t>
            </a:r>
            <a:r>
              <a:rPr lang="en-US" altLang="ko-KR" dirty="0"/>
              <a:t>Tuning Rule Based </a:t>
            </a:r>
            <a:r>
              <a:rPr lang="en-US" altLang="ko-KR" dirty="0" smtClean="0"/>
              <a:t>on Step response of Plant.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16" y="4149080"/>
            <a:ext cx="5963572" cy="24296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348880"/>
            <a:ext cx="2571336" cy="7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3.PID Controller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267744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67744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60816" y="303311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Zeigler-Nichols Method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76710" y="900449"/>
            <a:ext cx="871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Method 2 </a:t>
            </a:r>
            <a:r>
              <a:rPr lang="en-US" altLang="ko-KR" dirty="0" smtClean="0"/>
              <a:t>Ziegler-Nichols </a:t>
            </a:r>
            <a:r>
              <a:rPr lang="en-US" altLang="ko-KR" dirty="0"/>
              <a:t>Tuning Rule Based on Critical Gain and Critical </a:t>
            </a:r>
            <a:r>
              <a:rPr lang="en-US" altLang="ko-KR" dirty="0" smtClean="0"/>
              <a:t>Period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03" y="4221088"/>
            <a:ext cx="5879312" cy="237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49" y="1522006"/>
            <a:ext cx="5753730" cy="269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66111" y="2996952"/>
            <a:ext cx="2855570" cy="574516"/>
            <a:chOff x="3923928" y="2987854"/>
            <a:chExt cx="2855570" cy="574516"/>
          </a:xfrm>
        </p:grpSpPr>
        <p:sp>
          <p:nvSpPr>
            <p:cNvPr id="21" name="TextBox 20"/>
            <p:cNvSpPr txBox="1"/>
            <p:nvPr/>
          </p:nvSpPr>
          <p:spPr>
            <a:xfrm>
              <a:off x="3923928" y="298785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4</a:t>
              </a:r>
              <a:endParaRPr lang="ko-KR" altLang="en-US" sz="14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4454" y="3162260"/>
              <a:ext cx="2735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20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Lead-lag compensator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7" y="3933056"/>
            <a:ext cx="3797063" cy="107507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4.Lead-lag Compensator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253523" y="608612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53523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5681" y="291206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itchFamily="34" charset="0"/>
                <a:cs typeface="Helvetica" pitchFamily="34" charset="0"/>
              </a:rPr>
              <a:t>C</a:t>
            </a:r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ircuit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268760"/>
            <a:ext cx="4284476" cy="2539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71" y="4144533"/>
            <a:ext cx="2772061" cy="51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72" y="4204498"/>
            <a:ext cx="752475" cy="400050"/>
          </a:xfrm>
          <a:prstGeom prst="rect">
            <a:avLst/>
          </a:prstGeom>
        </p:spPr>
      </p:pic>
      <p:sp>
        <p:nvSpPr>
          <p:cNvPr id="14" name="직사각형 24"/>
          <p:cNvSpPr/>
          <p:nvPr/>
        </p:nvSpPr>
        <p:spPr>
          <a:xfrm>
            <a:off x="4253154" y="426602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OR</a:t>
            </a:r>
            <a:endParaRPr lang="ko-KR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580112" y="3928509"/>
            <a:ext cx="720080" cy="107507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00192" y="3928509"/>
            <a:ext cx="720080" cy="107507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6"/>
          <p:cNvSpPr/>
          <p:nvPr/>
        </p:nvSpPr>
        <p:spPr>
          <a:xfrm>
            <a:off x="5004048" y="5012675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Lead part		Lag part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4. Lead-lag compensator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1318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3184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5059" y="271296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Designing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4" y="1626957"/>
            <a:ext cx="1514475" cy="533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8216" y="974278"/>
            <a:ext cx="6490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We </a:t>
            </a:r>
            <a:r>
              <a:rPr lang="en-US" altLang="ko-KR" dirty="0"/>
              <a:t>can consider G(s) as motor transfer </a:t>
            </a:r>
            <a:r>
              <a:rPr lang="en-US" altLang="ko-KR" dirty="0" smtClean="0"/>
              <a:t>function considering La = 0.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23720" y="2199805"/>
            <a:ext cx="157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Desired spec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" name="_x174789384" descr="DRW00001acc5f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09" y="2633746"/>
            <a:ext cx="1039955" cy="5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29762" y="2177551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Original  </a:t>
            </a:r>
            <a:r>
              <a:rPr lang="en-US" altLang="ko-KR" dirty="0" smtClean="0"/>
              <a:t>spec.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181" y="2656259"/>
            <a:ext cx="1514475" cy="31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454" y="2670617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Closed loop poles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428" y="2946530"/>
            <a:ext cx="1239173" cy="7616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454" y="2943665"/>
            <a:ext cx="15779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Damping </a:t>
            </a:r>
            <a:r>
              <a:rPr lang="en-US" altLang="ko-KR" sz="1200" dirty="0" smtClean="0"/>
              <a:t>ratio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454" y="3189963"/>
            <a:ext cx="15779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Natural frequency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20454" y="3428241"/>
            <a:ext cx="2625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Static velocity error constant</a:t>
            </a:r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448216" y="2177551"/>
            <a:ext cx="6863735" cy="1509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9526"/>
            <a:ext cx="1514475" cy="533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787" y="4051603"/>
            <a:ext cx="3403650" cy="26790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303" y="4621439"/>
            <a:ext cx="1762125" cy="15049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162" y="4051603"/>
            <a:ext cx="3305774" cy="26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4. Lead-lag compensator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1318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3184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5059" y="271296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itchFamily="34" charset="0"/>
                <a:cs typeface="Helvetica" pitchFamily="34" charset="0"/>
              </a:rPr>
              <a:t>Designing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09410"/>
            <a:ext cx="3162300" cy="895350"/>
          </a:xfrm>
          <a:prstGeom prst="rect">
            <a:avLst/>
          </a:prstGeom>
        </p:spPr>
      </p:pic>
      <p:sp>
        <p:nvSpPr>
          <p:cNvPr id="10" name="직사각형 21"/>
          <p:cNvSpPr/>
          <p:nvPr/>
        </p:nvSpPr>
        <p:spPr>
          <a:xfrm>
            <a:off x="352990" y="940078"/>
            <a:ext cx="270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Lead-lag </a:t>
            </a:r>
            <a:r>
              <a:rPr lang="en-US" altLang="ko-KR" dirty="0"/>
              <a:t>compensator</a:t>
            </a:r>
          </a:p>
        </p:txBody>
      </p:sp>
      <p:pic>
        <p:nvPicPr>
          <p:cNvPr id="1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26" y="2328943"/>
            <a:ext cx="1295400" cy="276225"/>
          </a:xfrm>
          <a:prstGeom prst="rect">
            <a:avLst/>
          </a:prstGeom>
        </p:spPr>
      </p:pic>
      <p:sp>
        <p:nvSpPr>
          <p:cNvPr id="18" name="직사각형 24"/>
          <p:cNvSpPr/>
          <p:nvPr/>
        </p:nvSpPr>
        <p:spPr>
          <a:xfrm>
            <a:off x="581794" y="2352966"/>
            <a:ext cx="1510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Closed </a:t>
            </a:r>
            <a:r>
              <a:rPr lang="en-US" altLang="ko-KR" sz="1200" dirty="0" smtClean="0"/>
              <a:t>loop poles </a:t>
            </a:r>
            <a:endParaRPr lang="ko-KR" altLang="en-US" sz="1200" dirty="0"/>
          </a:p>
        </p:txBody>
      </p:sp>
      <p:pic>
        <p:nvPicPr>
          <p:cNvPr id="21" name="_x161369720" descr="DRW00000968686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9" y="3491300"/>
            <a:ext cx="8524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9"/>
          <p:cNvSpPr/>
          <p:nvPr/>
        </p:nvSpPr>
        <p:spPr>
          <a:xfrm>
            <a:off x="1519716" y="3429000"/>
            <a:ext cx="114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=180(2k+1)</a:t>
            </a:r>
          </a:p>
        </p:txBody>
      </p:sp>
      <p:pic>
        <p:nvPicPr>
          <p:cNvPr id="23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09" y="2826584"/>
            <a:ext cx="1954235" cy="502928"/>
          </a:xfrm>
          <a:prstGeom prst="rect">
            <a:avLst/>
          </a:prstGeom>
        </p:spPr>
      </p:pic>
      <p:pic>
        <p:nvPicPr>
          <p:cNvPr id="25" name="_x161371560" descr="DRW00000968687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53" y="3835097"/>
            <a:ext cx="1389115" cy="2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968" y="69526"/>
            <a:ext cx="1514475" cy="533400"/>
          </a:xfrm>
          <a:prstGeom prst="rect">
            <a:avLst/>
          </a:prstGeom>
        </p:spPr>
      </p:pic>
      <p:sp>
        <p:nvSpPr>
          <p:cNvPr id="29" name="직사각형 16"/>
          <p:cNvSpPr/>
          <p:nvPr/>
        </p:nvSpPr>
        <p:spPr>
          <a:xfrm>
            <a:off x="568852" y="4365635"/>
            <a:ext cx="43873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Now we have to select zeroes and poles of lead part for angle condition of 55*. </a:t>
            </a:r>
          </a:p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Let graphical analysis: 1/T1 = 0.5 and </a:t>
            </a:r>
            <a:r>
              <a:rPr lang="el-GR" sz="1400" dirty="0" smtClean="0"/>
              <a:t>γ</a:t>
            </a:r>
            <a:r>
              <a:rPr lang="en-US" sz="1400" dirty="0" smtClean="0"/>
              <a:t>/T2 = 5.02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60" y="5219899"/>
            <a:ext cx="2200275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776" y="5867562"/>
            <a:ext cx="2857500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0918" y="1420073"/>
            <a:ext cx="260985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5270" y="2129902"/>
            <a:ext cx="372427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7918" y="3148722"/>
            <a:ext cx="781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5013" y="3547556"/>
            <a:ext cx="2085975" cy="10572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1395" y="4648840"/>
            <a:ext cx="2676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557" y="239280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4. Lead-lag compensator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1318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3184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16"/>
          <p:cNvSpPr/>
          <p:nvPr/>
        </p:nvSpPr>
        <p:spPr>
          <a:xfrm>
            <a:off x="3235059" y="271296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itchFamily="34" charset="0"/>
                <a:cs typeface="Helvetica" pitchFamily="34" charset="0"/>
              </a:rPr>
              <a:t>Designing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9526"/>
            <a:ext cx="15144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780843"/>
            <a:ext cx="3543300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799083"/>
            <a:ext cx="288607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925" y="4221088"/>
            <a:ext cx="172402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604" y="3861048"/>
            <a:ext cx="2997201" cy="236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3861048"/>
            <a:ext cx="2905643" cy="23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3379" y="3162260"/>
            <a:ext cx="139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Thank You</a:t>
            </a:r>
            <a:endParaRPr lang="ko-KR" altLang="en-US" sz="2000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11141" y="332656"/>
            <a:ext cx="7393726" cy="0"/>
          </a:xfrm>
          <a:prstGeom prst="line">
            <a:avLst/>
          </a:prstGeom>
          <a:ln w="19050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11141" y="6564215"/>
            <a:ext cx="7393726" cy="0"/>
          </a:xfrm>
          <a:prstGeom prst="line">
            <a:avLst/>
          </a:prstGeom>
          <a:ln w="3175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35966" y="2564904"/>
            <a:ext cx="2485148" cy="512960"/>
            <a:chOff x="3923928" y="2987854"/>
            <a:chExt cx="2485148" cy="512960"/>
          </a:xfrm>
        </p:grpSpPr>
        <p:sp>
          <p:nvSpPr>
            <p:cNvPr id="29" name="TextBox 28"/>
            <p:cNvSpPr txBox="1"/>
            <p:nvPr/>
          </p:nvSpPr>
          <p:spPr>
            <a:xfrm>
              <a:off x="3923928" y="298785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2</a:t>
              </a:r>
              <a:endParaRPr lang="ko-KR" altLang="en-US" sz="11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44454" y="3162260"/>
              <a:ext cx="2364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Motor Transfer </a:t>
              </a:r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Function</a:t>
              </a:r>
              <a:endParaRPr lang="en-US" altLang="ko-KR" sz="16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35966" y="3491580"/>
            <a:ext cx="1592404" cy="512960"/>
            <a:chOff x="3923928" y="2987854"/>
            <a:chExt cx="1592404" cy="512960"/>
          </a:xfrm>
        </p:grpSpPr>
        <p:sp>
          <p:nvSpPr>
            <p:cNvPr id="38" name="TextBox 37"/>
            <p:cNvSpPr txBox="1"/>
            <p:nvPr/>
          </p:nvSpPr>
          <p:spPr>
            <a:xfrm>
              <a:off x="3923928" y="298785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3</a:t>
              </a:r>
              <a:endParaRPr lang="ko-KR" altLang="en-US" sz="11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44454" y="3162260"/>
              <a:ext cx="1471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PID Controller</a:t>
              </a:r>
              <a:endParaRPr lang="en-US" altLang="ko-KR" sz="16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35966" y="4418256"/>
            <a:ext cx="2390699" cy="512960"/>
            <a:chOff x="3923928" y="2987854"/>
            <a:chExt cx="2390699" cy="512960"/>
          </a:xfrm>
        </p:grpSpPr>
        <p:sp>
          <p:nvSpPr>
            <p:cNvPr id="42" name="TextBox 41"/>
            <p:cNvSpPr txBox="1"/>
            <p:nvPr/>
          </p:nvSpPr>
          <p:spPr>
            <a:xfrm>
              <a:off x="3923928" y="298785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4</a:t>
              </a:r>
              <a:endParaRPr lang="ko-KR" altLang="en-US" sz="11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4454" y="3162260"/>
              <a:ext cx="2270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Lead-lag Compensator</a:t>
              </a:r>
              <a:endParaRPr lang="ko-KR" altLang="en-US" sz="16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35966" y="5519338"/>
            <a:ext cx="842070" cy="512960"/>
            <a:chOff x="3923928" y="2987854"/>
            <a:chExt cx="842070" cy="512960"/>
          </a:xfrm>
        </p:grpSpPr>
        <p:sp>
          <p:nvSpPr>
            <p:cNvPr id="48" name="TextBox 47"/>
            <p:cNvSpPr txBox="1"/>
            <p:nvPr/>
          </p:nvSpPr>
          <p:spPr>
            <a:xfrm>
              <a:off x="3923928" y="298785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5</a:t>
              </a:r>
              <a:endParaRPr lang="ko-KR" altLang="en-US" sz="11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44454" y="3162260"/>
              <a:ext cx="721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Q &amp; A</a:t>
              </a:r>
              <a:endParaRPr lang="ko-KR" altLang="en-US" sz="16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3326665" y="4494169"/>
            <a:ext cx="222096" cy="5665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2534417" y="3590824"/>
            <a:ext cx="228957" cy="4821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4711" y="3406158"/>
            <a:ext cx="91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/>
              <a:t>Circuit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03234" y="3884885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Designing</a:t>
            </a:r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3619006" y="4310534"/>
            <a:ext cx="91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/>
              <a:t>Circuit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619005" y="4876042"/>
            <a:ext cx="3002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/>
              <a:t>Designing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0458" y="495773"/>
            <a:ext cx="2725041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900" dirty="0">
                <a:solidFill>
                  <a:srgbClr val="C00000"/>
                </a:solidFill>
              </a:rPr>
              <a:t>Contents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910921" y="1694433"/>
            <a:ext cx="1159593" cy="512960"/>
            <a:chOff x="3923928" y="2987854"/>
            <a:chExt cx="1159593" cy="512960"/>
          </a:xfrm>
        </p:grpSpPr>
        <p:sp>
          <p:nvSpPr>
            <p:cNvPr id="27" name="TextBox 26"/>
            <p:cNvSpPr txBox="1"/>
            <p:nvPr/>
          </p:nvSpPr>
          <p:spPr>
            <a:xfrm>
              <a:off x="3923928" y="298785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ko-KR" altLang="en-US" sz="11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4454" y="3162260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16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Overview</a:t>
              </a:r>
              <a:endParaRPr lang="en-US" altLang="ko-KR" sz="16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858619" y="2485747"/>
            <a:ext cx="1676537" cy="51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Lead-Lag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Compensator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0408" y="1261611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7826" y="2497214"/>
            <a:ext cx="1445374" cy="504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PID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2"/>
          </p:cNvCxnSpPr>
          <p:nvPr/>
        </p:nvCxnSpPr>
        <p:spPr>
          <a:xfrm>
            <a:off x="4634484" y="1765667"/>
            <a:ext cx="0" cy="50405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26790" y="3664531"/>
            <a:ext cx="1309585" cy="539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GM &amp; PM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18864" y="3682440"/>
            <a:ext cx="1309585" cy="539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Zeigler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-Nichols</a:t>
            </a:r>
          </a:p>
        </p:txBody>
      </p:sp>
      <p:cxnSp>
        <p:nvCxnSpPr>
          <p:cNvPr id="8" name="꺾인 연결선 7"/>
          <p:cNvCxnSpPr/>
          <p:nvPr/>
        </p:nvCxnSpPr>
        <p:spPr>
          <a:xfrm rot="5400000" flipH="1" flipV="1">
            <a:off x="4646136" y="457871"/>
            <a:ext cx="12700" cy="406845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08067" y="167853"/>
            <a:ext cx="458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Goal is to </a:t>
            </a:r>
            <a:r>
              <a:rPr lang="en-US" altLang="ko-KR" dirty="0"/>
              <a:t>enhance the </a:t>
            </a:r>
            <a:r>
              <a:rPr lang="en-US" altLang="ko-KR" dirty="0" smtClean="0"/>
              <a:t>plant performance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2571" y="2597167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Bode Plot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619429" y="2563119"/>
            <a:ext cx="129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Root-locus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9" idx="2"/>
          </p:cNvCxnSpPr>
          <p:nvPr/>
        </p:nvCxnSpPr>
        <p:spPr>
          <a:xfrm>
            <a:off x="2600513" y="3001269"/>
            <a:ext cx="0" cy="4205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07359" y="5484510"/>
            <a:ext cx="557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We </a:t>
            </a:r>
            <a:r>
              <a:rPr lang="en-US" altLang="ko-KR" dirty="0"/>
              <a:t>can not </a:t>
            </a:r>
            <a:r>
              <a:rPr lang="en-US" altLang="ko-KR" dirty="0" smtClean="0"/>
              <a:t>directly specify </a:t>
            </a:r>
            <a:r>
              <a:rPr lang="en-US" altLang="ko-KR" dirty="0" err="1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%</a:t>
            </a:r>
            <a:r>
              <a:rPr lang="en-US" altLang="ko-KR" dirty="0" smtClean="0"/>
              <a:t>O.V and </a:t>
            </a:r>
            <a:r>
              <a:rPr lang="en-US" altLang="ko-KR" dirty="0" err="1" smtClean="0"/>
              <a:t>Ess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35745" y="5021275"/>
            <a:ext cx="197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PID </a:t>
            </a:r>
            <a:r>
              <a:rPr lang="en-US" altLang="ko-KR" dirty="0"/>
              <a:t>Controller.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5745" y="5946835"/>
            <a:ext cx="282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Lead-lag </a:t>
            </a:r>
            <a:r>
              <a:rPr lang="en-US" altLang="ko-KR" dirty="0"/>
              <a:t>compensator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07359" y="6409160"/>
            <a:ext cx="514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We can </a:t>
            </a:r>
            <a:r>
              <a:rPr lang="en-US" altLang="ko-KR" dirty="0" smtClean="0"/>
              <a:t>directly specify </a:t>
            </a:r>
            <a:r>
              <a:rPr lang="en-US" altLang="ko-KR" dirty="0" err="1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%</a:t>
            </a:r>
            <a:r>
              <a:rPr lang="en-US" altLang="ko-KR" dirty="0" smtClean="0"/>
              <a:t>O.V and </a:t>
            </a:r>
            <a:r>
              <a:rPr lang="en-US" altLang="ko-KR" dirty="0" err="1" smtClean="0"/>
              <a:t>Ess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34458" y="4645087"/>
            <a:ext cx="358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PID &amp; Lead-Lag </a:t>
            </a:r>
            <a:r>
              <a:rPr lang="en-US" altLang="ko-KR" dirty="0"/>
              <a:t>compensator</a:t>
            </a:r>
            <a:endParaRPr lang="ko-KR" altLang="en-US" dirty="0"/>
          </a:p>
        </p:txBody>
      </p:sp>
      <p:cxnSp>
        <p:nvCxnSpPr>
          <p:cNvPr id="38" name="꺾인 연결선 37"/>
          <p:cNvCxnSpPr/>
          <p:nvPr/>
        </p:nvCxnSpPr>
        <p:spPr>
          <a:xfrm rot="5400000" flipH="1" flipV="1">
            <a:off x="2631855" y="2414224"/>
            <a:ext cx="3635" cy="2479968"/>
          </a:xfrm>
          <a:prstGeom prst="bentConnector3">
            <a:avLst>
              <a:gd name="adj1" fmla="val 6388858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51557" y="23928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1. Overview</a:t>
            </a:r>
            <a:endParaRPr lang="en-US" altLang="ko-KR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014694" y="611915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14694" y="240107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/>
        </p:nvSpPr>
        <p:spPr>
          <a:xfrm>
            <a:off x="3340563" y="2549697"/>
            <a:ext cx="1351398" cy="40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89035" y="2549697"/>
            <a:ext cx="1351398" cy="40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1557" y="23928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1. Overview</a:t>
            </a:r>
            <a:endParaRPr lang="en-US" altLang="ko-KR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1176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176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직사각형 1029"/>
          <p:cNvSpPr/>
          <p:nvPr/>
        </p:nvSpPr>
        <p:spPr>
          <a:xfrm>
            <a:off x="2624111" y="19547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105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27028" y="3467353"/>
            <a:ext cx="50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69664" y="3129064"/>
            <a:ext cx="860996" cy="58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Voltage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Amp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871244" y="3164685"/>
            <a:ext cx="860996" cy="572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Plant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99992" y="4077072"/>
            <a:ext cx="1077020" cy="572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Tachometer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57515" y="3449050"/>
            <a:ext cx="506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984707" y="3176592"/>
            <a:ext cx="942827" cy="58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타원 7"/>
          <p:cNvSpPr/>
          <p:nvPr/>
        </p:nvSpPr>
        <p:spPr>
          <a:xfrm>
            <a:off x="1762138" y="3198389"/>
            <a:ext cx="504056" cy="537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6"/>
            <a:endCxn id="43" idx="1"/>
          </p:cNvCxnSpPr>
          <p:nvPr/>
        </p:nvCxnSpPr>
        <p:spPr>
          <a:xfrm>
            <a:off x="2266194" y="3467353"/>
            <a:ext cx="718513" cy="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2"/>
          </p:cNvCxnSpPr>
          <p:nvPr/>
        </p:nvCxnSpPr>
        <p:spPr>
          <a:xfrm>
            <a:off x="827584" y="3467353"/>
            <a:ext cx="93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3366" y="3112048"/>
            <a:ext cx="574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 ref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40" idx="3"/>
          </p:cNvCxnSpPr>
          <p:nvPr/>
        </p:nvCxnSpPr>
        <p:spPr>
          <a:xfrm flipV="1">
            <a:off x="6732240" y="3451016"/>
            <a:ext cx="1071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77246" y="3044500"/>
            <a:ext cx="815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Velocity</a:t>
            </a:r>
            <a:endParaRPr lang="ko-KR" altLang="en-US" sz="1400" dirty="0"/>
          </a:p>
        </p:txBody>
      </p:sp>
      <p:cxnSp>
        <p:nvCxnSpPr>
          <p:cNvPr id="24" name="꺾인 연결선 23"/>
          <p:cNvCxnSpPr>
            <a:endCxn id="41" idx="3"/>
          </p:cNvCxnSpPr>
          <p:nvPr/>
        </p:nvCxnSpPr>
        <p:spPr>
          <a:xfrm rot="10800000" flipV="1">
            <a:off x="5577012" y="3449048"/>
            <a:ext cx="1515276" cy="914355"/>
          </a:xfrm>
          <a:prstGeom prst="bentConnector3">
            <a:avLst>
              <a:gd name="adj1" fmla="val 8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1" idx="1"/>
            <a:endCxn id="8" idx="4"/>
          </p:cNvCxnSpPr>
          <p:nvPr/>
        </p:nvCxnSpPr>
        <p:spPr>
          <a:xfrm rot="10800000">
            <a:off x="2014166" y="3736318"/>
            <a:ext cx="2485826" cy="627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382573" y="307425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633059" y="3721559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5554" y="1384515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Block diagram of Whole system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5623" y="2818081"/>
            <a:ext cx="3572753" cy="636071"/>
            <a:chOff x="3923928" y="2987854"/>
            <a:chExt cx="3572753" cy="636071"/>
          </a:xfrm>
        </p:grpSpPr>
        <p:sp>
          <p:nvSpPr>
            <p:cNvPr id="21" name="TextBox 20"/>
            <p:cNvSpPr txBox="1"/>
            <p:nvPr/>
          </p:nvSpPr>
          <p:spPr>
            <a:xfrm>
              <a:off x="3923928" y="298785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ko-KR" altLang="en-US" sz="14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4454" y="3162260"/>
              <a:ext cx="3452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24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Motor Transfer Function</a:t>
              </a:r>
              <a:endParaRPr lang="en-US" altLang="ko-KR" sz="24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6" y="4039804"/>
            <a:ext cx="1781858" cy="5413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1557" y="239280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. Motor Transfer Function</a:t>
            </a:r>
            <a:endParaRPr lang="en-US" altLang="ko-KR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6774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1572" y="3212976"/>
            <a:ext cx="21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Motor Torque</a:t>
            </a:r>
            <a:endParaRPr lang="ko-KR" altLang="en-US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63515272" descr="DRW000016f053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8" y="3755058"/>
            <a:ext cx="14827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450" y="900508"/>
            <a:ext cx="4649659" cy="2016224"/>
          </a:xfrm>
          <a:prstGeom prst="rect">
            <a:avLst/>
          </a:prstGeom>
        </p:spPr>
      </p:pic>
      <p:pic>
        <p:nvPicPr>
          <p:cNvPr id="1033" name="_x170769496" descr="DRW00001340556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14" y="2054605"/>
            <a:ext cx="161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117753" y="20390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35" y="4478624"/>
            <a:ext cx="2201845" cy="534552"/>
          </a:xfrm>
          <a:prstGeom prst="rect">
            <a:avLst/>
          </a:prstGeom>
        </p:spPr>
      </p:pic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170772136" descr="DRW00001340558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26588"/>
            <a:ext cx="827468" cy="2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1259632" y="28797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170772616" descr="DRW00001340559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27" y="3633124"/>
            <a:ext cx="1237390" cy="59629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직사각형 1029"/>
          <p:cNvSpPr/>
          <p:nvPr/>
        </p:nvSpPr>
        <p:spPr>
          <a:xfrm>
            <a:off x="3259148" y="195474"/>
            <a:ext cx="599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Mathematical </a:t>
            </a:r>
            <a:r>
              <a:rPr lang="en-US" altLang="ko-KR" dirty="0" smtClean="0"/>
              <a:t>Modeling of Armature Control DC Motor</a:t>
            </a:r>
            <a:endParaRPr lang="ko-KR" altLang="en-US" dirty="0"/>
          </a:p>
        </p:txBody>
      </p:sp>
      <p:sp>
        <p:nvSpPr>
          <p:cNvPr id="1034" name="직사각형 1033"/>
          <p:cNvSpPr/>
          <p:nvPr/>
        </p:nvSpPr>
        <p:spPr>
          <a:xfrm>
            <a:off x="4317377" y="32036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Kirchhoff’s law</a:t>
            </a:r>
            <a:endParaRPr lang="ko-KR" altLang="en-US" dirty="0">
              <a:latin typeface="+mn-ea"/>
            </a:endParaRPr>
          </a:p>
        </p:txBody>
      </p:sp>
      <p:sp>
        <p:nvSpPr>
          <p:cNvPr id="105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51" name="_x171228336" descr="DRW0000134055a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07" y="3624238"/>
            <a:ext cx="1991109" cy="6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59" name="_x171298680" descr="DRW0000134055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21088"/>
            <a:ext cx="2125010" cy="4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319" y="4986883"/>
            <a:ext cx="2505075" cy="31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3420" y="4797152"/>
            <a:ext cx="3186932" cy="2536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557" y="3140968"/>
            <a:ext cx="3965820" cy="223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00236" y="3133354"/>
            <a:ext cx="3965820" cy="223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5" y="2263609"/>
            <a:ext cx="7296100" cy="23787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1557" y="239280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2. Motor Transfer Function</a:t>
            </a:r>
            <a:endParaRPr lang="en-US" altLang="ko-KR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67740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117753" y="20390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직사각형 1029"/>
          <p:cNvSpPr/>
          <p:nvPr/>
        </p:nvSpPr>
        <p:spPr>
          <a:xfrm>
            <a:off x="3480091" y="195474"/>
            <a:ext cx="19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Transfer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105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6477" y="947401"/>
            <a:ext cx="87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Finally,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76060552" descr="DRW000011945c4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08395"/>
            <a:ext cx="2968256" cy="4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032780" y="1652290"/>
            <a:ext cx="37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: Position </a:t>
            </a:r>
            <a:r>
              <a:rPr lang="en-US" altLang="ko-KR" dirty="0"/>
              <a:t>control Transfer function</a:t>
            </a:r>
            <a:endParaRPr lang="ko-KR" alt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76060552" descr="DRW000011945c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4" y="5761654"/>
            <a:ext cx="3209947" cy="55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97081" y="5171992"/>
            <a:ext cx="37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Velocity </a:t>
            </a:r>
            <a:r>
              <a:rPr lang="en-US" altLang="ko-KR" dirty="0"/>
              <a:t>control Transfer function</a:t>
            </a:r>
            <a:endParaRPr lang="ko-KR" altLang="en-US" dirty="0"/>
          </a:p>
        </p:txBody>
      </p:sp>
      <p:pic>
        <p:nvPicPr>
          <p:cNvPr id="2055" name="_x165376416" descr="DRW000011945c6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60" y="5914513"/>
            <a:ext cx="1805990" cy="2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43730" y="2987854"/>
            <a:ext cx="1916210" cy="574516"/>
            <a:chOff x="3923928" y="2987854"/>
            <a:chExt cx="1916210" cy="574516"/>
          </a:xfrm>
        </p:grpSpPr>
        <p:sp>
          <p:nvSpPr>
            <p:cNvPr id="21" name="TextBox 20"/>
            <p:cNvSpPr txBox="1"/>
            <p:nvPr/>
          </p:nvSpPr>
          <p:spPr>
            <a:xfrm>
              <a:off x="3923928" y="298785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Segoe UI" pitchFamily="34" charset="0"/>
                  <a:ea typeface="-윤고딕330" pitchFamily="18" charset="-127"/>
                  <a:cs typeface="Segoe UI" pitchFamily="34" charset="0"/>
                </a:rPr>
                <a:t>3</a:t>
              </a:r>
              <a:endParaRPr lang="ko-KR" altLang="en-US" sz="1400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egoe UI" pitchFamily="34" charset="0"/>
                <a:ea typeface="-윤고딕330" pitchFamily="18" charset="-127"/>
                <a:cs typeface="Segoe U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4454" y="3162260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2000" dirty="0" smtClean="0">
                  <a:solidFill>
                    <a:srgbClr val="C00000"/>
                  </a:solidFill>
                  <a:latin typeface="Helvetica" pitchFamily="34" charset="0"/>
                  <a:cs typeface="Helvetica" pitchFamily="34" charset="0"/>
                </a:rPr>
                <a:t>PID Controller</a:t>
              </a:r>
              <a:endParaRPr lang="en-US" altLang="ko-KR" sz="20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339752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32824" y="303311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itchFamily="34" charset="0"/>
                <a:cs typeface="Helvetica" pitchFamily="34" charset="0"/>
              </a:rPr>
              <a:t>Gain Margin and Phase Margin</a:t>
            </a:r>
            <a:endParaRPr lang="en-US" altLang="ko-KR" sz="1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1557" y="23928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dirty="0" smtClean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3.PID 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581128"/>
            <a:ext cx="2466975" cy="657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669556"/>
            <a:ext cx="4737392" cy="1674326"/>
          </a:xfrm>
          <a:prstGeom prst="rect">
            <a:avLst/>
          </a:prstGeom>
        </p:spPr>
      </p:pic>
      <p:sp>
        <p:nvSpPr>
          <p:cNvPr id="10" name="직사각형 52"/>
          <p:cNvSpPr/>
          <p:nvPr/>
        </p:nvSpPr>
        <p:spPr>
          <a:xfrm>
            <a:off x="351557" y="1268760"/>
            <a:ext cx="55373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We can increase Gain Margin and Phase Margin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We can do Loop Shaping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We can adjust Transient Response (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Tp</a:t>
            </a:r>
            <a:r>
              <a:rPr lang="en-US" altLang="ko-KR" dirty="0" smtClean="0"/>
              <a:t>, OS)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384</Words>
  <Application>Microsoft Office PowerPoint</Application>
  <PresentationFormat>On-screen Show (4:3)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굴림</vt:lpstr>
      <vt:lpstr>Segoe UI</vt:lpstr>
      <vt:lpstr>Helvetica</vt:lpstr>
      <vt:lpstr>맑은 고딕</vt:lpstr>
      <vt:lpstr>-윤고딕330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DONGGUK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DONGGUK</dc:creator>
  <cp:lastModifiedBy>Human Robotics</cp:lastModifiedBy>
  <cp:revision>103</cp:revision>
  <dcterms:created xsi:type="dcterms:W3CDTF">2013-06-10T02:52:58Z</dcterms:created>
  <dcterms:modified xsi:type="dcterms:W3CDTF">2015-06-07T15:30:03Z</dcterms:modified>
</cp:coreProperties>
</file>