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3FB8"/>
    <a:srgbClr val="004482"/>
    <a:srgbClr val="0186FF"/>
    <a:srgbClr val="87259B"/>
    <a:srgbClr val="C96009"/>
    <a:srgbClr val="128490"/>
    <a:srgbClr val="0F9383"/>
    <a:srgbClr val="1B9012"/>
    <a:srgbClr val="009644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2" autoAdjust="0"/>
  </p:normalViewPr>
  <p:slideViewPr>
    <p:cSldViewPr>
      <p:cViewPr varScale="1">
        <p:scale>
          <a:sx n="105" d="100"/>
          <a:sy n="105" d="100"/>
        </p:scale>
        <p:origin x="-725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tiz\AppData\Roaming\Microsoft\Excel\QRCode_Marketing_Dashboard%20(version%201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tiz\AppData\Roaming\Microsoft\Excel\QRCode_Marketing_Dashboard%20(version%201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rtiz\AppData\Roaming\Microsoft\Excel\QRCode_Marketing_Dashboard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Sheet1!$A$14</c:f>
              <c:strCache>
                <c:ptCount val="1"/>
                <c:pt idx="0">
                  <c:v>TOTAL</c:v>
                </c:pt>
              </c:strCache>
            </c:strRef>
          </c:tx>
          <c:explosion val="10"/>
          <c:dLbls>
            <c:dLbl>
              <c:idx val="0"/>
              <c:layout>
                <c:manualLayout>
                  <c:x val="5.9074803149606302E-2"/>
                  <c:y val="2.749270924467774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2.9975940507436571E-2"/>
                  <c:y val="1.416429677560489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1.6731095885662271E-2"/>
                  <c:y val="-0.1404584143274757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0.12433098540362288"/>
                  <c:y val="-0.1144689838752805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1.9704270443929833E-2"/>
                  <c:y val="-3.442944571464631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5.7503062117235347E-2"/>
                  <c:y val="6.496104071799063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Sheet1!$B$1:$G$1</c:f>
              <c:strCache>
                <c:ptCount val="6"/>
                <c:pt idx="0">
                  <c:v>Billboard</c:v>
                </c:pt>
                <c:pt idx="1">
                  <c:v>Trade show</c:v>
                </c:pt>
                <c:pt idx="2">
                  <c:v>Product Packaging</c:v>
                </c:pt>
                <c:pt idx="3">
                  <c:v>In Store Display</c:v>
                </c:pt>
                <c:pt idx="4">
                  <c:v>Magazine Ad</c:v>
                </c:pt>
                <c:pt idx="5">
                  <c:v>Newspaper Ad</c:v>
                </c:pt>
              </c:strCache>
            </c:strRef>
          </c:cat>
          <c:val>
            <c:numRef>
              <c:f>Sheet1!$B$14:$G$14</c:f>
              <c:numCache>
                <c:formatCode>_-* #,##0_-;\-* #,##0_-;_-* "-"??_-;_-@_-</c:formatCode>
                <c:ptCount val="6"/>
                <c:pt idx="0">
                  <c:v>1434</c:v>
                </c:pt>
                <c:pt idx="1">
                  <c:v>9792</c:v>
                </c:pt>
                <c:pt idx="2">
                  <c:v>7212</c:v>
                </c:pt>
                <c:pt idx="3">
                  <c:v>3385</c:v>
                </c:pt>
                <c:pt idx="4">
                  <c:v>15416</c:v>
                </c:pt>
                <c:pt idx="5">
                  <c:v>8737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Sheet1!$B$16</c:f>
              <c:strCache>
                <c:ptCount val="1"/>
                <c:pt idx="0">
                  <c:v>Landing Page #1</c:v>
                </c:pt>
              </c:strCache>
            </c:strRef>
          </c:tx>
          <c:marker>
            <c:symbol val="none"/>
          </c:marker>
          <c:dLbls>
            <c:txPr>
              <a:bodyPr/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Sheet1!$A$17:$A$28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Sheet1!$B$17:$B$28</c:f>
              <c:numCache>
                <c:formatCode>_-* #,##0_-;\-* #,##0_-;_-* "-"??_-;_-@_-</c:formatCode>
                <c:ptCount val="12"/>
                <c:pt idx="0">
                  <c:v>400</c:v>
                </c:pt>
                <c:pt idx="1">
                  <c:v>459</c:v>
                </c:pt>
                <c:pt idx="2">
                  <c:v>500</c:v>
                </c:pt>
                <c:pt idx="3">
                  <c:v>520</c:v>
                </c:pt>
                <c:pt idx="4">
                  <c:v>600</c:v>
                </c:pt>
                <c:pt idx="5">
                  <c:v>524</c:v>
                </c:pt>
                <c:pt idx="6">
                  <c:v>527</c:v>
                </c:pt>
                <c:pt idx="7">
                  <c:v>601</c:v>
                </c:pt>
                <c:pt idx="8">
                  <c:v>588</c:v>
                </c:pt>
                <c:pt idx="9">
                  <c:v>512</c:v>
                </c:pt>
                <c:pt idx="10">
                  <c:v>545</c:v>
                </c:pt>
                <c:pt idx="11">
                  <c:v>599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Sheet1!$C$16</c:f>
              <c:strCache>
                <c:ptCount val="1"/>
                <c:pt idx="0">
                  <c:v>Landing Page #2</c:v>
                </c:pt>
              </c:strCache>
            </c:strRef>
          </c:tx>
          <c:marker>
            <c:symbol val="none"/>
          </c:marker>
          <c:dLbls>
            <c:txPr>
              <a:bodyPr/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Sheet1!$A$17:$A$28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Sheet1!$C$17:$C$28</c:f>
              <c:numCache>
                <c:formatCode>_-* #,##0_-;\-* #,##0_-;_-* "-"??_-;_-@_-</c:formatCode>
                <c:ptCount val="12"/>
                <c:pt idx="0">
                  <c:v>300</c:v>
                </c:pt>
                <c:pt idx="1">
                  <c:v>320</c:v>
                </c:pt>
                <c:pt idx="2">
                  <c:v>315</c:v>
                </c:pt>
                <c:pt idx="3">
                  <c:v>321</c:v>
                </c:pt>
                <c:pt idx="4">
                  <c:v>319</c:v>
                </c:pt>
                <c:pt idx="5">
                  <c:v>327</c:v>
                </c:pt>
                <c:pt idx="6">
                  <c:v>322</c:v>
                </c:pt>
                <c:pt idx="7">
                  <c:v>329</c:v>
                </c:pt>
                <c:pt idx="8">
                  <c:v>335</c:v>
                </c:pt>
                <c:pt idx="9">
                  <c:v>333</c:v>
                </c:pt>
                <c:pt idx="10">
                  <c:v>341</c:v>
                </c:pt>
                <c:pt idx="11">
                  <c:v>329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Sheet1!$D$16</c:f>
              <c:strCache>
                <c:ptCount val="1"/>
                <c:pt idx="0">
                  <c:v>Landing Page #3</c:v>
                </c:pt>
              </c:strCache>
            </c:strRef>
          </c:tx>
          <c:marker>
            <c:symbol val="none"/>
          </c:marker>
          <c:dLbls>
            <c:txPr>
              <a:bodyPr/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Sheet1!$A$17:$A$28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Sheet1!$D$17:$D$28</c:f>
              <c:numCache>
                <c:formatCode>_-* #,##0_-;\-* #,##0_-;_-* "-"??_-;_-@_-</c:formatCode>
                <c:ptCount val="12"/>
                <c:pt idx="0">
                  <c:v>300</c:v>
                </c:pt>
                <c:pt idx="1">
                  <c:v>421</c:v>
                </c:pt>
                <c:pt idx="2">
                  <c:v>395</c:v>
                </c:pt>
                <c:pt idx="3">
                  <c:v>410</c:v>
                </c:pt>
                <c:pt idx="4">
                  <c:v>481</c:v>
                </c:pt>
                <c:pt idx="5">
                  <c:v>608</c:v>
                </c:pt>
                <c:pt idx="6">
                  <c:v>552</c:v>
                </c:pt>
                <c:pt idx="7">
                  <c:v>579</c:v>
                </c:pt>
                <c:pt idx="8">
                  <c:v>575</c:v>
                </c:pt>
                <c:pt idx="9">
                  <c:v>686</c:v>
                </c:pt>
                <c:pt idx="10">
                  <c:v>714</c:v>
                </c:pt>
                <c:pt idx="11">
                  <c:v>847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6954240"/>
        <c:axId val="113444544"/>
      </c:lineChart>
      <c:catAx>
        <c:axId val="10695424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113444544"/>
        <c:crosses val="autoZero"/>
        <c:auto val="1"/>
        <c:lblAlgn val="ctr"/>
        <c:lblOffset val="100"/>
        <c:noMultiLvlLbl val="0"/>
      </c:catAx>
      <c:valAx>
        <c:axId val="113444544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extTo"/>
        <c:crossAx val="10695424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2.3327627020075847E-2"/>
          <c:y val="0.88665112508164323"/>
          <c:w val="0.96017509277584134"/>
          <c:h val="6.7539858838309985E-2"/>
        </c:manualLayout>
      </c:layout>
      <c:overlay val="0"/>
      <c:txPr>
        <a:bodyPr/>
        <a:lstStyle/>
        <a:p>
          <a:pPr>
            <a:defRPr sz="600"/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PH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Sheet1!$C$34</c:f>
              <c:strCache>
                <c:ptCount val="1"/>
                <c:pt idx="0">
                  <c:v>Goal</c:v>
                </c:pt>
              </c:strCache>
            </c:strRef>
          </c:tx>
          <c:invertIfNegative val="0"/>
          <c:cat>
            <c:strRef>
              <c:f>Sheet1!$A$35:$A$46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Sheet1!$C$35:$C$46</c:f>
              <c:numCache>
                <c:formatCode>0.00%</c:formatCode>
                <c:ptCount val="12"/>
                <c:pt idx="0">
                  <c:v>0.06</c:v>
                </c:pt>
                <c:pt idx="1">
                  <c:v>0.06</c:v>
                </c:pt>
                <c:pt idx="2">
                  <c:v>0.06</c:v>
                </c:pt>
                <c:pt idx="3">
                  <c:v>0.06</c:v>
                </c:pt>
                <c:pt idx="4">
                  <c:v>0.06</c:v>
                </c:pt>
                <c:pt idx="5">
                  <c:v>0.06</c:v>
                </c:pt>
                <c:pt idx="6">
                  <c:v>0.06</c:v>
                </c:pt>
                <c:pt idx="7">
                  <c:v>0.06</c:v>
                </c:pt>
                <c:pt idx="8">
                  <c:v>0.06</c:v>
                </c:pt>
                <c:pt idx="9">
                  <c:v>0.06</c:v>
                </c:pt>
                <c:pt idx="10">
                  <c:v>0.06</c:v>
                </c:pt>
                <c:pt idx="11">
                  <c:v>0.06</c:v>
                </c:pt>
              </c:numCache>
            </c:numRef>
          </c:val>
        </c:ser>
        <c:ser>
          <c:idx val="0"/>
          <c:order val="1"/>
          <c:tx>
            <c:strRef>
              <c:f>Sheet1!$B$34</c:f>
              <c:strCache>
                <c:ptCount val="1"/>
                <c:pt idx="0">
                  <c:v>Actual</c:v>
                </c:pt>
              </c:strCache>
            </c:strRef>
          </c:tx>
          <c:invertIfNegative val="0"/>
          <c:cat>
            <c:strRef>
              <c:f>Sheet1!$A$35:$A$46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Sheet1!$B$35:$B$46</c:f>
              <c:numCache>
                <c:formatCode>0.00%</c:formatCode>
                <c:ptCount val="12"/>
                <c:pt idx="0">
                  <c:v>4.1008981463787501E-2</c:v>
                </c:pt>
                <c:pt idx="1">
                  <c:v>4.2055377266960223E-2</c:v>
                </c:pt>
                <c:pt idx="2">
                  <c:v>3.7113069647463456E-2</c:v>
                </c:pt>
                <c:pt idx="3">
                  <c:v>3.876146550198336E-2</c:v>
                </c:pt>
                <c:pt idx="4">
                  <c:v>3.6121962839447352E-2</c:v>
                </c:pt>
                <c:pt idx="5">
                  <c:v>3.1361657896446439E-2</c:v>
                </c:pt>
                <c:pt idx="6">
                  <c:v>3.7290744660380987E-2</c:v>
                </c:pt>
                <c:pt idx="7">
                  <c:v>3.8728029291075258E-2</c:v>
                </c:pt>
                <c:pt idx="8">
                  <c:v>3.1252155915833045E-2</c:v>
                </c:pt>
                <c:pt idx="9">
                  <c:v>3.1799389513542754E-2</c:v>
                </c:pt>
                <c:pt idx="10">
                  <c:v>2.7806694426649584E-2</c:v>
                </c:pt>
                <c:pt idx="11">
                  <c:v>3.3078408651989188E-2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08096000"/>
        <c:axId val="62153856"/>
      </c:barChart>
      <c:catAx>
        <c:axId val="108096000"/>
        <c:scaling>
          <c:orientation val="minMax"/>
        </c:scaling>
        <c:delete val="0"/>
        <c:axPos val="b"/>
        <c:majorTickMark val="none"/>
        <c:minorTickMark val="none"/>
        <c:tickLblPos val="nextTo"/>
        <c:crossAx val="62153856"/>
        <c:crosses val="autoZero"/>
        <c:auto val="1"/>
        <c:lblAlgn val="ctr"/>
        <c:lblOffset val="100"/>
        <c:noMultiLvlLbl val="0"/>
      </c:catAx>
      <c:valAx>
        <c:axId val="62153856"/>
        <c:scaling>
          <c:orientation val="minMax"/>
          <c:max val="6.0000000000000012E-2"/>
        </c:scaling>
        <c:delete val="0"/>
        <c:axPos val="l"/>
        <c:numFmt formatCode="0%" sourceLinked="0"/>
        <c:majorTickMark val="out"/>
        <c:minorTickMark val="none"/>
        <c:tickLblPos val="nextTo"/>
        <c:crossAx val="1080960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437150110662674"/>
          <c:y val="0.80945801297272946"/>
          <c:w val="0.31256964630288553"/>
          <c:h val="9.0686328650546863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600"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087-D9F0-441C-8AB6-C603BA821F92}" type="datetimeFigureOut">
              <a:rPr lang="en-PH" smtClean="0"/>
              <a:t>28/04/2020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E331-5C2A-4DD9-9FC1-A730ADF80E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112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087-D9F0-441C-8AB6-C603BA821F92}" type="datetimeFigureOut">
              <a:rPr lang="en-PH" smtClean="0"/>
              <a:t>28/04/2020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E331-5C2A-4DD9-9FC1-A730ADF80E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52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087-D9F0-441C-8AB6-C603BA821F92}" type="datetimeFigureOut">
              <a:rPr lang="en-PH" smtClean="0"/>
              <a:t>28/04/2020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E331-5C2A-4DD9-9FC1-A730ADF80E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010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087-D9F0-441C-8AB6-C603BA821F92}" type="datetimeFigureOut">
              <a:rPr lang="en-PH" smtClean="0"/>
              <a:t>28/04/2020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E331-5C2A-4DD9-9FC1-A730ADF80E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652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087-D9F0-441C-8AB6-C603BA821F92}" type="datetimeFigureOut">
              <a:rPr lang="en-PH" smtClean="0"/>
              <a:t>28/04/2020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E331-5C2A-4DD9-9FC1-A730ADF80E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270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087-D9F0-441C-8AB6-C603BA821F92}" type="datetimeFigureOut">
              <a:rPr lang="en-PH" smtClean="0"/>
              <a:t>28/04/2020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E331-5C2A-4DD9-9FC1-A730ADF80E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009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087-D9F0-441C-8AB6-C603BA821F92}" type="datetimeFigureOut">
              <a:rPr lang="en-PH" smtClean="0"/>
              <a:t>28/04/2020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E331-5C2A-4DD9-9FC1-A730ADF80E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301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087-D9F0-441C-8AB6-C603BA821F92}" type="datetimeFigureOut">
              <a:rPr lang="en-PH" smtClean="0"/>
              <a:t>28/04/2020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E331-5C2A-4DD9-9FC1-A730ADF80E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03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087-D9F0-441C-8AB6-C603BA821F92}" type="datetimeFigureOut">
              <a:rPr lang="en-PH" smtClean="0"/>
              <a:t>28/04/2020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E331-5C2A-4DD9-9FC1-A730ADF80E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872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087-D9F0-441C-8AB6-C603BA821F92}" type="datetimeFigureOut">
              <a:rPr lang="en-PH" smtClean="0"/>
              <a:t>28/04/2020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E331-5C2A-4DD9-9FC1-A730ADF80E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768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087-D9F0-441C-8AB6-C603BA821F92}" type="datetimeFigureOut">
              <a:rPr lang="en-PH" smtClean="0"/>
              <a:t>28/04/2020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CE331-5C2A-4DD9-9FC1-A730ADF80E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020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97087-D9F0-441C-8AB6-C603BA821F92}" type="datetimeFigureOut">
              <a:rPr lang="en-PH" smtClean="0"/>
              <a:t>28/04/2020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E331-5C2A-4DD9-9FC1-A730ADF80E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616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hart" Target="../charts/chart2.xml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846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Windows 10 Taskbar Not Working — Fixed - iTechGya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grpSp>
        <p:nvGrpSpPr>
          <p:cNvPr id="8" name="Group 7"/>
          <p:cNvGrpSpPr/>
          <p:nvPr/>
        </p:nvGrpSpPr>
        <p:grpSpPr>
          <a:xfrm>
            <a:off x="1805" y="4876050"/>
            <a:ext cx="9146659" cy="268835"/>
            <a:chOff x="1805" y="4876050"/>
            <a:chExt cx="9146659" cy="268835"/>
          </a:xfrm>
        </p:grpSpPr>
        <p:sp>
          <p:nvSpPr>
            <p:cNvPr id="6" name="Rectangle 5"/>
            <p:cNvSpPr/>
            <p:nvPr/>
          </p:nvSpPr>
          <p:spPr>
            <a:xfrm>
              <a:off x="1805" y="4879709"/>
              <a:ext cx="9144001" cy="2651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6" y="4935486"/>
              <a:ext cx="146304" cy="146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09045" y="4876050"/>
              <a:ext cx="23043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PH" sz="11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O  </a:t>
              </a:r>
              <a:r>
                <a:rPr lang="en-PH" sz="900" dirty="0" smtClean="0">
                  <a:solidFill>
                    <a:schemeClr val="bg1">
                      <a:lumMod val="50000"/>
                    </a:schemeClr>
                  </a:solidFill>
                </a:rPr>
                <a:t>I’m Jaycee. Ask me anything.</a:t>
              </a:r>
              <a:endParaRPr lang="en-PH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064" name="Picture 16" descr="https://vignette.wikia.nocookie.net/logopedia/images/8/86/Microsoft_Excel_2013_logo.svg/revision/latest/scale-to-width-down/340?cb=202004091626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0155" y="49171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Add or Remove File Explorer on Taskbar in Windows 10 | Tutorials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800" y="4917198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65" t="95370"/>
            <a:stretch/>
          </p:blipFill>
          <p:spPr bwMode="auto">
            <a:xfrm>
              <a:off x="7162800" y="4876050"/>
              <a:ext cx="1985664" cy="268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Picture 2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7" r="55777" b="81852"/>
          <a:stretch/>
        </p:blipFill>
        <p:spPr bwMode="auto">
          <a:xfrm>
            <a:off x="215900" y="186715"/>
            <a:ext cx="2474255" cy="9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3835" y="251122"/>
            <a:ext cx="391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Marketing Dashboard</a:t>
            </a:r>
            <a:endParaRPr lang="en-PH" sz="3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923" y="382665"/>
            <a:ext cx="256032" cy="25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7" r="55777" b="81852"/>
          <a:stretch/>
        </p:blipFill>
        <p:spPr bwMode="auto">
          <a:xfrm>
            <a:off x="8105260" y="229045"/>
            <a:ext cx="444793" cy="9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6261818" y="1227575"/>
            <a:ext cx="1664208" cy="806504"/>
            <a:chOff x="6261818" y="1227575"/>
            <a:chExt cx="1664208" cy="806504"/>
          </a:xfrm>
        </p:grpSpPr>
        <p:sp>
          <p:nvSpPr>
            <p:cNvPr id="10" name="Rectangle 9"/>
            <p:cNvSpPr/>
            <p:nvPr/>
          </p:nvSpPr>
          <p:spPr>
            <a:xfrm>
              <a:off x="6261818" y="1227575"/>
              <a:ext cx="1664208" cy="806504"/>
            </a:xfrm>
            <a:prstGeom prst="rect">
              <a:avLst/>
            </a:prstGeom>
            <a:solidFill>
              <a:srgbClr val="C822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PH" sz="2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2016</a:t>
              </a:r>
            </a:p>
            <a:p>
              <a:r>
                <a:rPr lang="en-PH" sz="9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January - December</a:t>
              </a:r>
              <a:endParaRPr lang="en-PH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068" name="Picture 20" descr="Calendar Icon Glyph - Icon Shop - Download free icons for ..."/>
            <p:cNvPicPr>
              <a:picLocks noChangeAspect="1" noChangeArrowheads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035" y="1822535"/>
              <a:ext cx="134735" cy="134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6261818" y="2085288"/>
            <a:ext cx="1664208" cy="806504"/>
            <a:chOff x="6261818" y="2087198"/>
            <a:chExt cx="1664208" cy="806504"/>
          </a:xfrm>
        </p:grpSpPr>
        <p:sp>
          <p:nvSpPr>
            <p:cNvPr id="28" name="Rectangle 27"/>
            <p:cNvSpPr/>
            <p:nvPr/>
          </p:nvSpPr>
          <p:spPr>
            <a:xfrm>
              <a:off x="6261818" y="2087198"/>
              <a:ext cx="1664208" cy="806504"/>
            </a:xfrm>
            <a:prstGeom prst="rect">
              <a:avLst/>
            </a:prstGeom>
            <a:solidFill>
              <a:srgbClr val="752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PH" sz="2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45,976</a:t>
              </a:r>
            </a:p>
            <a:p>
              <a:r>
                <a:rPr lang="en-PH" sz="9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Total number of scans</a:t>
              </a:r>
              <a:endParaRPr lang="en-PH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" name="Picture 2" descr="App, mobile, pay, payment, qr code, scan icon"/>
            <p:cNvPicPr>
              <a:picLocks noChangeAspect="1" noChangeArrowheads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035" y="2686965"/>
              <a:ext cx="137565" cy="137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6261820" y="3800711"/>
            <a:ext cx="1664208" cy="806504"/>
            <a:chOff x="6261818" y="2087198"/>
            <a:chExt cx="1664208" cy="806504"/>
          </a:xfrm>
        </p:grpSpPr>
        <p:sp>
          <p:nvSpPr>
            <p:cNvPr id="36" name="Rectangle 35"/>
            <p:cNvSpPr/>
            <p:nvPr/>
          </p:nvSpPr>
          <p:spPr>
            <a:xfrm>
              <a:off x="6261818" y="2087198"/>
              <a:ext cx="1664208" cy="806504"/>
            </a:xfrm>
            <a:prstGeom prst="rect">
              <a:avLst/>
            </a:prstGeom>
            <a:solidFill>
              <a:srgbClr val="1B9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PH" sz="24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16,833</a:t>
              </a:r>
            </a:p>
            <a:p>
              <a:r>
                <a:rPr lang="en-PH" sz="90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Total conversions </a:t>
              </a:r>
              <a:endParaRPr lang="en-PH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7" name="Picture 2" descr="App, mobile, pay, payment, qr code, scan icon"/>
            <p:cNvPicPr>
              <a:picLocks noChangeAspect="1" noChangeArrowheads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035" y="2686965"/>
              <a:ext cx="137565" cy="137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261818" y="2943000"/>
            <a:ext cx="1664208" cy="806504"/>
            <a:chOff x="6261818" y="2943000"/>
            <a:chExt cx="1664208" cy="806504"/>
          </a:xfrm>
        </p:grpSpPr>
        <p:sp>
          <p:nvSpPr>
            <p:cNvPr id="33" name="Rectangle 32"/>
            <p:cNvSpPr/>
            <p:nvPr/>
          </p:nvSpPr>
          <p:spPr>
            <a:xfrm>
              <a:off x="6261818" y="2943000"/>
              <a:ext cx="1664208" cy="806504"/>
            </a:xfrm>
            <a:prstGeom prst="rect">
              <a:avLst/>
            </a:prstGeom>
            <a:solidFill>
              <a:srgbClr val="2090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PH" sz="22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3.6%</a:t>
              </a:r>
            </a:p>
            <a:p>
              <a:r>
                <a:rPr lang="en-PH" sz="9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Average actual scan thru rate</a:t>
              </a:r>
              <a:endParaRPr lang="en-PH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9" name="Picture 38" descr="Amazon.com: Qr Code Scanner - Barcode Scanner: Appstore for Androi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035" y="3531875"/>
              <a:ext cx="137160" cy="13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Rectangle 28"/>
          <p:cNvSpPr/>
          <p:nvPr/>
        </p:nvSpPr>
        <p:spPr>
          <a:xfrm>
            <a:off x="786382" y="1227575"/>
            <a:ext cx="3401568" cy="1673352"/>
          </a:xfrm>
          <a:prstGeom prst="rect">
            <a:avLst/>
          </a:prstGeom>
          <a:solidFill>
            <a:srgbClr val="128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PH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052412"/>
              </p:ext>
            </p:extLst>
          </p:nvPr>
        </p:nvGraphicFramePr>
        <p:xfrm>
          <a:off x="215900" y="1419600"/>
          <a:ext cx="4471315" cy="166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" name="Rectangle 1"/>
          <p:cNvSpPr/>
          <p:nvPr/>
        </p:nvSpPr>
        <p:spPr>
          <a:xfrm>
            <a:off x="1374264" y="1227576"/>
            <a:ext cx="1948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% of Scans per Ad Location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4607" y="2943000"/>
            <a:ext cx="3401568" cy="1673352"/>
          </a:xfrm>
          <a:prstGeom prst="rect">
            <a:avLst/>
          </a:prstGeom>
          <a:solidFill>
            <a:srgbClr val="C96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PH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38650" y="2947636"/>
            <a:ext cx="27113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PH" sz="1200" dirty="0">
                <a:solidFill>
                  <a:schemeClr val="bg1"/>
                </a:solidFill>
              </a:rPr>
              <a:t>Monthly Conversions per Landing Page</a:t>
            </a:r>
            <a:endParaRPr lang="en-PH" sz="1200" dirty="0">
              <a:solidFill>
                <a:schemeClr val="bg1"/>
              </a:solidFill>
            </a:endParaRPr>
          </a:p>
        </p:txBody>
      </p:sp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381683"/>
              </p:ext>
            </p:extLst>
          </p:nvPr>
        </p:nvGraphicFramePr>
        <p:xfrm>
          <a:off x="2421320" y="3147825"/>
          <a:ext cx="3540523" cy="1497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48" name="Rectangle 47"/>
          <p:cNvSpPr/>
          <p:nvPr/>
        </p:nvSpPr>
        <p:spPr>
          <a:xfrm>
            <a:off x="786381" y="2943000"/>
            <a:ext cx="1682495" cy="1673352"/>
          </a:xfrm>
          <a:prstGeom prst="rect">
            <a:avLst/>
          </a:prstGeom>
          <a:solidFill>
            <a:srgbClr val="872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PH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0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049238"/>
              </p:ext>
            </p:extLst>
          </p:nvPr>
        </p:nvGraphicFramePr>
        <p:xfrm>
          <a:off x="731500" y="3147824"/>
          <a:ext cx="1843440" cy="1651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1" name="Rectangle 50"/>
          <p:cNvSpPr/>
          <p:nvPr/>
        </p:nvSpPr>
        <p:spPr>
          <a:xfrm>
            <a:off x="786381" y="2943000"/>
            <a:ext cx="168249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PH" sz="1000" dirty="0" smtClean="0">
                <a:solidFill>
                  <a:schemeClr val="bg1"/>
                </a:solidFill>
              </a:rPr>
              <a:t>Scan Thru Rate</a:t>
            </a: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PH" sz="1000" dirty="0" smtClean="0">
                <a:solidFill>
                  <a:schemeClr val="bg1"/>
                </a:solidFill>
              </a:rPr>
              <a:t>(Goal </a:t>
            </a:r>
            <a:r>
              <a:rPr lang="en-PH" sz="1000" dirty="0" err="1" smtClean="0">
                <a:solidFill>
                  <a:schemeClr val="bg1"/>
                </a:solidFill>
              </a:rPr>
              <a:t>vs</a:t>
            </a:r>
            <a:r>
              <a:rPr lang="en-PH" sz="1000" dirty="0" smtClean="0">
                <a:solidFill>
                  <a:schemeClr val="bg1"/>
                </a:solidFill>
              </a:rPr>
              <a:t> Actual)</a:t>
            </a:r>
            <a:endParaRPr lang="en-PH" sz="1000" dirty="0">
              <a:solidFill>
                <a:schemeClr val="bg1"/>
              </a:solidFill>
            </a:endParaRPr>
          </a:p>
        </p:txBody>
      </p:sp>
      <p:pic>
        <p:nvPicPr>
          <p:cNvPr id="52" name="Picture 5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7" r="55777" b="81852"/>
          <a:stretch/>
        </p:blipFill>
        <p:spPr bwMode="auto">
          <a:xfrm>
            <a:off x="7951641" y="1224675"/>
            <a:ext cx="1196824" cy="9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5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7" r="55777" b="81852"/>
          <a:stretch/>
        </p:blipFill>
        <p:spPr bwMode="auto">
          <a:xfrm>
            <a:off x="4226355" y="1227576"/>
            <a:ext cx="1689820" cy="166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4226355" y="1227575"/>
            <a:ext cx="1689820" cy="537670"/>
          </a:xfrm>
          <a:prstGeom prst="rect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Scan Actual-to-Goal Highs: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January (107.30%)</a:t>
            </a:r>
          </a:p>
          <a:p>
            <a:pPr algn="ctr"/>
            <a:r>
              <a:rPr lang="en-GB" sz="9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April (106.37%)</a:t>
            </a:r>
            <a:endParaRPr lang="en-PH" sz="9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26355" y="1795416"/>
            <a:ext cx="1689820" cy="537670"/>
          </a:xfrm>
          <a:prstGeom prst="rect">
            <a:avLst/>
          </a:prstGeom>
          <a:solidFill>
            <a:srgbClr val="004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Scan Actual-to-Goal Low:</a:t>
            </a:r>
          </a:p>
          <a:p>
            <a:pPr algn="ctr"/>
            <a:r>
              <a:rPr lang="en-GB" sz="9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August (89.56%)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226355" y="2363257"/>
            <a:ext cx="1689820" cy="537670"/>
          </a:xfrm>
          <a:prstGeom prst="rect">
            <a:avLst/>
          </a:prstGeom>
          <a:solidFill>
            <a:srgbClr val="C13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05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Mean Scan % (2016):</a:t>
            </a:r>
          </a:p>
          <a:p>
            <a:pPr algn="ctr"/>
            <a:r>
              <a:rPr lang="en-GB" sz="2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96.38%</a:t>
            </a:r>
            <a:endParaRPr lang="en-PH" sz="2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67590" y="267450"/>
            <a:ext cx="103693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5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John Carlo</a:t>
            </a:r>
            <a:endParaRPr lang="en-PH" sz="15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82070" y="497478"/>
            <a:ext cx="48646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9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Ortiz</a:t>
            </a:r>
            <a:endParaRPr lang="en-PH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91</Words>
  <Application>Microsoft Office PowerPoint</Application>
  <PresentationFormat>On-screen Show (16:9)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Carlo D. Ortiz</dc:creator>
  <cp:lastModifiedBy>John Carlo D. Ortiz</cp:lastModifiedBy>
  <cp:revision>18</cp:revision>
  <dcterms:created xsi:type="dcterms:W3CDTF">2020-04-28T08:12:15Z</dcterms:created>
  <dcterms:modified xsi:type="dcterms:W3CDTF">2020-04-28T13:36:34Z</dcterms:modified>
</cp:coreProperties>
</file>