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46" r:id="rId1"/>
  </p:sldMasterIdLst>
  <p:notesMasterIdLst>
    <p:notesMasterId r:id="rId26"/>
  </p:notesMasterIdLst>
  <p:sldIdLst>
    <p:sldId id="256" r:id="rId2"/>
    <p:sldId id="257" r:id="rId3"/>
    <p:sldId id="261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9" r:id="rId17"/>
    <p:sldId id="280" r:id="rId18"/>
    <p:sldId id="272" r:id="rId19"/>
    <p:sldId id="273" r:id="rId20"/>
    <p:sldId id="281" r:id="rId21"/>
    <p:sldId id="274" r:id="rId22"/>
    <p:sldId id="275" r:id="rId23"/>
    <p:sldId id="276" r:id="rId24"/>
    <p:sldId id="278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284" y="-714"/>
      </p:cViewPr>
      <p:guideLst>
        <p:guide orient="horz" pos="2160"/>
        <p:guide pos="2880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1024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4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C55AB02-0563-4A5B-BBAD-390DF3EBF89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© Lethbridge/Laganière 2001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E4EB-3714-41C4-9741-7C245699EA44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© Lethbridge/Laganière 2001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D39BC-AC18-4FAA-A7E2-955C681EB76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© Lethbridge/Laganière 2001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41611-EB23-481F-8F46-6784F961108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© Lethbridge/Laganière 2001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D0A3A-F9DF-4F21-8781-7E82822E318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D1F2-CFC3-441A-BF85-01CA1F40B9D7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0E39-1F88-4FE9-83F8-0E4074CBF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© Lethbridge/Laganière 2001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6F9A-605C-431F-90E4-077A26D2897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© Lethbridge/Laganière 2001</a:t>
            </a:r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ADF11-93FB-41AA-B572-66E0D8869B8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© Lethbridge/Laganière 2001</a:t>
            </a: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25ED-2417-45FE-A05E-118484B1AEA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© Lethbridge/Laganière 2001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7FB7-DF95-4F55-A557-C631A060EFE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© Lethbridge/Laganière 2001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96B8-A0B3-4526-9D5C-709FE77511B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pPr>
              <a:defRPr/>
            </a:pPr>
            <a:r>
              <a:rPr lang="en-US" altLang="en-US" smtClean="0"/>
              <a:t>© Lethbridge/Laganière 2001</a:t>
            </a:r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49864772-35B3-4D67-831E-EF188597DE3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altLang="en-US" smtClean="0"/>
              <a:t>© Lethbridge/Laganière 2001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87DCD61-5504-479E-86E8-92C2115DD1C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653" r:id="rId12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 anchor="ctr">
            <a:normAutofit/>
          </a:bodyPr>
          <a:lstStyle/>
          <a:p>
            <a:r>
              <a:rPr lang="en-US" altLang="en-US" sz="3200" dirty="0" smtClean="0"/>
              <a:t>Object-Oriented Software Engineering</a:t>
            </a:r>
            <a:br>
              <a:rPr lang="en-US" altLang="en-US" sz="3200" dirty="0" smtClean="0"/>
            </a:br>
            <a:endParaRPr lang="en-US" altLang="en-US" sz="24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276600"/>
            <a:ext cx="6400800" cy="1752600"/>
          </a:xfrm>
        </p:spPr>
        <p:txBody>
          <a:bodyPr/>
          <a:lstStyle/>
          <a:p>
            <a:r>
              <a:rPr lang="en-US" altLang="en-US" dirty="0" smtClean="0"/>
              <a:t>Lecture 01</a:t>
            </a:r>
          </a:p>
          <a:p>
            <a:r>
              <a:rPr lang="en-US" altLang="en-US" dirty="0" smtClean="0"/>
              <a:t>Software and Software Engineering</a:t>
            </a:r>
          </a:p>
          <a:p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mtClean="0"/>
              <a:t>What is Software Engineering?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Cost, time and other constraints</a:t>
            </a:r>
          </a:p>
          <a:p>
            <a:pPr lvl="1"/>
            <a:r>
              <a:rPr lang="en-US" altLang="en-US" smtClean="0"/>
              <a:t>Finite resources</a:t>
            </a:r>
          </a:p>
          <a:p>
            <a:pPr lvl="1"/>
            <a:r>
              <a:rPr lang="en-US" altLang="en-US" smtClean="0"/>
              <a:t>The benefit must outweigh the cost</a:t>
            </a:r>
          </a:p>
          <a:p>
            <a:pPr lvl="1"/>
            <a:r>
              <a:rPr lang="en-US" altLang="en-US" smtClean="0"/>
              <a:t>Others are competing to do the job cheaper and faster</a:t>
            </a:r>
          </a:p>
          <a:p>
            <a:pPr lvl="1"/>
            <a:r>
              <a:rPr lang="en-US" altLang="en-US" smtClean="0"/>
              <a:t>Inaccurate estimates of cost and time have caused many project failures</a:t>
            </a:r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altLang="en-US">
              <a:latin typeface="Times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Software Engineering and the Engineering Profession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smtClean="0"/>
              <a:t>The term Software Engineering was coined in 1968</a:t>
            </a:r>
          </a:p>
          <a:p>
            <a:pPr lvl="1"/>
            <a:r>
              <a:rPr lang="en-US" altLang="en-US" smtClean="0"/>
              <a:t>People began to realize that the principles of engineering should be applied to software development</a:t>
            </a:r>
          </a:p>
          <a:p>
            <a:endParaRPr lang="en-US" altLang="en-US" smtClean="0"/>
          </a:p>
          <a:p>
            <a:r>
              <a:rPr lang="en-US" altLang="en-US" smtClean="0"/>
              <a:t>Engineering is a licensed profession</a:t>
            </a:r>
          </a:p>
          <a:p>
            <a:pPr lvl="1"/>
            <a:r>
              <a:rPr lang="en-US" altLang="en-US" smtClean="0"/>
              <a:t>In order to protect the public</a:t>
            </a:r>
          </a:p>
          <a:p>
            <a:pPr lvl="1"/>
            <a:r>
              <a:rPr lang="en-US" altLang="en-US" smtClean="0"/>
              <a:t>Engineers design artifacts following well accepted practices which involve the application of science, mathematics and economics</a:t>
            </a:r>
          </a:p>
          <a:p>
            <a:pPr lvl="1"/>
            <a:r>
              <a:rPr lang="en-US" altLang="en-US" smtClean="0"/>
              <a:t>Ethical practice is also a key tenet of the profession</a:t>
            </a:r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altLang="en-US">
              <a:latin typeface="Times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Stakeholders in Software Engineering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en-US" dirty="0" smtClean="0"/>
              <a:t>1. End Users</a:t>
            </a:r>
          </a:p>
          <a:p>
            <a:pPr lvl="1">
              <a:defRPr/>
            </a:pPr>
            <a:r>
              <a:rPr lang="en-US" altLang="en-US" dirty="0" smtClean="0"/>
              <a:t>Those who use the software</a:t>
            </a:r>
          </a:p>
          <a:p>
            <a:pPr>
              <a:defRPr/>
            </a:pPr>
            <a:r>
              <a:rPr lang="en-US" altLang="en-US" dirty="0" smtClean="0"/>
              <a:t>2. Customers/ Clients</a:t>
            </a:r>
          </a:p>
          <a:p>
            <a:pPr lvl="1">
              <a:defRPr/>
            </a:pPr>
            <a:r>
              <a:rPr lang="en-US" altLang="en-US" dirty="0" smtClean="0"/>
              <a:t>Those who pay for the software</a:t>
            </a:r>
          </a:p>
          <a:p>
            <a:pPr>
              <a:defRPr/>
            </a:pPr>
            <a:r>
              <a:rPr lang="en-US" altLang="en-US" dirty="0" smtClean="0"/>
              <a:t>3. Software development Team</a:t>
            </a:r>
          </a:p>
          <a:p>
            <a:pPr marL="728663" lvl="1" indent="-34290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Includes system analysts, programmers, testers, technical writers… </a:t>
            </a:r>
          </a:p>
          <a:p>
            <a:pPr>
              <a:defRPr/>
            </a:pPr>
            <a:r>
              <a:rPr lang="en-US" altLang="en-US" dirty="0" smtClean="0"/>
              <a:t>4. Development Managers</a:t>
            </a:r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All four roles can be fulfilled by the same person</a:t>
            </a:r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altLang="en-US">
              <a:latin typeface="Times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Software Quality...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76400"/>
            <a:ext cx="7543800" cy="4800600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 smtClean="0"/>
              <a:t>Usability</a:t>
            </a:r>
          </a:p>
          <a:p>
            <a:pPr lvl="1"/>
            <a:r>
              <a:rPr lang="en-US" altLang="en-US" dirty="0" smtClean="0"/>
              <a:t>Users can learn it and fast and get their job done easily</a:t>
            </a:r>
          </a:p>
          <a:p>
            <a:r>
              <a:rPr lang="en-US" altLang="en-US" dirty="0" smtClean="0"/>
              <a:t>Efficiency</a:t>
            </a:r>
          </a:p>
          <a:p>
            <a:pPr lvl="1"/>
            <a:r>
              <a:rPr lang="en-US" altLang="en-US" dirty="0" smtClean="0"/>
              <a:t>It doesn’t waste resources such as CPU time and memory</a:t>
            </a:r>
          </a:p>
          <a:p>
            <a:r>
              <a:rPr lang="en-US" altLang="en-US" dirty="0" smtClean="0"/>
              <a:t>Reliability</a:t>
            </a:r>
          </a:p>
          <a:p>
            <a:pPr lvl="1"/>
            <a:r>
              <a:rPr lang="en-US" altLang="en-US" dirty="0" smtClean="0"/>
              <a:t>It does what it is required to do without failing</a:t>
            </a:r>
          </a:p>
          <a:p>
            <a:r>
              <a:rPr lang="en-US" altLang="en-US" dirty="0" smtClean="0"/>
              <a:t>Maintainability</a:t>
            </a:r>
          </a:p>
          <a:p>
            <a:pPr lvl="1"/>
            <a:r>
              <a:rPr lang="en-US" altLang="en-US" dirty="0" smtClean="0"/>
              <a:t>It can be easily changed</a:t>
            </a:r>
          </a:p>
          <a:p>
            <a:r>
              <a:rPr lang="en-US" altLang="en-US" dirty="0" smtClean="0"/>
              <a:t>Reusability</a:t>
            </a:r>
          </a:p>
          <a:p>
            <a:pPr lvl="1"/>
            <a:r>
              <a:rPr lang="en-US" altLang="en-US" dirty="0" smtClean="0"/>
              <a:t>Its parts can be used in other projects, so reprogramming is not needed</a:t>
            </a:r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altLang="en-US">
              <a:latin typeface="Times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Software Quality...</a:t>
            </a: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altLang="en-US">
              <a:latin typeface="Times" charset="0"/>
            </a:endParaRPr>
          </a:p>
        </p:txBody>
      </p:sp>
      <p:grpSp>
        <p:nvGrpSpPr>
          <p:cNvPr id="16390" name="Group 11"/>
          <p:cNvGrpSpPr>
            <a:grpSpLocks/>
          </p:cNvGrpSpPr>
          <p:nvPr/>
        </p:nvGrpSpPr>
        <p:grpSpPr bwMode="auto">
          <a:xfrm>
            <a:off x="3236913" y="3197225"/>
            <a:ext cx="1973262" cy="801688"/>
            <a:chOff x="2039" y="2014"/>
            <a:chExt cx="1243" cy="505"/>
          </a:xfrm>
        </p:grpSpPr>
        <p:sp>
          <p:nvSpPr>
            <p:cNvPr id="16420" name="Oval 8"/>
            <p:cNvSpPr>
              <a:spLocks noChangeArrowheads="1"/>
            </p:cNvSpPr>
            <p:nvPr/>
          </p:nvSpPr>
          <p:spPr bwMode="auto">
            <a:xfrm>
              <a:off x="2039" y="2014"/>
              <a:ext cx="1243" cy="50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1" name="Rectangle 9"/>
            <p:cNvSpPr>
              <a:spLocks noChangeArrowheads="1"/>
            </p:cNvSpPr>
            <p:nvPr/>
          </p:nvSpPr>
          <p:spPr bwMode="auto">
            <a:xfrm>
              <a:off x="2283" y="2053"/>
              <a:ext cx="803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altLang="en-US" sz="2000" dirty="0">
                  <a:solidFill>
                    <a:srgbClr val="000000"/>
                  </a:solidFill>
                </a:rPr>
                <a:t>QUALITY </a:t>
              </a:r>
              <a:endParaRPr lang="en-CA" altLang="en-US" dirty="0"/>
            </a:p>
          </p:txBody>
        </p:sp>
        <p:sp>
          <p:nvSpPr>
            <p:cNvPr id="16422" name="Rectangle 10"/>
            <p:cNvSpPr>
              <a:spLocks noChangeArrowheads="1"/>
            </p:cNvSpPr>
            <p:nvPr/>
          </p:nvSpPr>
          <p:spPr bwMode="auto">
            <a:xfrm>
              <a:off x="2283" y="2243"/>
              <a:ext cx="944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altLang="en-US" sz="2000">
                  <a:solidFill>
                    <a:srgbClr val="000000"/>
                  </a:solidFill>
                </a:rPr>
                <a:t>SOFTWARE</a:t>
              </a:r>
              <a:endParaRPr lang="en-CA" altLang="en-US"/>
            </a:p>
          </p:txBody>
        </p:sp>
      </p:grpSp>
      <p:sp>
        <p:nvSpPr>
          <p:cNvPr id="16391" name="Rectangle 12"/>
          <p:cNvSpPr>
            <a:spLocks noChangeArrowheads="1"/>
          </p:cNvSpPr>
          <p:nvPr/>
        </p:nvSpPr>
        <p:spPr bwMode="auto">
          <a:xfrm>
            <a:off x="152400" y="4495800"/>
            <a:ext cx="1223963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en-US" sz="2000" b="1" dirty="0">
                <a:solidFill>
                  <a:srgbClr val="000000"/>
                </a:solidFill>
              </a:rPr>
              <a:t>Developer:</a:t>
            </a:r>
            <a:endParaRPr lang="en-CA" altLang="en-US" dirty="0"/>
          </a:p>
        </p:txBody>
      </p:sp>
      <p:sp>
        <p:nvSpPr>
          <p:cNvPr id="16392" name="Rectangle 13"/>
          <p:cNvSpPr>
            <a:spLocks noChangeArrowheads="1"/>
          </p:cNvSpPr>
          <p:nvPr/>
        </p:nvSpPr>
        <p:spPr bwMode="auto">
          <a:xfrm>
            <a:off x="2798763" y="4237038"/>
            <a:ext cx="17462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en-US" sz="2000">
                <a:solidFill>
                  <a:srgbClr val="000000"/>
                </a:solidFill>
              </a:rPr>
              <a:t> </a:t>
            </a:r>
            <a:endParaRPr lang="en-CA" altLang="en-US"/>
          </a:p>
        </p:txBody>
      </p:sp>
      <p:sp>
        <p:nvSpPr>
          <p:cNvPr id="16393" name="Rectangle 14"/>
          <p:cNvSpPr>
            <a:spLocks noChangeArrowheads="1"/>
          </p:cNvSpPr>
          <p:nvPr/>
        </p:nvSpPr>
        <p:spPr bwMode="auto">
          <a:xfrm>
            <a:off x="1625600" y="4537075"/>
            <a:ext cx="16732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en-US" sz="2000">
                <a:solidFill>
                  <a:srgbClr val="000000"/>
                </a:solidFill>
              </a:rPr>
              <a:t>easy to design; </a:t>
            </a:r>
            <a:endParaRPr lang="en-CA" altLang="en-US"/>
          </a:p>
        </p:txBody>
      </p:sp>
      <p:sp>
        <p:nvSpPr>
          <p:cNvPr id="16394" name="Rectangle 15"/>
          <p:cNvSpPr>
            <a:spLocks noChangeArrowheads="1"/>
          </p:cNvSpPr>
          <p:nvPr/>
        </p:nvSpPr>
        <p:spPr bwMode="auto">
          <a:xfrm>
            <a:off x="1625600" y="4837113"/>
            <a:ext cx="189865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en-US" sz="2000">
                <a:solidFill>
                  <a:srgbClr val="000000"/>
                </a:solidFill>
              </a:rPr>
              <a:t>easy to maintain; </a:t>
            </a:r>
            <a:endParaRPr lang="en-CA" altLang="en-US"/>
          </a:p>
        </p:txBody>
      </p:sp>
      <p:sp>
        <p:nvSpPr>
          <p:cNvPr id="16395" name="Rectangle 16"/>
          <p:cNvSpPr>
            <a:spLocks noChangeArrowheads="1"/>
          </p:cNvSpPr>
          <p:nvPr/>
        </p:nvSpPr>
        <p:spPr bwMode="auto">
          <a:xfrm>
            <a:off x="1625600" y="5138738"/>
            <a:ext cx="224790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en-US" sz="2000" dirty="0">
                <a:solidFill>
                  <a:srgbClr val="000000"/>
                </a:solidFill>
              </a:rPr>
              <a:t>easy to reuse its parts</a:t>
            </a:r>
            <a:endParaRPr lang="en-CA" altLang="en-US" dirty="0"/>
          </a:p>
        </p:txBody>
      </p:sp>
      <p:sp>
        <p:nvSpPr>
          <p:cNvPr id="16396" name="Rectangle 17"/>
          <p:cNvSpPr>
            <a:spLocks noChangeArrowheads="1"/>
          </p:cNvSpPr>
          <p:nvPr/>
        </p:nvSpPr>
        <p:spPr bwMode="auto">
          <a:xfrm>
            <a:off x="7162800" y="1828800"/>
            <a:ext cx="7239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en-US" sz="2000" b="1" dirty="0">
                <a:solidFill>
                  <a:srgbClr val="000000"/>
                </a:solidFill>
              </a:rPr>
              <a:t>User: </a:t>
            </a:r>
            <a:endParaRPr lang="en-CA" altLang="en-US" dirty="0"/>
          </a:p>
        </p:txBody>
      </p:sp>
      <p:sp>
        <p:nvSpPr>
          <p:cNvPr id="16397" name="Rectangle 18"/>
          <p:cNvSpPr>
            <a:spLocks noChangeArrowheads="1"/>
          </p:cNvSpPr>
          <p:nvPr/>
        </p:nvSpPr>
        <p:spPr bwMode="auto">
          <a:xfrm>
            <a:off x="5148263" y="1631950"/>
            <a:ext cx="14986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en-US" sz="2000" dirty="0">
                <a:solidFill>
                  <a:srgbClr val="000000"/>
                </a:solidFill>
              </a:rPr>
              <a:t>easy to learn; </a:t>
            </a:r>
            <a:endParaRPr lang="en-CA" altLang="en-US" dirty="0"/>
          </a:p>
        </p:txBody>
      </p:sp>
      <p:sp>
        <p:nvSpPr>
          <p:cNvPr id="16398" name="Rectangle 19"/>
          <p:cNvSpPr>
            <a:spLocks noChangeArrowheads="1"/>
          </p:cNvSpPr>
          <p:nvPr/>
        </p:nvSpPr>
        <p:spPr bwMode="auto">
          <a:xfrm>
            <a:off x="5148263" y="1931988"/>
            <a:ext cx="167322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en-US" sz="2000" dirty="0">
                <a:solidFill>
                  <a:srgbClr val="000000"/>
                </a:solidFill>
              </a:rPr>
              <a:t>efficient to use; </a:t>
            </a:r>
            <a:endParaRPr lang="en-CA" altLang="en-US" dirty="0"/>
          </a:p>
        </p:txBody>
      </p:sp>
      <p:sp>
        <p:nvSpPr>
          <p:cNvPr id="16399" name="Rectangle 20"/>
          <p:cNvSpPr>
            <a:spLocks noChangeArrowheads="1"/>
          </p:cNvSpPr>
          <p:nvPr/>
        </p:nvSpPr>
        <p:spPr bwMode="auto">
          <a:xfrm>
            <a:off x="5148263" y="2232025"/>
            <a:ext cx="2124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en-US" sz="2000">
                <a:solidFill>
                  <a:srgbClr val="000000"/>
                </a:solidFill>
              </a:rPr>
              <a:t>helps get work done</a:t>
            </a:r>
            <a:endParaRPr lang="en-CA" altLang="en-US"/>
          </a:p>
        </p:txBody>
      </p:sp>
      <p:sp>
        <p:nvSpPr>
          <p:cNvPr id="16400" name="Rectangle 21"/>
          <p:cNvSpPr>
            <a:spLocks noChangeArrowheads="1"/>
          </p:cNvSpPr>
          <p:nvPr/>
        </p:nvSpPr>
        <p:spPr bwMode="auto">
          <a:xfrm>
            <a:off x="228600" y="1752600"/>
            <a:ext cx="12824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CA" altLang="en-US" sz="2000" b="1" dirty="0"/>
              <a:t>Customer:</a:t>
            </a:r>
            <a:endParaRPr lang="en-CA" altLang="en-US" dirty="0"/>
          </a:p>
        </p:txBody>
      </p:sp>
      <p:sp>
        <p:nvSpPr>
          <p:cNvPr id="16401" name="Rectangle 22"/>
          <p:cNvSpPr>
            <a:spLocks noChangeArrowheads="1"/>
          </p:cNvSpPr>
          <p:nvPr/>
        </p:nvSpPr>
        <p:spPr bwMode="auto">
          <a:xfrm>
            <a:off x="2774950" y="1230313"/>
            <a:ext cx="17462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en-US" sz="2000">
                <a:solidFill>
                  <a:srgbClr val="000000"/>
                </a:solidFill>
              </a:rPr>
              <a:t> </a:t>
            </a:r>
            <a:endParaRPr lang="en-CA" altLang="en-US"/>
          </a:p>
        </p:txBody>
      </p:sp>
      <p:sp>
        <p:nvSpPr>
          <p:cNvPr id="16402" name="Rectangle 23"/>
          <p:cNvSpPr>
            <a:spLocks noChangeArrowheads="1"/>
          </p:cNvSpPr>
          <p:nvPr/>
        </p:nvSpPr>
        <p:spPr bwMode="auto">
          <a:xfrm>
            <a:off x="1625600" y="1530350"/>
            <a:ext cx="2047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en-US" sz="2000" dirty="0">
                <a:solidFill>
                  <a:srgbClr val="000000"/>
                </a:solidFill>
              </a:rPr>
              <a:t>solves problems at </a:t>
            </a:r>
            <a:endParaRPr lang="en-CA" altLang="en-US" dirty="0"/>
          </a:p>
        </p:txBody>
      </p:sp>
      <p:sp>
        <p:nvSpPr>
          <p:cNvPr id="16403" name="Rectangle 24"/>
          <p:cNvSpPr>
            <a:spLocks noChangeArrowheads="1"/>
          </p:cNvSpPr>
          <p:nvPr/>
        </p:nvSpPr>
        <p:spPr bwMode="auto">
          <a:xfrm>
            <a:off x="1625600" y="1831975"/>
            <a:ext cx="222408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en-US" sz="2000" dirty="0">
                <a:solidFill>
                  <a:srgbClr val="000000"/>
                </a:solidFill>
              </a:rPr>
              <a:t>an acceptable cost in </a:t>
            </a:r>
            <a:endParaRPr lang="en-CA" altLang="en-US" dirty="0"/>
          </a:p>
        </p:txBody>
      </p:sp>
      <p:sp>
        <p:nvSpPr>
          <p:cNvPr id="16404" name="Rectangle 25"/>
          <p:cNvSpPr>
            <a:spLocks noChangeArrowheads="1"/>
          </p:cNvSpPr>
          <p:nvPr/>
        </p:nvSpPr>
        <p:spPr bwMode="auto">
          <a:xfrm>
            <a:off x="1625600" y="2132013"/>
            <a:ext cx="264795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en-US" sz="2000" dirty="0">
                <a:solidFill>
                  <a:srgbClr val="000000"/>
                </a:solidFill>
              </a:rPr>
              <a:t>terms of money paid and </a:t>
            </a:r>
            <a:endParaRPr lang="en-CA" altLang="en-US" dirty="0"/>
          </a:p>
        </p:txBody>
      </p:sp>
      <p:sp>
        <p:nvSpPr>
          <p:cNvPr id="16405" name="Rectangle 26"/>
          <p:cNvSpPr>
            <a:spLocks noChangeArrowheads="1"/>
          </p:cNvSpPr>
          <p:nvPr/>
        </p:nvSpPr>
        <p:spPr bwMode="auto">
          <a:xfrm>
            <a:off x="1625600" y="2433638"/>
            <a:ext cx="152400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en-US" sz="2000" dirty="0">
                <a:solidFill>
                  <a:srgbClr val="000000"/>
                </a:solidFill>
              </a:rPr>
              <a:t>resources used</a:t>
            </a:r>
            <a:endParaRPr lang="en-CA" altLang="en-US" dirty="0"/>
          </a:p>
        </p:txBody>
      </p:sp>
      <p:sp>
        <p:nvSpPr>
          <p:cNvPr id="16406" name="Rectangle 27"/>
          <p:cNvSpPr>
            <a:spLocks noChangeArrowheads="1"/>
          </p:cNvSpPr>
          <p:nvPr/>
        </p:nvSpPr>
        <p:spPr bwMode="auto">
          <a:xfrm>
            <a:off x="5148263" y="4160838"/>
            <a:ext cx="254793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en-US" sz="2000" b="1" dirty="0">
                <a:solidFill>
                  <a:srgbClr val="000000"/>
                </a:solidFill>
              </a:rPr>
              <a:t>Development manager:</a:t>
            </a:r>
            <a:endParaRPr lang="en-CA" altLang="en-US" dirty="0"/>
          </a:p>
        </p:txBody>
      </p:sp>
      <p:sp>
        <p:nvSpPr>
          <p:cNvPr id="16407" name="Rectangle 28"/>
          <p:cNvSpPr>
            <a:spLocks noChangeArrowheads="1"/>
          </p:cNvSpPr>
          <p:nvPr/>
        </p:nvSpPr>
        <p:spPr bwMode="auto">
          <a:xfrm>
            <a:off x="7646988" y="4160838"/>
            <a:ext cx="17462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en-US" sz="2000">
                <a:solidFill>
                  <a:srgbClr val="000000"/>
                </a:solidFill>
              </a:rPr>
              <a:t> </a:t>
            </a:r>
            <a:endParaRPr lang="en-CA" altLang="en-US"/>
          </a:p>
        </p:txBody>
      </p:sp>
      <p:sp>
        <p:nvSpPr>
          <p:cNvPr id="16408" name="Rectangle 29"/>
          <p:cNvSpPr>
            <a:spLocks noChangeArrowheads="1"/>
          </p:cNvSpPr>
          <p:nvPr/>
        </p:nvSpPr>
        <p:spPr bwMode="auto">
          <a:xfrm>
            <a:off x="5148263" y="4462463"/>
            <a:ext cx="1624012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en-US" sz="2000">
                <a:solidFill>
                  <a:srgbClr val="000000"/>
                </a:solidFill>
              </a:rPr>
              <a:t>sells more and </a:t>
            </a:r>
            <a:endParaRPr lang="en-CA" altLang="en-US"/>
          </a:p>
        </p:txBody>
      </p:sp>
      <p:sp>
        <p:nvSpPr>
          <p:cNvPr id="16409" name="Rectangle 30"/>
          <p:cNvSpPr>
            <a:spLocks noChangeArrowheads="1"/>
          </p:cNvSpPr>
          <p:nvPr/>
        </p:nvSpPr>
        <p:spPr bwMode="auto">
          <a:xfrm>
            <a:off x="5148263" y="4762500"/>
            <a:ext cx="194945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en-US" sz="2000">
                <a:solidFill>
                  <a:srgbClr val="000000"/>
                </a:solidFill>
              </a:rPr>
              <a:t>pleases customers </a:t>
            </a:r>
            <a:endParaRPr lang="en-CA" altLang="en-US"/>
          </a:p>
        </p:txBody>
      </p:sp>
      <p:sp>
        <p:nvSpPr>
          <p:cNvPr id="16410" name="Rectangle 31"/>
          <p:cNvSpPr>
            <a:spLocks noChangeArrowheads="1"/>
          </p:cNvSpPr>
          <p:nvPr/>
        </p:nvSpPr>
        <p:spPr bwMode="auto">
          <a:xfrm>
            <a:off x="5148263" y="5064125"/>
            <a:ext cx="1973262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en-US" sz="2000">
                <a:solidFill>
                  <a:srgbClr val="000000"/>
                </a:solidFill>
              </a:rPr>
              <a:t>while costing less </a:t>
            </a:r>
            <a:endParaRPr lang="en-CA" altLang="en-US"/>
          </a:p>
        </p:txBody>
      </p:sp>
      <p:sp>
        <p:nvSpPr>
          <p:cNvPr id="16411" name="Rectangle 32"/>
          <p:cNvSpPr>
            <a:spLocks noChangeArrowheads="1"/>
          </p:cNvSpPr>
          <p:nvPr/>
        </p:nvSpPr>
        <p:spPr bwMode="auto">
          <a:xfrm>
            <a:off x="5148263" y="5364163"/>
            <a:ext cx="252412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en-US" sz="2000">
                <a:solidFill>
                  <a:srgbClr val="000000"/>
                </a:solidFill>
              </a:rPr>
              <a:t>to develop and maintain</a:t>
            </a:r>
            <a:endParaRPr lang="en-CA" altLang="en-US"/>
          </a:p>
        </p:txBody>
      </p:sp>
      <p:sp>
        <p:nvSpPr>
          <p:cNvPr id="16412" name="Arc 33"/>
          <p:cNvSpPr>
            <a:spLocks/>
          </p:cNvSpPr>
          <p:nvPr/>
        </p:nvSpPr>
        <p:spPr bwMode="auto">
          <a:xfrm>
            <a:off x="3308350" y="2601913"/>
            <a:ext cx="223838" cy="298450"/>
          </a:xfrm>
          <a:custGeom>
            <a:avLst/>
            <a:gdLst>
              <a:gd name="T0" fmla="*/ 223838 w 16138"/>
              <a:gd name="T1" fmla="*/ 200077 h 21416"/>
              <a:gd name="T2" fmla="*/ 39003 w 16138"/>
              <a:gd name="T3" fmla="*/ 298450 h 21416"/>
              <a:gd name="T4" fmla="*/ 0 w 16138"/>
              <a:gd name="T5" fmla="*/ 0 h 214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138" h="21416" fill="none" extrusionOk="0">
                <a:moveTo>
                  <a:pt x="16138" y="14357"/>
                </a:moveTo>
                <a:cubicBezTo>
                  <a:pt x="12688" y="18234"/>
                  <a:pt x="7957" y="20740"/>
                  <a:pt x="2812" y="21416"/>
                </a:cubicBezTo>
              </a:path>
              <a:path w="16138" h="21416" stroke="0" extrusionOk="0">
                <a:moveTo>
                  <a:pt x="16138" y="14357"/>
                </a:moveTo>
                <a:cubicBezTo>
                  <a:pt x="12688" y="18234"/>
                  <a:pt x="7957" y="20740"/>
                  <a:pt x="2812" y="21416"/>
                </a:cubicBezTo>
                <a:lnTo>
                  <a:pt x="0" y="0"/>
                </a:lnTo>
                <a:lnTo>
                  <a:pt x="16138" y="1435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3" name="Line 34"/>
          <p:cNvSpPr>
            <a:spLocks noChangeShapeType="1"/>
          </p:cNvSpPr>
          <p:nvPr/>
        </p:nvSpPr>
        <p:spPr bwMode="auto">
          <a:xfrm>
            <a:off x="3432175" y="2825750"/>
            <a:ext cx="225425" cy="4508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4" name="Arc 35"/>
          <p:cNvSpPr>
            <a:spLocks/>
          </p:cNvSpPr>
          <p:nvPr/>
        </p:nvSpPr>
        <p:spPr bwMode="auto">
          <a:xfrm>
            <a:off x="2849563" y="4192588"/>
            <a:ext cx="290512" cy="246062"/>
          </a:xfrm>
          <a:custGeom>
            <a:avLst/>
            <a:gdLst>
              <a:gd name="T0" fmla="*/ 172700 w 20901"/>
              <a:gd name="T1" fmla="*/ 0 h 17669"/>
              <a:gd name="T2" fmla="*/ 290512 w 20901"/>
              <a:gd name="T3" fmla="*/ 170164 h 17669"/>
              <a:gd name="T4" fmla="*/ 0 w 20901"/>
              <a:gd name="T5" fmla="*/ 246062 h 1766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901" h="17669" fill="none" extrusionOk="0">
                <a:moveTo>
                  <a:pt x="12424" y="0"/>
                </a:moveTo>
                <a:cubicBezTo>
                  <a:pt x="16607" y="2941"/>
                  <a:pt x="19610" y="7271"/>
                  <a:pt x="20901" y="12218"/>
                </a:cubicBezTo>
              </a:path>
              <a:path w="20901" h="17669" stroke="0" extrusionOk="0">
                <a:moveTo>
                  <a:pt x="12424" y="0"/>
                </a:moveTo>
                <a:cubicBezTo>
                  <a:pt x="16607" y="2941"/>
                  <a:pt x="19610" y="7271"/>
                  <a:pt x="20901" y="12218"/>
                </a:cubicBezTo>
                <a:lnTo>
                  <a:pt x="0" y="17669"/>
                </a:lnTo>
                <a:lnTo>
                  <a:pt x="124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5" name="Line 36"/>
          <p:cNvSpPr>
            <a:spLocks noChangeShapeType="1"/>
          </p:cNvSpPr>
          <p:nvPr/>
        </p:nvSpPr>
        <p:spPr bwMode="auto">
          <a:xfrm flipH="1">
            <a:off x="3074988" y="3911600"/>
            <a:ext cx="523875" cy="3508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6" name="Arc 37"/>
          <p:cNvSpPr>
            <a:spLocks/>
          </p:cNvSpPr>
          <p:nvPr/>
        </p:nvSpPr>
        <p:spPr bwMode="auto">
          <a:xfrm>
            <a:off x="4822825" y="4151313"/>
            <a:ext cx="250825" cy="287337"/>
          </a:xfrm>
          <a:custGeom>
            <a:avLst/>
            <a:gdLst>
              <a:gd name="T0" fmla="*/ 0 w 18117"/>
              <a:gd name="T1" fmla="*/ 123697 h 20653"/>
              <a:gd name="T2" fmla="*/ 163243 w 18117"/>
              <a:gd name="T3" fmla="*/ 0 h 20653"/>
              <a:gd name="T4" fmla="*/ 250825 w 18117"/>
              <a:gd name="T5" fmla="*/ 287337 h 2065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117" h="20653" fill="none" extrusionOk="0">
                <a:moveTo>
                  <a:pt x="0" y="8891"/>
                </a:moveTo>
                <a:cubicBezTo>
                  <a:pt x="2763" y="4634"/>
                  <a:pt x="6938" y="1486"/>
                  <a:pt x="11791" y="0"/>
                </a:cubicBezTo>
              </a:path>
              <a:path w="18117" h="20653" stroke="0" extrusionOk="0">
                <a:moveTo>
                  <a:pt x="0" y="8891"/>
                </a:moveTo>
                <a:cubicBezTo>
                  <a:pt x="2763" y="4634"/>
                  <a:pt x="6938" y="1486"/>
                  <a:pt x="11791" y="0"/>
                </a:cubicBezTo>
                <a:lnTo>
                  <a:pt x="18117" y="20653"/>
                </a:lnTo>
                <a:lnTo>
                  <a:pt x="0" y="889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7" name="Line 38"/>
          <p:cNvSpPr>
            <a:spLocks noChangeShapeType="1"/>
          </p:cNvSpPr>
          <p:nvPr/>
        </p:nvSpPr>
        <p:spPr bwMode="auto">
          <a:xfrm>
            <a:off x="4697413" y="3937000"/>
            <a:ext cx="200025" cy="2746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8" name="Arc 39"/>
          <p:cNvSpPr>
            <a:spLocks/>
          </p:cNvSpPr>
          <p:nvPr/>
        </p:nvSpPr>
        <p:spPr bwMode="auto">
          <a:xfrm>
            <a:off x="4926013" y="2724150"/>
            <a:ext cx="269875" cy="276225"/>
          </a:xfrm>
          <a:custGeom>
            <a:avLst/>
            <a:gdLst>
              <a:gd name="T0" fmla="*/ 149354 w 19450"/>
              <a:gd name="T1" fmla="*/ 276225 h 19777"/>
              <a:gd name="T2" fmla="*/ 0 w 19450"/>
              <a:gd name="T3" fmla="*/ 131220 h 19777"/>
              <a:gd name="T4" fmla="*/ 269875 w 19450"/>
              <a:gd name="T5" fmla="*/ 0 h 1977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450" h="19777" fill="none" extrusionOk="0">
                <a:moveTo>
                  <a:pt x="10764" y="19776"/>
                </a:moveTo>
                <a:cubicBezTo>
                  <a:pt x="6054" y="17708"/>
                  <a:pt x="2237" y="14026"/>
                  <a:pt x="0" y="9394"/>
                </a:cubicBezTo>
              </a:path>
              <a:path w="19450" h="19777" stroke="0" extrusionOk="0">
                <a:moveTo>
                  <a:pt x="10764" y="19776"/>
                </a:moveTo>
                <a:cubicBezTo>
                  <a:pt x="6054" y="17708"/>
                  <a:pt x="2237" y="14026"/>
                  <a:pt x="0" y="9394"/>
                </a:cubicBezTo>
                <a:lnTo>
                  <a:pt x="19450" y="0"/>
                </a:lnTo>
                <a:lnTo>
                  <a:pt x="10764" y="1977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9" name="Line 40"/>
          <p:cNvSpPr>
            <a:spLocks noChangeShapeType="1"/>
          </p:cNvSpPr>
          <p:nvPr/>
        </p:nvSpPr>
        <p:spPr bwMode="auto">
          <a:xfrm flipH="1">
            <a:off x="4695825" y="2898775"/>
            <a:ext cx="300038" cy="3508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Software Quality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mtClean="0"/>
              <a:t>The different qualities can conflict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Increasing efficiency can reduce maintainability or reusability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Increasing usability can reduce efficiency</a:t>
            </a:r>
          </a:p>
          <a:p>
            <a:pPr lvl="1">
              <a:lnSpc>
                <a:spcPct val="90000"/>
              </a:lnSpc>
            </a:pPr>
            <a:endParaRPr lang="en-US" altLang="en-US" sz="1000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Setting objectives for quality is a key engineering activity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You then design to meet the objectives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Avoids ‘over-engineering’ which wastes money</a:t>
            </a:r>
          </a:p>
          <a:p>
            <a:pPr lvl="1">
              <a:lnSpc>
                <a:spcPct val="90000"/>
              </a:lnSpc>
            </a:pPr>
            <a:endParaRPr lang="en-US" altLang="en-US" sz="1000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Optimizing is also sometimes necessary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E.g. obtain the highest possible reliability using a fixed budget</a:t>
            </a:r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altLang="en-US">
              <a:latin typeface="Times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Internal Quality Criteria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cs typeface="Times" charset="0"/>
              </a:rPr>
              <a:t>These:</a:t>
            </a:r>
          </a:p>
          <a:p>
            <a:pPr lvl="1"/>
            <a:r>
              <a:rPr lang="en-US" altLang="en-US" smtClean="0">
                <a:cs typeface="Times" charset="0"/>
              </a:rPr>
              <a:t>Characterize aspects of the design of the software</a:t>
            </a:r>
          </a:p>
          <a:p>
            <a:pPr lvl="1"/>
            <a:r>
              <a:rPr lang="en-US" altLang="en-US" smtClean="0">
                <a:cs typeface="Times" charset="0"/>
              </a:rPr>
              <a:t>Have an effect on the external quality attributes</a:t>
            </a:r>
          </a:p>
          <a:p>
            <a:pPr lvl="1"/>
            <a:r>
              <a:rPr lang="en-US" altLang="en-US" smtClean="0">
                <a:cs typeface="Times" charset="0"/>
              </a:rPr>
              <a:t>E.g.</a:t>
            </a:r>
          </a:p>
          <a:p>
            <a:pPr lvl="2"/>
            <a:r>
              <a:rPr lang="en-US" altLang="en-US" smtClean="0">
                <a:cs typeface="Times" charset="0"/>
              </a:rPr>
              <a:t>The amount of commenting of the code</a:t>
            </a:r>
            <a:r>
              <a:rPr lang="en-US" altLang="en-US" smtClean="0"/>
              <a:t> </a:t>
            </a:r>
          </a:p>
          <a:p>
            <a:pPr lvl="2"/>
            <a:r>
              <a:rPr lang="en-US" altLang="en-US" smtClean="0">
                <a:cs typeface="Times" charset="0"/>
              </a:rPr>
              <a:t>The complexity of the code </a:t>
            </a:r>
            <a:endParaRPr lang="en-US" altLang="en-US" smtClean="0"/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altLang="en-US">
              <a:latin typeface="Times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cs typeface="Times" charset="0"/>
              </a:rPr>
              <a:t>Short Term Vs. Long Term Quality</a:t>
            </a:r>
          </a:p>
        </p:txBody>
      </p:sp>
      <p:sp>
        <p:nvSpPr>
          <p:cNvPr id="19462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Short term:</a:t>
            </a:r>
          </a:p>
          <a:p>
            <a:pPr lvl="1"/>
            <a:r>
              <a:rPr lang="en-US" altLang="en-US" smtClean="0">
                <a:cs typeface="Times" charset="0"/>
              </a:rPr>
              <a:t>Does the software meet the customer’s immediate needs? </a:t>
            </a:r>
          </a:p>
          <a:p>
            <a:pPr lvl="1"/>
            <a:r>
              <a:rPr lang="en-US" altLang="en-US" smtClean="0">
                <a:cs typeface="Times" charset="0"/>
              </a:rPr>
              <a:t>Is it sufficiently efficient for the volume of data we have today?</a:t>
            </a:r>
          </a:p>
          <a:p>
            <a:r>
              <a:rPr lang="en-US" altLang="en-US" smtClean="0"/>
              <a:t>Long term:</a:t>
            </a:r>
          </a:p>
          <a:p>
            <a:pPr lvl="1"/>
            <a:r>
              <a:rPr lang="en-US" altLang="en-US" smtClean="0"/>
              <a:t>Maintainability</a:t>
            </a:r>
          </a:p>
          <a:p>
            <a:pPr lvl="1"/>
            <a:r>
              <a:rPr lang="en-US" altLang="en-US" smtClean="0"/>
              <a:t>Customer’s future needs  </a:t>
            </a:r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altLang="en-US">
              <a:latin typeface="Times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Software Engineering Projects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mtClean="0"/>
              <a:t>Most projects are evolutionary or maintenance projects, involving work on </a:t>
            </a:r>
            <a:r>
              <a:rPr lang="en-US" altLang="en-US" i="1" smtClean="0"/>
              <a:t>legacy</a:t>
            </a:r>
            <a:r>
              <a:rPr lang="en-US" altLang="en-US" smtClean="0"/>
              <a:t> systems</a:t>
            </a:r>
          </a:p>
          <a:p>
            <a:pPr lvl="1"/>
            <a:r>
              <a:rPr lang="en-US" altLang="en-US" smtClean="0"/>
              <a:t>Corrective projects: fixing defects</a:t>
            </a:r>
          </a:p>
          <a:p>
            <a:pPr lvl="1"/>
            <a:r>
              <a:rPr lang="en-US" altLang="en-US" smtClean="0"/>
              <a:t>Adaptive projects: changing the system in response to changes in</a:t>
            </a:r>
          </a:p>
          <a:p>
            <a:pPr lvl="2"/>
            <a:r>
              <a:rPr lang="en-US" altLang="en-US" smtClean="0"/>
              <a:t>Operating system</a:t>
            </a:r>
          </a:p>
          <a:p>
            <a:pPr lvl="2"/>
            <a:r>
              <a:rPr lang="en-US" altLang="en-US" smtClean="0"/>
              <a:t>Database</a:t>
            </a:r>
          </a:p>
          <a:p>
            <a:pPr lvl="2"/>
            <a:r>
              <a:rPr lang="en-US" altLang="en-US" smtClean="0"/>
              <a:t>Rules and regulations</a:t>
            </a:r>
          </a:p>
          <a:p>
            <a:pPr lvl="1"/>
            <a:r>
              <a:rPr lang="en-US" altLang="en-US" smtClean="0"/>
              <a:t>Enhancement projects: adding new features for users</a:t>
            </a:r>
          </a:p>
          <a:p>
            <a:pPr lvl="1"/>
            <a:r>
              <a:rPr lang="en-US" altLang="en-US" smtClean="0"/>
              <a:t>Reengineering or  perfective projects: changing the system internally so it is more maintainable</a:t>
            </a:r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altLang="en-US">
              <a:latin typeface="Times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Software Engineering Projects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‘Green field’ projects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New development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The minority of projects</a:t>
            </a:r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altLang="en-US">
              <a:latin typeface="Times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 The Nature of Software...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Software is intangible</a:t>
            </a:r>
          </a:p>
          <a:p>
            <a:pPr lvl="1"/>
            <a:r>
              <a:rPr lang="en-US" altLang="en-US" smtClean="0"/>
              <a:t>Hard to understand development effort</a:t>
            </a:r>
          </a:p>
          <a:p>
            <a:r>
              <a:rPr lang="en-US" altLang="en-US" smtClean="0"/>
              <a:t>Software is easy to reproduce</a:t>
            </a:r>
          </a:p>
          <a:p>
            <a:pPr lvl="1"/>
            <a:r>
              <a:rPr lang="en-US" altLang="en-US" smtClean="0"/>
              <a:t>Cost is in its </a:t>
            </a:r>
            <a:r>
              <a:rPr lang="en-US" altLang="en-US" i="1" smtClean="0"/>
              <a:t>development</a:t>
            </a:r>
            <a:endParaRPr lang="en-US" altLang="en-US" smtClean="0"/>
          </a:p>
          <a:p>
            <a:pPr lvl="2"/>
            <a:r>
              <a:rPr lang="en-US" altLang="en-US" smtClean="0"/>
              <a:t>in other engineering products, manufacturing is the costly stage</a:t>
            </a:r>
          </a:p>
          <a:p>
            <a:r>
              <a:rPr lang="en-US" altLang="en-US" smtClean="0"/>
              <a:t>The industry is labor-intensive</a:t>
            </a:r>
          </a:p>
          <a:p>
            <a:pPr lvl="1"/>
            <a:r>
              <a:rPr lang="en-US" altLang="en-US" smtClean="0"/>
              <a:t>Hard to automate</a:t>
            </a:r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altLang="en-US" dirty="0">
              <a:latin typeface="Time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Software Engineering Projects</a:t>
            </a:r>
          </a:p>
        </p:txBody>
      </p:sp>
      <p:sp>
        <p:nvSpPr>
          <p:cNvPr id="22534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mtClean="0">
                <a:cs typeface="Times" charset="0"/>
              </a:rPr>
              <a:t>Projects that involve building on a </a:t>
            </a:r>
            <a:r>
              <a:rPr lang="en-US" altLang="en-US" i="1" smtClean="0">
                <a:cs typeface="Times" charset="0"/>
              </a:rPr>
              <a:t>framework</a:t>
            </a:r>
            <a:r>
              <a:rPr lang="en-US" altLang="en-US" smtClean="0">
                <a:cs typeface="Times" charset="0"/>
              </a:rPr>
              <a:t> or a set of existing components.</a:t>
            </a:r>
            <a:endParaRPr lang="en-US" altLang="en-US" smtClean="0"/>
          </a:p>
          <a:p>
            <a:pPr lvl="1">
              <a:lnSpc>
                <a:spcPct val="90000"/>
              </a:lnSpc>
            </a:pPr>
            <a:r>
              <a:rPr lang="en-US" altLang="en-US" smtClean="0"/>
              <a:t>The framework is an application that is missing some important details.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E.g. Specific rules of this organization.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Such projects:</a:t>
            </a:r>
          </a:p>
          <a:p>
            <a:pPr lvl="2">
              <a:lnSpc>
                <a:spcPct val="90000"/>
              </a:lnSpc>
            </a:pPr>
            <a:r>
              <a:rPr lang="en-US" altLang="en-US" smtClean="0">
                <a:cs typeface="Times" charset="0"/>
              </a:rPr>
              <a:t>Involve plugging together </a:t>
            </a:r>
            <a:r>
              <a:rPr lang="en-US" altLang="en-US" i="1" smtClean="0">
                <a:cs typeface="Times" charset="0"/>
              </a:rPr>
              <a:t>components</a:t>
            </a:r>
            <a:r>
              <a:rPr lang="en-US" altLang="en-US" smtClean="0">
                <a:cs typeface="Times" charset="0"/>
              </a:rPr>
              <a:t> that are:</a:t>
            </a:r>
          </a:p>
          <a:p>
            <a:pPr lvl="3">
              <a:lnSpc>
                <a:spcPct val="90000"/>
              </a:lnSpc>
            </a:pPr>
            <a:r>
              <a:rPr lang="en-US" altLang="en-US" smtClean="0">
                <a:cs typeface="Times" charset="0"/>
              </a:rPr>
              <a:t>Already developed.</a:t>
            </a:r>
          </a:p>
          <a:p>
            <a:pPr lvl="3">
              <a:lnSpc>
                <a:spcPct val="90000"/>
              </a:lnSpc>
            </a:pPr>
            <a:r>
              <a:rPr lang="en-US" altLang="en-US" smtClean="0">
                <a:cs typeface="Times" charset="0"/>
              </a:rPr>
              <a:t>Provide significant functionality.</a:t>
            </a:r>
            <a:endParaRPr lang="en-US" altLang="en-US" smtClean="0"/>
          </a:p>
          <a:p>
            <a:pPr lvl="2" algn="just">
              <a:lnSpc>
                <a:spcPct val="90000"/>
              </a:lnSpc>
            </a:pPr>
            <a:r>
              <a:rPr lang="en-US" altLang="en-US" smtClean="0">
                <a:cs typeface="Times New Roman" pitchFamily="18" charset="0"/>
              </a:rPr>
              <a:t>Benefit from reusing reliable software.</a:t>
            </a:r>
          </a:p>
          <a:p>
            <a:pPr lvl="2" algn="just">
              <a:lnSpc>
                <a:spcPct val="90000"/>
              </a:lnSpc>
            </a:pPr>
            <a:r>
              <a:rPr lang="en-US" altLang="en-US" smtClean="0">
                <a:cs typeface="Times New Roman" pitchFamily="18" charset="0"/>
              </a:rPr>
              <a:t>Provide much of the same freedom to innovate found in green field development.</a:t>
            </a:r>
          </a:p>
          <a:p>
            <a:pPr lvl="1" algn="just">
              <a:lnSpc>
                <a:spcPct val="90000"/>
              </a:lnSpc>
            </a:pPr>
            <a:endParaRPr lang="en-US" altLang="en-US" sz="2000" smtClean="0"/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altLang="en-US">
              <a:latin typeface="Times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Activities Common to Software Projects...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mtClean="0"/>
              <a:t>Requirements and specification</a:t>
            </a:r>
          </a:p>
          <a:p>
            <a:pPr lvl="1"/>
            <a:r>
              <a:rPr lang="en-US" altLang="en-US" smtClean="0"/>
              <a:t>Includes</a:t>
            </a:r>
          </a:p>
          <a:p>
            <a:pPr lvl="2"/>
            <a:r>
              <a:rPr lang="en-US" altLang="en-US" smtClean="0"/>
              <a:t>Domain analysis</a:t>
            </a:r>
          </a:p>
          <a:p>
            <a:pPr lvl="2"/>
            <a:r>
              <a:rPr lang="en-US" altLang="en-US" smtClean="0"/>
              <a:t>Defining the problem</a:t>
            </a:r>
          </a:p>
          <a:p>
            <a:pPr lvl="2"/>
            <a:r>
              <a:rPr lang="en-US" altLang="en-US" smtClean="0"/>
              <a:t>Requirements gathering</a:t>
            </a:r>
          </a:p>
          <a:p>
            <a:pPr lvl="3"/>
            <a:r>
              <a:rPr lang="en-US" altLang="en-US" smtClean="0"/>
              <a:t>Obtaining input from as many sources as possible</a:t>
            </a:r>
          </a:p>
          <a:p>
            <a:pPr lvl="2"/>
            <a:r>
              <a:rPr lang="en-US" altLang="en-US" smtClean="0"/>
              <a:t>Requirements analysis</a:t>
            </a:r>
          </a:p>
          <a:p>
            <a:pPr lvl="3"/>
            <a:r>
              <a:rPr lang="en-US" altLang="en-US" smtClean="0"/>
              <a:t>Organizing the information</a:t>
            </a:r>
          </a:p>
          <a:p>
            <a:pPr lvl="2"/>
            <a:r>
              <a:rPr lang="en-US" altLang="en-US" smtClean="0"/>
              <a:t>Requirements specification</a:t>
            </a:r>
          </a:p>
          <a:p>
            <a:pPr lvl="3"/>
            <a:r>
              <a:rPr lang="en-US" altLang="en-US" smtClean="0"/>
              <a:t>Writing detailed instructions about how the software should behave</a:t>
            </a:r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altLang="en-US">
              <a:latin typeface="Times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Activities Common to Software Projects...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Design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Deciding how the requirements should be implemented, using the available technology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Includes:</a:t>
            </a:r>
          </a:p>
          <a:p>
            <a:pPr lvl="2">
              <a:lnSpc>
                <a:spcPct val="90000"/>
              </a:lnSpc>
            </a:pPr>
            <a:r>
              <a:rPr lang="en-US" altLang="en-US" u="sng" dirty="0" smtClean="0"/>
              <a:t>Systems engineering</a:t>
            </a:r>
            <a:r>
              <a:rPr lang="en-US" altLang="en-US" dirty="0" smtClean="0"/>
              <a:t>: Deciding what should be in hardware and what in software</a:t>
            </a:r>
          </a:p>
          <a:p>
            <a:pPr lvl="2">
              <a:lnSpc>
                <a:spcPct val="90000"/>
              </a:lnSpc>
            </a:pPr>
            <a:r>
              <a:rPr lang="en-US" altLang="en-US" u="sng" dirty="0" smtClean="0"/>
              <a:t>Software architecture</a:t>
            </a:r>
            <a:r>
              <a:rPr lang="en-US" altLang="en-US" dirty="0" smtClean="0"/>
              <a:t>: Dividing the system into subsystems and deciding how the subsystems will interact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Detailed design of the internals of a subsystem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User interface design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Design of databases</a:t>
            </a:r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altLang="en-US">
              <a:latin typeface="Times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Activities Common to Software Projects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mtClean="0"/>
              <a:t>Modeling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Creating representations of the domain or the software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Use case modeling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Structural modeling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Dynamic and behavioural modeling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Programming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Quality assurance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Reviews and inspections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Testing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Deployment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Managing the process</a:t>
            </a:r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altLang="en-US">
              <a:latin typeface="Times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Difficulties and Risks in Software Engineering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Complexity </a:t>
            </a:r>
            <a:r>
              <a:rPr lang="en-US" altLang="en-US" dirty="0" smtClean="0"/>
              <a:t>and large numbers of details</a:t>
            </a:r>
          </a:p>
          <a:p>
            <a:r>
              <a:rPr lang="en-US" altLang="en-US" dirty="0" smtClean="0"/>
              <a:t>Uncertainty </a:t>
            </a:r>
            <a:r>
              <a:rPr lang="en-US" altLang="en-US" dirty="0" smtClean="0"/>
              <a:t>about technology</a:t>
            </a:r>
          </a:p>
          <a:p>
            <a:r>
              <a:rPr lang="en-US" altLang="en-US" dirty="0" smtClean="0"/>
              <a:t>Uncertainty </a:t>
            </a:r>
            <a:r>
              <a:rPr lang="en-US" altLang="en-US" dirty="0" smtClean="0"/>
              <a:t>about requirements</a:t>
            </a:r>
          </a:p>
          <a:p>
            <a:r>
              <a:rPr lang="en-US" altLang="en-US" dirty="0" smtClean="0">
                <a:cs typeface="Times" charset="0"/>
              </a:rPr>
              <a:t>Uncertainty </a:t>
            </a:r>
            <a:r>
              <a:rPr lang="en-US" altLang="en-US" dirty="0" smtClean="0">
                <a:cs typeface="Times" charset="0"/>
              </a:rPr>
              <a:t>about software engineering skills</a:t>
            </a:r>
            <a:endParaRPr lang="en-US" altLang="en-US" dirty="0" smtClean="0"/>
          </a:p>
          <a:p>
            <a:r>
              <a:rPr lang="en-US" altLang="en-US" dirty="0" smtClean="0"/>
              <a:t>Constant </a:t>
            </a:r>
            <a:r>
              <a:rPr lang="en-US" altLang="en-US" dirty="0" smtClean="0"/>
              <a:t>change</a:t>
            </a:r>
          </a:p>
          <a:p>
            <a:r>
              <a:rPr lang="en-US" altLang="en-US" smtClean="0"/>
              <a:t>Deterioration </a:t>
            </a:r>
            <a:r>
              <a:rPr lang="en-US" altLang="en-US" dirty="0" smtClean="0"/>
              <a:t>of software design</a:t>
            </a:r>
          </a:p>
          <a:p>
            <a:r>
              <a:rPr lang="en-US" altLang="en-US" smtClean="0"/>
              <a:t>Political </a:t>
            </a:r>
            <a:r>
              <a:rPr lang="en-US" altLang="en-US" dirty="0" smtClean="0"/>
              <a:t>risks</a:t>
            </a:r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altLang="en-US">
              <a:latin typeface="Times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Nature of Software ...</a:t>
            </a:r>
          </a:p>
        </p:txBody>
      </p:sp>
      <p:sp>
        <p:nvSpPr>
          <p:cNvPr id="5126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 smtClean="0"/>
              <a:t>Untrained people can hack something together</a:t>
            </a:r>
          </a:p>
          <a:p>
            <a:pPr lvl="1"/>
            <a:r>
              <a:rPr lang="en-US" altLang="en-US" dirty="0" smtClean="0"/>
              <a:t>Quality problems are hard to notice</a:t>
            </a:r>
          </a:p>
          <a:p>
            <a:r>
              <a:rPr lang="en-US" altLang="en-US" dirty="0" smtClean="0"/>
              <a:t>Software is easy to modify</a:t>
            </a:r>
          </a:p>
          <a:p>
            <a:pPr lvl="1"/>
            <a:r>
              <a:rPr lang="en-US" altLang="en-US" dirty="0" smtClean="0"/>
              <a:t>People make changes without fully understanding it</a:t>
            </a:r>
          </a:p>
          <a:p>
            <a:r>
              <a:rPr lang="en-US" altLang="en-US" dirty="0" smtClean="0"/>
              <a:t>Software does not ‘wear out’</a:t>
            </a:r>
          </a:p>
          <a:p>
            <a:pPr lvl="1"/>
            <a:r>
              <a:rPr lang="en-US" altLang="en-US" dirty="0" smtClean="0"/>
              <a:t>It deteriorates by having its design changed:</a:t>
            </a:r>
          </a:p>
          <a:p>
            <a:pPr lvl="2"/>
            <a:r>
              <a:rPr lang="en-US" altLang="en-US" dirty="0" smtClean="0"/>
              <a:t>erroneously, or</a:t>
            </a:r>
          </a:p>
          <a:p>
            <a:pPr lvl="2"/>
            <a:r>
              <a:rPr lang="en-US" altLang="en-US" dirty="0" smtClean="0"/>
              <a:t>in ways that were not anticipated, thus making it complex</a:t>
            </a:r>
          </a:p>
          <a:p>
            <a:pPr lvl="2"/>
            <a:endParaRPr lang="en-US" altLang="en-US" dirty="0" smtClean="0"/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altLang="en-US">
              <a:latin typeface="Time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Nature of Software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Conclusions</a:t>
            </a:r>
          </a:p>
          <a:p>
            <a:pPr lvl="1"/>
            <a:r>
              <a:rPr lang="en-US" altLang="en-US" dirty="0" smtClean="0"/>
              <a:t>Much software </a:t>
            </a:r>
            <a:r>
              <a:rPr lang="en-US" altLang="en-US" u="sng" dirty="0" smtClean="0">
                <a:solidFill>
                  <a:schemeClr val="accent6"/>
                </a:solidFill>
              </a:rPr>
              <a:t>has poor design </a:t>
            </a:r>
            <a:r>
              <a:rPr lang="en-US" altLang="en-US" dirty="0" smtClean="0"/>
              <a:t>and is getting worse</a:t>
            </a:r>
          </a:p>
          <a:p>
            <a:pPr lvl="1"/>
            <a:r>
              <a:rPr lang="en-US" altLang="en-US" dirty="0" smtClean="0"/>
              <a:t>Demand for software is high and rising</a:t>
            </a:r>
          </a:p>
          <a:p>
            <a:pPr lvl="1"/>
            <a:r>
              <a:rPr lang="en-US" altLang="en-US" dirty="0" smtClean="0"/>
              <a:t>We are in a perpetual ‘</a:t>
            </a:r>
            <a:r>
              <a:rPr lang="en-US" altLang="en-US" u="sng" dirty="0" smtClean="0">
                <a:solidFill>
                  <a:schemeClr val="accent6"/>
                </a:solidFill>
              </a:rPr>
              <a:t>software crisis</a:t>
            </a:r>
            <a:r>
              <a:rPr lang="en-US" altLang="en-US" dirty="0" smtClean="0"/>
              <a:t>’</a:t>
            </a:r>
          </a:p>
          <a:p>
            <a:pPr lvl="1"/>
            <a:r>
              <a:rPr lang="en-US" altLang="en-US" dirty="0" smtClean="0"/>
              <a:t>We have to learn to ‘</a:t>
            </a:r>
            <a:r>
              <a:rPr lang="en-US" altLang="en-US" b="1" u="sng" dirty="0" smtClean="0">
                <a:solidFill>
                  <a:schemeClr val="accent6"/>
                </a:solidFill>
              </a:rPr>
              <a:t>engineer</a:t>
            </a:r>
            <a:r>
              <a:rPr lang="en-US" altLang="en-US" dirty="0" smtClean="0"/>
              <a:t>’ software</a:t>
            </a: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altLang="en-US">
              <a:latin typeface="Time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Types of Software...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447800"/>
            <a:ext cx="7543800" cy="4800600"/>
          </a:xfrm>
        </p:spPr>
        <p:txBody>
          <a:bodyPr/>
          <a:lstStyle/>
          <a:p>
            <a:r>
              <a:rPr lang="en-US" altLang="en-US" dirty="0" smtClean="0"/>
              <a:t>Custom</a:t>
            </a:r>
          </a:p>
          <a:p>
            <a:pPr lvl="1"/>
            <a:r>
              <a:rPr lang="en-US" altLang="en-US" dirty="0" smtClean="0"/>
              <a:t>For a specific customer</a:t>
            </a:r>
          </a:p>
          <a:p>
            <a:r>
              <a:rPr lang="en-US" altLang="en-US" dirty="0" smtClean="0"/>
              <a:t>Generic (</a:t>
            </a:r>
            <a:r>
              <a:rPr lang="en-US" altLang="en-US" i="1" dirty="0" smtClean="0"/>
              <a:t>Personal Computer software</a:t>
            </a:r>
            <a:r>
              <a:rPr lang="en-US" altLang="en-US" dirty="0" smtClean="0"/>
              <a:t>)</a:t>
            </a:r>
          </a:p>
          <a:p>
            <a:pPr lvl="1"/>
            <a:r>
              <a:rPr lang="en-US" altLang="en-US" dirty="0" smtClean="0"/>
              <a:t>Sold on open market</a:t>
            </a:r>
          </a:p>
          <a:p>
            <a:pPr lvl="1"/>
            <a:r>
              <a:rPr lang="en-US" altLang="en-US" dirty="0" smtClean="0"/>
              <a:t>Often called</a:t>
            </a:r>
          </a:p>
          <a:p>
            <a:pPr lvl="2"/>
            <a:r>
              <a:rPr lang="en-US" altLang="en-US" dirty="0" smtClean="0"/>
              <a:t>COTS (Commercial Off The Shelf)</a:t>
            </a:r>
          </a:p>
          <a:p>
            <a:r>
              <a:rPr lang="en-US" altLang="en-US" dirty="0" smtClean="0"/>
              <a:t>Embedded</a:t>
            </a:r>
          </a:p>
          <a:p>
            <a:pPr lvl="1"/>
            <a:r>
              <a:rPr lang="en-US" altLang="en-US" dirty="0" smtClean="0"/>
              <a:t>Built into hardware</a:t>
            </a:r>
          </a:p>
          <a:p>
            <a:pPr lvl="1"/>
            <a:r>
              <a:rPr lang="en-US" altLang="en-US" dirty="0" smtClean="0"/>
              <a:t>Hard to change</a:t>
            </a:r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altLang="en-US">
              <a:latin typeface="Time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Types of Software</a:t>
            </a:r>
          </a:p>
        </p:txBody>
      </p:sp>
      <p:sp>
        <p:nvSpPr>
          <p:cNvPr id="8198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Differences among custom, generic and embedded software</a:t>
            </a:r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altLang="en-US">
              <a:latin typeface="Times" charset="0"/>
            </a:endParaRPr>
          </a:p>
        </p:txBody>
      </p:sp>
      <p:graphicFrame>
        <p:nvGraphicFramePr>
          <p:cNvPr id="8199" name="Object 73"/>
          <p:cNvGraphicFramePr>
            <a:graphicFrameLocks noChangeAspect="1"/>
          </p:cNvGraphicFramePr>
          <p:nvPr/>
        </p:nvGraphicFramePr>
        <p:xfrm>
          <a:off x="304800" y="3048000"/>
          <a:ext cx="11811000" cy="2906713"/>
        </p:xfrm>
        <a:graphic>
          <a:graphicData uri="http://schemas.openxmlformats.org/presentationml/2006/ole">
            <p:oleObj spid="_x0000_s8199" name="Document" r:id="rId3" imgW="5797671" imgH="154258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Types of Software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mtClean="0"/>
              <a:t>Real time software</a:t>
            </a:r>
          </a:p>
          <a:p>
            <a:pPr lvl="1"/>
            <a:r>
              <a:rPr lang="en-US" altLang="en-US" smtClean="0"/>
              <a:t>E.g. control and monitoring systems</a:t>
            </a:r>
          </a:p>
          <a:p>
            <a:pPr lvl="1"/>
            <a:r>
              <a:rPr lang="en-US" altLang="en-US" smtClean="0"/>
              <a:t>Must react immediately</a:t>
            </a:r>
          </a:p>
          <a:p>
            <a:pPr lvl="1"/>
            <a:r>
              <a:rPr lang="en-US" altLang="en-US" smtClean="0"/>
              <a:t>Safety often a concern</a:t>
            </a:r>
          </a:p>
          <a:p>
            <a:r>
              <a:rPr lang="en-US" altLang="en-US" smtClean="0"/>
              <a:t>Data processing software (</a:t>
            </a:r>
            <a:r>
              <a:rPr lang="en-US" altLang="en-US" i="1" smtClean="0"/>
              <a:t>Business</a:t>
            </a:r>
            <a:r>
              <a:rPr lang="en-US" altLang="en-US" smtClean="0"/>
              <a:t>)</a:t>
            </a:r>
          </a:p>
          <a:p>
            <a:pPr lvl="1"/>
            <a:r>
              <a:rPr lang="en-US" altLang="en-US" smtClean="0"/>
              <a:t>Used to run businesses</a:t>
            </a:r>
          </a:p>
          <a:p>
            <a:pPr lvl="1"/>
            <a:r>
              <a:rPr lang="en-US" altLang="en-US" smtClean="0"/>
              <a:t>Accuracy and security of data are key</a:t>
            </a:r>
          </a:p>
          <a:p>
            <a:endParaRPr lang="en-US" altLang="en-US" i="1" smtClean="0"/>
          </a:p>
          <a:p>
            <a:r>
              <a:rPr lang="en-US" altLang="en-US" i="1" smtClean="0"/>
              <a:t>Some software can have both aspects</a:t>
            </a:r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altLang="en-US">
              <a:latin typeface="Time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What is Software Engineering?...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The process of solving customers’ problems by the </a:t>
            </a:r>
            <a:r>
              <a:rPr lang="en-US" altLang="en-US" u="sng" dirty="0" smtClean="0">
                <a:solidFill>
                  <a:srgbClr val="0070C0"/>
                </a:solidFill>
              </a:rPr>
              <a:t>systematic development</a:t>
            </a:r>
            <a:r>
              <a:rPr lang="en-US" altLang="en-US" dirty="0" smtClean="0">
                <a:solidFill>
                  <a:srgbClr val="0070C0"/>
                </a:solidFill>
              </a:rPr>
              <a:t> </a:t>
            </a:r>
            <a:r>
              <a:rPr lang="en-US" altLang="en-US" dirty="0" smtClean="0"/>
              <a:t>and </a:t>
            </a:r>
            <a:r>
              <a:rPr lang="en-US" altLang="en-US" u="sng" dirty="0" smtClean="0">
                <a:solidFill>
                  <a:srgbClr val="0070C0"/>
                </a:solidFill>
              </a:rPr>
              <a:t>evolution</a:t>
            </a:r>
            <a:r>
              <a:rPr lang="en-US" altLang="en-US" dirty="0" smtClean="0"/>
              <a:t> of large, high-quality software systems </a:t>
            </a:r>
            <a:r>
              <a:rPr lang="en-US" altLang="en-US" u="sng" dirty="0" smtClean="0">
                <a:solidFill>
                  <a:srgbClr val="0070C0"/>
                </a:solidFill>
              </a:rPr>
              <a:t>within cost, time and other constraints</a:t>
            </a:r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Solving customers’ problems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This is the goal of software engineering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Sometimes the solution is to buy, not build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Adding unnecessary features does not help solve the problem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Software engineers must communicate effectively to identify and understand the problem </a:t>
            </a:r>
            <a:r>
              <a:rPr lang="en-US" altLang="en-US" i="1" dirty="0" smtClean="0"/>
              <a:t>(team work)</a:t>
            </a:r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altLang="en-US">
              <a:latin typeface="Time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mtClean="0"/>
              <a:t>What is Software Engineering?…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smtClean="0"/>
              <a:t>Systematic development and evolution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An engineering process involves applying well understood techniques in an organized and disciplined way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>
                <a:cs typeface="Times" charset="0"/>
              </a:rPr>
              <a:t>Many well-accepted practices have been formally standardized</a:t>
            </a:r>
          </a:p>
          <a:p>
            <a:pPr lvl="2">
              <a:lnSpc>
                <a:spcPct val="90000"/>
              </a:lnSpc>
            </a:pPr>
            <a:r>
              <a:rPr lang="en-US" altLang="en-US" sz="2000" smtClean="0">
                <a:cs typeface="Times" charset="0"/>
              </a:rPr>
              <a:t>e.g. by the IEEE or ISO</a:t>
            </a:r>
            <a:r>
              <a:rPr lang="en-US" altLang="en-US" sz="200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Development work is mostly </a:t>
            </a:r>
            <a:r>
              <a:rPr lang="en-US" altLang="en-US" sz="2000" i="1" smtClean="0"/>
              <a:t>evolutionary </a:t>
            </a:r>
            <a:r>
              <a:rPr lang="en-US" altLang="en-US" sz="2000" smtClean="0"/>
              <a:t> </a:t>
            </a:r>
          </a:p>
          <a:p>
            <a:pPr>
              <a:lnSpc>
                <a:spcPct val="90000"/>
              </a:lnSpc>
            </a:pPr>
            <a:endParaRPr lang="en-US" altLang="en-US" sz="2000" smtClean="0"/>
          </a:p>
          <a:p>
            <a:pPr>
              <a:lnSpc>
                <a:spcPct val="90000"/>
              </a:lnSpc>
            </a:pPr>
            <a:r>
              <a:rPr lang="en-US" altLang="en-US" sz="2000" smtClean="0"/>
              <a:t>Large, high quality software systems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Software engineering techniques are needed because large systems cannot be completely understood by one person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Teamwork and co-ordination are required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Key challenge: Dividing up the work and ensuring that the parts of the system work properly together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>
                <a:cs typeface="Times" charset="0"/>
              </a:rPr>
              <a:t>The end-product that is produced must be of sufficient quality</a:t>
            </a:r>
            <a:r>
              <a:rPr lang="en-US" altLang="en-US" sz="2000" smtClean="0"/>
              <a:t> </a:t>
            </a:r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altLang="en-US">
              <a:latin typeface="Time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1728</TotalTime>
  <Words>1143</Words>
  <Application>Microsoft PowerPoint</Application>
  <PresentationFormat>On-screen Show (4:3)</PresentationFormat>
  <Paragraphs>215</Paragraphs>
  <Slides>24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Module</vt:lpstr>
      <vt:lpstr>Document</vt:lpstr>
      <vt:lpstr>Object-Oriented Software Engineering </vt:lpstr>
      <vt:lpstr> The Nature of Software...</vt:lpstr>
      <vt:lpstr>The Nature of Software ...</vt:lpstr>
      <vt:lpstr>The Nature of Software</vt:lpstr>
      <vt:lpstr>Types of Software...</vt:lpstr>
      <vt:lpstr>Types of Software</vt:lpstr>
      <vt:lpstr>Types of Software</vt:lpstr>
      <vt:lpstr>What is Software Engineering?...</vt:lpstr>
      <vt:lpstr>What is Software Engineering?…</vt:lpstr>
      <vt:lpstr>What is Software Engineering?</vt:lpstr>
      <vt:lpstr>Software Engineering and the Engineering Profession</vt:lpstr>
      <vt:lpstr>Stakeholders in Software Engineering</vt:lpstr>
      <vt:lpstr>Software Quality...</vt:lpstr>
      <vt:lpstr>Software Quality...</vt:lpstr>
      <vt:lpstr>Software Quality</vt:lpstr>
      <vt:lpstr>Internal Quality Criteria</vt:lpstr>
      <vt:lpstr>Short Term Vs. Long Term Quality</vt:lpstr>
      <vt:lpstr>Software Engineering Projects</vt:lpstr>
      <vt:lpstr>Software Engineering Projects</vt:lpstr>
      <vt:lpstr>Software Engineering Projects</vt:lpstr>
      <vt:lpstr>Activities Common to Software Projects...</vt:lpstr>
      <vt:lpstr>Activities Common to Software Projects...</vt:lpstr>
      <vt:lpstr>Activities Common to Software Projects</vt:lpstr>
      <vt:lpstr>Difficulties and Risks in Software Engineering</vt:lpstr>
    </vt:vector>
  </TitlesOfParts>
  <Company>University of Ottawa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 2100 Software Design II</dc:title>
  <dc:creator>Timothy C. Lethbridge</dc:creator>
  <cp:lastModifiedBy>farooq.iqbal</cp:lastModifiedBy>
  <cp:revision>54</cp:revision>
  <dcterms:created xsi:type="dcterms:W3CDTF">2000-08-30T16:59:35Z</dcterms:created>
  <dcterms:modified xsi:type="dcterms:W3CDTF">2020-02-26T07:01:22Z</dcterms:modified>
</cp:coreProperties>
</file>