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65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>
        <p:scale>
          <a:sx n="80" d="100"/>
          <a:sy n="80" d="100"/>
        </p:scale>
        <p:origin x="9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8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9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31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90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6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5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158DBA-4DAA-4EDD-BFF7-190F998202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67E1D7-F489-4DE4-B16A-1B43B9525BF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4F21-F5E2-3FDE-EA09-AE31D91BF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125" y="1514167"/>
            <a:ext cx="10058400" cy="150325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EDA CASE STUDY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45738-3FBB-89CA-584D-3F2767D19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3174" y="3269080"/>
            <a:ext cx="10058400" cy="1143000"/>
          </a:xfrm>
        </p:spPr>
        <p:txBody>
          <a:bodyPr/>
          <a:lstStyle/>
          <a:p>
            <a:pPr algn="ctr"/>
            <a:r>
              <a:rPr lang="en-US" b="1"/>
              <a:t>Understand the consumer and loan attributes influencing the tendency of defaulters</a:t>
            </a:r>
            <a:endParaRPr lang="en-IN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64B6C3-273C-60C2-506A-DE27758100B3}"/>
              </a:ext>
            </a:extLst>
          </p:cNvPr>
          <p:cNvSpPr txBox="1">
            <a:spLocks/>
          </p:cNvSpPr>
          <p:nvPr/>
        </p:nvSpPr>
        <p:spPr>
          <a:xfrm>
            <a:off x="1503174" y="456448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SREELAKSHMI GOPALAKRISHAN</a:t>
            </a:r>
          </a:p>
          <a:p>
            <a:pPr algn="ctr"/>
            <a:r>
              <a:rPr lang="en-US" b="1" dirty="0"/>
              <a:t>ZEP  ANALYTICS-DATASCIENCE BOOT CAMP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8756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88A-2BE5-9C8F-2BBE-8B15E668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- 0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(Contract type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7D50B-1F20-9919-08E2-BE8D97678BCC}"/>
              </a:ext>
            </a:extLst>
          </p:cNvPr>
          <p:cNvSpPr txBox="1"/>
          <p:nvPr/>
        </p:nvSpPr>
        <p:spPr>
          <a:xfrm>
            <a:off x="1325880" y="5114049"/>
            <a:ext cx="10866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Cash loans are higher than Revolving loans.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female count for cash loan.</a:t>
            </a:r>
          </a:p>
          <a:p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F6EBA-455E-312B-C9E2-605FD21F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1" y="1786371"/>
            <a:ext cx="4785360" cy="33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6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88A-2BE5-9C8F-2BBE-8B15E668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– 1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(Contract type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7D50B-1F20-9919-08E2-BE8D97678BCC}"/>
              </a:ext>
            </a:extLst>
          </p:cNvPr>
          <p:cNvSpPr txBox="1"/>
          <p:nvPr/>
        </p:nvSpPr>
        <p:spPr>
          <a:xfrm>
            <a:off x="1325880" y="5114049"/>
            <a:ext cx="108661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Cash loans are higher than Revolving loans.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Male and female count same for cash loan.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Male count lowest for revolving loans. </a:t>
            </a:r>
          </a:p>
          <a:p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DCD34-7A0B-419F-788B-61C946CE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99" y="1920239"/>
            <a:ext cx="3891665" cy="30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9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88A-2BE5-9C8F-2BBE-8B15E668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- 0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(Occupation type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7D50B-1F20-9919-08E2-BE8D97678BCC}"/>
              </a:ext>
            </a:extLst>
          </p:cNvPr>
          <p:cNvSpPr txBox="1"/>
          <p:nvPr/>
        </p:nvSpPr>
        <p:spPr>
          <a:xfrm>
            <a:off x="1325880" y="5114049"/>
            <a:ext cx="108661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Highest count for female Laborers and sales staff.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Lowest female count for IT staff.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male count for drivers.</a:t>
            </a:r>
          </a:p>
          <a:p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9123D-BC8A-D221-C0B8-A684B89C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04" y="1760422"/>
            <a:ext cx="7754432" cy="30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7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88A-2BE5-9C8F-2BBE-8B15E668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- 1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(Occupation type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7D50B-1F20-9919-08E2-BE8D97678BCC}"/>
              </a:ext>
            </a:extLst>
          </p:cNvPr>
          <p:cNvSpPr txBox="1"/>
          <p:nvPr/>
        </p:nvSpPr>
        <p:spPr>
          <a:xfrm>
            <a:off x="1325880" y="5114049"/>
            <a:ext cx="108661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Highest count for male Laborers and drivers.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Lowest female count for IT staff.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Equal female and male count for managers.</a:t>
            </a:r>
          </a:p>
          <a:p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484FD-7AFA-6CD9-EDCE-EBD9BCB6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63" y="2019102"/>
            <a:ext cx="8091946" cy="29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2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85984A-8AE3-D64D-1C92-1BB5ACBFA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13360"/>
            <a:ext cx="6055042" cy="608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A4317A-36A7-2801-9446-482A919A4663}"/>
              </a:ext>
            </a:extLst>
          </p:cNvPr>
          <p:cNvSpPr txBox="1"/>
          <p:nvPr/>
        </p:nvSpPr>
        <p:spPr>
          <a:xfrm>
            <a:off x="6736080" y="1797784"/>
            <a:ext cx="50749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Highest count for Business entity type 3, Self employed and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Lowest count for trade type 5 and industry type 8.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453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4C986-1797-DF9C-E5C5-9FBBDD2AD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25514"/>
            <a:ext cx="4671377" cy="60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65A6D-C28E-234C-C4D3-FDCF6B9CE557}"/>
              </a:ext>
            </a:extLst>
          </p:cNvPr>
          <p:cNvSpPr txBox="1"/>
          <p:nvPr/>
        </p:nvSpPr>
        <p:spPr>
          <a:xfrm>
            <a:off x="6736080" y="1797784"/>
            <a:ext cx="50749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Highest count for Business, Self employed and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Lowest count for trade type 4 and industry type 15.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522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597D1F-85DD-0B9E-2B7D-10EB06BB4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686048"/>
            <a:ext cx="7020026" cy="564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EF0C70D-3D4C-728A-C6C5-3F9974E9E17B}"/>
              </a:ext>
            </a:extLst>
          </p:cNvPr>
          <p:cNvSpPr txBox="1">
            <a:spLocks/>
          </p:cNvSpPr>
          <p:nvPr/>
        </p:nvSpPr>
        <p:spPr>
          <a:xfrm>
            <a:off x="1066800" y="105250"/>
            <a:ext cx="10058400" cy="580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solidFill>
                  <a:schemeClr val="tx1"/>
                </a:solidFill>
              </a:rPr>
              <a:t>CORRELATION –TARGET 0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7BD4B-F3D5-A04E-8202-957DFE2456C3}"/>
              </a:ext>
            </a:extLst>
          </p:cNvPr>
          <p:cNvSpPr txBox="1"/>
          <p:nvPr/>
        </p:nvSpPr>
        <p:spPr>
          <a:xfrm>
            <a:off x="7202905" y="2551837"/>
            <a:ext cx="45559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Loan annuity inversely proportional to Number of children the client has.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Credit amount more for client with less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 children client have in densely populated area.</a:t>
            </a:r>
          </a:p>
        </p:txBody>
      </p:sp>
    </p:spTree>
    <p:extLst>
      <p:ext uri="{BB962C8B-B14F-4D97-AF65-F5344CB8AC3E}">
        <p14:creationId xmlns:p14="http://schemas.microsoft.com/office/powerpoint/2010/main" val="157747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F0C70D-3D4C-728A-C6C5-3F9974E9E17B}"/>
              </a:ext>
            </a:extLst>
          </p:cNvPr>
          <p:cNvSpPr txBox="1">
            <a:spLocks/>
          </p:cNvSpPr>
          <p:nvPr/>
        </p:nvSpPr>
        <p:spPr>
          <a:xfrm>
            <a:off x="1066800" y="105250"/>
            <a:ext cx="10058400" cy="580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solidFill>
                  <a:schemeClr val="tx1"/>
                </a:solidFill>
              </a:rPr>
              <a:t>CORRELATION –TARGET 1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7BD4B-F3D5-A04E-8202-957DFE2456C3}"/>
              </a:ext>
            </a:extLst>
          </p:cNvPr>
          <p:cNvSpPr txBox="1"/>
          <p:nvPr/>
        </p:nvSpPr>
        <p:spPr>
          <a:xfrm>
            <a:off x="7202905" y="2551837"/>
            <a:ext cx="45559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 trend as Target - 0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Mismatch with client address with children.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EA1DA5-554F-F8E8-13EA-193A4DA5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6" y="752963"/>
            <a:ext cx="6416842" cy="557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7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DF6E885-A434-F85B-98DB-79287222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57" y="2085975"/>
            <a:ext cx="3324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6793FA-5B30-5160-B82D-AF9FEC0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- 0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(Box plot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78650A5-6E50-C823-88D8-BD231C39B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2085975"/>
            <a:ext cx="3324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5A2F90C-8F62-73F6-9857-B6664CAFC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68" y="2085975"/>
            <a:ext cx="33432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C06660-6D08-4EF3-4B39-B94C87D2353A}"/>
              </a:ext>
            </a:extLst>
          </p:cNvPr>
          <p:cNvSpPr txBox="1"/>
          <p:nvPr/>
        </p:nvSpPr>
        <p:spPr>
          <a:xfrm>
            <a:off x="705853" y="4879241"/>
            <a:ext cx="345882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Slimmest quartile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Outliers are observed for income amount.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918A7-2EA2-741B-6DCA-8078D8BC76EE}"/>
              </a:ext>
            </a:extLst>
          </p:cNvPr>
          <p:cNvSpPr txBox="1"/>
          <p:nvPr/>
        </p:nvSpPr>
        <p:spPr>
          <a:xfrm>
            <a:off x="4236871" y="4879241"/>
            <a:ext cx="352124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quartile smaller than third indicating most credits are in third quartile.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number of outliers.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F6238-6407-DC28-99AF-40DCA5EB8EBD}"/>
              </a:ext>
            </a:extLst>
          </p:cNvPr>
          <p:cNvSpPr txBox="1"/>
          <p:nvPr/>
        </p:nvSpPr>
        <p:spPr>
          <a:xfrm>
            <a:off x="8027320" y="4879240"/>
            <a:ext cx="352124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quartile smaller than third indicating most annuity are in third quartile.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number of outliers.</a:t>
            </a:r>
          </a:p>
        </p:txBody>
      </p:sp>
    </p:spTree>
    <p:extLst>
      <p:ext uri="{BB962C8B-B14F-4D97-AF65-F5344CB8AC3E}">
        <p14:creationId xmlns:p14="http://schemas.microsoft.com/office/powerpoint/2010/main" val="175749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6793FA-5B30-5160-B82D-AF9FEC0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- 1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(Box plot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06660-6D08-4EF3-4B39-B94C87D2353A}"/>
              </a:ext>
            </a:extLst>
          </p:cNvPr>
          <p:cNvSpPr txBox="1"/>
          <p:nvPr/>
        </p:nvSpPr>
        <p:spPr>
          <a:xfrm>
            <a:off x="705853" y="4879241"/>
            <a:ext cx="345882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Slimmest quartile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One outlier observed.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918A7-2EA2-741B-6DCA-8078D8BC76EE}"/>
              </a:ext>
            </a:extLst>
          </p:cNvPr>
          <p:cNvSpPr txBox="1"/>
          <p:nvPr/>
        </p:nvSpPr>
        <p:spPr>
          <a:xfrm>
            <a:off x="4236871" y="4879241"/>
            <a:ext cx="352124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quartile smaller than third indicating most credits are in third quartile.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number of outliers.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F6238-6407-DC28-99AF-40DCA5EB8EBD}"/>
              </a:ext>
            </a:extLst>
          </p:cNvPr>
          <p:cNvSpPr txBox="1"/>
          <p:nvPr/>
        </p:nvSpPr>
        <p:spPr>
          <a:xfrm>
            <a:off x="8027319" y="4587040"/>
            <a:ext cx="385988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 band width-first and third quartile range for annuity indicating customers are in between this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number of outliers.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31108F-6C48-5217-7356-F183597B0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19" y="1893470"/>
            <a:ext cx="33813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3720D5B-E6FD-4261-86B3-3F664AC45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57" y="1893470"/>
            <a:ext cx="3324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5D5E0CE-B6CF-33B7-7121-65F1D1E61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2" y="1893470"/>
            <a:ext cx="3324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4A90-CB2B-C44A-3863-16EA0FDA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55167-4898-5611-6BC2-ED85E25E8B87}"/>
              </a:ext>
            </a:extLst>
          </p:cNvPr>
          <p:cNvSpPr txBox="1"/>
          <p:nvPr/>
        </p:nvSpPr>
        <p:spPr>
          <a:xfrm>
            <a:off x="983224" y="1954527"/>
            <a:ext cx="112087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Identify patterns that indicates client difficulty for paying their installments.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Taking actions such as: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denying the loan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reducing the amount of loan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lending (to risky applicants) at a higher interest rate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868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6793FA-5B30-5160-B82D-AF9FEC0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BIVARIATE ANALYSIS - </a:t>
            </a:r>
            <a:r>
              <a:rPr lang="en-US" sz="3600" dirty="0">
                <a:solidFill>
                  <a:schemeClr val="tx1"/>
                </a:solidFill>
              </a:rPr>
              <a:t>TARGET - 0 CASE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FB93AF-57CA-0EFE-08D7-8657B62F5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6063"/>
            <a:ext cx="8935451" cy="54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F13EE7-C0FB-30AE-100F-3EF5E80B6F9B}"/>
              </a:ext>
            </a:extLst>
          </p:cNvPr>
          <p:cNvSpPr txBox="1"/>
          <p:nvPr/>
        </p:nvSpPr>
        <p:spPr>
          <a:xfrm>
            <a:off x="9047747" y="2142262"/>
            <a:ext cx="2775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outliers for Higher education.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credit amount for married, civil marriage, widow and separated.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Widow with academic degree have least quartile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852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6793FA-5B30-5160-B82D-AF9FEC0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BIVARIATE ANALYSIS - </a:t>
            </a:r>
            <a:r>
              <a:rPr lang="en-US" sz="3600" dirty="0">
                <a:solidFill>
                  <a:schemeClr val="tx1"/>
                </a:solidFill>
              </a:rPr>
              <a:t>TARGET - 1 CASE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13EE7-C0FB-30AE-100F-3EF5E80B6F9B}"/>
              </a:ext>
            </a:extLst>
          </p:cNvPr>
          <p:cNvSpPr txBox="1"/>
          <p:nvPr/>
        </p:nvSpPr>
        <p:spPr>
          <a:xfrm>
            <a:off x="8807116" y="1889537"/>
            <a:ext cx="2775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outliers for Higher and secondary education.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credit amount for married, civil marriage, widow and separated.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Lower secondary have less amount credit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299F34D-52F4-0BDB-7299-7978C5AFC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" y="1236117"/>
            <a:ext cx="8197515" cy="509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3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6793FA-5B30-5160-B82D-AF9FEC0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BIVARIATE ANALYSIS - </a:t>
            </a:r>
            <a:r>
              <a:rPr lang="en-US" sz="3600" dirty="0">
                <a:solidFill>
                  <a:schemeClr val="tx1"/>
                </a:solidFill>
              </a:rPr>
              <a:t>TARGET - 0 CASE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13EE7-C0FB-30AE-100F-3EF5E80B6F9B}"/>
              </a:ext>
            </a:extLst>
          </p:cNvPr>
          <p:cNvSpPr txBox="1"/>
          <p:nvPr/>
        </p:nvSpPr>
        <p:spPr>
          <a:xfrm>
            <a:off x="8807116" y="1889537"/>
            <a:ext cx="2775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outliers for cash loans.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amount annuity for married, civil marriage, widow and separated.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and civil marriage – least range under revolving loans.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5FD916-F85D-30D2-694C-DEDC6C3F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786063"/>
            <a:ext cx="8037094" cy="562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18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6793FA-5B30-5160-B82D-AF9FEC0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BIVARIATE ANALYSIS - </a:t>
            </a:r>
            <a:r>
              <a:rPr lang="en-US" sz="3600" dirty="0">
                <a:solidFill>
                  <a:schemeClr val="tx1"/>
                </a:solidFill>
              </a:rPr>
              <a:t>TARGET - 1 CASE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13EE7-C0FB-30AE-100F-3EF5E80B6F9B}"/>
              </a:ext>
            </a:extLst>
          </p:cNvPr>
          <p:cNvSpPr txBox="1"/>
          <p:nvPr/>
        </p:nvSpPr>
        <p:spPr>
          <a:xfrm>
            <a:off x="8807116" y="1841411"/>
            <a:ext cx="2775283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outliers for cash loans for married status.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amount annuity for married family status.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Equal quartile range observed for married, civil marriage – and separated.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80C50DA-447F-E421-E9C0-8616427D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" y="818147"/>
            <a:ext cx="7743825" cy="546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9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6793FA-5B30-5160-B82D-AF9FEC0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– MERGED DATASET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13EE7-C0FB-30AE-100F-3EF5E80B6F9B}"/>
              </a:ext>
            </a:extLst>
          </p:cNvPr>
          <p:cNvSpPr txBox="1"/>
          <p:nvPr/>
        </p:nvSpPr>
        <p:spPr>
          <a:xfrm>
            <a:off x="8807116" y="1841411"/>
            <a:ext cx="2775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Highest refuse count observed for repair loan.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Education and everyday expenses loan – equal approvals and rejections.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Buying home and car loans-equal rejection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963CEC3-8644-EB5D-2D69-505DFB987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8358"/>
            <a:ext cx="7315951" cy="595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107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6793FA-5B30-5160-B82D-AF9FEC0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– MERGED DATASET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13EE7-C0FB-30AE-100F-3EF5E80B6F9B}"/>
              </a:ext>
            </a:extLst>
          </p:cNvPr>
          <p:cNvSpPr txBox="1"/>
          <p:nvPr/>
        </p:nvSpPr>
        <p:spPr>
          <a:xfrm>
            <a:off x="8807116" y="1841411"/>
            <a:ext cx="277528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Urgent needs – cash through bank.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Buying a new car – non cash and cashless.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Buying a house– cash through bank.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983CED0-1F64-DF67-8917-D67F0561B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76" y="1236118"/>
            <a:ext cx="6477750" cy="565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9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FEB1945-698F-B929-83EB-9709ED34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599318"/>
            <a:ext cx="9107906" cy="475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C634585-C646-D2A7-772A-0509C866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BIVARIATE ANALYSIS – MERGED DATASET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6ADC1-E310-7422-32F2-B72E891F8CED}"/>
              </a:ext>
            </a:extLst>
          </p:cNvPr>
          <p:cNvSpPr txBox="1"/>
          <p:nvPr/>
        </p:nvSpPr>
        <p:spPr>
          <a:xfrm>
            <a:off x="9336507" y="1961727"/>
            <a:ext cx="2775283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Amount credit –pensioners for business development and buying holiday home land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Unemployed- no amount credit.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outliers for Repairs.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2164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FEB1945-698F-B929-83EB-9709ED34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599318"/>
            <a:ext cx="9107906" cy="475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C634585-C646-D2A7-772A-0509C866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BIVARIATE ANALYSIS – MERGED DATASET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6ADC1-E310-7422-32F2-B72E891F8CED}"/>
              </a:ext>
            </a:extLst>
          </p:cNvPr>
          <p:cNvSpPr txBox="1"/>
          <p:nvPr/>
        </p:nvSpPr>
        <p:spPr>
          <a:xfrm>
            <a:off x="9336507" y="1961727"/>
            <a:ext cx="2775283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Amount credit –pensioners for business development and buying holiday home land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Unemployed- no amount credit.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outliers for Repairs.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309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FAD92B9-7925-A350-C306-42AB2967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" y="1371600"/>
            <a:ext cx="6401693" cy="341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D183F2-A530-5305-1DC5-A0967947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BIVARIATE ANALYSIS – MERGED DATASET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A8D7634-ADF2-3497-8AA5-446DC574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94" y="1624263"/>
            <a:ext cx="4811549" cy="341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6FEA0-CCCB-B332-C557-9AE1A0A77C71}"/>
              </a:ext>
            </a:extLst>
          </p:cNvPr>
          <p:cNvSpPr txBox="1"/>
          <p:nvPr/>
        </p:nvSpPr>
        <p:spPr>
          <a:xfrm>
            <a:off x="264248" y="4824680"/>
            <a:ext cx="60639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Amount credit –coop apartment.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Least with parents.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0233A-5B8C-E3AA-2BD8-AC3B9F8103A4}"/>
              </a:ext>
            </a:extLst>
          </p:cNvPr>
          <p:cNvSpPr txBox="1"/>
          <p:nvPr/>
        </p:nvSpPr>
        <p:spPr>
          <a:xfrm>
            <a:off x="7086600" y="5024734"/>
            <a:ext cx="48411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Unused offer higher for approved credit amount.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Canceled credit same for target 0 and 1.</a:t>
            </a:r>
          </a:p>
        </p:txBody>
      </p:sp>
    </p:spTree>
    <p:extLst>
      <p:ext uri="{BB962C8B-B14F-4D97-AF65-F5344CB8AC3E}">
        <p14:creationId xmlns:p14="http://schemas.microsoft.com/office/powerpoint/2010/main" val="247255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936-CCF4-DF24-09A7-7D478BAE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EE08-82DB-68E1-317E-979290BE73A3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Banks should focus on the following variables: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Reduce the approval unused offer for  higher credit amount.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Offer higher credit amount for people with parents.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Reduce the unsuccessful repair amount payments.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Focus on other income and contract status type than pensioners.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Target more on approval home loan and education.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Understand the loan cancellations and refusals happen and find a way to increase conversions.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0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4A90-CB2B-C44A-3863-16EA0FDA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55167-4898-5611-6BC2-ED85E25E8B87}"/>
              </a:ext>
            </a:extLst>
          </p:cNvPr>
          <p:cNvSpPr txBox="1"/>
          <p:nvPr/>
        </p:nvSpPr>
        <p:spPr>
          <a:xfrm>
            <a:off x="815584" y="1939287"/>
            <a:ext cx="112087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Identify the driving factors (or driver variables)behind loan default, i.e. the variables which are strong indicators of default.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Utilize the knowledge for company portfolio and risk assessment.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5099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BA08-CB82-3F5C-98D5-EA8B0340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IMBALANCE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1C6F4-A458-D244-0151-9CADBC97CB7D}"/>
              </a:ext>
            </a:extLst>
          </p:cNvPr>
          <p:cNvSpPr txBox="1"/>
          <p:nvPr/>
        </p:nvSpPr>
        <p:spPr>
          <a:xfrm>
            <a:off x="1097279" y="1915775"/>
            <a:ext cx="103888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Imbalance ratio (IR), defined as the ratio of the number of instances in the majority class to the number of examples in the minority class.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55168-A51E-01E5-9497-DAFE1B1C754B}"/>
              </a:ext>
            </a:extLst>
          </p:cNvPr>
          <p:cNvSpPr txBox="1"/>
          <p:nvPr/>
        </p:nvSpPr>
        <p:spPr>
          <a:xfrm>
            <a:off x="1097280" y="3494573"/>
            <a:ext cx="103888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Target - 1 - client with payment difficulties: he/she had late payment more than X days on at least one of the first Y installments of the loan in our sample.</a:t>
            </a:r>
          </a:p>
          <a:p>
            <a:r>
              <a:rPr lang="en-US" sz="2800" dirty="0"/>
              <a:t>Target - 0 - all other cases.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EFF9F-8343-5256-2A23-69F309F9A92F}"/>
              </a:ext>
            </a:extLst>
          </p:cNvPr>
          <p:cNvSpPr txBox="1"/>
          <p:nvPr/>
        </p:nvSpPr>
        <p:spPr>
          <a:xfrm>
            <a:off x="1225617" y="5535036"/>
            <a:ext cx="60960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en-IN" sz="2000" dirty="0"/>
              <a:t>Imbalance = </a:t>
            </a:r>
            <a:r>
              <a:rPr lang="en-US" sz="2000" dirty="0"/>
              <a:t>Target - 0 / Target - 1 =11.55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391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88A-2BE5-9C8F-2BBE-8B15E668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- 0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(Income range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6C64F-72FD-478E-8C3F-C5774A84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1856044"/>
            <a:ext cx="9211961" cy="3258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7D50B-1F20-9919-08E2-BE8D97678BCC}"/>
              </a:ext>
            </a:extLst>
          </p:cNvPr>
          <p:cNvSpPr txBox="1"/>
          <p:nvPr/>
        </p:nvSpPr>
        <p:spPr>
          <a:xfrm>
            <a:off x="1325880" y="5114049"/>
            <a:ext cx="108661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Female counts higher than 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Lesser female in the income range 450000-475000.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Maximum female count observed in the range 100000-125000.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8211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88A-2BE5-9C8F-2BBE-8B15E668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- 1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(Income range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7D50B-1F20-9919-08E2-BE8D97678BCC}"/>
              </a:ext>
            </a:extLst>
          </p:cNvPr>
          <p:cNvSpPr txBox="1"/>
          <p:nvPr/>
        </p:nvSpPr>
        <p:spPr>
          <a:xfrm>
            <a:off x="1325880" y="5114049"/>
            <a:ext cx="108661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Male counts higher than female.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Lesser female in the income range 475000-500000.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Maximum female count observed in the range 75000-150000.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DA07C-2258-8092-B01A-CDA24915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1833340"/>
            <a:ext cx="909764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5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88A-2BE5-9C8F-2BBE-8B15E668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- 0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(Credit range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7D50B-1F20-9919-08E2-BE8D97678BCC}"/>
              </a:ext>
            </a:extLst>
          </p:cNvPr>
          <p:cNvSpPr txBox="1"/>
          <p:nvPr/>
        </p:nvSpPr>
        <p:spPr>
          <a:xfrm>
            <a:off x="1066800" y="5062765"/>
            <a:ext cx="108661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Female counts higher than 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Lesser female and male count in the income range 25000-50000.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E995F-428D-B887-119F-C47BB14D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795234"/>
            <a:ext cx="914527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88A-2BE5-9C8F-2BBE-8B15E668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- 1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(Credit range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7D50B-1F20-9919-08E2-BE8D97678BCC}"/>
              </a:ext>
            </a:extLst>
          </p:cNvPr>
          <p:cNvSpPr txBox="1"/>
          <p:nvPr/>
        </p:nvSpPr>
        <p:spPr>
          <a:xfrm>
            <a:off x="1325880" y="5114049"/>
            <a:ext cx="108661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Female counts higher than male at 500000 and above.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Equal count observed for all credit ranges.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Maximum male count observed in the range 25000-50000.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820C1-7FF3-9168-64A0-E72CD3E39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780945"/>
            <a:ext cx="936438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88A-2BE5-9C8F-2BBE-8B15E668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5320"/>
            <a:ext cx="10058400" cy="5807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UNIVARIATE ANALYSIS - </a:t>
            </a:r>
            <a:r>
              <a:rPr lang="en-US" sz="3600" dirty="0">
                <a:solidFill>
                  <a:schemeClr val="tx1"/>
                </a:solidFill>
              </a:rPr>
              <a:t>TARGET - 0 CASE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(Credit range distribution)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7D50B-1F20-9919-08E2-BE8D97678BCC}"/>
              </a:ext>
            </a:extLst>
          </p:cNvPr>
          <p:cNvSpPr txBox="1"/>
          <p:nvPr/>
        </p:nvSpPr>
        <p:spPr>
          <a:xfrm>
            <a:off x="1066800" y="5062765"/>
            <a:ext cx="108661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Female counts higher than 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Lesser female and male count in the income range 25000-50000.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E995F-428D-B887-119F-C47BB14D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795234"/>
            <a:ext cx="914527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21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1465</TotalTime>
  <Words>1092</Words>
  <Application>Microsoft Office PowerPoint</Application>
  <PresentationFormat>Widescreen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Retrospect</vt:lpstr>
      <vt:lpstr>EDA CASE STUDY</vt:lpstr>
      <vt:lpstr>PROBLEM STATEMENT</vt:lpstr>
      <vt:lpstr>OBJECTIVES</vt:lpstr>
      <vt:lpstr>DATA IMBALANCE</vt:lpstr>
      <vt:lpstr>UNIVARIATE ANALYSIS - TARGET - 0 CASE (Income range distribution)</vt:lpstr>
      <vt:lpstr>UNIVARIATE ANALYSIS - TARGET - 1 CASE (Income range distribution)</vt:lpstr>
      <vt:lpstr>UNIVARIATE ANALYSIS - TARGET - 0 CASE (Credit range distribution)</vt:lpstr>
      <vt:lpstr>UNIVARIATE ANALYSIS - TARGET - 1 CASE (Credit range distribution)</vt:lpstr>
      <vt:lpstr>UNIVARIATE ANALYSIS - TARGET - 0 CASE (Credit range distribution)</vt:lpstr>
      <vt:lpstr>UNIVARIATE ANALYSIS - TARGET - 0 CASE (Contract type distribution)</vt:lpstr>
      <vt:lpstr>UNIVARIATE ANALYSIS - TARGET – 1 CASE (Contract type distribution)</vt:lpstr>
      <vt:lpstr>UNIVARIATE ANALYSIS - TARGET - 0 CASE (Occupation type distribution)</vt:lpstr>
      <vt:lpstr>UNIVARIATE ANALYSIS - TARGET - 1 CASE (Occupation type distribution)</vt:lpstr>
      <vt:lpstr>PowerPoint Presentation</vt:lpstr>
      <vt:lpstr>PowerPoint Presentation</vt:lpstr>
      <vt:lpstr>PowerPoint Presentation</vt:lpstr>
      <vt:lpstr>PowerPoint Presentation</vt:lpstr>
      <vt:lpstr>UNIVARIATE ANALYSIS - TARGET - 0 CASE (Box plot distribution)</vt:lpstr>
      <vt:lpstr>UNIVARIATE ANALYSIS - TARGET - 1 CASE (Box plot distribution)</vt:lpstr>
      <vt:lpstr>BIVARIATE ANALYSIS - TARGET - 0 CASE </vt:lpstr>
      <vt:lpstr>BIVARIATE ANALYSIS - TARGET - 1 CASE </vt:lpstr>
      <vt:lpstr>BIVARIATE ANALYSIS - TARGET - 0 CASE </vt:lpstr>
      <vt:lpstr>BIVARIATE ANALYSIS - TARGET - 1 CASE </vt:lpstr>
      <vt:lpstr>UNIVARIATE ANALYSIS – MERGED DATASET  </vt:lpstr>
      <vt:lpstr>UNIVARIATE ANALYSIS – MERGED DATASET  </vt:lpstr>
      <vt:lpstr>BIVARIATE ANALYSIS – MERGED DATASET  </vt:lpstr>
      <vt:lpstr>BIVARIATE ANALYSIS – MERGED DATASET  </vt:lpstr>
      <vt:lpstr>BIVARIATE ANALYSIS – MERGED DATASET 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</dc:title>
  <dc:creator>Sree lakshmi Gopalakrishnan</dc:creator>
  <cp:lastModifiedBy>Sree lakshmi Gopalakrishnan</cp:lastModifiedBy>
  <cp:revision>20</cp:revision>
  <dcterms:created xsi:type="dcterms:W3CDTF">2023-01-29T14:34:34Z</dcterms:created>
  <dcterms:modified xsi:type="dcterms:W3CDTF">2023-01-31T17:22:40Z</dcterms:modified>
</cp:coreProperties>
</file>