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3716174-97E1-4E2A-90E7-0E1240F28D24}"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260480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3716174-97E1-4E2A-90E7-0E1240F28D24}"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16783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3716174-97E1-4E2A-90E7-0E1240F28D24}"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73046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3716174-97E1-4E2A-90E7-0E1240F28D24}"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2636359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716174-97E1-4E2A-90E7-0E1240F28D24}" type="datetimeFigureOut">
              <a:rPr lang="en-AU" smtClean="0"/>
              <a:t>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302462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3716174-97E1-4E2A-90E7-0E1240F28D24}" type="datetimeFigureOut">
              <a:rPr lang="en-AU" smtClean="0"/>
              <a:t>4/12/2018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2626087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3716174-97E1-4E2A-90E7-0E1240F28D24}" type="datetimeFigureOut">
              <a:rPr lang="en-AU" smtClean="0"/>
              <a:t>4/12/2018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4145530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3716174-97E1-4E2A-90E7-0E1240F28D24}" type="datetimeFigureOut">
              <a:rPr lang="en-AU" smtClean="0"/>
              <a:t>4/12/2018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33023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16174-97E1-4E2A-90E7-0E1240F28D24}" type="datetimeFigureOut">
              <a:rPr lang="en-AU" smtClean="0"/>
              <a:t>4/12/2018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382044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716174-97E1-4E2A-90E7-0E1240F28D24}" type="datetimeFigureOut">
              <a:rPr lang="en-AU" smtClean="0"/>
              <a:t>4/12/2018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376707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716174-97E1-4E2A-90E7-0E1240F28D24}" type="datetimeFigureOut">
              <a:rPr lang="en-AU" smtClean="0"/>
              <a:t>4/12/2018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B2DC152-5C51-4BA9-A6B9-EA9B3860C222}" type="slidenum">
              <a:rPr lang="en-AU" smtClean="0"/>
              <a:t>‹#›</a:t>
            </a:fld>
            <a:endParaRPr lang="en-AU"/>
          </a:p>
        </p:txBody>
      </p:sp>
    </p:spTree>
    <p:extLst>
      <p:ext uri="{BB962C8B-B14F-4D97-AF65-F5344CB8AC3E}">
        <p14:creationId xmlns:p14="http://schemas.microsoft.com/office/powerpoint/2010/main" val="2742036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16174-97E1-4E2A-90E7-0E1240F28D24}" type="datetimeFigureOut">
              <a:rPr lang="en-AU" smtClean="0"/>
              <a:t>4/12/2018</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DC152-5C51-4BA9-A6B9-EA9B3860C222}" type="slidenum">
              <a:rPr lang="en-AU" smtClean="0"/>
              <a:t>‹#›</a:t>
            </a:fld>
            <a:endParaRPr lang="en-AU"/>
          </a:p>
        </p:txBody>
      </p:sp>
    </p:spTree>
    <p:extLst>
      <p:ext uri="{BB962C8B-B14F-4D97-AF65-F5344CB8AC3E}">
        <p14:creationId xmlns:p14="http://schemas.microsoft.com/office/powerpoint/2010/main" val="803691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06432"/>
            <a:ext cx="9144000" cy="2387600"/>
          </a:xfrm>
        </p:spPr>
        <p:txBody>
          <a:bodyPr>
            <a:normAutofit fontScale="90000"/>
          </a:bodyPr>
          <a:lstStyle/>
          <a:p>
            <a:r>
              <a:rPr lang="en-AU" b="1" dirty="0"/>
              <a:t>Classifying two major cities in Australia</a:t>
            </a:r>
            <a:r>
              <a:rPr lang="en-AU" dirty="0"/>
              <a:t/>
            </a:r>
            <a:br>
              <a:rPr lang="en-AU" dirty="0"/>
            </a:br>
            <a:endParaRPr lang="en-AU" dirty="0"/>
          </a:p>
        </p:txBody>
      </p:sp>
    </p:spTree>
    <p:extLst>
      <p:ext uri="{BB962C8B-B14F-4D97-AF65-F5344CB8AC3E}">
        <p14:creationId xmlns:p14="http://schemas.microsoft.com/office/powerpoint/2010/main" val="4006270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1850" y="250618"/>
            <a:ext cx="11382103" cy="2046586"/>
          </a:xfrm>
          <a:prstGeom prst="rect">
            <a:avLst/>
          </a:prstGeom>
        </p:spPr>
        <p:txBody>
          <a:bodyPr wrap="square">
            <a:spAutoFit/>
          </a:bodyPr>
          <a:lstStyle/>
          <a:p>
            <a:pPr algn="just">
              <a:lnSpc>
                <a:spcPct val="107000"/>
              </a:lnSpc>
              <a:spcAft>
                <a:spcPts val="800"/>
              </a:spcAft>
            </a:pPr>
            <a:r>
              <a:rPr lang="en-AU" sz="2800" b="1" dirty="0">
                <a:latin typeface="Arial" panose="020B0604020202020204" pitchFamily="34" charset="0"/>
                <a:ea typeface="Calibri" panose="020F0502020204030204" pitchFamily="34" charset="0"/>
                <a:cs typeface="Times New Roman" panose="02020603050405020304" pitchFamily="18" charset="0"/>
              </a:rPr>
              <a:t>Results</a:t>
            </a:r>
            <a:endParaRPr lang="en-AU"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Considering availability of Train Station, Bus Station, Fish, Gym, Movie and Turkish Restaurant within the 2 km distance of suburb</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b="1" dirty="0">
                <a:latin typeface="Arial" panose="020B0604020202020204" pitchFamily="34" charset="0"/>
                <a:ea typeface="Calibri" panose="020F0502020204030204" pitchFamily="34" charset="0"/>
                <a:cs typeface="Times New Roman" panose="02020603050405020304" pitchFamily="18" charset="0"/>
              </a:rPr>
              <a:t>list of best Sydney Suburb given below</a:t>
            </a:r>
            <a:r>
              <a:rPr lang="en-AU" b="1" dirty="0" smtClean="0">
                <a:latin typeface="Arial" panose="020B0604020202020204" pitchFamily="34" charset="0"/>
                <a:ea typeface="Calibri" panose="020F0502020204030204" pitchFamily="34" charset="0"/>
                <a:cs typeface="Times New Roman" panose="02020603050405020304" pitchFamily="18" charset="0"/>
              </a:rPr>
              <a:t>:</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6244045" y="1705823"/>
            <a:ext cx="5190309" cy="4651434"/>
          </a:xfrm>
          <a:prstGeom prst="rect">
            <a:avLst/>
          </a:prstGeom>
        </p:spPr>
      </p:pic>
      <p:sp>
        <p:nvSpPr>
          <p:cNvPr id="4" name="TextBox 3"/>
          <p:cNvSpPr txBox="1"/>
          <p:nvPr/>
        </p:nvSpPr>
        <p:spPr>
          <a:xfrm>
            <a:off x="661849" y="3169920"/>
            <a:ext cx="3309260" cy="3139321"/>
          </a:xfrm>
          <a:prstGeom prst="rect">
            <a:avLst/>
          </a:prstGeom>
          <a:noFill/>
        </p:spPr>
        <p:txBody>
          <a:bodyPr wrap="square" rtlCol="0">
            <a:spAutoFit/>
          </a:bodyPr>
          <a:lstStyle/>
          <a:p>
            <a:r>
              <a:rPr lang="en-AU" dirty="0"/>
              <a:t>'CASTLE COVE,NSW,2069', </a:t>
            </a:r>
            <a:endParaRPr lang="en-AU" dirty="0" smtClean="0"/>
          </a:p>
          <a:p>
            <a:r>
              <a:rPr lang="en-AU" dirty="0" smtClean="0"/>
              <a:t>'ROSEVILLE,NSW,2069',</a:t>
            </a:r>
          </a:p>
          <a:p>
            <a:r>
              <a:rPr lang="en-AU" dirty="0" smtClean="0"/>
              <a:t> 'ROSEVILLE CHASE,NSW,2069',</a:t>
            </a:r>
          </a:p>
          <a:p>
            <a:r>
              <a:rPr lang="en-AU" dirty="0" smtClean="0"/>
              <a:t>'PAGEWOOD,NSW,2035',</a:t>
            </a:r>
          </a:p>
          <a:p>
            <a:r>
              <a:rPr lang="en-AU" dirty="0" smtClean="0"/>
              <a:t>'MAROUBRA,NSW,2035', </a:t>
            </a:r>
          </a:p>
          <a:p>
            <a:r>
              <a:rPr lang="en-AU" dirty="0" smtClean="0"/>
              <a:t>'MAROUBRA SOUTH,NSW,2035',</a:t>
            </a:r>
          </a:p>
          <a:p>
            <a:r>
              <a:rPr lang="en-AU" dirty="0" smtClean="0"/>
              <a:t>'KINGSFORD,NSW,2032', </a:t>
            </a:r>
          </a:p>
          <a:p>
            <a:r>
              <a:rPr lang="en-AU" dirty="0" smtClean="0"/>
              <a:t>'CENTENNIAL PARK,NSW,2021',</a:t>
            </a:r>
          </a:p>
          <a:p>
            <a:r>
              <a:rPr lang="en-AU" dirty="0" smtClean="0"/>
              <a:t>'DACEYVILLE,NSW,2032',</a:t>
            </a:r>
          </a:p>
          <a:p>
            <a:r>
              <a:rPr lang="en-AU" dirty="0" smtClean="0"/>
              <a:t>'PADDINGTON,NSW,2021</a:t>
            </a:r>
            <a:r>
              <a:rPr lang="en-AU" dirty="0"/>
              <a:t>''</a:t>
            </a:r>
          </a:p>
          <a:p>
            <a:endParaRPr lang="en-AU" dirty="0"/>
          </a:p>
        </p:txBody>
      </p:sp>
    </p:spTree>
    <p:extLst>
      <p:ext uri="{BB962C8B-B14F-4D97-AF65-F5344CB8AC3E}">
        <p14:creationId xmlns:p14="http://schemas.microsoft.com/office/powerpoint/2010/main" val="2547550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051" y="677674"/>
            <a:ext cx="11486605" cy="1084015"/>
          </a:xfrm>
          <a:prstGeom prst="rect">
            <a:avLst/>
          </a:prstGeom>
        </p:spPr>
        <p:txBody>
          <a:bodyPr wrap="square">
            <a:spAutoFit/>
          </a:bodyPr>
          <a:lstStyle/>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If some other factors such as Rent, Travel\_time, </a:t>
            </a:r>
            <a:r>
              <a:rPr lang="en-AU" dirty="0" err="1">
                <a:latin typeface="Arial" panose="020B0604020202020204" pitchFamily="34" charset="0"/>
                <a:ea typeface="Calibri" panose="020F0502020204030204" pitchFamily="34" charset="0"/>
                <a:cs typeface="Times New Roman" panose="02020603050405020304" pitchFamily="18" charset="0"/>
              </a:rPr>
              <a:t>Distance_CBD</a:t>
            </a:r>
            <a:r>
              <a:rPr lang="en-AU" dirty="0">
                <a:latin typeface="Arial" panose="020B0604020202020204" pitchFamily="34" charset="0"/>
                <a:ea typeface="Calibri" panose="020F0502020204030204" pitchFamily="34" charset="0"/>
                <a:cs typeface="Times New Roman" panose="02020603050405020304" pitchFamily="18" charset="0"/>
              </a:rPr>
              <a:t> included in the decision making process then some of the suburb previously selected may not be good option.</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b="1" dirty="0">
                <a:latin typeface="Arial" panose="020B0604020202020204" pitchFamily="34" charset="0"/>
                <a:ea typeface="Calibri" panose="020F0502020204030204" pitchFamily="34" charset="0"/>
                <a:cs typeface="Times New Roman" panose="02020603050405020304" pitchFamily="18" charset="0"/>
              </a:rPr>
              <a:t> </a:t>
            </a:r>
            <a:endParaRPr lang="en-AU" dirty="0"/>
          </a:p>
        </p:txBody>
      </p:sp>
      <p:pic>
        <p:nvPicPr>
          <p:cNvPr id="3" name="Picture 2"/>
          <p:cNvPicPr/>
          <p:nvPr/>
        </p:nvPicPr>
        <p:blipFill>
          <a:blip r:embed="rId2"/>
          <a:stretch>
            <a:fillRect/>
          </a:stretch>
        </p:blipFill>
        <p:spPr>
          <a:xfrm>
            <a:off x="6008279" y="1423670"/>
            <a:ext cx="5731510" cy="5351780"/>
          </a:xfrm>
          <a:prstGeom prst="rect">
            <a:avLst/>
          </a:prstGeom>
        </p:spPr>
      </p:pic>
      <p:sp>
        <p:nvSpPr>
          <p:cNvPr id="4" name="TextBox 3"/>
          <p:cNvSpPr txBox="1"/>
          <p:nvPr/>
        </p:nvSpPr>
        <p:spPr>
          <a:xfrm>
            <a:off x="635726" y="2394857"/>
            <a:ext cx="4789714" cy="2862322"/>
          </a:xfrm>
          <a:prstGeom prst="rect">
            <a:avLst/>
          </a:prstGeom>
          <a:noFill/>
        </p:spPr>
        <p:txBody>
          <a:bodyPr wrap="square" rtlCol="0">
            <a:spAutoFit/>
          </a:bodyPr>
          <a:lstStyle/>
          <a:p>
            <a:r>
              <a:rPr lang="en-AU" dirty="0"/>
              <a:t>'PAGEWOOD,NSW,2035', 'MAROUBRA,NSW,2035</a:t>
            </a:r>
            <a:r>
              <a:rPr lang="en-AU" dirty="0" smtClean="0"/>
              <a:t>',</a:t>
            </a:r>
          </a:p>
          <a:p>
            <a:r>
              <a:rPr lang="en-AU" dirty="0" smtClean="0"/>
              <a:t>'MAROUBRA SOUTH,NSW,2035',</a:t>
            </a:r>
          </a:p>
          <a:p>
            <a:r>
              <a:rPr lang="en-AU" dirty="0" smtClean="0"/>
              <a:t>'CENTENNIAL  </a:t>
            </a:r>
            <a:r>
              <a:rPr lang="en-AU" dirty="0"/>
              <a:t>PARK,NSW,2021</a:t>
            </a:r>
            <a:r>
              <a:rPr lang="en-AU" dirty="0" smtClean="0"/>
              <a:t>',</a:t>
            </a:r>
          </a:p>
          <a:p>
            <a:r>
              <a:rPr lang="en-AU" dirty="0" smtClean="0"/>
              <a:t>'PADDINGTON,NSW,2021',</a:t>
            </a:r>
          </a:p>
          <a:p>
            <a:r>
              <a:rPr lang="en-AU" dirty="0" smtClean="0"/>
              <a:t>'MOORE PARK,NSW,2021',</a:t>
            </a:r>
          </a:p>
          <a:p>
            <a:r>
              <a:rPr lang="en-AU" dirty="0" smtClean="0"/>
              <a:t>'ROSEVILLE,NSW,2069',</a:t>
            </a:r>
          </a:p>
          <a:p>
            <a:r>
              <a:rPr lang="en-AU" dirty="0" smtClean="0"/>
              <a:t>'ROSEVILLE </a:t>
            </a:r>
            <a:r>
              <a:rPr lang="en-AU" dirty="0"/>
              <a:t>CHASE,NSW,2069</a:t>
            </a:r>
            <a:r>
              <a:rPr lang="en-AU" dirty="0" smtClean="0"/>
              <a:t>',</a:t>
            </a:r>
          </a:p>
          <a:p>
            <a:r>
              <a:rPr lang="en-AU" dirty="0" smtClean="0"/>
              <a:t>'CASTLE COVE,NSW,2069',</a:t>
            </a:r>
          </a:p>
          <a:p>
            <a:r>
              <a:rPr lang="en-AU" dirty="0" smtClean="0"/>
              <a:t> </a:t>
            </a:r>
            <a:r>
              <a:rPr lang="en-AU" dirty="0"/>
              <a:t>'KINGSFORD,NSW,2032</a:t>
            </a:r>
            <a:r>
              <a:rPr lang="en-AU" dirty="0" smtClean="0"/>
              <a:t>'</a:t>
            </a:r>
            <a:endParaRPr lang="en-AU" dirty="0"/>
          </a:p>
        </p:txBody>
      </p:sp>
      <p:sp>
        <p:nvSpPr>
          <p:cNvPr id="5" name="Rectangle 4"/>
          <p:cNvSpPr/>
          <p:nvPr/>
        </p:nvSpPr>
        <p:spPr>
          <a:xfrm>
            <a:off x="357051" y="175792"/>
            <a:ext cx="1484702" cy="530145"/>
          </a:xfrm>
          <a:prstGeom prst="rect">
            <a:avLst/>
          </a:prstGeom>
        </p:spPr>
        <p:txBody>
          <a:bodyPr wrap="none">
            <a:spAutoFit/>
          </a:bodyPr>
          <a:lstStyle/>
          <a:p>
            <a:pPr algn="just">
              <a:lnSpc>
                <a:spcPct val="107000"/>
              </a:lnSpc>
              <a:spcAft>
                <a:spcPts val="800"/>
              </a:spcAft>
            </a:pPr>
            <a:r>
              <a:rPr lang="en-AU" sz="2800" b="1" dirty="0">
                <a:latin typeface="Arial" panose="020B0604020202020204" pitchFamily="34" charset="0"/>
                <a:ea typeface="Calibri" panose="020F0502020204030204" pitchFamily="34" charset="0"/>
                <a:cs typeface="Times New Roman" panose="02020603050405020304" pitchFamily="18" charset="0"/>
              </a:rPr>
              <a:t>Results</a:t>
            </a:r>
            <a:endParaRPr lang="en-AU"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16623" y="1725164"/>
            <a:ext cx="4557658" cy="388696"/>
          </a:xfrm>
          <a:prstGeom prst="rect">
            <a:avLst/>
          </a:prstGeom>
        </p:spPr>
        <p:txBody>
          <a:bodyPr wrap="none">
            <a:spAutoFit/>
          </a:bodyPr>
          <a:lstStyle/>
          <a:p>
            <a:pPr algn="just">
              <a:lnSpc>
                <a:spcPct val="107000"/>
              </a:lnSpc>
              <a:spcAft>
                <a:spcPts val="800"/>
              </a:spcAft>
            </a:pPr>
            <a:r>
              <a:rPr lang="en-AU" b="1" dirty="0" smtClean="0">
                <a:latin typeface="Arial" panose="020B0604020202020204" pitchFamily="34" charset="0"/>
                <a:ea typeface="Calibri" panose="020F0502020204030204" pitchFamily="34" charset="0"/>
              </a:rPr>
              <a:t>list of best Sydney Suburb given below:</a:t>
            </a:r>
            <a:endParaRPr lang="en-AU" dirty="0"/>
          </a:p>
        </p:txBody>
      </p:sp>
    </p:spTree>
    <p:extLst>
      <p:ext uri="{BB962C8B-B14F-4D97-AF65-F5344CB8AC3E}">
        <p14:creationId xmlns:p14="http://schemas.microsoft.com/office/powerpoint/2010/main" val="10752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2149" y="2288774"/>
            <a:ext cx="4903907" cy="388696"/>
          </a:xfrm>
          <a:prstGeom prst="rect">
            <a:avLst/>
          </a:prstGeom>
        </p:spPr>
        <p:txBody>
          <a:bodyPr wrap="none">
            <a:spAutoFit/>
          </a:bodyPr>
          <a:lstStyle/>
          <a:p>
            <a:pPr algn="just">
              <a:lnSpc>
                <a:spcPct val="107000"/>
              </a:lnSpc>
              <a:spcAft>
                <a:spcPts val="800"/>
              </a:spcAft>
            </a:pPr>
            <a:r>
              <a:rPr lang="en-AU" b="1" dirty="0">
                <a:latin typeface="Arial" panose="020B0604020202020204" pitchFamily="34" charset="0"/>
                <a:ea typeface="Calibri" panose="020F0502020204030204" pitchFamily="34" charset="0"/>
                <a:cs typeface="Times New Roman" panose="02020603050405020304" pitchFamily="18" charset="0"/>
              </a:rPr>
              <a:t>list of best Melbourne Suburb given below:</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6269536" y="2483122"/>
            <a:ext cx="5731510" cy="3803650"/>
          </a:xfrm>
          <a:prstGeom prst="rect">
            <a:avLst/>
          </a:prstGeom>
        </p:spPr>
      </p:pic>
      <p:sp>
        <p:nvSpPr>
          <p:cNvPr id="4" name="TextBox 3"/>
          <p:cNvSpPr txBox="1"/>
          <p:nvPr/>
        </p:nvSpPr>
        <p:spPr>
          <a:xfrm>
            <a:off x="862149" y="2677470"/>
            <a:ext cx="4406537" cy="2862322"/>
          </a:xfrm>
          <a:prstGeom prst="rect">
            <a:avLst/>
          </a:prstGeom>
          <a:noFill/>
        </p:spPr>
        <p:txBody>
          <a:bodyPr wrap="square" rtlCol="0">
            <a:spAutoFit/>
          </a:bodyPr>
          <a:lstStyle/>
          <a:p>
            <a:r>
              <a:rPr lang="en-AU" dirty="0"/>
              <a:t>EPPING DC,VIC,3076 </a:t>
            </a:r>
            <a:endParaRPr lang="en-AU" dirty="0" smtClean="0"/>
          </a:p>
          <a:p>
            <a:r>
              <a:rPr lang="en-AU" dirty="0" smtClean="0"/>
              <a:t>EPPING,VIC,3076 </a:t>
            </a:r>
          </a:p>
          <a:p>
            <a:r>
              <a:rPr lang="en-AU" dirty="0" smtClean="0"/>
              <a:t>ABERFELDIE,VIC,3040</a:t>
            </a:r>
            <a:endParaRPr lang="en-AU" dirty="0"/>
          </a:p>
          <a:p>
            <a:r>
              <a:rPr lang="en-AU" dirty="0" smtClean="0"/>
              <a:t>ESSENDON,VIC,3040</a:t>
            </a:r>
          </a:p>
          <a:p>
            <a:r>
              <a:rPr lang="en-AU" dirty="0" smtClean="0"/>
              <a:t>ESSENDON </a:t>
            </a:r>
            <a:r>
              <a:rPr lang="en-AU" dirty="0"/>
              <a:t>WEST,VIC,3040 KENSINGTON,VIC,3031</a:t>
            </a:r>
          </a:p>
          <a:p>
            <a:r>
              <a:rPr lang="en-AU" dirty="0"/>
              <a:t>FLEMINGTON,VIC,3031 THOMASTOWN,VIC,3074 </a:t>
            </a:r>
            <a:endParaRPr lang="en-AU" dirty="0" smtClean="0"/>
          </a:p>
          <a:p>
            <a:r>
              <a:rPr lang="en-AU" dirty="0" smtClean="0"/>
              <a:t>MOONEE </a:t>
            </a:r>
            <a:r>
              <a:rPr lang="en-AU" dirty="0"/>
              <a:t>PONDS,VIC,3039</a:t>
            </a:r>
          </a:p>
          <a:p>
            <a:r>
              <a:rPr lang="en-AU" dirty="0" smtClean="0"/>
              <a:t>COOLAROO,VIC,3048</a:t>
            </a:r>
            <a:endParaRPr lang="en-AU" dirty="0"/>
          </a:p>
        </p:txBody>
      </p:sp>
      <p:sp>
        <p:nvSpPr>
          <p:cNvPr id="5" name="Rectangle 4"/>
          <p:cNvSpPr/>
          <p:nvPr/>
        </p:nvSpPr>
        <p:spPr>
          <a:xfrm>
            <a:off x="862149" y="315016"/>
            <a:ext cx="1484702" cy="530145"/>
          </a:xfrm>
          <a:prstGeom prst="rect">
            <a:avLst/>
          </a:prstGeom>
        </p:spPr>
        <p:txBody>
          <a:bodyPr wrap="none">
            <a:spAutoFit/>
          </a:bodyPr>
          <a:lstStyle/>
          <a:p>
            <a:pPr algn="just">
              <a:lnSpc>
                <a:spcPct val="107000"/>
              </a:lnSpc>
              <a:spcAft>
                <a:spcPts val="800"/>
              </a:spcAft>
            </a:pPr>
            <a:r>
              <a:rPr lang="en-AU" sz="2800" b="1" dirty="0">
                <a:latin typeface="Arial" panose="020B0604020202020204" pitchFamily="34" charset="0"/>
                <a:ea typeface="Calibri" panose="020F0502020204030204" pitchFamily="34" charset="0"/>
                <a:cs typeface="Times New Roman" panose="02020603050405020304" pitchFamily="18" charset="0"/>
              </a:rPr>
              <a:t>Results</a:t>
            </a:r>
            <a:endParaRPr lang="en-AU"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5526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8937" y="822111"/>
            <a:ext cx="10763794" cy="3601883"/>
          </a:xfrm>
          <a:prstGeom prst="rect">
            <a:avLst/>
          </a:prstGeom>
        </p:spPr>
        <p:txBody>
          <a:bodyPr wrap="square">
            <a:spAutoFit/>
          </a:bodyPr>
          <a:lstStyle/>
          <a:p>
            <a:pPr algn="just">
              <a:lnSpc>
                <a:spcPct val="107000"/>
              </a:lnSpc>
              <a:spcAft>
                <a:spcPts val="800"/>
              </a:spcAft>
            </a:pPr>
            <a:r>
              <a:rPr lang="en-AU" sz="2800" b="1" dirty="0" smtClean="0">
                <a:latin typeface="Arial" panose="020B0604020202020204" pitchFamily="34" charset="0"/>
                <a:ea typeface="Calibri" panose="020F0502020204030204" pitchFamily="34" charset="0"/>
                <a:cs typeface="Times New Roman" panose="02020603050405020304" pitchFamily="18" charset="0"/>
              </a:rPr>
              <a:t>Conclusions</a:t>
            </a:r>
          </a:p>
          <a:p>
            <a:pPr algn="just">
              <a:lnSpc>
                <a:spcPct val="107000"/>
              </a:lnSpc>
              <a:spcAft>
                <a:spcPts val="800"/>
              </a:spcAft>
            </a:pPr>
            <a:endParaRPr lang="en-AU"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AU" dirty="0">
                <a:latin typeface="Arial" panose="020B0604020202020204" pitchFamily="34" charset="0"/>
                <a:ea typeface="Calibri" panose="020F0502020204030204" pitchFamily="34" charset="0"/>
                <a:cs typeface="Times New Roman" panose="02020603050405020304" pitchFamily="18" charset="0"/>
              </a:rPr>
              <a:t>New immigrant or any person moving can use this project to identify the suitable place depending on the individual preferences of facilities</a:t>
            </a:r>
            <a:r>
              <a:rPr lang="en-AU" dirty="0" smtClean="0">
                <a:latin typeface="Arial" panose="020B0604020202020204" pitchFamily="34" charset="0"/>
                <a:ea typeface="Calibri" panose="020F0502020204030204" pitchFamily="34" charset="0"/>
                <a:cs typeface="Times New Roman" panose="02020603050405020304" pitchFamily="18" charset="0"/>
              </a:rPr>
              <a:t>.</a:t>
            </a:r>
          </a:p>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 </a:t>
            </a:r>
            <a:r>
              <a:rPr lang="en-AU" dirty="0">
                <a:latin typeface="Arial" panose="020B0604020202020204" pitchFamily="34" charset="0"/>
                <a:ea typeface="Calibri" panose="020F0502020204030204" pitchFamily="34" charset="0"/>
                <a:cs typeface="Times New Roman" panose="02020603050405020304" pitchFamily="18" charset="0"/>
              </a:rPr>
              <a:t>This project will also help to refine decision my adding other constraints such as weekly rent budget, travel distance and time</a:t>
            </a:r>
            <a:r>
              <a:rPr lang="en-AU" dirty="0" smtClean="0">
                <a:latin typeface="Arial" panose="020B0604020202020204" pitchFamily="34" charset="0"/>
                <a:ea typeface="Calibri" panose="020F0502020204030204" pitchFamily="34" charset="0"/>
                <a:cs typeface="Times New Roman" panose="02020603050405020304" pitchFamily="18" charset="0"/>
              </a:rPr>
              <a:t>.</a:t>
            </a:r>
          </a:p>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 </a:t>
            </a:r>
            <a:r>
              <a:rPr lang="en-AU" dirty="0">
                <a:latin typeface="Arial" panose="020B0604020202020204" pitchFamily="34" charset="0"/>
                <a:ea typeface="Calibri" panose="020F0502020204030204" pitchFamily="34" charset="0"/>
                <a:cs typeface="Times New Roman" panose="02020603050405020304" pitchFamily="18" charset="0"/>
              </a:rPr>
              <a:t>It is clear from the analysis that selection best suitable suburbs may change based on the preference and restrictions. </a:t>
            </a:r>
            <a:endParaRPr lang="en-AU" dirty="0" smtClean="0">
              <a:latin typeface="Arial" panose="020B060402020202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 Also </a:t>
            </a:r>
            <a:r>
              <a:rPr lang="en-AU" dirty="0">
                <a:latin typeface="Arial" panose="020B0604020202020204" pitchFamily="34" charset="0"/>
                <a:ea typeface="Calibri" panose="020F0502020204030204" pitchFamily="34" charset="0"/>
                <a:cs typeface="Times New Roman" panose="02020603050405020304" pitchFamily="18" charset="0"/>
              </a:rPr>
              <a:t>developed model using KNN to predict house rent, using another input variable.</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635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4069" y="1452333"/>
            <a:ext cx="9161418" cy="1775743"/>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AU" sz="1600" dirty="0" smtClean="0">
                <a:effectLst/>
                <a:latin typeface="Arial" panose="020B0604020202020204" pitchFamily="34" charset="0"/>
                <a:ea typeface="Calibri" panose="020F0502020204030204" pitchFamily="34" charset="0"/>
                <a:cs typeface="Times New Roman" panose="02020603050405020304" pitchFamily="18" charset="0"/>
              </a:rPr>
              <a:t>Main idea of this project is to help new immigrant to identify best suburbs for settlement where preferred facilities are available.</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AU" sz="1600" dirty="0" smtClean="0">
                <a:effectLst/>
                <a:latin typeface="Arial" panose="020B0604020202020204" pitchFamily="34" charset="0"/>
                <a:ea typeface="Calibri" panose="020F0502020204030204" pitchFamily="34" charset="0"/>
                <a:cs typeface="Times New Roman" panose="02020603050405020304" pitchFamily="18" charset="0"/>
              </a:rPr>
              <a:t>This Project would help the immigrant take a better decision on choosing the best </a:t>
            </a:r>
            <a:r>
              <a:rPr lang="en-AU" sz="1600" dirty="0" err="1" smtClean="0">
                <a:effectLst/>
                <a:latin typeface="Arial" panose="020B0604020202020204" pitchFamily="34" charset="0"/>
                <a:ea typeface="Calibri" panose="020F0502020204030204" pitchFamily="34" charset="0"/>
                <a:cs typeface="Times New Roman" panose="02020603050405020304" pitchFamily="18" charset="0"/>
              </a:rPr>
              <a:t>neighborhood</a:t>
            </a:r>
            <a:r>
              <a:rPr lang="en-AU" sz="1600" dirty="0" smtClean="0">
                <a:effectLst/>
                <a:latin typeface="Arial" panose="020B0604020202020204" pitchFamily="34" charset="0"/>
                <a:ea typeface="Calibri" panose="020F0502020204030204" pitchFamily="34" charset="0"/>
                <a:cs typeface="Times New Roman" panose="02020603050405020304" pitchFamily="18" charset="0"/>
              </a:rPr>
              <a:t> out of many suburbs to rent their houses in Sydney/Melbourne based on the distribution of various facilities in and around that </a:t>
            </a:r>
            <a:r>
              <a:rPr lang="en-AU" sz="1600" dirty="0" err="1" smtClean="0">
                <a:effectLst/>
                <a:latin typeface="Arial" panose="020B0604020202020204" pitchFamily="34" charset="0"/>
                <a:ea typeface="Calibri" panose="020F0502020204030204" pitchFamily="34" charset="0"/>
                <a:cs typeface="Times New Roman" panose="02020603050405020304" pitchFamily="18" charset="0"/>
              </a:rPr>
              <a:t>neighborhood</a:t>
            </a:r>
            <a:r>
              <a:rPr lang="en-AU" sz="1600" dirty="0" smtClean="0">
                <a:effectLst/>
                <a:latin typeface="Arial" panose="020B0604020202020204" pitchFamily="34" charset="0"/>
                <a:ea typeface="Calibri" panose="020F0502020204030204" pitchFamily="34" charset="0"/>
                <a:cs typeface="Times New Roman" panose="02020603050405020304" pitchFamily="18" charset="0"/>
              </a:rPr>
              <a:t>. As an example, this project would compare all the suburbs </a:t>
            </a:r>
            <a:r>
              <a:rPr lang="en-AU" sz="1600" dirty="0" err="1" smtClean="0">
                <a:effectLst/>
                <a:latin typeface="Arial" panose="020B0604020202020204" pitchFamily="34" charset="0"/>
                <a:ea typeface="Calibri" panose="020F0502020204030204" pitchFamily="34" charset="0"/>
                <a:cs typeface="Times New Roman" panose="02020603050405020304" pitchFamily="18" charset="0"/>
              </a:rPr>
              <a:t>neighborhoods</a:t>
            </a:r>
            <a:r>
              <a:rPr lang="en-AU" sz="1600" dirty="0" smtClean="0">
                <a:effectLst/>
                <a:latin typeface="Arial" panose="020B0604020202020204" pitchFamily="34" charset="0"/>
                <a:ea typeface="Calibri" panose="020F0502020204030204" pitchFamily="34" charset="0"/>
                <a:cs typeface="Times New Roman" panose="02020603050405020304" pitchFamily="18" charset="0"/>
              </a:rPr>
              <a:t> and analyse the distribution of facility.</a:t>
            </a:r>
          </a:p>
        </p:txBody>
      </p:sp>
      <p:sp>
        <p:nvSpPr>
          <p:cNvPr id="6" name="Rectangle 5"/>
          <p:cNvSpPr/>
          <p:nvPr/>
        </p:nvSpPr>
        <p:spPr>
          <a:xfrm>
            <a:off x="1132113" y="3633484"/>
            <a:ext cx="9858103" cy="2503827"/>
          </a:xfrm>
          <a:prstGeom prst="rect">
            <a:avLst/>
          </a:prstGeom>
        </p:spPr>
        <p:txBody>
          <a:bodyPr wrap="square">
            <a:spAutoFit/>
          </a:bodyPr>
          <a:lstStyle/>
          <a:p>
            <a:pPr algn="just">
              <a:lnSpc>
                <a:spcPct val="107000"/>
              </a:lnSpc>
              <a:spcAft>
                <a:spcPts val="800"/>
              </a:spcAft>
            </a:pP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sz="2800" b="1"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t>Target Audience</a:t>
            </a:r>
            <a:endParaRPr lang="en-AU"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t>Through this project we are expecting following people to benefit out of the findings.</a:t>
            </a:r>
            <a:b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br>
            <a: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t>• Tourist.</a:t>
            </a:r>
            <a:b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br>
            <a: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t>• People migrating city for work.</a:t>
            </a:r>
            <a:b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br>
            <a: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t>• Business person looking for new location to start office etc.</a:t>
            </a:r>
            <a:b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br>
            <a:r>
              <a:rPr lang="en-AU" dirty="0" smtClean="0">
                <a:solidFill>
                  <a:srgbClr val="24292E"/>
                </a:solidFill>
                <a:latin typeface="Arial" panose="020B0604020202020204" pitchFamily="34" charset="0"/>
                <a:ea typeface="Times New Roman" panose="02020603050405020304" pitchFamily="18" charset="0"/>
                <a:cs typeface="Times New Roman" panose="02020603050405020304" pitchFamily="18" charset="0"/>
              </a:rPr>
              <a:t>• And many more.</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3413760" y="243840"/>
            <a:ext cx="3579223" cy="646331"/>
          </a:xfrm>
          <a:prstGeom prst="rect">
            <a:avLst/>
          </a:prstGeom>
          <a:noFill/>
        </p:spPr>
        <p:txBody>
          <a:bodyPr wrap="square" rtlCol="0">
            <a:spAutoFit/>
          </a:bodyPr>
          <a:lstStyle/>
          <a:p>
            <a:r>
              <a:rPr lang="en-AU" sz="3600" b="1" dirty="0" smtClean="0"/>
              <a:t>Background</a:t>
            </a:r>
            <a:endParaRPr lang="en-AU" sz="3600" b="1" dirty="0"/>
          </a:p>
        </p:txBody>
      </p:sp>
    </p:spTree>
    <p:extLst>
      <p:ext uri="{BB962C8B-B14F-4D97-AF65-F5344CB8AC3E}">
        <p14:creationId xmlns:p14="http://schemas.microsoft.com/office/powerpoint/2010/main" val="239734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313" y="830271"/>
            <a:ext cx="10737669" cy="1277786"/>
          </a:xfrm>
          <a:prstGeom prst="rect">
            <a:avLst/>
          </a:prstGeom>
        </p:spPr>
        <p:txBody>
          <a:bodyPr wrap="square">
            <a:spAutoFit/>
          </a:bodyPr>
          <a:lstStyle/>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The objective of this project is to find best suitable suburb in Sydney and Melbourne given that new settler have some priority of facility in the suburb. using suburb location data along with Foursquare data and machine learning segmentation and clustering, this project will recommend cluster of suburbs where new settler will be able to get preferred facility.</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827314" y="2786867"/>
            <a:ext cx="11068595" cy="3539815"/>
          </a:xfrm>
          <a:prstGeom prst="rect">
            <a:avLst/>
          </a:prstGeom>
        </p:spPr>
        <p:txBody>
          <a:bodyPr wrap="square">
            <a:spAutoFit/>
          </a:bodyPr>
          <a:lstStyle/>
          <a:p>
            <a:pPr algn="just">
              <a:lnSpc>
                <a:spcPct val="107000"/>
              </a:lnSpc>
              <a:spcAft>
                <a:spcPts val="800"/>
              </a:spcAft>
            </a:pPr>
            <a:r>
              <a:rPr lang="en-AU" sz="2800" b="1" dirty="0">
                <a:latin typeface="Arial" panose="020B0604020202020204" pitchFamily="34" charset="0"/>
                <a:ea typeface="Calibri" panose="020F0502020204030204" pitchFamily="34" charset="0"/>
                <a:cs typeface="Times New Roman" panose="02020603050405020304" pitchFamily="18" charset="0"/>
              </a:rPr>
              <a:t>Aim of this project: </a:t>
            </a:r>
            <a:endParaRPr lang="en-AU"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1) Classify Sydney suburbs' based on given preferences and find best suburb that will meet requirements</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2) Reclassify Sydney suburb given that house rent, travel time and    distance will be minimized, and also meet requirements as per    preference and weight</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3) Predict Sydney house rent for given facility requirement</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4) Classify Melbourne suburbs' based on given preferences and find best suburb that will meet requirements</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827313" y="183940"/>
            <a:ext cx="3579223" cy="523220"/>
          </a:xfrm>
          <a:prstGeom prst="rect">
            <a:avLst/>
          </a:prstGeom>
          <a:noFill/>
        </p:spPr>
        <p:txBody>
          <a:bodyPr wrap="square" rtlCol="0">
            <a:spAutoFit/>
          </a:bodyPr>
          <a:lstStyle/>
          <a:p>
            <a:r>
              <a:rPr lang="en-AU" sz="2800" b="1" dirty="0" smtClean="0"/>
              <a:t>Objective</a:t>
            </a:r>
            <a:endParaRPr lang="en-AU" sz="2800" b="1" dirty="0"/>
          </a:p>
        </p:txBody>
      </p:sp>
    </p:spTree>
    <p:extLst>
      <p:ext uri="{BB962C8B-B14F-4D97-AF65-F5344CB8AC3E}">
        <p14:creationId xmlns:p14="http://schemas.microsoft.com/office/powerpoint/2010/main" val="109376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9565" y="1066527"/>
            <a:ext cx="11408229" cy="3630994"/>
          </a:xfrm>
          <a:prstGeom prst="rect">
            <a:avLst/>
          </a:prstGeom>
        </p:spPr>
        <p:txBody>
          <a:bodyPr wrap="square">
            <a:spAutoFit/>
          </a:bodyPr>
          <a:lstStyle/>
          <a:p>
            <a:pPr algn="just">
              <a:lnSpc>
                <a:spcPct val="107000"/>
              </a:lnSpc>
              <a:spcAft>
                <a:spcPts val="800"/>
              </a:spcAft>
            </a:pPr>
            <a:r>
              <a:rPr lang="en-AU" sz="2800" b="1" dirty="0">
                <a:latin typeface="Arial" panose="020B0604020202020204" pitchFamily="34" charset="0"/>
                <a:ea typeface="Calibri" panose="020F0502020204030204" pitchFamily="34" charset="0"/>
                <a:cs typeface="Times New Roman" panose="02020603050405020304" pitchFamily="18" charset="0"/>
              </a:rPr>
              <a:t>Tools </a:t>
            </a:r>
            <a:r>
              <a:rPr lang="en-AU" dirty="0">
                <a:latin typeface="Arial" panose="020B0604020202020204" pitchFamily="34" charset="0"/>
                <a:ea typeface="Calibri" panose="020F0502020204030204" pitchFamily="34" charset="0"/>
                <a:cs typeface="Times New Roman" panose="02020603050405020304" pitchFamily="18" charset="0"/>
              </a:rPr>
              <a:t> </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AU" dirty="0" smtClean="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Australia </a:t>
            </a:r>
            <a:r>
              <a:rPr lang="en-AU" dirty="0">
                <a:latin typeface="Arial" panose="020B0604020202020204" pitchFamily="34" charset="0"/>
                <a:ea typeface="Calibri" panose="020F0502020204030204" pitchFamily="34" charset="0"/>
                <a:cs typeface="Times New Roman" panose="02020603050405020304" pitchFamily="18" charset="0"/>
              </a:rPr>
              <a:t>Postcode data, suburb data with </a:t>
            </a:r>
            <a:r>
              <a:rPr lang="en-AU" dirty="0" err="1">
                <a:latin typeface="Arial" panose="020B0604020202020204" pitchFamily="34" charset="0"/>
                <a:ea typeface="Calibri" panose="020F0502020204030204" pitchFamily="34" charset="0"/>
                <a:cs typeface="Times New Roman" panose="02020603050405020304" pitchFamily="18" charset="0"/>
              </a:rPr>
              <a:t>lat</a:t>
            </a:r>
            <a:r>
              <a:rPr lang="en-AU" dirty="0">
                <a:latin typeface="Arial" panose="020B0604020202020204" pitchFamily="34" charset="0"/>
                <a:ea typeface="Calibri" panose="020F0502020204030204" pitchFamily="34" charset="0"/>
                <a:cs typeface="Times New Roman" panose="02020603050405020304" pitchFamily="18" charset="0"/>
              </a:rPr>
              <a:t> long, [this data added to </a:t>
            </a:r>
            <a:r>
              <a:rPr lang="en-AU" dirty="0" err="1">
                <a:latin typeface="Arial" panose="020B0604020202020204" pitchFamily="34" charset="0"/>
                <a:ea typeface="Calibri" panose="020F0502020204030204" pitchFamily="34" charset="0"/>
                <a:cs typeface="Times New Roman" panose="02020603050405020304" pitchFamily="18" charset="0"/>
              </a:rPr>
              <a:t>github</a:t>
            </a:r>
            <a:r>
              <a:rPr lang="en-AU" dirty="0">
                <a:latin typeface="Arial" panose="020B0604020202020204" pitchFamily="34" charset="0"/>
                <a:ea typeface="Calibri" panose="020F0502020204030204" pitchFamily="34" charset="0"/>
                <a:cs typeface="Times New Roman" panose="02020603050405020304" pitchFamily="18" charset="0"/>
              </a:rPr>
              <a:t> as csv file]</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AU" dirty="0">
                <a:latin typeface="Arial" panose="020B0604020202020204" pitchFamily="34" charset="0"/>
                <a:ea typeface="Calibri" panose="020F0502020204030204" pitchFamily="34" charset="0"/>
                <a:cs typeface="Times New Roman" panose="02020603050405020304" pitchFamily="18" charset="0"/>
              </a:rPr>
              <a:t>Foursquare data</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AU" dirty="0">
                <a:latin typeface="Arial" panose="020B0604020202020204" pitchFamily="34" charset="0"/>
                <a:ea typeface="Calibri" panose="020F0502020204030204" pitchFamily="34" charset="0"/>
                <a:cs typeface="Times New Roman" panose="02020603050405020304" pitchFamily="18" charset="0"/>
              </a:rPr>
              <a:t>Foursquare API</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AU" dirty="0" err="1">
                <a:latin typeface="Arial" panose="020B0604020202020204" pitchFamily="34" charset="0"/>
                <a:ea typeface="Calibri" panose="020F0502020204030204" pitchFamily="34" charset="0"/>
                <a:cs typeface="Times New Roman" panose="02020603050405020304" pitchFamily="18" charset="0"/>
              </a:rPr>
              <a:t>IBMWatson</a:t>
            </a:r>
            <a:r>
              <a:rPr lang="en-AU" dirty="0">
                <a:latin typeface="Arial" panose="020B0604020202020204" pitchFamily="34" charset="0"/>
                <a:ea typeface="Calibri" panose="020F0502020204030204" pitchFamily="34" charset="0"/>
                <a:cs typeface="Times New Roman" panose="02020603050405020304" pitchFamily="18" charset="0"/>
              </a:rPr>
              <a:t> Account</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AU" dirty="0">
                <a:latin typeface="Arial" panose="020B0604020202020204" pitchFamily="34" charset="0"/>
                <a:ea typeface="Calibri" panose="020F0502020204030204" pitchFamily="34" charset="0"/>
                <a:cs typeface="Times New Roman" panose="02020603050405020304" pitchFamily="18" charset="0"/>
              </a:rPr>
              <a:t>Jupiter Notebooks</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AU" dirty="0">
                <a:latin typeface="Arial" panose="020B0604020202020204" pitchFamily="34" charset="0"/>
                <a:ea typeface="Calibri" panose="020F0502020204030204" pitchFamily="34" charset="0"/>
                <a:cs typeface="Times New Roman" panose="02020603050405020304" pitchFamily="18" charset="0"/>
              </a:rPr>
              <a:t>Synthetic Data [program code included]</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AU" dirty="0">
                <a:latin typeface="Arial" panose="020B0604020202020204" pitchFamily="34" charset="0"/>
                <a:ea typeface="Calibri" panose="020F0502020204030204" pitchFamily="34" charset="0"/>
                <a:cs typeface="Times New Roman" panose="02020603050405020304" pitchFamily="18" charset="0"/>
              </a:rPr>
              <a:t>Python packages and Dependencies</a:t>
            </a:r>
            <a:r>
              <a:rPr lang="en-AU" dirty="0" smtClean="0">
                <a:latin typeface="Arial" panose="020B0604020202020204" pitchFamily="34" charset="0"/>
                <a:ea typeface="Calibri" panose="020F0502020204030204" pitchFamily="34" charset="0"/>
                <a:cs typeface="Times New Roman" panose="02020603050405020304" pitchFamily="18" charset="0"/>
              </a:rPr>
              <a:t>:</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279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5029" y="1968938"/>
            <a:ext cx="6096000" cy="3181384"/>
          </a:xfrm>
          <a:prstGeom prst="rect">
            <a:avLst/>
          </a:prstGeom>
        </p:spPr>
        <p:txBody>
          <a:bodyPr wrap="square">
            <a:spAutoFit/>
          </a:bodyPr>
          <a:lstStyle/>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Pandas - Library for Data Analysis</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a:t>
            </a:r>
            <a:r>
              <a:rPr lang="en-AU" dirty="0" err="1" smtClean="0">
                <a:latin typeface="Arial" panose="020B0604020202020204" pitchFamily="34" charset="0"/>
                <a:ea typeface="Calibri" panose="020F0502020204030204" pitchFamily="34" charset="0"/>
                <a:cs typeface="Times New Roman" panose="02020603050405020304" pitchFamily="18" charset="0"/>
              </a:rPr>
              <a:t>NumPy</a:t>
            </a:r>
            <a:r>
              <a:rPr lang="en-AU" dirty="0" smtClean="0">
                <a:latin typeface="Arial" panose="020B0604020202020204" pitchFamily="34" charset="0"/>
                <a:ea typeface="Calibri" panose="020F0502020204030204" pitchFamily="34" charset="0"/>
                <a:cs typeface="Times New Roman" panose="02020603050405020304" pitchFamily="18" charset="0"/>
              </a:rPr>
              <a:t> – Library to handle data in a </a:t>
            </a:r>
            <a:r>
              <a:rPr lang="en-AU" dirty="0" err="1" smtClean="0">
                <a:latin typeface="Arial" panose="020B0604020202020204" pitchFamily="34" charset="0"/>
                <a:ea typeface="Calibri" panose="020F0502020204030204" pitchFamily="34" charset="0"/>
                <a:cs typeface="Times New Roman" panose="02020603050405020304" pitchFamily="18" charset="0"/>
              </a:rPr>
              <a:t>vectorized</a:t>
            </a:r>
            <a:r>
              <a:rPr lang="en-AU" dirty="0" smtClean="0">
                <a:latin typeface="Arial" panose="020B0604020202020204" pitchFamily="34" charset="0"/>
                <a:ea typeface="Calibri" panose="020F0502020204030204" pitchFamily="34" charset="0"/>
                <a:cs typeface="Times New Roman" panose="02020603050405020304" pitchFamily="18" charset="0"/>
              </a:rPr>
              <a:t> manner</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JSON – Library to handle JSON files</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a:t>
            </a:r>
            <a:r>
              <a:rPr lang="en-AU" dirty="0" err="1" smtClean="0">
                <a:latin typeface="Arial" panose="020B0604020202020204" pitchFamily="34" charset="0"/>
                <a:ea typeface="Calibri" panose="020F0502020204030204" pitchFamily="34" charset="0"/>
                <a:cs typeface="Times New Roman" panose="02020603050405020304" pitchFamily="18" charset="0"/>
              </a:rPr>
              <a:t>Geopy</a:t>
            </a:r>
            <a:r>
              <a:rPr lang="en-AU" dirty="0" smtClean="0">
                <a:latin typeface="Arial" panose="020B0604020202020204" pitchFamily="34" charset="0"/>
                <a:ea typeface="Calibri" panose="020F0502020204030204" pitchFamily="34" charset="0"/>
                <a:cs typeface="Times New Roman" panose="02020603050405020304" pitchFamily="18" charset="0"/>
              </a:rPr>
              <a:t> – To retrieve Location Data</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Requests – Library to handle http requests</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a:t>
            </a:r>
            <a:r>
              <a:rPr lang="en-AU" dirty="0" err="1" smtClean="0">
                <a:latin typeface="Arial" panose="020B0604020202020204" pitchFamily="34" charset="0"/>
                <a:ea typeface="Calibri" panose="020F0502020204030204" pitchFamily="34" charset="0"/>
                <a:cs typeface="Times New Roman" panose="02020603050405020304" pitchFamily="18" charset="0"/>
              </a:rPr>
              <a:t>Matplotlib</a:t>
            </a:r>
            <a:r>
              <a:rPr lang="en-AU" dirty="0" smtClean="0">
                <a:latin typeface="Arial" panose="020B0604020202020204" pitchFamily="34" charset="0"/>
                <a:ea typeface="Calibri" panose="020F0502020204030204" pitchFamily="34" charset="0"/>
                <a:cs typeface="Times New Roman" panose="02020603050405020304" pitchFamily="18" charset="0"/>
              </a:rPr>
              <a:t> – Python Plotting Module</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a:t>
            </a:r>
            <a:r>
              <a:rPr lang="en-AU" dirty="0" err="1" smtClean="0">
                <a:latin typeface="Arial" panose="020B0604020202020204" pitchFamily="34" charset="0"/>
                <a:ea typeface="Calibri" panose="020F0502020204030204" pitchFamily="34" charset="0"/>
                <a:cs typeface="Times New Roman" panose="02020603050405020304" pitchFamily="18" charset="0"/>
              </a:rPr>
              <a:t>Sklearn</a:t>
            </a:r>
            <a:r>
              <a:rPr lang="en-AU" dirty="0" smtClean="0">
                <a:latin typeface="Arial" panose="020B0604020202020204" pitchFamily="34" charset="0"/>
                <a:ea typeface="Calibri" panose="020F0502020204030204" pitchFamily="34" charset="0"/>
                <a:cs typeface="Times New Roman" panose="02020603050405020304" pitchFamily="18" charset="0"/>
              </a:rPr>
              <a:t> – Python machine learning Library</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Folium – Map rendering Library</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1140823" y="772291"/>
            <a:ext cx="3997234" cy="523220"/>
          </a:xfrm>
          <a:prstGeom prst="rect">
            <a:avLst/>
          </a:prstGeom>
          <a:noFill/>
        </p:spPr>
        <p:txBody>
          <a:bodyPr wrap="square" rtlCol="0">
            <a:spAutoFit/>
          </a:bodyPr>
          <a:lstStyle/>
          <a:p>
            <a:r>
              <a:rPr lang="en-AU" sz="2800" b="1" dirty="0" smtClean="0"/>
              <a:t>Python Library</a:t>
            </a:r>
            <a:endParaRPr lang="en-AU" sz="2800" b="1" dirty="0"/>
          </a:p>
        </p:txBody>
      </p:sp>
    </p:spTree>
    <p:extLst>
      <p:ext uri="{BB962C8B-B14F-4D97-AF65-F5344CB8AC3E}">
        <p14:creationId xmlns:p14="http://schemas.microsoft.com/office/powerpoint/2010/main" val="2893880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6023" y="1057815"/>
            <a:ext cx="3579224" cy="4016099"/>
          </a:xfrm>
          <a:prstGeom prst="rect">
            <a:avLst/>
          </a:prstGeom>
        </p:spPr>
        <p:txBody>
          <a:bodyPr wrap="square">
            <a:spAutoFit/>
          </a:bodyPr>
          <a:lstStyle/>
          <a:p>
            <a:pPr algn="just">
              <a:lnSpc>
                <a:spcPct val="107000"/>
              </a:lnSpc>
              <a:spcAft>
                <a:spcPts val="800"/>
              </a:spcAft>
            </a:pPr>
            <a:r>
              <a:rPr lang="en-AU" b="1" dirty="0">
                <a:latin typeface="Arial" panose="020B0604020202020204" pitchFamily="34" charset="0"/>
                <a:ea typeface="Calibri" panose="020F0502020204030204" pitchFamily="34" charset="0"/>
                <a:cs typeface="Times New Roman" panose="02020603050405020304" pitchFamily="18" charset="0"/>
              </a:rPr>
              <a:t>Preferred </a:t>
            </a:r>
            <a:r>
              <a:rPr lang="en-AU" b="1" dirty="0" smtClean="0">
                <a:latin typeface="Arial" panose="020B0604020202020204" pitchFamily="34" charset="0"/>
                <a:ea typeface="Calibri" panose="020F0502020204030204" pitchFamily="34" charset="0"/>
                <a:cs typeface="Times New Roman" panose="02020603050405020304" pitchFamily="18" charset="0"/>
              </a:rPr>
              <a:t>Weight</a:t>
            </a:r>
          </a:p>
          <a:p>
            <a:pPr algn="just">
              <a:lnSpc>
                <a:spcPct val="107000"/>
              </a:lnSpc>
              <a:spcAft>
                <a:spcPts val="800"/>
              </a:spcAft>
            </a:pP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Train Station: 2</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Shopping Mall: 1.8</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Bus Station:1. 5</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Turkish Restaurant: 1.4</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Gym: 1.3</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a:latin typeface="Arial" panose="020B0604020202020204" pitchFamily="34" charset="0"/>
                <a:ea typeface="Calibri" panose="020F0502020204030204" pitchFamily="34" charset="0"/>
                <a:cs typeface="Times New Roman" panose="02020603050405020304" pitchFamily="18" charset="0"/>
              </a:rPr>
              <a:t>-  Movie: 1.0</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AU" dirty="0" smtClean="0">
                <a:latin typeface="Arial" panose="020B0604020202020204" pitchFamily="34" charset="0"/>
                <a:ea typeface="Calibri" panose="020F0502020204030204" pitchFamily="34" charset="0"/>
                <a:cs typeface="Times New Roman" panose="02020603050405020304" pitchFamily="18" charset="0"/>
              </a:rPr>
              <a:t>Fish</a:t>
            </a:r>
            <a:r>
              <a:rPr lang="en-AU" dirty="0">
                <a:latin typeface="Arial" panose="020B0604020202020204" pitchFamily="34" charset="0"/>
                <a:ea typeface="Calibri" panose="020F0502020204030204" pitchFamily="34" charset="0"/>
                <a:cs typeface="Times New Roman" panose="02020603050405020304" pitchFamily="18" charset="0"/>
              </a:rPr>
              <a:t>: </a:t>
            </a:r>
            <a:r>
              <a:rPr lang="en-AU" dirty="0" smtClean="0">
                <a:latin typeface="Arial" panose="020B0604020202020204" pitchFamily="34" charset="0"/>
                <a:ea typeface="Calibri" panose="020F0502020204030204" pitchFamily="34" charset="0"/>
                <a:cs typeface="Times New Roman" panose="02020603050405020304" pitchFamily="18" charset="0"/>
              </a:rPr>
              <a:t>1.0</a:t>
            </a:r>
          </a:p>
          <a:p>
            <a:pPr marL="285750" indent="-285750" algn="just">
              <a:lnSpc>
                <a:spcPct val="107000"/>
              </a:lnSpc>
              <a:spcAft>
                <a:spcPts val="800"/>
              </a:spcAft>
              <a:buFontTx/>
              <a:buChar char="-"/>
            </a:pP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293326" y="1179735"/>
            <a:ext cx="6096000" cy="1585562"/>
          </a:xfrm>
          <a:prstGeom prst="rect">
            <a:avLst/>
          </a:prstGeom>
        </p:spPr>
        <p:txBody>
          <a:bodyPr>
            <a:spAutoFit/>
          </a:bodyPr>
          <a:lstStyle/>
          <a:p>
            <a:pPr algn="just">
              <a:lnSpc>
                <a:spcPct val="107000"/>
              </a:lnSpc>
              <a:spcAft>
                <a:spcPts val="800"/>
              </a:spcAft>
            </a:pPr>
            <a:r>
              <a:rPr lang="en-AU" b="1" dirty="0" smtClean="0">
                <a:latin typeface="Arial" panose="020B0604020202020204" pitchFamily="34" charset="0"/>
                <a:ea typeface="Calibri" panose="020F0502020204030204" pitchFamily="34" charset="0"/>
                <a:cs typeface="Times New Roman" panose="02020603050405020304" pitchFamily="18" charset="0"/>
              </a:rPr>
              <a:t>Synthetic data</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House rent</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Travel time</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Distance of suburb from Sydney city centre</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125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5004" y="509843"/>
            <a:ext cx="2521844" cy="523220"/>
          </a:xfrm>
          <a:prstGeom prst="rect">
            <a:avLst/>
          </a:prstGeom>
        </p:spPr>
        <p:txBody>
          <a:bodyPr wrap="none">
            <a:spAutoFit/>
          </a:bodyPr>
          <a:lstStyle/>
          <a:p>
            <a:r>
              <a:rPr lang="en-AU" sz="2800" b="1" dirty="0">
                <a:latin typeface="Arial" panose="020B0604020202020204" pitchFamily="34" charset="0"/>
                <a:ea typeface="Calibri" panose="020F0502020204030204" pitchFamily="34" charset="0"/>
              </a:rPr>
              <a:t>Methodology </a:t>
            </a:r>
            <a:endParaRPr lang="en-AU" sz="2800" dirty="0"/>
          </a:p>
        </p:txBody>
      </p:sp>
      <p:sp>
        <p:nvSpPr>
          <p:cNvPr id="3" name="TextBox 2"/>
          <p:cNvSpPr txBox="1"/>
          <p:nvPr/>
        </p:nvSpPr>
        <p:spPr>
          <a:xfrm>
            <a:off x="809898" y="1282381"/>
            <a:ext cx="9936481" cy="2031325"/>
          </a:xfrm>
          <a:prstGeom prst="rect">
            <a:avLst/>
          </a:prstGeom>
          <a:noFill/>
        </p:spPr>
        <p:txBody>
          <a:bodyPr wrap="square" rtlCol="0">
            <a:spAutoFit/>
          </a:bodyPr>
          <a:lstStyle/>
          <a:p>
            <a:pPr marL="342900" indent="-342900">
              <a:buAutoNum type="arabicPeriod"/>
            </a:pPr>
            <a:r>
              <a:rPr lang="en-AU" dirty="0" smtClean="0">
                <a:latin typeface="Arial" panose="020B0604020202020204" pitchFamily="34" charset="0"/>
                <a:cs typeface="Arial" panose="020B0604020202020204" pitchFamily="34" charset="0"/>
              </a:rPr>
              <a:t>Read Australia Postcode data</a:t>
            </a:r>
          </a:p>
          <a:p>
            <a:pPr marL="342900" indent="-342900">
              <a:buAutoNum type="arabicPeriod"/>
            </a:pPr>
            <a:r>
              <a:rPr lang="en-AU" dirty="0" smtClean="0">
                <a:latin typeface="Arial" panose="020B0604020202020204" pitchFamily="34" charset="0"/>
                <a:cs typeface="Arial" panose="020B0604020202020204" pitchFamily="34" charset="0"/>
              </a:rPr>
              <a:t>Extract NSW(Sydney) and VIC (Melbourne data)</a:t>
            </a:r>
          </a:p>
          <a:p>
            <a:pPr marL="342900" indent="-342900">
              <a:buAutoNum type="arabicPeriod"/>
            </a:pPr>
            <a:r>
              <a:rPr lang="en-AU" dirty="0" smtClean="0">
                <a:latin typeface="Arial" panose="020B0604020202020204" pitchFamily="34" charset="0"/>
                <a:cs typeface="Arial" panose="020B0604020202020204" pitchFamily="34" charset="0"/>
              </a:rPr>
              <a:t>Find Sydney Suburbs – postcode between NSW 2000 to NSW 2100</a:t>
            </a:r>
          </a:p>
          <a:p>
            <a:pPr marL="342900" indent="-342900">
              <a:buFontTx/>
              <a:buAutoNum type="arabicPeriod"/>
            </a:pPr>
            <a:r>
              <a:rPr lang="en-AU" dirty="0" smtClean="0">
                <a:latin typeface="Arial" panose="020B0604020202020204" pitchFamily="34" charset="0"/>
                <a:cs typeface="Arial" panose="020B0604020202020204" pitchFamily="34" charset="0"/>
              </a:rPr>
              <a:t>Find Melbourne Suburbs – postcode between VIC 3000 to VIC 3100</a:t>
            </a:r>
          </a:p>
          <a:p>
            <a:pPr marL="342900" indent="-342900">
              <a:buFontTx/>
              <a:buAutoNum type="arabicPeriod"/>
            </a:pPr>
            <a:r>
              <a:rPr lang="en-AU" dirty="0" smtClean="0">
                <a:latin typeface="Arial" panose="020B0604020202020204" pitchFamily="34" charset="0"/>
                <a:ea typeface="Calibri" panose="020F0502020204030204" pitchFamily="34" charset="0"/>
                <a:cs typeface="Arial" panose="020B0604020202020204" pitchFamily="34" charset="0"/>
              </a:rPr>
              <a:t>Foursquare API was then used to query each of the neighbourhood</a:t>
            </a:r>
          </a:p>
          <a:p>
            <a:pPr marL="342900" indent="-342900">
              <a:buFontTx/>
              <a:buAutoNum type="arabicPeriod"/>
            </a:pPr>
            <a:r>
              <a:rPr lang="en-AU" dirty="0" smtClean="0">
                <a:latin typeface="Arial" panose="020B0604020202020204" pitchFamily="34" charset="0"/>
                <a:ea typeface="Calibri" panose="020F0502020204030204" pitchFamily="34" charset="0"/>
                <a:cs typeface="Arial" panose="020B0604020202020204" pitchFamily="34" charset="0"/>
              </a:rPr>
              <a:t>Create data frame for preferred facilities (1. Movie 2. Shopping Mall 3.Turkish Restaurant 4. Bus 5. Train 6. Fish 7. Gym)</a:t>
            </a:r>
            <a:endParaRPr lang="en-AU" dirty="0" smtClean="0">
              <a:latin typeface="Arial" panose="020B0604020202020204" pitchFamily="34" charset="0"/>
              <a:cs typeface="Arial" panose="020B0604020202020204" pitchFamily="34" charset="0"/>
            </a:endParaRPr>
          </a:p>
        </p:txBody>
      </p:sp>
      <p:sp>
        <p:nvSpPr>
          <p:cNvPr id="4" name="Rectangle 3"/>
          <p:cNvSpPr/>
          <p:nvPr/>
        </p:nvSpPr>
        <p:spPr>
          <a:xfrm>
            <a:off x="809898" y="3563024"/>
            <a:ext cx="9875519" cy="2207271"/>
          </a:xfrm>
          <a:prstGeom prst="rect">
            <a:avLst/>
          </a:prstGeom>
        </p:spPr>
        <p:txBody>
          <a:bodyPr wrap="square">
            <a:spAutoFit/>
          </a:bodyPr>
          <a:lstStyle/>
          <a:p>
            <a:pPr algn="just">
              <a:lnSpc>
                <a:spcPct val="107000"/>
              </a:lnSpc>
              <a:spcAft>
                <a:spcPts val="800"/>
              </a:spcAft>
            </a:pPr>
            <a:r>
              <a:rPr lang="en-AU" sz="1400" dirty="0" smtClean="0">
                <a:latin typeface="Arial" panose="020B0604020202020204" pitchFamily="34" charset="0"/>
                <a:ea typeface="Calibri" panose="020F0502020204030204" pitchFamily="34" charset="0"/>
                <a:cs typeface="Times New Roman" panose="02020603050405020304" pitchFamily="18" charset="0"/>
              </a:rPr>
              <a:t>calculate </a:t>
            </a:r>
            <a:r>
              <a:rPr lang="en-AU" sz="1400" dirty="0">
                <a:latin typeface="Arial" panose="020B0604020202020204" pitchFamily="34" charset="0"/>
                <a:ea typeface="Calibri" panose="020F0502020204030204" pitchFamily="34" charset="0"/>
                <a:cs typeface="Times New Roman" panose="02020603050405020304" pitchFamily="18" charset="0"/>
              </a:rPr>
              <a:t>points based on the client weight </a:t>
            </a:r>
            <a:r>
              <a:rPr lang="en-AU" sz="1400" dirty="0" smtClean="0">
                <a:latin typeface="Arial" panose="020B0604020202020204" pitchFamily="34" charset="0"/>
                <a:ea typeface="Calibri" panose="020F0502020204030204" pitchFamily="34" charset="0"/>
                <a:cs typeface="Times New Roman" panose="02020603050405020304" pitchFamily="18" charset="0"/>
              </a:rPr>
              <a:t>preferences: </a:t>
            </a:r>
            <a:endParaRPr lang="en-AU"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sz="1400" dirty="0">
                <a:latin typeface="Arial" panose="020B0604020202020204" pitchFamily="34" charset="0"/>
                <a:ea typeface="Calibri" panose="020F0502020204030204" pitchFamily="34" charset="0"/>
                <a:cs typeface="Times New Roman" panose="02020603050405020304" pitchFamily="18" charset="0"/>
              </a:rPr>
              <a:t>1. Movie 2. Shopping Mall 3.Turkish Restaurant 4. Bus 5. Train 6. Fish 7. Gym</a:t>
            </a:r>
            <a:endParaRPr lang="en-AU"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sz="1400" dirty="0">
                <a:latin typeface="Arial" panose="020B0604020202020204" pitchFamily="34" charset="0"/>
                <a:ea typeface="Calibri" panose="020F0502020204030204" pitchFamily="34" charset="0"/>
                <a:cs typeface="Times New Roman" panose="02020603050405020304" pitchFamily="18" charset="0"/>
              </a:rPr>
              <a:t> </a:t>
            </a:r>
            <a:endParaRPr lang="en-AU"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sz="1400" dirty="0">
                <a:latin typeface="Arial" panose="020B0604020202020204" pitchFamily="34" charset="0"/>
                <a:ea typeface="Calibri" panose="020F0502020204030204" pitchFamily="34" charset="0"/>
                <a:cs typeface="Times New Roman" panose="02020603050405020304" pitchFamily="18" charset="0"/>
              </a:rPr>
              <a:t>If suburb contain 1 venue then points is the weight multiplied by 10, but if the suburb contain more than one venue, then that suburb will get additional 1 points for each additional venue present.</a:t>
            </a:r>
            <a:endParaRPr lang="en-AU"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sz="1400" dirty="0">
                <a:latin typeface="Arial" panose="020B0604020202020204" pitchFamily="34" charset="0"/>
                <a:ea typeface="Calibri" panose="020F0502020204030204" pitchFamily="34" charset="0"/>
                <a:cs typeface="Times New Roman" panose="02020603050405020304" pitchFamily="18" charset="0"/>
              </a:rPr>
              <a:t> </a:t>
            </a:r>
            <a:r>
              <a:rPr lang="en-AU" sz="1400" i="1" dirty="0" smtClean="0">
                <a:latin typeface="Arial" panose="020B0604020202020204" pitchFamily="34" charset="0"/>
                <a:ea typeface="Calibri" panose="020F0502020204030204" pitchFamily="34" charset="0"/>
                <a:cs typeface="Times New Roman" panose="02020603050405020304" pitchFamily="18" charset="0"/>
              </a:rPr>
              <a:t>venue </a:t>
            </a:r>
            <a:r>
              <a:rPr lang="en-AU" sz="1400" i="1" dirty="0">
                <a:latin typeface="Arial" panose="020B0604020202020204" pitchFamily="34" charset="0"/>
                <a:ea typeface="Calibri" panose="020F0502020204030204" pitchFamily="34" charset="0"/>
                <a:cs typeface="Times New Roman" panose="02020603050405020304" pitchFamily="18" charset="0"/>
              </a:rPr>
              <a:t>points= 10*weight + (number of venue -1)</a:t>
            </a:r>
            <a:endParaRPr lang="en-AU" sz="1400" i="1"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sz="1400" i="1" dirty="0">
                <a:latin typeface="Arial" panose="020B0604020202020204" pitchFamily="34" charset="0"/>
                <a:ea typeface="Calibri" panose="020F0502020204030204" pitchFamily="34" charset="0"/>
                <a:cs typeface="Times New Roman" panose="02020603050405020304" pitchFamily="18" charset="0"/>
              </a:rPr>
              <a:t> total points= sum of venue </a:t>
            </a:r>
            <a:r>
              <a:rPr lang="en-AU" sz="1400" i="1" dirty="0" smtClean="0">
                <a:latin typeface="Arial" panose="020B0604020202020204" pitchFamily="34" charset="0"/>
                <a:ea typeface="Calibri" panose="020F0502020204030204" pitchFamily="34" charset="0"/>
                <a:cs typeface="Times New Roman" panose="02020603050405020304" pitchFamily="18" charset="0"/>
              </a:rPr>
              <a:t>points</a:t>
            </a:r>
            <a:endParaRPr lang="en-AU" sz="1400" i="1"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414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5004" y="1702256"/>
            <a:ext cx="11007634" cy="1262846"/>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Total number of venue counts is based on the total types of facility/client requirement available at the suburb. Total venue points ranges from 0 to 7. If any suburb contains all 7 client requirements (1. Movie 2. Shopping Mall 3.Turkish Restaurant 4. Bus 5. Train 6. Fish 7. Gym) then the suburb will be awarded 7.0 points.</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25004" y="509843"/>
            <a:ext cx="2486578" cy="523220"/>
          </a:xfrm>
          <a:prstGeom prst="rect">
            <a:avLst/>
          </a:prstGeom>
        </p:spPr>
        <p:txBody>
          <a:bodyPr wrap="none">
            <a:spAutoFit/>
          </a:bodyPr>
          <a:lstStyle/>
          <a:p>
            <a:r>
              <a:rPr lang="en-AU" sz="2800" b="1" dirty="0">
                <a:latin typeface="Arial" panose="020B0604020202020204" pitchFamily="34" charset="0"/>
                <a:ea typeface="Calibri" panose="020F0502020204030204" pitchFamily="34" charset="0"/>
              </a:rPr>
              <a:t>Methodology</a:t>
            </a:r>
            <a:r>
              <a:rPr lang="en-AU" b="1" dirty="0">
                <a:latin typeface="Arial" panose="020B0604020202020204" pitchFamily="34" charset="0"/>
                <a:ea typeface="Calibri" panose="020F0502020204030204" pitchFamily="34" charset="0"/>
              </a:rPr>
              <a:t> </a:t>
            </a:r>
            <a:endParaRPr lang="en-AU" dirty="0"/>
          </a:p>
        </p:txBody>
      </p:sp>
      <p:sp>
        <p:nvSpPr>
          <p:cNvPr id="6" name="Rectangle 5"/>
          <p:cNvSpPr/>
          <p:nvPr/>
        </p:nvSpPr>
        <p:spPr>
          <a:xfrm>
            <a:off x="725004" y="3313445"/>
            <a:ext cx="10868298" cy="2372060"/>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Unsupervised machine learning algorithm K-mean clustering would be applied to form the clusters of different categories of places residing in and around the </a:t>
            </a:r>
            <a:r>
              <a:rPr lang="en-AU" dirty="0" err="1" smtClean="0">
                <a:latin typeface="Arial" panose="020B0604020202020204" pitchFamily="34" charset="0"/>
                <a:ea typeface="Calibri" panose="020F0502020204030204" pitchFamily="34" charset="0"/>
                <a:cs typeface="Times New Roman" panose="02020603050405020304" pitchFamily="18" charset="0"/>
              </a:rPr>
              <a:t>neighborhoods</a:t>
            </a:r>
            <a:r>
              <a:rPr lang="en-AU" dirty="0" smtClean="0">
                <a:latin typeface="Arial" panose="020B0604020202020204" pitchFamily="34" charset="0"/>
                <a:ea typeface="Calibri" panose="020F0502020204030204" pitchFamily="34" charset="0"/>
                <a:cs typeface="Times New Roman" panose="02020603050405020304" pitchFamily="18" charset="0"/>
              </a:rPr>
              <a:t>. The resulting data frame will be used for Cluster analysis. For cluster analysis, Total points and number of venue used. After cluster analysis, cluster centres were plotted on a Folium map.</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This methodology is used for Sydney and Melbourne suburbs. From the resulting data frame, cluster of suburbs with highest number of points, venues extracted and presented.</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5317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018" y="1428610"/>
            <a:ext cx="10580914" cy="2976199"/>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Create Synthetic </a:t>
            </a:r>
            <a:r>
              <a:rPr lang="en-AU" dirty="0">
                <a:latin typeface="Arial" panose="020B0604020202020204" pitchFamily="34" charset="0"/>
                <a:ea typeface="Calibri" panose="020F0502020204030204" pitchFamily="34" charset="0"/>
                <a:cs typeface="Times New Roman" panose="02020603050405020304" pitchFamily="18" charset="0"/>
              </a:rPr>
              <a:t>data </a:t>
            </a:r>
            <a:r>
              <a:rPr lang="en-AU" dirty="0" smtClean="0">
                <a:latin typeface="Arial" panose="020B0604020202020204" pitchFamily="34" charset="0"/>
                <a:ea typeface="Calibri" panose="020F0502020204030204" pitchFamily="34" charset="0"/>
                <a:cs typeface="Times New Roman" panose="02020603050405020304" pitchFamily="18" charset="0"/>
              </a:rPr>
              <a:t>for Sydney </a:t>
            </a:r>
            <a:r>
              <a:rPr lang="en-AU" dirty="0">
                <a:latin typeface="Arial" panose="020B0604020202020204" pitchFamily="34" charset="0"/>
                <a:ea typeface="Calibri" panose="020F0502020204030204" pitchFamily="34" charset="0"/>
                <a:cs typeface="Times New Roman" panose="02020603050405020304" pitchFamily="18" charset="0"/>
              </a:rPr>
              <a:t>House rent, Travel time and Distance from the Sydney city centre. </a:t>
            </a:r>
            <a:r>
              <a:rPr lang="en-AU" dirty="0" smtClean="0">
                <a:latin typeface="Arial" panose="020B0604020202020204" pitchFamily="34" charset="0"/>
                <a:ea typeface="Calibri" panose="020F0502020204030204" pitchFamily="34" charset="0"/>
                <a:cs typeface="Times New Roman" panose="02020603050405020304" pitchFamily="18" charset="0"/>
              </a:rPr>
              <a:t>I </a:t>
            </a:r>
            <a:r>
              <a:rPr lang="en-AU" dirty="0">
                <a:latin typeface="Arial" panose="020B0604020202020204" pitchFamily="34" charset="0"/>
                <a:ea typeface="Calibri" panose="020F0502020204030204" pitchFamily="34" charset="0"/>
                <a:cs typeface="Times New Roman" panose="02020603050405020304" pitchFamily="18" charset="0"/>
              </a:rPr>
              <a:t>have calculated distance using </a:t>
            </a:r>
            <a:r>
              <a:rPr lang="en-AU" dirty="0" err="1">
                <a:latin typeface="Arial" panose="020B0604020202020204" pitchFamily="34" charset="0"/>
                <a:ea typeface="Calibri" panose="020F0502020204030204" pitchFamily="34" charset="0"/>
                <a:cs typeface="Times New Roman" panose="02020603050405020304" pitchFamily="18" charset="0"/>
              </a:rPr>
              <a:t>haversine</a:t>
            </a:r>
            <a:r>
              <a:rPr lang="en-AU" dirty="0">
                <a:latin typeface="Arial" panose="020B0604020202020204" pitchFamily="34" charset="0"/>
                <a:ea typeface="Calibri" panose="020F0502020204030204" pitchFamily="34" charset="0"/>
                <a:cs typeface="Times New Roman" panose="02020603050405020304" pitchFamily="18" charset="0"/>
              </a:rPr>
              <a:t> distance function, then synthetically generated rent and travel time using function</a:t>
            </a:r>
            <a:r>
              <a:rPr lang="en-AU" dirty="0" smtClean="0">
                <a:latin typeface="Arial" panose="020B060402020202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n-AU"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For this three new  attributes, weight is assumed for point calculation.</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Re-calculated total points and save data into </a:t>
            </a:r>
            <a:r>
              <a:rPr lang="en-AU" dirty="0" err="1" smtClean="0">
                <a:latin typeface="Arial" panose="020B0604020202020204" pitchFamily="34" charset="0"/>
                <a:ea typeface="Calibri" panose="020F0502020204030204" pitchFamily="34" charset="0"/>
                <a:cs typeface="Times New Roman" panose="02020603050405020304" pitchFamily="18" charset="0"/>
              </a:rPr>
              <a:t>dataframe</a:t>
            </a:r>
            <a:r>
              <a:rPr lang="en-AU" dirty="0" smtClean="0">
                <a:latin typeface="Arial" panose="020B0604020202020204" pitchFamily="34" charset="0"/>
                <a:ea typeface="Calibri" panose="020F0502020204030204" pitchFamily="34" charset="0"/>
                <a:cs typeface="Times New Roman" panose="02020603050405020304" pitchFamily="18" charset="0"/>
              </a:rPr>
              <a:t>. </a:t>
            </a:r>
          </a:p>
          <a:p>
            <a:pPr marL="285750" indent="-285750" algn="just">
              <a:lnSpc>
                <a:spcPct val="107000"/>
              </a:lnSpc>
              <a:spcAft>
                <a:spcPts val="800"/>
              </a:spcAft>
              <a:buFont typeface="Arial" panose="020B0604020202020204" pitchFamily="34" charset="0"/>
              <a:buChar char="•"/>
            </a:pPr>
            <a:r>
              <a:rPr lang="en-AU" dirty="0" smtClean="0">
                <a:latin typeface="Arial" panose="020B0604020202020204" pitchFamily="34" charset="0"/>
                <a:ea typeface="Calibri" panose="020F0502020204030204" pitchFamily="34" charset="0"/>
                <a:cs typeface="Times New Roman" panose="02020603050405020304" pitchFamily="18" charset="0"/>
              </a:rPr>
              <a:t>Use new total points is used for cluster analysis.</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 </a:t>
            </a:r>
            <a:endParaRPr lang="en-AU"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96685" y="5035570"/>
            <a:ext cx="10728960" cy="388696"/>
          </a:xfrm>
          <a:prstGeom prst="rect">
            <a:avLst/>
          </a:prstGeom>
        </p:spPr>
        <p:txBody>
          <a:bodyPr wrap="square">
            <a:spAutoFit/>
          </a:bodyPr>
          <a:lstStyle/>
          <a:p>
            <a:pPr algn="just">
              <a:lnSpc>
                <a:spcPct val="107000"/>
              </a:lnSpc>
              <a:spcAft>
                <a:spcPts val="800"/>
              </a:spcAft>
            </a:pPr>
            <a:r>
              <a:rPr lang="en-AU" dirty="0" smtClean="0">
                <a:latin typeface="Arial" panose="020B0604020202020204" pitchFamily="34" charset="0"/>
                <a:ea typeface="Calibri" panose="020F0502020204030204" pitchFamily="34" charset="0"/>
                <a:cs typeface="Times New Roman" panose="02020603050405020304" pitchFamily="18" charset="0"/>
              </a:rPr>
              <a:t>Developing predictive model to predict Sydney house rent for given the client facility requirement</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96685" y="4480193"/>
            <a:ext cx="9161417" cy="369332"/>
          </a:xfrm>
          <a:prstGeom prst="rect">
            <a:avLst/>
          </a:prstGeom>
        </p:spPr>
        <p:txBody>
          <a:bodyPr wrap="square">
            <a:spAutoFit/>
          </a:bodyPr>
          <a:lstStyle/>
          <a:p>
            <a:r>
              <a:rPr lang="en-AU" dirty="0" smtClean="0">
                <a:latin typeface="Arial" panose="020B0604020202020204" pitchFamily="34" charset="0"/>
                <a:ea typeface="Calibri" panose="020F0502020204030204" pitchFamily="34" charset="0"/>
                <a:cs typeface="Times New Roman" panose="02020603050405020304" pitchFamily="18" charset="0"/>
              </a:rPr>
              <a:t>KNN algorithm and the same </a:t>
            </a:r>
            <a:r>
              <a:rPr lang="en-AU" dirty="0" err="1" smtClean="0">
                <a:latin typeface="Arial" panose="020B0604020202020204" pitchFamily="34" charset="0"/>
                <a:ea typeface="Calibri" panose="020F0502020204030204" pitchFamily="34" charset="0"/>
                <a:cs typeface="Times New Roman" panose="02020603050405020304" pitchFamily="18" charset="0"/>
              </a:rPr>
              <a:t>dataframe</a:t>
            </a:r>
            <a:r>
              <a:rPr lang="en-AU" dirty="0" smtClean="0">
                <a:latin typeface="Arial" panose="020B0604020202020204" pitchFamily="34" charset="0"/>
                <a:ea typeface="Calibri" panose="020F0502020204030204" pitchFamily="34" charset="0"/>
                <a:cs typeface="Times New Roman" panose="02020603050405020304" pitchFamily="18" charset="0"/>
              </a:rPr>
              <a:t> (Sydney), used for</a:t>
            </a:r>
            <a:endParaRPr lang="en-AU" dirty="0"/>
          </a:p>
        </p:txBody>
      </p:sp>
      <p:sp>
        <p:nvSpPr>
          <p:cNvPr id="6" name="Rectangle 5"/>
          <p:cNvSpPr/>
          <p:nvPr/>
        </p:nvSpPr>
        <p:spPr>
          <a:xfrm>
            <a:off x="725004" y="509843"/>
            <a:ext cx="2521844" cy="523220"/>
          </a:xfrm>
          <a:prstGeom prst="rect">
            <a:avLst/>
          </a:prstGeom>
        </p:spPr>
        <p:txBody>
          <a:bodyPr wrap="none">
            <a:spAutoFit/>
          </a:bodyPr>
          <a:lstStyle/>
          <a:p>
            <a:r>
              <a:rPr lang="en-AU" sz="2800" b="1" dirty="0">
                <a:latin typeface="Arial" panose="020B0604020202020204" pitchFamily="34" charset="0"/>
                <a:ea typeface="Calibri" panose="020F0502020204030204" pitchFamily="34" charset="0"/>
              </a:rPr>
              <a:t>Methodology </a:t>
            </a:r>
            <a:endParaRPr lang="en-AU" sz="2800" dirty="0"/>
          </a:p>
        </p:txBody>
      </p:sp>
    </p:spTree>
    <p:extLst>
      <p:ext uri="{BB962C8B-B14F-4D97-AF65-F5344CB8AC3E}">
        <p14:creationId xmlns:p14="http://schemas.microsoft.com/office/powerpoint/2010/main" val="2580509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813</Words>
  <Application>Microsoft Office PowerPoint</Application>
  <PresentationFormat>Widescreen</PresentationFormat>
  <Paragraphs>118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Times New Roman</vt:lpstr>
      <vt:lpstr>Office Theme</vt:lpstr>
      <vt:lpstr>Classifying two major cities in Australia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Bureau of Meteorology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two major cities in Australia </dc:title>
  <dc:creator>Mohammad Hasan</dc:creator>
  <cp:lastModifiedBy>Mohammad Hasan</cp:lastModifiedBy>
  <cp:revision>11</cp:revision>
  <dcterms:created xsi:type="dcterms:W3CDTF">2018-12-04T09:48:30Z</dcterms:created>
  <dcterms:modified xsi:type="dcterms:W3CDTF">2018-12-04T10:21:43Z</dcterms:modified>
</cp:coreProperties>
</file>