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7"/>
  </p:notesMasterIdLst>
  <p:handoutMasterIdLst>
    <p:handoutMasterId r:id="rId18"/>
  </p:handoutMasterIdLst>
  <p:sldIdLst>
    <p:sldId id="281" r:id="rId5"/>
    <p:sldId id="355" r:id="rId6"/>
    <p:sldId id="363" r:id="rId7"/>
    <p:sldId id="354" r:id="rId8"/>
    <p:sldId id="368" r:id="rId9"/>
    <p:sldId id="365" r:id="rId10"/>
    <p:sldId id="369" r:id="rId11"/>
    <p:sldId id="360" r:id="rId12"/>
    <p:sldId id="361" r:id="rId13"/>
    <p:sldId id="370" r:id="rId14"/>
    <p:sldId id="364" r:id="rId15"/>
    <p:sldId id="3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>
        <p:guide pos="360"/>
        <p:guide pos="7392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6/26/2024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965960"/>
            <a:ext cx="8586216" cy="2176272"/>
          </a:xfrm>
        </p:spPr>
        <p:txBody>
          <a:bodyPr>
            <a:normAutofit/>
          </a:bodyPr>
          <a:lstStyle/>
          <a:p>
            <a:r>
              <a:rPr lang="en-US" sz="3200" dirty="0"/>
              <a:t>Signal Processing and Feature Extraction</a:t>
            </a:r>
            <a:br>
              <a:rPr lang="en-US" sz="3200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Part-III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Muhammad Umar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4" y="197779"/>
            <a:ext cx="7967935" cy="7680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EMD Working 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0C0848-1D1D-CBE8-C483-DCAFB8C6CCF7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62FE-6544-AE31-8A55-10BF47EDE39B}"/>
              </a:ext>
            </a:extLst>
          </p:cNvPr>
          <p:cNvSpPr txBox="1"/>
          <p:nvPr/>
        </p:nvSpPr>
        <p:spPr>
          <a:xfrm>
            <a:off x="4817655" y="6414655"/>
            <a:ext cx="242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Figure: </a:t>
            </a:r>
            <a:r>
              <a:rPr lang="en-US" sz="1400" i="1" dirty="0" smtClean="0"/>
              <a:t>EMD </a:t>
            </a:r>
            <a:r>
              <a:rPr lang="en-US" sz="1400" i="1" dirty="0"/>
              <a:t>Algorithm </a:t>
            </a:r>
          </a:p>
        </p:txBody>
      </p:sp>
      <p:pic>
        <p:nvPicPr>
          <p:cNvPr id="2055" name="Picture 7" descr="Flow chart of the EMD process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965875"/>
            <a:ext cx="478155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52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BE5A3-66A4-0798-01CF-2928935CF0CC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44362" y="3165231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62873" y="2134057"/>
            <a:ext cx="11229127" cy="253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Addressed </a:t>
            </a:r>
            <a:r>
              <a:rPr lang="en-US" altLang="en-US" dirty="0">
                <a:latin typeface="Arial" panose="020B0604020202020204" pitchFamily="34" charset="0"/>
              </a:rPr>
              <a:t>the limitations of </a:t>
            </a:r>
            <a:r>
              <a:rPr lang="en-US" altLang="en-US" dirty="0" smtClean="0">
                <a:latin typeface="Arial" panose="020B0604020202020204" pitchFamily="34" charset="0"/>
              </a:rPr>
              <a:t>time </a:t>
            </a:r>
            <a:r>
              <a:rPr lang="en-US" altLang="en-US" dirty="0">
                <a:latin typeface="Arial" panose="020B0604020202020204" pitchFamily="34" charset="0"/>
              </a:rPr>
              <a:t>and frequency domain methods for non-stationary signals.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In STFT we are segmenting </a:t>
            </a:r>
            <a:r>
              <a:rPr lang="en-US" altLang="en-US" dirty="0">
                <a:latin typeface="Arial" panose="020B0604020202020204" pitchFamily="34" charset="0"/>
              </a:rPr>
              <a:t>signals into narrow time </a:t>
            </a:r>
            <a:r>
              <a:rPr lang="en-US" altLang="en-US" dirty="0" smtClean="0">
                <a:latin typeface="Arial" panose="020B0604020202020204" pitchFamily="34" charset="0"/>
              </a:rPr>
              <a:t>intervals using </a:t>
            </a:r>
            <a:r>
              <a:rPr lang="en-US" altLang="en-US" dirty="0">
                <a:latin typeface="Arial" panose="020B0604020202020204" pitchFamily="34" charset="0"/>
              </a:rPr>
              <a:t>windowing </a:t>
            </a:r>
            <a:r>
              <a:rPr lang="en-US" altLang="en-US" dirty="0" smtClean="0">
                <a:latin typeface="Arial" panose="020B0604020202020204" pitchFamily="34" charset="0"/>
              </a:rPr>
              <a:t>techniques.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In Wavelet Transform we are decomposing </a:t>
            </a:r>
            <a:r>
              <a:rPr lang="en-US" altLang="en-US" dirty="0">
                <a:latin typeface="Arial" panose="020B0604020202020204" pitchFamily="34" charset="0"/>
              </a:rPr>
              <a:t>signals into different frequency bands over time.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Using </a:t>
            </a:r>
            <a:r>
              <a:rPr lang="en-US" altLang="en-US" dirty="0">
                <a:latin typeface="Arial" panose="020B0604020202020204" pitchFamily="34" charset="0"/>
              </a:rPr>
              <a:t>the Hilbert transform to create phase-delayed signals.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In EMD we are decomposing </a:t>
            </a:r>
            <a:r>
              <a:rPr lang="en-US" altLang="en-US" dirty="0">
                <a:latin typeface="Arial" panose="020B0604020202020204" pitchFamily="34" charset="0"/>
              </a:rPr>
              <a:t>signals into intrinsic mode functions (IMFs).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3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044" y="1990291"/>
            <a:ext cx="2632364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BF96E-B031-5D81-ED5C-ED966D0E14EB}"/>
              </a:ext>
            </a:extLst>
          </p:cNvPr>
          <p:cNvGrpSpPr/>
          <p:nvPr/>
        </p:nvGrpSpPr>
        <p:grpSpPr>
          <a:xfrm>
            <a:off x="4293302" y="3135333"/>
            <a:ext cx="3334222" cy="872652"/>
            <a:chOff x="1841148" y="1926431"/>
            <a:chExt cx="4227038" cy="1143665"/>
          </a:xfrm>
        </p:grpSpPr>
        <p:pic>
          <p:nvPicPr>
            <p:cNvPr id="25" name="Online Image Placeholder 23" descr="User">
              <a:extLst>
                <a:ext uri="{FF2B5EF4-FFF2-40B4-BE49-F238E27FC236}">
                  <a16:creationId xmlns:a16="http://schemas.microsoft.com/office/drawing/2014/main" id="{DD136AFE-38B3-4FAE-907B-277600FBD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841148" y="1926431"/>
              <a:ext cx="441823" cy="441823"/>
            </a:xfrm>
            <a:prstGeom prst="rect">
              <a:avLst/>
            </a:prstGeom>
          </p:spPr>
        </p:pic>
        <p:sp>
          <p:nvSpPr>
            <p:cNvPr id="10" name="Text Placeholder 9">
              <a:extLst>
                <a:ext uri="{FF2B5EF4-FFF2-40B4-BE49-F238E27FC236}">
                  <a16:creationId xmlns:a16="http://schemas.microsoft.com/office/drawing/2014/main" id="{82977D1C-657B-4FA7-B4A1-CD08EC61D37B}"/>
                </a:ext>
              </a:extLst>
            </p:cNvPr>
            <p:cNvSpPr>
              <a:spLocks/>
            </p:cNvSpPr>
            <p:nvPr/>
          </p:nvSpPr>
          <p:spPr>
            <a:xfrm>
              <a:off x="2472235" y="1970039"/>
              <a:ext cx="3595951" cy="432619"/>
            </a:xfrm>
            <a:prstGeom prst="rect">
              <a:avLst/>
            </a:prstGeom>
          </p:spPr>
          <p:txBody>
            <a:bodyPr/>
            <a:lstStyle/>
            <a:p>
              <a:pPr defTabSz="877824">
                <a:spcAft>
                  <a:spcPts val="600"/>
                </a:spcAft>
              </a:pPr>
              <a:r>
                <a:rPr lang="en-US" sz="1600" dirty="0"/>
                <a:t>Muhammad Umar</a:t>
              </a:r>
            </a:p>
          </p:txBody>
        </p:sp>
        <p:pic>
          <p:nvPicPr>
            <p:cNvPr id="27" name="Online Image Placeholder 27" descr="Envelope">
              <a:extLst>
                <a:ext uri="{FF2B5EF4-FFF2-40B4-BE49-F238E27FC236}">
                  <a16:creationId xmlns:a16="http://schemas.microsoft.com/office/drawing/2014/main" id="{79C99175-A844-475F-B903-FB0A24609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885193" y="2628273"/>
              <a:ext cx="441823" cy="441823"/>
            </a:xfrm>
            <a:prstGeom prst="rect">
              <a:avLst/>
            </a:prstGeom>
          </p:spPr>
        </p:pic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5B2E9EE6-5A74-4119-8DAA-06582357CF72}"/>
                </a:ext>
              </a:extLst>
            </p:cNvPr>
            <p:cNvSpPr>
              <a:spLocks/>
            </p:cNvSpPr>
            <p:nvPr/>
          </p:nvSpPr>
          <p:spPr>
            <a:xfrm>
              <a:off x="2402290" y="2632874"/>
              <a:ext cx="3595951" cy="432619"/>
            </a:xfrm>
            <a:prstGeom prst="rect">
              <a:avLst/>
            </a:prstGeom>
          </p:spPr>
          <p:txBody>
            <a:bodyPr/>
            <a:lstStyle/>
            <a:p>
              <a:pPr defTabSz="877824">
                <a:spcAft>
                  <a:spcPts val="600"/>
                </a:spcAft>
              </a:pPr>
              <a:r>
                <a:rPr lang="en-US" sz="17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mmumar1758@gmail.com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4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Freeform: Shape 104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259974"/>
            <a:ext cx="6630070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800" dirty="0"/>
              <a:t>Signal Processing </a:t>
            </a:r>
            <a:br>
              <a:rPr lang="en-US" sz="2800" dirty="0"/>
            </a:br>
            <a:r>
              <a:rPr lang="en-US" sz="2800" dirty="0"/>
              <a:t>in the Time Frequency</a:t>
            </a:r>
            <a:br>
              <a:rPr lang="en-US" sz="2800" dirty="0"/>
            </a:br>
            <a:r>
              <a:rPr lang="en-US" sz="2800" dirty="0"/>
              <a:t>Domain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834774"/>
            <a:ext cx="398362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To compensate the limitations of signal processing in both the time and frequency domain</a:t>
            </a:r>
            <a:r>
              <a:rPr lang="en-US" sz="1700" dirty="0" smtClean="0"/>
              <a:t>.</a:t>
            </a:r>
            <a:endParaRPr lang="en-US" sz="1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1D8C0-FC79-8A5C-22F0-55700BC2D25C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40CF7-6F9F-33E6-7E67-B64EC97852D9}"/>
              </a:ext>
            </a:extLst>
          </p:cNvPr>
          <p:cNvSpPr txBox="1">
            <a:spLocks/>
          </p:cNvSpPr>
          <p:nvPr/>
        </p:nvSpPr>
        <p:spPr>
          <a:xfrm>
            <a:off x="6563262" y="4828416"/>
            <a:ext cx="4007886" cy="39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i="1" dirty="0"/>
              <a:t>Figure: Time-Frequency Domain Signal Processing</a:t>
            </a:r>
          </a:p>
        </p:txBody>
      </p:sp>
      <p:pic>
        <p:nvPicPr>
          <p:cNvPr id="5" name="Picture 4" descr="A blue and purple background&#10;&#10;Description automatically generated with medium confidence">
            <a:extLst>
              <a:ext uri="{FF2B5EF4-FFF2-40B4-BE49-F238E27FC236}">
                <a16:creationId xmlns:a16="http://schemas.microsoft.com/office/drawing/2014/main" id="{0E701E78-87DB-16EB-66C0-DADAE8034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76" t="4308" r="10414" b="10385"/>
          <a:stretch/>
        </p:blipFill>
        <p:spPr>
          <a:xfrm>
            <a:off x="5624622" y="1479920"/>
            <a:ext cx="5640226" cy="333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114" y="595836"/>
            <a:ext cx="3624450" cy="55088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99786B-E676-C6B9-349A-2E73E4D4D41B}"/>
              </a:ext>
            </a:extLst>
          </p:cNvPr>
          <p:cNvSpPr txBox="1">
            <a:spLocks/>
          </p:cNvSpPr>
          <p:nvPr/>
        </p:nvSpPr>
        <p:spPr>
          <a:xfrm>
            <a:off x="1742723" y="2142278"/>
            <a:ext cx="7854204" cy="2669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/>
              <a:t>Short Time Fourier Transform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Hilbert-Huang Transform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Wavelet Transform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Empirical Mode Decomposition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11E897-723F-5BD2-9B17-0A11B2C7D48D}"/>
              </a:ext>
            </a:extLst>
          </p:cNvPr>
          <p:cNvSpPr txBox="1">
            <a:spLocks/>
          </p:cNvSpPr>
          <p:nvPr/>
        </p:nvSpPr>
        <p:spPr>
          <a:xfrm>
            <a:off x="1127426" y="1401944"/>
            <a:ext cx="4572619" cy="55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A298CD-E294-40D8-E8F0-13775E273466}"/>
              </a:ext>
            </a:extLst>
          </p:cNvPr>
          <p:cNvSpPr txBox="1">
            <a:spLocks/>
          </p:cNvSpPr>
          <p:nvPr/>
        </p:nvSpPr>
        <p:spPr>
          <a:xfrm>
            <a:off x="2123799" y="2947679"/>
            <a:ext cx="3781169" cy="55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53E7A5-BC1B-FF3B-6C09-9E83FB5989CF}"/>
              </a:ext>
            </a:extLst>
          </p:cNvPr>
          <p:cNvSpPr txBox="1">
            <a:spLocks/>
          </p:cNvSpPr>
          <p:nvPr/>
        </p:nvSpPr>
        <p:spPr>
          <a:xfrm>
            <a:off x="2022681" y="3591323"/>
            <a:ext cx="4511767" cy="55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6A2D260-77ED-4DDD-A110-1E4633764D47}"/>
              </a:ext>
            </a:extLst>
          </p:cNvPr>
          <p:cNvSpPr txBox="1">
            <a:spLocks/>
          </p:cNvSpPr>
          <p:nvPr/>
        </p:nvSpPr>
        <p:spPr>
          <a:xfrm>
            <a:off x="2146352" y="4260403"/>
            <a:ext cx="3758615" cy="550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02E11-3953-5BF3-0CE5-5B085CE2721E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27426" y="1677385"/>
            <a:ext cx="1" cy="28672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D4265D-59E8-A9F8-FF2F-94DE68C3659B}"/>
              </a:ext>
            </a:extLst>
          </p:cNvPr>
          <p:cNvCxnSpPr/>
          <p:nvPr/>
        </p:nvCxnSpPr>
        <p:spPr>
          <a:xfrm>
            <a:off x="1127426" y="2589376"/>
            <a:ext cx="6152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992C0B-0221-EE98-FD8F-F230A86226A0}"/>
              </a:ext>
            </a:extLst>
          </p:cNvPr>
          <p:cNvCxnSpPr/>
          <p:nvPr/>
        </p:nvCxnSpPr>
        <p:spPr>
          <a:xfrm>
            <a:off x="1127426" y="3223119"/>
            <a:ext cx="6152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8269D8-F32C-303D-58D4-7AA3986D0D9C}"/>
              </a:ext>
            </a:extLst>
          </p:cNvPr>
          <p:cNvCxnSpPr/>
          <p:nvPr/>
        </p:nvCxnSpPr>
        <p:spPr>
          <a:xfrm>
            <a:off x="1127426" y="3866763"/>
            <a:ext cx="6152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86A0AD-9700-53BA-A81B-C734FB9EFDCD}"/>
              </a:ext>
            </a:extLst>
          </p:cNvPr>
          <p:cNvCxnSpPr/>
          <p:nvPr/>
        </p:nvCxnSpPr>
        <p:spPr>
          <a:xfrm>
            <a:off x="1127426" y="4535843"/>
            <a:ext cx="61529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88B6C4-2FE6-D5D4-BEB9-C58E29AD34A7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27426" y="1677385"/>
            <a:ext cx="188627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C48BFC3A-34C1-4CF3-9B56-B60F4A878F37}"/>
              </a:ext>
            </a:extLst>
          </p:cNvPr>
          <p:cNvSpPr txBox="1">
            <a:spLocks/>
          </p:cNvSpPr>
          <p:nvPr/>
        </p:nvSpPr>
        <p:spPr>
          <a:xfrm>
            <a:off x="1316053" y="1422158"/>
            <a:ext cx="4779946" cy="5104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/>
              <a:t>Time-Frequency Domain Analysis</a:t>
            </a:r>
          </a:p>
        </p:txBody>
      </p:sp>
    </p:spTree>
    <p:extLst>
      <p:ext uri="{BB962C8B-B14F-4D97-AF65-F5344CB8AC3E}">
        <p14:creationId xmlns:p14="http://schemas.microsoft.com/office/powerpoint/2010/main" val="249744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47" y="226958"/>
            <a:ext cx="6272784" cy="569881"/>
          </a:xfrm>
        </p:spPr>
        <p:txBody>
          <a:bodyPr>
            <a:normAutofit/>
          </a:bodyPr>
          <a:lstStyle/>
          <a:p>
            <a:r>
              <a:rPr lang="en-US" sz="2800" dirty="0"/>
              <a:t>Short Time Fourier Transform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224CE2-42A4-C3A0-E224-6270B2A5F696}"/>
              </a:ext>
            </a:extLst>
          </p:cNvPr>
          <p:cNvGrpSpPr/>
          <p:nvPr/>
        </p:nvGrpSpPr>
        <p:grpSpPr>
          <a:xfrm>
            <a:off x="1899877" y="845692"/>
            <a:ext cx="10505220" cy="3309385"/>
            <a:chOff x="1612522" y="1309704"/>
            <a:chExt cx="10505220" cy="33093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468CE53-0A04-823D-44D9-892F67A1E755}"/>
                </a:ext>
              </a:extLst>
            </p:cNvPr>
            <p:cNvGrpSpPr/>
            <p:nvPr/>
          </p:nvGrpSpPr>
          <p:grpSpPr>
            <a:xfrm>
              <a:off x="2054624" y="1309704"/>
              <a:ext cx="10063118" cy="1628951"/>
              <a:chOff x="1928677" y="1860790"/>
              <a:chExt cx="10063118" cy="1628951"/>
            </a:xfrm>
          </p:grpSpPr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88289AC3-EE26-7812-FD56-67A2A8F1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5493" y="1860790"/>
                <a:ext cx="3456602" cy="49574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2400" dirty="0"/>
                  <a:t>Stationarity of Signal</a:t>
                </a:r>
              </a:p>
            </p:txBody>
          </p:sp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30B51AE-1810-A9CE-766E-E28E094B5E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8677" y="2781309"/>
                <a:ext cx="2470117" cy="67460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" dirty="0"/>
                  <a:t>Stationary</a:t>
                </a:r>
              </a:p>
            </p:txBody>
          </p:sp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F340639-5A01-4352-6290-5B27A6AC34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45379" y="2767756"/>
                <a:ext cx="4546416" cy="72198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" dirty="0"/>
                  <a:t>Non-Stationary Signal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F364EF9-320D-AA45-BDAF-9F574E2516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0341" y="2516371"/>
                <a:ext cx="5862415" cy="17765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A4BB25A-BAAC-8F93-01C5-BD7A7EE3E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341" y="2516371"/>
                <a:ext cx="0" cy="516713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B780B64-52B4-3E10-4290-5169663FA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2756" y="2498702"/>
                <a:ext cx="0" cy="585079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ECEBEB4-410A-0CF5-B0DA-C0AF6E6D7FEE}"/>
                  </a:ext>
                </a:extLst>
              </p:cNvPr>
              <p:cNvCxnSpPr>
                <a:stCxn id="5" idx="2"/>
              </p:cNvCxnSpPr>
              <p:nvPr/>
            </p:nvCxnSpPr>
            <p:spPr>
              <a:xfrm>
                <a:off x="5503794" y="2356532"/>
                <a:ext cx="0" cy="147858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30" descr="A blue graph with black text&#10;&#10;Description automatically generated with medium confidence">
              <a:extLst>
                <a:ext uri="{FF2B5EF4-FFF2-40B4-BE49-F238E27FC236}">
                  <a16:creationId xmlns:a16="http://schemas.microsoft.com/office/drawing/2014/main" id="{7E9E7830-1685-4634-CD17-0CBA1BA99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37714" y="2938717"/>
              <a:ext cx="2288918" cy="1680372"/>
            </a:xfrm>
            <a:prstGeom prst="rect">
              <a:avLst/>
            </a:prstGeom>
          </p:spPr>
        </p:pic>
        <p:pic>
          <p:nvPicPr>
            <p:cNvPr id="42" name="Picture 41" descr="A graph with blue lines&#10;&#10;Description automatically generated">
              <a:extLst>
                <a:ext uri="{FF2B5EF4-FFF2-40B4-BE49-F238E27FC236}">
                  <a16:creationId xmlns:a16="http://schemas.microsoft.com/office/drawing/2014/main" id="{9D61749D-A0CC-CB36-8C53-40B4D6ECA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2522" y="2928128"/>
              <a:ext cx="2288918" cy="1680372"/>
            </a:xfrm>
            <a:prstGeom prst="rect">
              <a:avLst/>
            </a:prstGeom>
          </p:spPr>
        </p:pic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B01D68E5-BD89-41CB-1748-8C24E491A4F7}"/>
              </a:ext>
            </a:extLst>
          </p:cNvPr>
          <p:cNvSpPr txBox="1">
            <a:spLocks/>
          </p:cNvSpPr>
          <p:nvPr/>
        </p:nvSpPr>
        <p:spPr>
          <a:xfrm>
            <a:off x="1899877" y="4242194"/>
            <a:ext cx="8424790" cy="2901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Correlation </a:t>
            </a:r>
            <a:r>
              <a:rPr lang="en-US" sz="1600" dirty="0"/>
              <a:t>Analysis provide information about the time domain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FT only gives what frequency components exists in a signals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FT not useful for analyzing nonstationary signals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ctr"/>
            <a:r>
              <a:rPr lang="en-US" sz="1600" b="1" dirty="0"/>
              <a:t>Solution</a:t>
            </a:r>
            <a:r>
              <a:rPr lang="en-US" sz="1600" b="1" dirty="0" smtClean="0"/>
              <a:t>?</a:t>
            </a:r>
            <a:endParaRPr lang="en-US" sz="1600" b="1" dirty="0"/>
          </a:p>
          <a:p>
            <a:pPr algn="ctr"/>
            <a:r>
              <a:rPr lang="en-US" dirty="0"/>
              <a:t>Short-Time Fourier Transform and 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22" y="106583"/>
            <a:ext cx="6272784" cy="56988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Cont</a:t>
            </a:r>
            <a:r>
              <a:rPr lang="en-US" sz="2800" dirty="0" smtClean="0"/>
              <a:t>…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01D68E5-BD89-41CB-1748-8C24E491A4F7}"/>
              </a:ext>
            </a:extLst>
          </p:cNvPr>
          <p:cNvSpPr txBox="1">
            <a:spLocks/>
          </p:cNvSpPr>
          <p:nvPr/>
        </p:nvSpPr>
        <p:spPr>
          <a:xfrm>
            <a:off x="622726" y="896204"/>
            <a:ext cx="10955278" cy="293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Segmenting the signal into narrow time intervals, narrow enough to be considered stationary.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A technique called </a:t>
            </a:r>
            <a:r>
              <a:rPr lang="en-US" b="1" i="1" dirty="0" smtClean="0"/>
              <a:t>Windowing the Signal</a:t>
            </a:r>
            <a:r>
              <a:rPr lang="en-US" dirty="0" smtClean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Take the Fourier transform of each segment.</a:t>
            </a:r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Wide Window -&gt; Good frequency resolution but poor time resolution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Narrow window -&gt; Good time resolution but poor frequency resolution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46385" y="2360537"/>
            <a:ext cx="7693269" cy="109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34" y="3712768"/>
            <a:ext cx="3895359" cy="23372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152" y="3835860"/>
            <a:ext cx="3815496" cy="2519163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5600700" y="4542871"/>
            <a:ext cx="1151792" cy="67700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STFT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76484" y="6355023"/>
            <a:ext cx="7611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Problem: Cannot know what frequency exists at what time intervals.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482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5" y="90421"/>
            <a:ext cx="6272784" cy="7680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Wavelet Transform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65" y="995153"/>
            <a:ext cx="9058275" cy="9302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wavelet is a small wave.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wavelet Transform is the representation of a function by wavelets.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289AC3-EE26-7812-FD56-67A2A8F1591E}"/>
              </a:ext>
            </a:extLst>
          </p:cNvPr>
          <p:cNvSpPr txBox="1">
            <a:spLocks/>
          </p:cNvSpPr>
          <p:nvPr/>
        </p:nvSpPr>
        <p:spPr>
          <a:xfrm>
            <a:off x="3988778" y="1890536"/>
            <a:ext cx="3456602" cy="495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CC689-F824-C057-7B2A-CDE53B7BC391}"/>
              </a:ext>
            </a:extLst>
          </p:cNvPr>
          <p:cNvSpPr txBox="1"/>
          <p:nvPr/>
        </p:nvSpPr>
        <p:spPr>
          <a:xfrm>
            <a:off x="2945334" y="5879986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Figure: </a:t>
            </a:r>
            <a:r>
              <a:rPr lang="en-US" sz="1400" i="1" dirty="0" smtClean="0"/>
              <a:t>Wavelet Transform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14" y="1992476"/>
            <a:ext cx="6638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5" y="365153"/>
            <a:ext cx="6272784" cy="768096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Cont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65" y="1365910"/>
            <a:ext cx="9058275" cy="14058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Split Up the Signal into a Bunch of Signals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Representing the Same Signal, but all Corresponding to Different Frequency Bands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Only Providing What Frequency Bands Exists at What Time Intervals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289AC3-EE26-7812-FD56-67A2A8F1591E}"/>
              </a:ext>
            </a:extLst>
          </p:cNvPr>
          <p:cNvSpPr txBox="1">
            <a:spLocks/>
          </p:cNvSpPr>
          <p:nvPr/>
        </p:nvSpPr>
        <p:spPr>
          <a:xfrm>
            <a:off x="3988778" y="1890536"/>
            <a:ext cx="3456602" cy="495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CC689-F824-C057-7B2A-CDE53B7BC391}"/>
              </a:ext>
            </a:extLst>
          </p:cNvPr>
          <p:cNvSpPr txBox="1"/>
          <p:nvPr/>
        </p:nvSpPr>
        <p:spPr>
          <a:xfrm>
            <a:off x="2945334" y="6482438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Figure: </a:t>
            </a:r>
            <a:r>
              <a:rPr lang="en-US" sz="1400" i="1" dirty="0" smtClean="0"/>
              <a:t>Wavelet Transform</a:t>
            </a:r>
            <a:endParaRPr lang="en-US" sz="1400" i="1" dirty="0"/>
          </a:p>
        </p:txBody>
      </p:sp>
      <p:pic>
        <p:nvPicPr>
          <p:cNvPr id="1026" name="Picture 2" descr="(a) The synthetic signal and its CWT representation and (b) contaminated signal with real seismic noise. The color version of this figure is available only in the electronic edition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22" y="2896835"/>
            <a:ext cx="6624910" cy="346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38" y="213066"/>
            <a:ext cx="7967935" cy="7680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Hilbert-Huang Transform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1C1E-7FB9-4FD0-9195-B9ADFD18A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281" y="1138755"/>
                <a:ext cx="11034544" cy="4699554"/>
              </a:xfrm>
            </p:spPr>
            <p:txBody>
              <a:bodyPr>
                <a:norm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The Hilbert transform of a signal x(t) is a signal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𝑥</m:t>
                        </m:r>
                      </m:e>
                    </m:acc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b="0" i="1" smtClean="0"/>
                      <m:t> </m:t>
                    </m:r>
                  </m:oMath>
                </a14:m>
                <a:r>
                  <a:rPr lang="en-US" altLang="ko-KR" dirty="0" smtClean="0"/>
                  <a:t>whose </a:t>
                </a:r>
                <a:r>
                  <a:rPr lang="en-US" altLang="ko-KR" dirty="0"/>
                  <a:t>frequency components lag the frequency components of x(t) by 90</a:t>
                </a:r>
                <a:r>
                  <a:rPr lang="en-US" altLang="ko-KR" dirty="0" smtClean="0">
                    <a:sym typeface="Symbol" panose="05050102010706020507" pitchFamily="18" charset="2"/>
                  </a:rPr>
                  <a:t>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/>
                        </m:ctrlPr>
                      </m:accPr>
                      <m:e>
                        <m:r>
                          <a:rPr lang="en-US" i="1"/>
                          <m:t>𝑥</m:t>
                        </m:r>
                      </m:e>
                    </m:acc>
                    <m:d>
                      <m:dPr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𝑡</m:t>
                        </m:r>
                      </m:e>
                    </m:d>
                    <m:r>
                      <a:rPr lang="en-US" b="0" i="1" smtClean="0"/>
                      <m:t> </m:t>
                    </m:r>
                  </m:oMath>
                </a14:m>
                <a:r>
                  <a:rPr lang="en-US" altLang="ko-KR" dirty="0" smtClean="0"/>
                  <a:t>has </a:t>
                </a:r>
                <a:r>
                  <a:rPr lang="en-US" altLang="ko-KR" dirty="0"/>
                  <a:t>exactly the same frequency components present in x(t) with the same amplitude–except there is a 90</a:t>
                </a:r>
                <a:r>
                  <a:rPr lang="en-US" altLang="ko-KR" dirty="0">
                    <a:sym typeface="Symbol" panose="05050102010706020507" pitchFamily="18" charset="2"/>
                  </a:rPr>
                  <a:t></a:t>
                </a:r>
                <a:r>
                  <a:rPr lang="en-US" altLang="ko-KR" dirty="0"/>
                  <a:t> phase </a:t>
                </a:r>
                <a:r>
                  <a:rPr lang="en-US" altLang="ko-KR" dirty="0" smtClean="0"/>
                  <a:t>delay.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The amplitude of the frequency components of the signal do not change by performing the Hilbert-transform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1C1E-7FB9-4FD0-9195-B9ADFD18A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281" y="1138755"/>
                <a:ext cx="11034544" cy="4699554"/>
              </a:xfrm>
              <a:blipFill>
                <a:blip r:embed="rId2"/>
                <a:stretch>
                  <a:fillRect l="-331" t="-649" r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20C0848-1D1D-CBE8-C483-DCAFB8C6CCF7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CD756-4CA5-73D6-48D9-9DEF16958A26}"/>
              </a:ext>
            </a:extLst>
          </p:cNvPr>
          <p:cNvSpPr txBox="1"/>
          <p:nvPr/>
        </p:nvSpPr>
        <p:spPr>
          <a:xfrm>
            <a:off x="4068994" y="5838309"/>
            <a:ext cx="353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Figure: Hilbert Transform</a:t>
            </a:r>
            <a:endParaRPr lang="en-US" sz="1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838575"/>
            <a:ext cx="7448548" cy="15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9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4" y="197779"/>
            <a:ext cx="7967935" cy="76809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Empirical Mode Decomposition </a:t>
            </a:r>
            <a:endParaRPr 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0C0848-1D1D-CBE8-C483-DCAFB8C6CCF7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62FE-6544-AE31-8A55-10BF47EDE39B}"/>
              </a:ext>
            </a:extLst>
          </p:cNvPr>
          <p:cNvSpPr txBox="1"/>
          <p:nvPr/>
        </p:nvSpPr>
        <p:spPr>
          <a:xfrm>
            <a:off x="4088641" y="5900939"/>
            <a:ext cx="374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Figure: </a:t>
            </a:r>
            <a:r>
              <a:rPr lang="en-US" sz="1400" i="1" dirty="0" smtClean="0"/>
              <a:t>Decomposition of signal into IMFs </a:t>
            </a:r>
            <a:endParaRPr lang="en-US" sz="1400" i="1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61664" y="1060723"/>
            <a:ext cx="11399274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EMD is a data-driven, adaptive method used to decompose a signal into its intrinsic mode functions (IMFs).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primarily used for analyzing non-linear and non-stationary signals. </a:t>
            </a:r>
          </a:p>
        </p:txBody>
      </p:sp>
      <p:pic>
        <p:nvPicPr>
          <p:cNvPr id="2053" name="Picture 5" descr="Running a simple EMD — emd 0.0.1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5" y="2027604"/>
            <a:ext cx="50927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4700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10359</TotalTime>
  <Words>364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Avenir Next LT Pro</vt:lpstr>
      <vt:lpstr>Arial</vt:lpstr>
      <vt:lpstr>Calibri</vt:lpstr>
      <vt:lpstr>Segoe UI</vt:lpstr>
      <vt:lpstr>Symbol</vt:lpstr>
      <vt:lpstr>AccentBoxVTI</vt:lpstr>
      <vt:lpstr>Signal Processing and Feature Extraction  Part-III </vt:lpstr>
      <vt:lpstr>Signal Processing  in the Time Frequency Domain</vt:lpstr>
      <vt:lpstr>Introduction</vt:lpstr>
      <vt:lpstr>Short Time Fourier Transform</vt:lpstr>
      <vt:lpstr>Cont…</vt:lpstr>
      <vt:lpstr>Wavelet Transform</vt:lpstr>
      <vt:lpstr>Cont…</vt:lpstr>
      <vt:lpstr>Hilbert-Huang Transform</vt:lpstr>
      <vt:lpstr>Empirical Mode Decomposition </vt:lpstr>
      <vt:lpstr>EMD Working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and Feature Extraction  Part-II </dc:title>
  <dc:creator>우마르 무하마드</dc:creator>
  <cp:lastModifiedBy>19PWCSE1758</cp:lastModifiedBy>
  <cp:revision>87</cp:revision>
  <dcterms:created xsi:type="dcterms:W3CDTF">2024-05-24T02:18:15Z</dcterms:created>
  <dcterms:modified xsi:type="dcterms:W3CDTF">2024-06-25T16:32:16Z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