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6"/>
  </p:notesMasterIdLst>
  <p:handoutMasterIdLst>
    <p:handoutMasterId r:id="rId17"/>
  </p:handoutMasterIdLst>
  <p:sldIdLst>
    <p:sldId id="281" r:id="rId5"/>
    <p:sldId id="355" r:id="rId6"/>
    <p:sldId id="363" r:id="rId7"/>
    <p:sldId id="354" r:id="rId8"/>
    <p:sldId id="365" r:id="rId9"/>
    <p:sldId id="360" r:id="rId10"/>
    <p:sldId id="361" r:id="rId11"/>
    <p:sldId id="367" r:id="rId12"/>
    <p:sldId id="305" r:id="rId13"/>
    <p:sldId id="364" r:id="rId14"/>
    <p:sldId id="3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4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5/30/2024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5/29/2024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24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5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  <p:sldLayoutId id="214748373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2892" y="1965960"/>
            <a:ext cx="8586216" cy="2176272"/>
          </a:xfrm>
        </p:spPr>
        <p:txBody>
          <a:bodyPr>
            <a:normAutofit/>
          </a:bodyPr>
          <a:lstStyle/>
          <a:p>
            <a:r>
              <a:rPr lang="en-US" sz="3200" dirty="0"/>
              <a:t>Signal Processing and Feature Extraction</a:t>
            </a:r>
            <a:br>
              <a:rPr lang="en-US" sz="3200" dirty="0"/>
            </a:br>
            <a:br>
              <a:rPr lang="en-US" sz="3200" b="1" dirty="0"/>
            </a:br>
            <a:r>
              <a:rPr lang="en-US" sz="3200" b="1" dirty="0"/>
              <a:t>Part-II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Muhammad Umar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Summary</a:t>
            </a: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A62FE-6544-AE31-8A55-10BF47EDE39B}"/>
              </a:ext>
            </a:extLst>
          </p:cNvPr>
          <p:cNvSpPr txBox="1"/>
          <p:nvPr/>
        </p:nvSpPr>
        <p:spPr>
          <a:xfrm>
            <a:off x="1367299" y="5501307"/>
            <a:ext cx="2496461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40080">
              <a:spcAft>
                <a:spcPts val="600"/>
              </a:spcAft>
            </a:pPr>
            <a:r>
              <a:rPr lang="en-US" sz="126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Figure: Signal Transformations</a:t>
            </a:r>
            <a:endParaRPr lang="en-US" i="1" dirty="0"/>
          </a:p>
        </p:txBody>
      </p:sp>
      <p:pic>
        <p:nvPicPr>
          <p:cNvPr id="1026" name="Picture 2" descr="Fig. 5.3">
            <a:extLst>
              <a:ext uri="{FF2B5EF4-FFF2-40B4-BE49-F238E27FC236}">
                <a16:creationId xmlns:a16="http://schemas.microsoft.com/office/drawing/2014/main" id="{E50B29ED-594D-76D3-0597-3D44820F5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87" y="2252581"/>
            <a:ext cx="3336686" cy="301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FDA032-52FF-F0A9-F525-91ED609897DE}"/>
              </a:ext>
            </a:extLst>
          </p:cNvPr>
          <p:cNvSpPr txBox="1"/>
          <p:nvPr/>
        </p:nvSpPr>
        <p:spPr>
          <a:xfrm>
            <a:off x="4681936" y="3031779"/>
            <a:ext cx="7417700" cy="1456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40080">
              <a:lnSpc>
                <a:spcPct val="150000"/>
              </a:lnSpc>
              <a:spcAft>
                <a:spcPts val="600"/>
              </a:spcAft>
            </a:pPr>
            <a:r>
              <a:rPr lang="en-US" sz="1260" b="1" kern="12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  <a:ea typeface="+mn-ea"/>
                <a:cs typeface="+mn-cs"/>
              </a:rPr>
              <a:t>Fourier Series:</a:t>
            </a:r>
            <a:r>
              <a:rPr lang="en-US" sz="1260" kern="12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  <a:ea typeface="+mn-ea"/>
                <a:cs typeface="+mn-cs"/>
              </a:rPr>
              <a:t> Used for periodic signals, resulting in discrete frequency components.</a:t>
            </a:r>
          </a:p>
          <a:p>
            <a:pPr defTabSz="640080">
              <a:lnSpc>
                <a:spcPct val="150000"/>
              </a:lnSpc>
              <a:spcAft>
                <a:spcPts val="600"/>
              </a:spcAft>
            </a:pPr>
            <a:r>
              <a:rPr lang="en-US" sz="1260" b="1" kern="12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  <a:ea typeface="+mn-ea"/>
                <a:cs typeface="+mn-cs"/>
              </a:rPr>
              <a:t>Fourier Transform:</a:t>
            </a:r>
            <a:r>
              <a:rPr lang="en-US" sz="1260" kern="12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  <a:ea typeface="+mn-ea"/>
                <a:cs typeface="+mn-cs"/>
              </a:rPr>
              <a:t> Used for non-periodic signals, resulting in a continuous frequency spectrum.</a:t>
            </a:r>
          </a:p>
          <a:p>
            <a:pPr defTabSz="640080">
              <a:lnSpc>
                <a:spcPct val="150000"/>
              </a:lnSpc>
              <a:spcAft>
                <a:spcPts val="600"/>
              </a:spcAft>
            </a:pPr>
            <a:r>
              <a:rPr lang="en-US" sz="1260" b="1" kern="12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  <a:ea typeface="+mn-ea"/>
                <a:cs typeface="+mn-cs"/>
              </a:rPr>
              <a:t>Discrete Fourier Transform:</a:t>
            </a:r>
            <a:r>
              <a:rPr lang="en-US" sz="1260" kern="12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  <a:ea typeface="+mn-ea"/>
                <a:cs typeface="+mn-cs"/>
              </a:rPr>
              <a:t> Used for discrete signals, resulting in discrete frequency components.</a:t>
            </a:r>
          </a:p>
          <a:p>
            <a:pPr defTabSz="640080">
              <a:lnSpc>
                <a:spcPct val="150000"/>
              </a:lnSpc>
              <a:spcAft>
                <a:spcPts val="600"/>
              </a:spcAft>
            </a:pPr>
            <a:r>
              <a:rPr lang="en-US" sz="1260" b="1" kern="12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  <a:ea typeface="+mn-ea"/>
                <a:cs typeface="+mn-cs"/>
              </a:rPr>
              <a:t>Discrete-Time Fourier Transform:</a:t>
            </a:r>
            <a:r>
              <a:rPr lang="en-US" sz="1260" kern="12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  <a:ea typeface="+mn-ea"/>
                <a:cs typeface="+mn-cs"/>
              </a:rPr>
              <a:t> Used for discrete signals, resulting in a continuous frequency spectrum.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EBE5A3-66A4-0798-01CF-2928935CF0CC}"/>
              </a:ext>
            </a:extLst>
          </p:cNvPr>
          <p:cNvSpPr/>
          <p:nvPr/>
        </p:nvSpPr>
        <p:spPr>
          <a:xfrm>
            <a:off x="11684000" y="6414655"/>
            <a:ext cx="508000" cy="443345"/>
          </a:xfrm>
          <a:prstGeom prst="rect">
            <a:avLst/>
          </a:prstGeom>
          <a:solidFill>
            <a:schemeClr val="accent1">
              <a:alpha val="90000"/>
            </a:schemeClr>
          </a:solidFill>
          <a:ln w="25400" cap="rnd" cmpd="sng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8933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2E3A-DB80-46C8-A227-EE0F7E87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044" y="1990291"/>
            <a:ext cx="2632364" cy="10149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Thank You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9BF96E-B031-5D81-ED5C-ED966D0E14EB}"/>
              </a:ext>
            </a:extLst>
          </p:cNvPr>
          <p:cNvGrpSpPr/>
          <p:nvPr/>
        </p:nvGrpSpPr>
        <p:grpSpPr>
          <a:xfrm>
            <a:off x="4293302" y="3135333"/>
            <a:ext cx="3334222" cy="872652"/>
            <a:chOff x="1841148" y="1926431"/>
            <a:chExt cx="4227038" cy="1143665"/>
          </a:xfrm>
        </p:grpSpPr>
        <p:pic>
          <p:nvPicPr>
            <p:cNvPr id="25" name="Online Image Placeholder 23" descr="User">
              <a:extLst>
                <a:ext uri="{FF2B5EF4-FFF2-40B4-BE49-F238E27FC236}">
                  <a16:creationId xmlns:a16="http://schemas.microsoft.com/office/drawing/2014/main" id="{DD136AFE-38B3-4FAE-907B-277600FBDE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841148" y="1926431"/>
              <a:ext cx="441823" cy="441823"/>
            </a:xfrm>
            <a:prstGeom prst="rect">
              <a:avLst/>
            </a:prstGeom>
          </p:spPr>
        </p:pic>
        <p:sp>
          <p:nvSpPr>
            <p:cNvPr id="10" name="Text Placeholder 9">
              <a:extLst>
                <a:ext uri="{FF2B5EF4-FFF2-40B4-BE49-F238E27FC236}">
                  <a16:creationId xmlns:a16="http://schemas.microsoft.com/office/drawing/2014/main" id="{82977D1C-657B-4FA7-B4A1-CD08EC61D37B}"/>
                </a:ext>
              </a:extLst>
            </p:cNvPr>
            <p:cNvSpPr>
              <a:spLocks/>
            </p:cNvSpPr>
            <p:nvPr/>
          </p:nvSpPr>
          <p:spPr>
            <a:xfrm>
              <a:off x="2472235" y="1970039"/>
              <a:ext cx="3595951" cy="432619"/>
            </a:xfrm>
            <a:prstGeom prst="rect">
              <a:avLst/>
            </a:prstGeom>
          </p:spPr>
          <p:txBody>
            <a:bodyPr/>
            <a:lstStyle/>
            <a:p>
              <a:pPr defTabSz="877824">
                <a:spcAft>
                  <a:spcPts val="600"/>
                </a:spcAft>
              </a:pPr>
              <a:r>
                <a:rPr lang="en-US" sz="1600" dirty="0"/>
                <a:t>Muhammad Umar</a:t>
              </a:r>
            </a:p>
          </p:txBody>
        </p:sp>
        <p:pic>
          <p:nvPicPr>
            <p:cNvPr id="27" name="Online Image Placeholder 27" descr="Envelope">
              <a:extLst>
                <a:ext uri="{FF2B5EF4-FFF2-40B4-BE49-F238E27FC236}">
                  <a16:creationId xmlns:a16="http://schemas.microsoft.com/office/drawing/2014/main" id="{79C99175-A844-475F-B903-FB0A24609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1885193" y="2628273"/>
              <a:ext cx="441823" cy="441823"/>
            </a:xfrm>
            <a:prstGeom prst="rect">
              <a:avLst/>
            </a:prstGeom>
          </p:spPr>
        </p:pic>
        <p:sp>
          <p:nvSpPr>
            <p:cNvPr id="11" name="Text Placeholder 10">
              <a:extLst>
                <a:ext uri="{FF2B5EF4-FFF2-40B4-BE49-F238E27FC236}">
                  <a16:creationId xmlns:a16="http://schemas.microsoft.com/office/drawing/2014/main" id="{5B2E9EE6-5A74-4119-8DAA-06582357CF72}"/>
                </a:ext>
              </a:extLst>
            </p:cNvPr>
            <p:cNvSpPr>
              <a:spLocks/>
            </p:cNvSpPr>
            <p:nvPr/>
          </p:nvSpPr>
          <p:spPr>
            <a:xfrm>
              <a:off x="2402290" y="2632874"/>
              <a:ext cx="3595951" cy="432619"/>
            </a:xfrm>
            <a:prstGeom prst="rect">
              <a:avLst/>
            </a:prstGeom>
          </p:spPr>
          <p:txBody>
            <a:bodyPr/>
            <a:lstStyle/>
            <a:p>
              <a:pPr defTabSz="877824">
                <a:spcAft>
                  <a:spcPts val="600"/>
                </a:spcAft>
              </a:pPr>
              <a:r>
                <a:rPr lang="en-US" sz="172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mmumar1758@gmail.com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5775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1" name="Freeform: Shape 1040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3" name="Freeform: Shape 1042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353312"/>
            <a:ext cx="6630070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/>
              <a:t>Signal Processing </a:t>
            </a:r>
            <a:br>
              <a:rPr lang="en-US" sz="3600" dirty="0"/>
            </a:br>
            <a:r>
              <a:rPr lang="en-US" sz="3600" dirty="0"/>
              <a:t>in the Frequency</a:t>
            </a:r>
            <a:br>
              <a:rPr lang="en-US" sz="3600" dirty="0"/>
            </a:br>
            <a:r>
              <a:rPr lang="en-US" sz="3600" dirty="0"/>
              <a:t>Domain</a:t>
            </a: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834774"/>
            <a:ext cx="3983624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Extract important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To compensate the shortcomings of signal processing in the time domain </a:t>
            </a:r>
          </a:p>
          <a:p>
            <a:pPr marL="0" indent="0"/>
            <a:endParaRPr lang="en-US" sz="17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61D8C0-FC79-8A5C-22F0-55700BC2D25C}"/>
              </a:ext>
            </a:extLst>
          </p:cNvPr>
          <p:cNvSpPr/>
          <p:nvPr/>
        </p:nvSpPr>
        <p:spPr>
          <a:xfrm>
            <a:off x="11684000" y="6414655"/>
            <a:ext cx="508000" cy="443345"/>
          </a:xfrm>
          <a:prstGeom prst="rect">
            <a:avLst/>
          </a:prstGeom>
          <a:solidFill>
            <a:schemeClr val="accent1">
              <a:alpha val="90000"/>
            </a:schemeClr>
          </a:solidFill>
          <a:ln w="25400" cap="rnd" cmpd="sng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40CF7-6F9F-33E6-7E67-B64EC97852D9}"/>
              </a:ext>
            </a:extLst>
          </p:cNvPr>
          <p:cNvSpPr txBox="1">
            <a:spLocks/>
          </p:cNvSpPr>
          <p:nvPr/>
        </p:nvSpPr>
        <p:spPr>
          <a:xfrm>
            <a:off x="6742722" y="3736746"/>
            <a:ext cx="3707666" cy="397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i="1" dirty="0"/>
              <a:t>Figure: Time Domain to Frequency Domain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A50D84-9CA8-85E8-7847-5173006A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004" y="2199194"/>
            <a:ext cx="2511334" cy="13571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982D4A-F8FB-C17B-B55A-46359EA1A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15" y="2199194"/>
            <a:ext cx="2453335" cy="13571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B771A2-6C4E-4227-5E89-4974C78EACAC}"/>
              </a:ext>
            </a:extLst>
          </p:cNvPr>
          <p:cNvCxnSpPr/>
          <p:nvPr/>
        </p:nvCxnSpPr>
        <p:spPr>
          <a:xfrm>
            <a:off x="8152688" y="2877776"/>
            <a:ext cx="333286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6" y="302428"/>
            <a:ext cx="8056154" cy="768096"/>
          </a:xfrm>
        </p:spPr>
        <p:txBody>
          <a:bodyPr>
            <a:normAutofit/>
          </a:bodyPr>
          <a:lstStyle/>
          <a:p>
            <a:r>
              <a:rPr lang="en-US" sz="3600" dirty="0"/>
              <a:t>Fourier Analysis Methods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4D4784-4BAE-07A6-C584-6259A5C1D826}"/>
              </a:ext>
            </a:extLst>
          </p:cNvPr>
          <p:cNvSpPr/>
          <p:nvPr/>
        </p:nvSpPr>
        <p:spPr>
          <a:xfrm>
            <a:off x="11684000" y="6414655"/>
            <a:ext cx="508000" cy="443345"/>
          </a:xfrm>
          <a:prstGeom prst="rect">
            <a:avLst/>
          </a:prstGeom>
          <a:solidFill>
            <a:schemeClr val="accent1">
              <a:alpha val="90000"/>
            </a:schemeClr>
          </a:solidFill>
          <a:ln w="25400" cap="rnd" cmpd="sng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99786B-E676-C6B9-349A-2E73E4D4D41B}"/>
              </a:ext>
            </a:extLst>
          </p:cNvPr>
          <p:cNvSpPr txBox="1">
            <a:spLocks/>
          </p:cNvSpPr>
          <p:nvPr/>
        </p:nvSpPr>
        <p:spPr>
          <a:xfrm>
            <a:off x="1742723" y="2164057"/>
            <a:ext cx="7854204" cy="26690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2400" dirty="0"/>
              <a:t>Fourier Series (FS)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Fourier Integral Transform (FT)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Discrete Fourier Transform (DFT)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Fast Fourier Transform (FFT)</a:t>
            </a:r>
          </a:p>
          <a:p>
            <a:pPr>
              <a:lnSpc>
                <a:spcPct val="200000"/>
              </a:lnSpc>
            </a:pPr>
            <a:endParaRPr lang="en-US" sz="2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D03197D-CE2B-3B64-75E9-B2AF170FB42E}"/>
              </a:ext>
            </a:extLst>
          </p:cNvPr>
          <p:cNvGrpSpPr/>
          <p:nvPr/>
        </p:nvGrpSpPr>
        <p:grpSpPr>
          <a:xfrm>
            <a:off x="1127426" y="1393181"/>
            <a:ext cx="5407022" cy="3418103"/>
            <a:chOff x="1127426" y="1393181"/>
            <a:chExt cx="5407022" cy="3418103"/>
          </a:xfrm>
        </p:grpSpPr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5B11E897-723F-5BD2-9B17-0A11B2C7D48D}"/>
                </a:ext>
              </a:extLst>
            </p:cNvPr>
            <p:cNvSpPr txBox="1">
              <a:spLocks/>
            </p:cNvSpPr>
            <p:nvPr/>
          </p:nvSpPr>
          <p:spPr>
            <a:xfrm>
              <a:off x="1127426" y="1393181"/>
              <a:ext cx="3008030" cy="55088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dirty="0"/>
                <a:t>Fourier Transform</a:t>
              </a:r>
            </a:p>
          </p:txBody>
        </p:sp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0FA298CD-E294-40D8-E8F0-13775E273466}"/>
                </a:ext>
              </a:extLst>
            </p:cNvPr>
            <p:cNvSpPr txBox="1">
              <a:spLocks/>
            </p:cNvSpPr>
            <p:nvPr/>
          </p:nvSpPr>
          <p:spPr>
            <a:xfrm>
              <a:off x="2123799" y="2947679"/>
              <a:ext cx="3781169" cy="55088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2400" dirty="0"/>
            </a:p>
          </p:txBody>
        </p:sp>
        <p:sp>
          <p:nvSpPr>
            <p:cNvPr id="12" name="Title 1">
              <a:extLst>
                <a:ext uri="{FF2B5EF4-FFF2-40B4-BE49-F238E27FC236}">
                  <a16:creationId xmlns:a16="http://schemas.microsoft.com/office/drawing/2014/main" id="{0253E7A5-BC1B-FF3B-6C09-9E83FB5989CF}"/>
                </a:ext>
              </a:extLst>
            </p:cNvPr>
            <p:cNvSpPr txBox="1">
              <a:spLocks/>
            </p:cNvSpPr>
            <p:nvPr/>
          </p:nvSpPr>
          <p:spPr>
            <a:xfrm>
              <a:off x="2022681" y="3591323"/>
              <a:ext cx="4511767" cy="55088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2400" dirty="0"/>
            </a:p>
          </p:txBody>
        </p: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6A2D260-77ED-4DDD-A110-1E4633764D47}"/>
                </a:ext>
              </a:extLst>
            </p:cNvPr>
            <p:cNvSpPr txBox="1">
              <a:spLocks/>
            </p:cNvSpPr>
            <p:nvPr/>
          </p:nvSpPr>
          <p:spPr>
            <a:xfrm>
              <a:off x="2146352" y="4260403"/>
              <a:ext cx="3758615" cy="55088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endParaRPr lang="en-US" sz="2400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202E11-3953-5BF3-0CE5-5B085CE2721E}"/>
                </a:ext>
              </a:extLst>
            </p:cNvPr>
            <p:cNvCxnSpPr>
              <a:stCxn id="4" idx="1"/>
            </p:cNvCxnSpPr>
            <p:nvPr/>
          </p:nvCxnSpPr>
          <p:spPr>
            <a:xfrm>
              <a:off x="1127426" y="1668622"/>
              <a:ext cx="0" cy="2867221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D4265D-59E8-A9F8-FF2F-94DE68C3659B}"/>
                </a:ext>
              </a:extLst>
            </p:cNvPr>
            <p:cNvCxnSpPr/>
            <p:nvPr/>
          </p:nvCxnSpPr>
          <p:spPr>
            <a:xfrm>
              <a:off x="1127426" y="2589376"/>
              <a:ext cx="61529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1992C0B-0221-EE98-FD8F-F230A86226A0}"/>
                </a:ext>
              </a:extLst>
            </p:cNvPr>
            <p:cNvCxnSpPr/>
            <p:nvPr/>
          </p:nvCxnSpPr>
          <p:spPr>
            <a:xfrm>
              <a:off x="1127426" y="3223119"/>
              <a:ext cx="61529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08269D8-F32C-303D-58D4-7AA3986D0D9C}"/>
                </a:ext>
              </a:extLst>
            </p:cNvPr>
            <p:cNvCxnSpPr/>
            <p:nvPr/>
          </p:nvCxnSpPr>
          <p:spPr>
            <a:xfrm>
              <a:off x="1127426" y="3866763"/>
              <a:ext cx="61529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986A0AD-9700-53BA-A81B-C734FB9EFDCD}"/>
                </a:ext>
              </a:extLst>
            </p:cNvPr>
            <p:cNvCxnSpPr/>
            <p:nvPr/>
          </p:nvCxnSpPr>
          <p:spPr>
            <a:xfrm>
              <a:off x="1127426" y="4535843"/>
              <a:ext cx="615297" cy="0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888B6C4-2FE6-D5D4-BEB9-C58E29AD34A7}"/>
                </a:ext>
              </a:extLst>
            </p:cNvPr>
            <p:cNvCxnSpPr>
              <a:stCxn id="4" idx="1"/>
            </p:cNvCxnSpPr>
            <p:nvPr/>
          </p:nvCxnSpPr>
          <p:spPr>
            <a:xfrm>
              <a:off x="1127426" y="1668622"/>
              <a:ext cx="188626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7446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15" y="139314"/>
            <a:ext cx="6272784" cy="768096"/>
          </a:xfrm>
        </p:spPr>
        <p:txBody>
          <a:bodyPr>
            <a:normAutofit/>
          </a:bodyPr>
          <a:lstStyle/>
          <a:p>
            <a:r>
              <a:rPr lang="en-US" sz="3600" dirty="0"/>
              <a:t>Fourier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43" y="1023723"/>
            <a:ext cx="9058275" cy="357085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FS converts periodic non sinusoidal signals into harmonically sinusoidal signals.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4D4784-4BAE-07A6-C584-6259A5C1D826}"/>
              </a:ext>
            </a:extLst>
          </p:cNvPr>
          <p:cNvSpPr/>
          <p:nvPr/>
        </p:nvSpPr>
        <p:spPr>
          <a:xfrm>
            <a:off x="11684000" y="6414655"/>
            <a:ext cx="508000" cy="443345"/>
          </a:xfrm>
          <a:prstGeom prst="rect">
            <a:avLst/>
          </a:prstGeom>
          <a:solidFill>
            <a:schemeClr val="accent1">
              <a:alpha val="90000"/>
            </a:schemeClr>
          </a:solidFill>
          <a:ln w="25400" cap="rnd" cmpd="sng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68CE53-0A04-823D-44D9-892F67A1E755}"/>
              </a:ext>
            </a:extLst>
          </p:cNvPr>
          <p:cNvGrpSpPr/>
          <p:nvPr/>
        </p:nvGrpSpPr>
        <p:grpSpPr>
          <a:xfrm>
            <a:off x="506543" y="1317968"/>
            <a:ext cx="11431457" cy="2811430"/>
            <a:chOff x="380596" y="1890536"/>
            <a:chExt cx="11431457" cy="2811430"/>
          </a:xfrm>
        </p:grpSpPr>
        <p:sp>
          <p:nvSpPr>
            <p:cNvPr id="5" name="Title 1">
              <a:extLst>
                <a:ext uri="{FF2B5EF4-FFF2-40B4-BE49-F238E27FC236}">
                  <a16:creationId xmlns:a16="http://schemas.microsoft.com/office/drawing/2014/main" id="{88289AC3-EE26-7812-FD56-67A2A8F1591E}"/>
                </a:ext>
              </a:extLst>
            </p:cNvPr>
            <p:cNvSpPr txBox="1">
              <a:spLocks/>
            </p:cNvSpPr>
            <p:nvPr/>
          </p:nvSpPr>
          <p:spPr>
            <a:xfrm>
              <a:off x="3988778" y="1890536"/>
              <a:ext cx="3456602" cy="49574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400" dirty="0"/>
                <a:t>Fourier Series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7E6032-AC84-30C8-A6D1-23C9F7823952}"/>
                </a:ext>
              </a:extLst>
            </p:cNvPr>
            <p:cNvGrpSpPr/>
            <p:nvPr/>
          </p:nvGrpSpPr>
          <p:grpSpPr>
            <a:xfrm>
              <a:off x="380596" y="2774728"/>
              <a:ext cx="5892016" cy="1604828"/>
              <a:chOff x="380596" y="2774727"/>
              <a:chExt cx="5892016" cy="95264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0F979F6-63E7-D523-E699-42481C195BC7}"/>
                      </a:ext>
                    </a:extLst>
                  </p:cNvPr>
                  <p:cNvSpPr txBox="1"/>
                  <p:nvPr/>
                </p:nvSpPr>
                <p:spPr>
                  <a:xfrm>
                    <a:off x="1210595" y="3225062"/>
                    <a:ext cx="5062017" cy="50231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/>
                            <m:t>𝑥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</m:d>
                          <m:r>
                            <a:rPr lang="en-US" i="1"/>
                            <m:t>= </m:t>
                          </m:r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𝑎</m:t>
                              </m:r>
                            </m:e>
                            <m:sub>
                              <m:r>
                                <a:rPr lang="en-US" i="1"/>
                                <m:t>0</m:t>
                              </m:r>
                            </m:sub>
                          </m:sSub>
                          <m:r>
                            <a:rPr lang="en-US" i="1"/>
                            <m:t>+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/>
                              </m:ctrlPr>
                            </m:naryPr>
                            <m:sub>
                              <m:r>
                                <a:rPr lang="en-US" i="1"/>
                                <m:t>𝑛</m:t>
                              </m:r>
                              <m:r>
                                <a:rPr lang="en-US" i="1"/>
                                <m:t>=1</m:t>
                              </m:r>
                            </m:sub>
                            <m:sup>
                              <m:r>
                                <a:rPr lang="en-US" i="1"/>
                                <m:t>∞</m:t>
                              </m:r>
                            </m:sup>
                            <m:e>
                              <m:r>
                                <a:rPr lang="en-US" i="1"/>
                                <m:t>(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𝑎</m:t>
                                  </m:r>
                                </m:e>
                                <m:sub>
                                  <m:r>
                                    <a:rPr lang="en-US" i="1"/>
                                    <m:t>𝑛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/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/>
                                    <m:t>cos</m:t>
                                  </m:r>
                                </m:fName>
                                <m:e>
                                  <m:r>
                                    <a:rPr lang="en-US" i="1"/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/>
                                    <m:t>𝑡</m:t>
                                  </m:r>
                                  <m:r>
                                    <a:rPr lang="en-US" i="1"/>
                                    <m:t>+ </m:t>
                                  </m:r>
                                </m:e>
                              </m:func>
                            </m:e>
                          </m:nary>
                          <m:sSub>
                            <m:sSubPr>
                              <m:ctrlPr>
                                <a:rPr lang="en-US" i="1"/>
                              </m:ctrlPr>
                            </m:sSubPr>
                            <m:e>
                              <m:r>
                                <a:rPr lang="en-US" i="1"/>
                                <m:t>𝑏</m:t>
                              </m:r>
                            </m:e>
                            <m:sub>
                              <m:r>
                                <a:rPr lang="en-US" i="1"/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/>
                                <m:t>sin</m:t>
                              </m:r>
                            </m:fName>
                            <m:e>
                              <m:r>
                                <a:rPr lang="en-US" i="1"/>
                                <m:t>𝑛</m:t>
                              </m:r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𝑤</m:t>
                                  </m:r>
                                </m:e>
                                <m:sub>
                                  <m:r>
                                    <a:rPr lang="en-US" i="1"/>
                                    <m:t>0</m:t>
                                  </m:r>
                                </m:sub>
                              </m:sSub>
                              <m:r>
                                <a:rPr lang="en-US" i="1"/>
                                <m:t>𝑡</m:t>
                              </m:r>
                              <m:r>
                                <a:rPr lang="en-US" i="1"/>
                                <m:t>)</m:t>
                              </m:r>
                            </m:e>
                          </m:fun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0F979F6-63E7-D523-E699-42481C195B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0595" y="3225062"/>
                    <a:ext cx="5062017" cy="50231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330B51AE-1810-A9CE-766E-E28E094B5E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0596" y="2774727"/>
                <a:ext cx="3861530" cy="40045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Trigonometric Fourier Series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115A783-5870-CA2F-F3D2-2B920EBFC3E0}"/>
                </a:ext>
              </a:extLst>
            </p:cNvPr>
            <p:cNvGrpSpPr/>
            <p:nvPr/>
          </p:nvGrpSpPr>
          <p:grpSpPr>
            <a:xfrm>
              <a:off x="7265637" y="2713552"/>
              <a:ext cx="4546416" cy="1988414"/>
              <a:chOff x="7263372" y="3707866"/>
              <a:chExt cx="3031530" cy="110288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76BDF6C-9A24-1BE5-DEF9-88A72D60C974}"/>
                      </a:ext>
                    </a:extLst>
                  </p:cNvPr>
                  <p:cNvSpPr txBox="1"/>
                  <p:nvPr/>
                </p:nvSpPr>
                <p:spPr>
                  <a:xfrm>
                    <a:off x="7263372" y="4162579"/>
                    <a:ext cx="3031530" cy="64817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/>
                            <m:t>𝑥</m:t>
                          </m:r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</m:d>
                          <m:r>
                            <a:rPr lang="en-US" i="1"/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/>
                              </m:ctrlPr>
                            </m:naryPr>
                            <m:sub>
                              <m:r>
                                <a:rPr lang="en-US" i="1"/>
                                <m:t>𝑛</m:t>
                              </m:r>
                              <m:r>
                                <a:rPr lang="en-US" i="1"/>
                                <m:t>= −∞</m:t>
                              </m:r>
                            </m:sub>
                            <m:sup>
                              <m:r>
                                <a:rPr lang="en-US" i="1"/>
                                <m:t>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/>
                                  </m:ctrlPr>
                                </m:sSubPr>
                                <m:e>
                                  <m:r>
                                    <a:rPr lang="en-US" i="1"/>
                                    <m:t>𝐶</m:t>
                                  </m:r>
                                </m:e>
                                <m:sub>
                                  <m:r>
                                    <a:rPr lang="en-US" i="1"/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/>
                                  </m:ctrlPr>
                                </m:sSupPr>
                                <m:e>
                                  <m:r>
                                    <a:rPr lang="en-US" i="1"/>
                                    <m:t>𝑒</m:t>
                                  </m:r>
                                </m:e>
                                <m:sup>
                                  <m:r>
                                    <a:rPr lang="en-US" i="1"/>
                                    <m:t>𝑗𝑛</m:t>
                                  </m:r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/>
                                    <m:t>𝑡</m:t>
                                  </m:r>
                                </m:sup>
                              </m:sSup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76BDF6C-9A24-1BE5-DEF9-88A72D60C9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3372" y="4162579"/>
                    <a:ext cx="3031530" cy="64817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BF340639-5A01-4352-6290-5B27A6AC34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3372" y="3707866"/>
                <a:ext cx="3031530" cy="400454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fontScale="975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52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Exponential Fourier Series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364EF9-320D-AA45-BDAF-9F574E2516A7}"/>
                </a:ext>
              </a:extLst>
            </p:cNvPr>
            <p:cNvCxnSpPr/>
            <p:nvPr/>
          </p:nvCxnSpPr>
          <p:spPr>
            <a:xfrm>
              <a:off x="1819747" y="2534136"/>
              <a:ext cx="701643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A4BB25A-BAAC-8F93-01C5-BD7A7EE3E024}"/>
                </a:ext>
              </a:extLst>
            </p:cNvPr>
            <p:cNvCxnSpPr>
              <a:cxnSpLocks/>
            </p:cNvCxnSpPr>
            <p:nvPr/>
          </p:nvCxnSpPr>
          <p:spPr>
            <a:xfrm>
              <a:off x="1819747" y="2534136"/>
              <a:ext cx="0" cy="516713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780B64-52B4-3E10-4290-5169663FAF2F}"/>
                </a:ext>
              </a:extLst>
            </p:cNvPr>
            <p:cNvCxnSpPr>
              <a:cxnSpLocks/>
            </p:cNvCxnSpPr>
            <p:nvPr/>
          </p:nvCxnSpPr>
          <p:spPr>
            <a:xfrm>
              <a:off x="8836182" y="2534136"/>
              <a:ext cx="0" cy="585079"/>
            </a:xfrm>
            <a:prstGeom prst="straightConnector1">
              <a:avLst/>
            </a:prstGeom>
            <a:ln w="317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ECEBEB4-410A-0CF5-B0DA-C0AF6E6D7FEE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5717079" y="2386278"/>
              <a:ext cx="0" cy="14785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51776FC-8855-4860-15F1-F2079EF97E1A}"/>
              </a:ext>
            </a:extLst>
          </p:cNvPr>
          <p:cNvSpPr txBox="1"/>
          <p:nvPr/>
        </p:nvSpPr>
        <p:spPr>
          <a:xfrm>
            <a:off x="3621714" y="6414655"/>
            <a:ext cx="4805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Figure: Fourier Series Visualization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AA71F58-1862-2109-A27E-C2F3096636D1}"/>
                  </a:ext>
                </a:extLst>
              </p:cNvPr>
              <p:cNvSpPr/>
              <p:nvPr/>
            </p:nvSpPr>
            <p:spPr>
              <a:xfrm>
                <a:off x="4625600" y="4627829"/>
                <a:ext cx="2645978" cy="92294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5400"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</m:e>
                          </m:func>
                        </m:e>
                      </m:nary>
                      <m:sSub>
                        <m:sSub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func>
                        <m:funcPr>
                          <m:ctrlP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AA71F58-1862-2109-A27E-C2F309663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600" y="4627829"/>
                <a:ext cx="2645978" cy="922946"/>
              </a:xfrm>
              <a:prstGeom prst="rect">
                <a:avLst/>
              </a:prstGeom>
              <a:blipFill>
                <a:blip r:embed="rId4"/>
                <a:stretch>
                  <a:fillRect t="-26923" b="-53205"/>
                </a:stretch>
              </a:blipFill>
              <a:ln w="25400"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506B43E-BE1E-94DD-9111-BBB6B9C43BC5}"/>
              </a:ext>
            </a:extLst>
          </p:cNvPr>
          <p:cNvCxnSpPr>
            <a:endCxn id="20" idx="1"/>
          </p:cNvCxnSpPr>
          <p:nvPr/>
        </p:nvCxnSpPr>
        <p:spPr>
          <a:xfrm>
            <a:off x="2452109" y="5089302"/>
            <a:ext cx="217349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C3CE5D-C482-FFF5-AEDC-9C57803E6759}"/>
              </a:ext>
            </a:extLst>
          </p:cNvPr>
          <p:cNvCxnSpPr>
            <a:cxnSpLocks/>
          </p:cNvCxnSpPr>
          <p:nvPr/>
        </p:nvCxnSpPr>
        <p:spPr>
          <a:xfrm>
            <a:off x="7268415" y="5089302"/>
            <a:ext cx="115890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0526424B-0586-309C-7B55-63391D176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47" y="4038394"/>
            <a:ext cx="3054965" cy="203664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6B76887-3ED4-66A1-CF81-BC7D3FE36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6188" y="4038392"/>
            <a:ext cx="3054963" cy="203664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3F42A30-5CDE-E3AD-C166-830D71CC3566}"/>
              </a:ext>
            </a:extLst>
          </p:cNvPr>
          <p:cNvSpPr txBox="1"/>
          <p:nvPr/>
        </p:nvSpPr>
        <p:spPr>
          <a:xfrm>
            <a:off x="3538854" y="4719870"/>
            <a:ext cx="100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B7E510-8963-8263-C90D-39C80C1251C3}"/>
              </a:ext>
            </a:extLst>
          </p:cNvPr>
          <p:cNvSpPr txBox="1"/>
          <p:nvPr/>
        </p:nvSpPr>
        <p:spPr>
          <a:xfrm>
            <a:off x="7347689" y="4719870"/>
            <a:ext cx="1000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65" y="90421"/>
            <a:ext cx="6272784" cy="768096"/>
          </a:xfrm>
        </p:spPr>
        <p:txBody>
          <a:bodyPr>
            <a:normAutofit/>
          </a:bodyPr>
          <a:lstStyle/>
          <a:p>
            <a:r>
              <a:rPr lang="en-US" sz="3600" dirty="0"/>
              <a:t>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665" y="995153"/>
            <a:ext cx="9058275" cy="930275"/>
          </a:xfrm>
        </p:spPr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mathematical transform which converts a time domain signal into frequency domain.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FT is applicable for both periodic and aperiodic signals.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289AC3-EE26-7812-FD56-67A2A8F1591E}"/>
              </a:ext>
            </a:extLst>
          </p:cNvPr>
          <p:cNvSpPr txBox="1">
            <a:spLocks/>
          </p:cNvSpPr>
          <p:nvPr/>
        </p:nvSpPr>
        <p:spPr>
          <a:xfrm>
            <a:off x="3988778" y="1890536"/>
            <a:ext cx="3456602" cy="4957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Fourier Transform Equations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7E6032-AC84-30C8-A6D1-23C9F7823952}"/>
              </a:ext>
            </a:extLst>
          </p:cNvPr>
          <p:cNvGrpSpPr/>
          <p:nvPr/>
        </p:nvGrpSpPr>
        <p:grpSpPr>
          <a:xfrm>
            <a:off x="380596" y="2774727"/>
            <a:ext cx="3861530" cy="2245805"/>
            <a:chOff x="380596" y="2774727"/>
            <a:chExt cx="3861530" cy="22458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0F979F6-63E7-D523-E699-42481C195BC7}"/>
                    </a:ext>
                  </a:extLst>
                </p:cNvPr>
                <p:cNvSpPr txBox="1"/>
                <p:nvPr/>
              </p:nvSpPr>
              <p:spPr>
                <a:xfrm>
                  <a:off x="1210596" y="3225062"/>
                  <a:ext cx="3031530" cy="9019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i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𝑓𝑡</m:t>
                                </m:r>
                              </m:sup>
                            </m:sSup>
                          </m:e>
                        </m:nary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0F979F6-63E7-D523-E699-42481C195B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596" y="3225062"/>
                  <a:ext cx="3031530" cy="90191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757E7F9-575A-B4FE-36E8-DF529A3169D0}"/>
                    </a:ext>
                  </a:extLst>
                </p:cNvPr>
                <p:cNvSpPr txBox="1"/>
                <p:nvPr/>
              </p:nvSpPr>
              <p:spPr>
                <a:xfrm>
                  <a:off x="1210596" y="4149075"/>
                  <a:ext cx="2778182" cy="8714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i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757E7F9-575A-B4FE-36E8-DF529A316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596" y="4149075"/>
                  <a:ext cx="2778182" cy="87145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30B51AE-1810-A9CE-766E-E28E094B5E23}"/>
                </a:ext>
              </a:extLst>
            </p:cNvPr>
            <p:cNvSpPr txBox="1">
              <a:spLocks/>
            </p:cNvSpPr>
            <p:nvPr/>
          </p:nvSpPr>
          <p:spPr>
            <a:xfrm>
              <a:off x="380596" y="2774727"/>
              <a:ext cx="3861530" cy="40045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sz="1800" dirty="0"/>
                <a:t>Forward Fourier Transform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15A783-5870-CA2F-F3D2-2B920EBFC3E0}"/>
              </a:ext>
            </a:extLst>
          </p:cNvPr>
          <p:cNvGrpSpPr/>
          <p:nvPr/>
        </p:nvGrpSpPr>
        <p:grpSpPr>
          <a:xfrm>
            <a:off x="7265636" y="2713556"/>
            <a:ext cx="4184242" cy="2323829"/>
            <a:chOff x="7263372" y="3707866"/>
            <a:chExt cx="3284878" cy="17800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F00A4A4-1035-4ADF-6147-80F58FA8FD69}"/>
                    </a:ext>
                  </a:extLst>
                </p:cNvPr>
                <p:cNvSpPr txBox="1"/>
                <p:nvPr/>
              </p:nvSpPr>
              <p:spPr>
                <a:xfrm>
                  <a:off x="7516720" y="4820365"/>
                  <a:ext cx="2778182" cy="6675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]= 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𝑘𝑛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F00A4A4-1035-4ADF-6147-80F58FA8F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6720" y="4820365"/>
                  <a:ext cx="2778182" cy="6675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76BDF6C-9A24-1BE5-DEF9-88A72D60C974}"/>
                    </a:ext>
                  </a:extLst>
                </p:cNvPr>
                <p:cNvSpPr txBox="1"/>
                <p:nvPr/>
              </p:nvSpPr>
              <p:spPr>
                <a:xfrm>
                  <a:off x="7516720" y="4109450"/>
                  <a:ext cx="3031530" cy="9019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−∞</m:t>
                            </m:r>
                          </m:sub>
                          <m:sup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𝑓𝑡</m:t>
                                </m:r>
                              </m:sup>
                            </m:sSup>
                          </m:e>
                        </m:nary>
                        <m:r>
                          <a:rPr lang="en-US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76BDF6C-9A24-1BE5-DEF9-88A72D60C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6720" y="4109450"/>
                  <a:ext cx="3031530" cy="9019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BF340639-5A01-4352-6290-5B27A6AC3453}"/>
                </a:ext>
              </a:extLst>
            </p:cNvPr>
            <p:cNvSpPr txBox="1">
              <a:spLocks/>
            </p:cNvSpPr>
            <p:nvPr/>
          </p:nvSpPr>
          <p:spPr>
            <a:xfrm>
              <a:off x="7263372" y="3707866"/>
              <a:ext cx="3031530" cy="40045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5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marL="342900" indent="-342900">
                <a:buFont typeface="Wingdings" panose="05000000000000000000" pitchFamily="2" charset="2"/>
                <a:buChar char="§"/>
              </a:pPr>
              <a:r>
                <a:rPr lang="en-US" sz="1800" dirty="0"/>
                <a:t>Inverse Fourier Transform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24D4784-4BAE-07A6-C584-6259A5C1D826}"/>
              </a:ext>
            </a:extLst>
          </p:cNvPr>
          <p:cNvSpPr/>
          <p:nvPr/>
        </p:nvSpPr>
        <p:spPr>
          <a:xfrm>
            <a:off x="11684000" y="6414655"/>
            <a:ext cx="508000" cy="443345"/>
          </a:xfrm>
          <a:prstGeom prst="rect">
            <a:avLst/>
          </a:prstGeom>
          <a:solidFill>
            <a:schemeClr val="accent1">
              <a:alpha val="90000"/>
            </a:schemeClr>
          </a:solidFill>
          <a:ln w="25400" cap="rnd" cmpd="sng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364EF9-320D-AA45-BDAF-9F574E2516A7}"/>
              </a:ext>
            </a:extLst>
          </p:cNvPr>
          <p:cNvCxnSpPr/>
          <p:nvPr/>
        </p:nvCxnSpPr>
        <p:spPr>
          <a:xfrm>
            <a:off x="1819747" y="2534136"/>
            <a:ext cx="7016435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4BB25A-BAAC-8F93-01C5-BD7A7EE3E024}"/>
              </a:ext>
            </a:extLst>
          </p:cNvPr>
          <p:cNvCxnSpPr/>
          <p:nvPr/>
        </p:nvCxnSpPr>
        <p:spPr>
          <a:xfrm>
            <a:off x="1819747" y="2534136"/>
            <a:ext cx="0" cy="28667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780B64-52B4-3E10-4290-5169663FAF2F}"/>
              </a:ext>
            </a:extLst>
          </p:cNvPr>
          <p:cNvCxnSpPr/>
          <p:nvPr/>
        </p:nvCxnSpPr>
        <p:spPr>
          <a:xfrm>
            <a:off x="8836182" y="2534136"/>
            <a:ext cx="0" cy="33581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ECEBEB4-410A-0CF5-B0DA-C0AF6E6D7FEE}"/>
              </a:ext>
            </a:extLst>
          </p:cNvPr>
          <p:cNvCxnSpPr>
            <a:stCxn id="5" idx="2"/>
          </p:cNvCxnSpPr>
          <p:nvPr/>
        </p:nvCxnSpPr>
        <p:spPr>
          <a:xfrm>
            <a:off x="5717079" y="2386278"/>
            <a:ext cx="0" cy="147858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78676865-A2B2-5CCB-7FF6-B64A329A0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057" y="4688552"/>
            <a:ext cx="4641547" cy="1823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1CC689-F824-C057-7B2A-CDE53B7BC391}"/>
              </a:ext>
            </a:extLst>
          </p:cNvPr>
          <p:cNvSpPr txBox="1"/>
          <p:nvPr/>
        </p:nvSpPr>
        <p:spPr>
          <a:xfrm>
            <a:off x="2567396" y="6489587"/>
            <a:ext cx="6110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dirty="0"/>
              <a:t>Figure: DFT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9278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63" y="197778"/>
            <a:ext cx="7967935" cy="768096"/>
          </a:xfrm>
        </p:spPr>
        <p:txBody>
          <a:bodyPr>
            <a:normAutofit/>
          </a:bodyPr>
          <a:lstStyle/>
          <a:p>
            <a:r>
              <a:rPr lang="en-US" sz="3600" dirty="0"/>
              <a:t>Discrete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1C1E-7FB9-4FD0-9195-B9ADFD18A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231" y="1138755"/>
            <a:ext cx="9634369" cy="92469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Discrete Fourier Transform analyze finite length signals in frequency domain.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rgbClr val="0D0D0D"/>
                </a:solidFill>
                <a:highlight>
                  <a:srgbClr val="FFFFFF"/>
                </a:highlight>
                <a:latin typeface="ui-sans-serif"/>
                <a:ea typeface="+mn-ea"/>
                <a:cs typeface="+mn-cs"/>
              </a:rPr>
              <a:t>Used for discrete signals, resulting in discrete frequency components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8289AC3-EE26-7812-FD56-67A2A8F1591E}"/>
              </a:ext>
            </a:extLst>
          </p:cNvPr>
          <p:cNvSpPr txBox="1">
            <a:spLocks/>
          </p:cNvSpPr>
          <p:nvPr/>
        </p:nvSpPr>
        <p:spPr>
          <a:xfrm>
            <a:off x="789029" y="2236330"/>
            <a:ext cx="3456602" cy="4957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Forward DFT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B91F86-B4E3-84EC-2FCB-7F0F4FF76C29}"/>
                  </a:ext>
                </a:extLst>
              </p:cNvPr>
              <p:cNvSpPr txBox="1"/>
              <p:nvPr/>
            </p:nvSpPr>
            <p:spPr>
              <a:xfrm>
                <a:off x="-495346" y="2807634"/>
                <a:ext cx="6100618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B91F86-B4E3-84EC-2FCB-7F0F4FF76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5346" y="2807634"/>
                <a:ext cx="6100618" cy="8714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CCDFC8-8285-6F35-DBA8-0B4C794CB438}"/>
                  </a:ext>
                </a:extLst>
              </p:cNvPr>
              <p:cNvSpPr txBox="1"/>
              <p:nvPr/>
            </p:nvSpPr>
            <p:spPr>
              <a:xfrm>
                <a:off x="6096000" y="2807634"/>
                <a:ext cx="6100618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8CCDFC8-8285-6F35-DBA8-0B4C794CB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807634"/>
                <a:ext cx="6100618" cy="871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3E29B643-95AB-2443-7F45-ACDEE13FA927}"/>
              </a:ext>
            </a:extLst>
          </p:cNvPr>
          <p:cNvSpPr txBox="1">
            <a:spLocks/>
          </p:cNvSpPr>
          <p:nvPr/>
        </p:nvSpPr>
        <p:spPr>
          <a:xfrm>
            <a:off x="7305975" y="2236330"/>
            <a:ext cx="3456602" cy="4957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/>
              <a:t>Inverse DFT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0C0848-1D1D-CBE8-C483-DCAFB8C6CCF7}"/>
              </a:ext>
            </a:extLst>
          </p:cNvPr>
          <p:cNvSpPr/>
          <p:nvPr/>
        </p:nvSpPr>
        <p:spPr>
          <a:xfrm>
            <a:off x="11684000" y="6414655"/>
            <a:ext cx="508000" cy="443345"/>
          </a:xfrm>
          <a:prstGeom prst="rect">
            <a:avLst/>
          </a:prstGeom>
          <a:solidFill>
            <a:schemeClr val="accent1">
              <a:alpha val="90000"/>
            </a:schemeClr>
          </a:solidFill>
          <a:ln w="25400" cap="rnd" cmpd="sng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CD756-4CA5-73D6-48D9-9DEF16958A26}"/>
              </a:ext>
            </a:extLst>
          </p:cNvPr>
          <p:cNvSpPr txBox="1"/>
          <p:nvPr/>
        </p:nvSpPr>
        <p:spPr>
          <a:xfrm>
            <a:off x="4068994" y="5838309"/>
            <a:ext cx="353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Figure: Forward DFT Visualization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C9DB40C-2023-4DAD-E58B-2E6881530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040" y="4161048"/>
            <a:ext cx="47244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49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664" y="197779"/>
            <a:ext cx="7967935" cy="768096"/>
          </a:xfrm>
        </p:spPr>
        <p:txBody>
          <a:bodyPr>
            <a:normAutofit/>
          </a:bodyPr>
          <a:lstStyle/>
          <a:p>
            <a:r>
              <a:rPr lang="en-US" sz="3600" dirty="0"/>
              <a:t>Fast Fourier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41C1E-7FB9-4FD0-9195-B9ADFD18AD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7381" y="1185098"/>
                <a:ext cx="9058275" cy="930275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FFT is an algorithm to find DFT.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FFT reduces the complexity from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Malgun Gothic" panose="020B0503020000020004" pitchFamily="34" charset="-127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Malgun Gothic" panose="020B0503020000020004" pitchFamily="34" charset="-127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kern="100" dirty="0">
                  <a:effectLst/>
                  <a:latin typeface="Aptos" panose="020B0004020202020204" pitchFamily="34" charset="0"/>
                  <a:ea typeface="Malgun Gothic" panose="020B0503020000020004" pitchFamily="34" charset="-127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141C1E-7FB9-4FD0-9195-B9ADFD18AD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381" y="1185098"/>
                <a:ext cx="9058275" cy="930275"/>
              </a:xfrm>
              <a:blipFill>
                <a:blip r:embed="rId2"/>
                <a:stretch>
                  <a:fillRect l="-404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20C0848-1D1D-CBE8-C483-DCAFB8C6CCF7}"/>
              </a:ext>
            </a:extLst>
          </p:cNvPr>
          <p:cNvSpPr/>
          <p:nvPr/>
        </p:nvSpPr>
        <p:spPr>
          <a:xfrm>
            <a:off x="11684000" y="6414655"/>
            <a:ext cx="508000" cy="443345"/>
          </a:xfrm>
          <a:prstGeom prst="rect">
            <a:avLst/>
          </a:prstGeom>
          <a:solidFill>
            <a:schemeClr val="accent1">
              <a:alpha val="90000"/>
            </a:schemeClr>
          </a:solidFill>
          <a:ln w="25400" cap="rnd" cmpd="sng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3398A7-7F04-FF92-E99C-E2D402384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060" y="2795125"/>
            <a:ext cx="4703539" cy="28963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AA62FE-6544-AE31-8A55-10BF47EDE39B}"/>
              </a:ext>
            </a:extLst>
          </p:cNvPr>
          <p:cNvSpPr txBox="1"/>
          <p:nvPr/>
        </p:nvSpPr>
        <p:spPr>
          <a:xfrm>
            <a:off x="4665255" y="5899214"/>
            <a:ext cx="2425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Figure: FFT Algorithm </a:t>
            </a:r>
          </a:p>
        </p:txBody>
      </p:sp>
    </p:spTree>
    <p:extLst>
      <p:ext uri="{BB962C8B-B14F-4D97-AF65-F5344CB8AC3E}">
        <p14:creationId xmlns:p14="http://schemas.microsoft.com/office/powerpoint/2010/main" val="90044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40" y="174239"/>
            <a:ext cx="10980715" cy="768096"/>
          </a:xfrm>
        </p:spPr>
        <p:txBody>
          <a:bodyPr>
            <a:noAutofit/>
          </a:bodyPr>
          <a:lstStyle/>
          <a:p>
            <a:r>
              <a:rPr lang="en-US" sz="3600" dirty="0"/>
              <a:t>Frequency Domain Features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4D4784-4BAE-07A6-C584-6259A5C1D826}"/>
              </a:ext>
            </a:extLst>
          </p:cNvPr>
          <p:cNvSpPr/>
          <p:nvPr/>
        </p:nvSpPr>
        <p:spPr>
          <a:xfrm>
            <a:off x="11684000" y="6414655"/>
            <a:ext cx="508000" cy="443345"/>
          </a:xfrm>
          <a:prstGeom prst="rect">
            <a:avLst/>
          </a:prstGeom>
          <a:solidFill>
            <a:schemeClr val="accent1">
              <a:alpha val="90000"/>
            </a:schemeClr>
          </a:solidFill>
          <a:ln w="25400" cap="rnd" cmpd="sng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399786B-E676-C6B9-349A-2E73E4D4D41B}"/>
              </a:ext>
            </a:extLst>
          </p:cNvPr>
          <p:cNvSpPr txBox="1">
            <a:spLocks/>
          </p:cNvSpPr>
          <p:nvPr/>
        </p:nvSpPr>
        <p:spPr>
          <a:xfrm>
            <a:off x="489640" y="1087616"/>
            <a:ext cx="11585567" cy="55961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Mean Frequency:</a:t>
            </a:r>
            <a:r>
              <a:rPr lang="en-US" sz="2400" dirty="0"/>
              <a:t> Average amplitude of all frequencies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Variance: </a:t>
            </a:r>
            <a:r>
              <a:rPr lang="en-US" sz="2400" dirty="0"/>
              <a:t>Spread of frequency spectrum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Skewness: </a:t>
            </a:r>
            <a:r>
              <a:rPr lang="en-US" sz="2400" dirty="0"/>
              <a:t>Asymmetry in frequency spectrum 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Kurtosis: </a:t>
            </a:r>
            <a:r>
              <a:rPr lang="en-US" sz="2400" dirty="0"/>
              <a:t>Impulsiveness in spectrum 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Frequency Center: </a:t>
            </a:r>
            <a:r>
              <a:rPr lang="en-US" sz="2400" dirty="0"/>
              <a:t>Weighted center of frequency 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Standard Deviation: </a:t>
            </a:r>
            <a:r>
              <a:rPr lang="en-US" sz="2400" dirty="0"/>
              <a:t>Dispersion around the frequency center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Root Mean Square frequency: </a:t>
            </a:r>
            <a:r>
              <a:rPr lang="en-US" sz="2400" dirty="0"/>
              <a:t>Energy of the frequency spectrum 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Spectral Flatness: </a:t>
            </a:r>
            <a:r>
              <a:rPr lang="en-US" sz="2400" dirty="0"/>
              <a:t>flatness of the spectrum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Energy Distribution: </a:t>
            </a:r>
            <a:r>
              <a:rPr lang="en-US" sz="2400" dirty="0"/>
              <a:t>Distribution of energy 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Relative Spread: </a:t>
            </a:r>
            <a:r>
              <a:rPr lang="en-US" sz="2400" dirty="0"/>
              <a:t>Ratio of SD to frequency center, relative spread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Weighted Spread: </a:t>
            </a:r>
            <a:r>
              <a:rPr lang="en-US" sz="2400" dirty="0"/>
              <a:t>Skewness of weighted frequency distribution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Weighted Kurtosis: </a:t>
            </a:r>
            <a:r>
              <a:rPr lang="en-US" sz="2400" dirty="0"/>
              <a:t>Kurtosis of weighted frequency distribution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Half-Power Frequency Deviation: </a:t>
            </a:r>
            <a:r>
              <a:rPr lang="en-US" sz="2400" dirty="0"/>
              <a:t>Deviation of power components </a:t>
            </a:r>
          </a:p>
          <a:p>
            <a:pPr marL="457200" indent="-45720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RMS Deviation: </a:t>
            </a:r>
            <a:r>
              <a:rPr lang="en-US" sz="2400" dirty="0"/>
              <a:t>RMS deviation from frequency center</a:t>
            </a:r>
          </a:p>
        </p:txBody>
      </p:sp>
    </p:spTree>
    <p:extLst>
      <p:ext uri="{BB962C8B-B14F-4D97-AF65-F5344CB8AC3E}">
        <p14:creationId xmlns:p14="http://schemas.microsoft.com/office/powerpoint/2010/main" val="300211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9E6AC-D9AE-0308-C4D2-05AF70A7A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3648455"/>
            <a:ext cx="4023360" cy="67804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dirty="0"/>
              <a:t>Cont.…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9406507-1010-CF84-F7C7-8E569EF7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353" y="670810"/>
            <a:ext cx="7254176" cy="51141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812418-84E0-C266-1039-28755D2AC3F8}"/>
              </a:ext>
            </a:extLst>
          </p:cNvPr>
          <p:cNvSpPr txBox="1"/>
          <p:nvPr/>
        </p:nvSpPr>
        <p:spPr>
          <a:xfrm>
            <a:off x="6086762" y="5897701"/>
            <a:ext cx="6105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i="1" dirty="0"/>
              <a:t>Table: Common Statistical Features in Frequency Domain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E8D9B1-62FD-0E19-93D9-07FD51F89CCA}"/>
              </a:ext>
            </a:extLst>
          </p:cNvPr>
          <p:cNvSpPr/>
          <p:nvPr/>
        </p:nvSpPr>
        <p:spPr>
          <a:xfrm>
            <a:off x="11684000" y="6414655"/>
            <a:ext cx="508000" cy="443345"/>
          </a:xfrm>
          <a:prstGeom prst="rect">
            <a:avLst/>
          </a:prstGeom>
          <a:solidFill>
            <a:schemeClr val="accent1">
              <a:alpha val="90000"/>
            </a:schemeClr>
          </a:solidFill>
          <a:ln w="25400" cap="rnd" cmpd="sng">
            <a:prstDash val="solid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8922473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10187</TotalTime>
  <Words>472</Words>
  <Application>Microsoft Office PowerPoint</Application>
  <PresentationFormat>Widescreen</PresentationFormat>
  <Paragraphs>85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ui-sans-serif</vt:lpstr>
      <vt:lpstr>Aptos</vt:lpstr>
      <vt:lpstr>Arial</vt:lpstr>
      <vt:lpstr>Avenir Next LT Pro</vt:lpstr>
      <vt:lpstr>Calibri</vt:lpstr>
      <vt:lpstr>Cambria Math</vt:lpstr>
      <vt:lpstr>Segoe UI</vt:lpstr>
      <vt:lpstr>Wingdings</vt:lpstr>
      <vt:lpstr>AccentBoxVTI</vt:lpstr>
      <vt:lpstr>Signal Processing and Feature Extraction  Part-II </vt:lpstr>
      <vt:lpstr>Signal Processing  in the Frequency Domain</vt:lpstr>
      <vt:lpstr>Fourier Analysis Methods</vt:lpstr>
      <vt:lpstr>Fourier Series</vt:lpstr>
      <vt:lpstr>Fourier Transform</vt:lpstr>
      <vt:lpstr>Discrete Fourier Transform</vt:lpstr>
      <vt:lpstr>Fast Fourier Transform</vt:lpstr>
      <vt:lpstr>Frequency Domain Features</vt:lpstr>
      <vt:lpstr>Cont.…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Signal Processing and Feature Extraction  Part-II </dc:title>
  <dc:creator>우마르 무하마드</dc:creator>
  <cp:lastModifiedBy>우마르 무하마드</cp:lastModifiedBy>
  <cp:revision>70</cp:revision>
  <dcterms:created xsi:type="dcterms:W3CDTF">2024-05-24T02:18:15Z</dcterms:created>
  <dcterms:modified xsi:type="dcterms:W3CDTF">2024-05-31T14:31:14Z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