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92" r:id="rId6"/>
    <p:sldId id="264" r:id="rId7"/>
    <p:sldId id="266" r:id="rId8"/>
    <p:sldId id="295" r:id="rId9"/>
    <p:sldId id="296" r:id="rId10"/>
    <p:sldId id="297" r:id="rId11"/>
    <p:sldId id="299" r:id="rId12"/>
    <p:sldId id="300" r:id="rId13"/>
    <p:sldId id="301" r:id="rId14"/>
    <p:sldId id="302" r:id="rId15"/>
    <p:sldId id="29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80"/>
    <a:srgbClr val="B4C7E7"/>
    <a:srgbClr val="8FAADC"/>
    <a:srgbClr val="A9D18E"/>
    <a:srgbClr val="C5E0B4"/>
    <a:srgbClr val="F0EAF6"/>
    <a:srgbClr val="FFFFFF"/>
    <a:srgbClr val="92D050"/>
    <a:srgbClr val="DEEBF7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howGuides="1">
      <p:cViewPr varScale="1">
        <p:scale>
          <a:sx n="109" d="100"/>
          <a:sy n="109" d="100"/>
        </p:scale>
        <p:origin x="612" y="96"/>
      </p:cViewPr>
      <p:guideLst/>
    </p:cSldViewPr>
  </p:slideViewPr>
  <p:outlineViewPr>
    <p:cViewPr>
      <p:scale>
        <a:sx n="33" d="100"/>
        <a:sy n="33" d="100"/>
      </p:scale>
      <p:origin x="0" y="-498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C3C3A6-B337-4D83-9CDB-B9C35780FF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79A68-3D73-4695-8C1E-3CDBCB536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7C6B7-F63D-48F8-8C65-A57506B0F13B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5045C-A7CE-41D4-85C5-0E9ACEEF9B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9ABD0F-F8EA-4B9F-8647-FC7D4AE3D8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B78DD-9481-4863-BCCC-946573546D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0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9A0FA-2191-4F92-A1E4-6EB4598AC4EC}" type="datetimeFigureOut">
              <a:rPr lang="en-US" smtClean="0"/>
              <a:t>5/3/2024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359F2-43EF-4812-9DC0-98C0B1A406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111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07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64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4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3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770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90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681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to add text 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20XX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6" r:id="rId15"/>
    <p:sldLayoutId id="2147483817" r:id="rId16"/>
    <p:sldLayoutId id="2147483822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650" y="1797074"/>
            <a:ext cx="7314149" cy="274672"/>
          </a:xfrm>
          <a:ln w="0">
            <a:noFill/>
          </a:ln>
        </p:spPr>
        <p:txBody>
          <a:bodyPr/>
          <a:lstStyle/>
          <a:p>
            <a:r>
              <a:rPr lang="en-US" sz="1400" i="0" u="none" strike="noStrike" cap="none" baseline="0" dirty="0"/>
              <a:t>Book</a:t>
            </a:r>
            <a:r>
              <a:rPr lang="en-US" sz="1400" i="0" u="none" strike="noStrike" baseline="0" dirty="0"/>
              <a:t> :  </a:t>
            </a:r>
            <a:r>
              <a:rPr lang="en-US" sz="1400" i="0" u="none" strike="noStrike" cap="none" baseline="0" dirty="0"/>
              <a:t>Intelligent Fault Diagnosis and Remaining Useful Life Prediction of Rotating Machinery</a:t>
            </a:r>
            <a:endParaRPr lang="en-US" sz="2000" dirty="0"/>
          </a:p>
        </p:txBody>
      </p:sp>
      <p:pic>
        <p:nvPicPr>
          <p:cNvPr id="5" name="Picture Placeholder 4" descr="A person holding a tablet in a factory&#10;&#10;Description automatically generated">
            <a:extLst>
              <a:ext uri="{FF2B5EF4-FFF2-40B4-BE49-F238E27FC236}">
                <a16:creationId xmlns:a16="http://schemas.microsoft.com/office/drawing/2014/main" id="{228E29FD-5828-A6A7-FCB9-6577B8B6585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851" b="21851"/>
          <a:stretch>
            <a:fillRect/>
          </a:stretch>
        </p:blipFill>
        <p:spPr>
          <a:xfrm>
            <a:off x="445008" y="3429000"/>
            <a:ext cx="11274551" cy="32879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A4E05-3BAD-794C-F760-350117923600}"/>
              </a:ext>
            </a:extLst>
          </p:cNvPr>
          <p:cNvSpPr txBox="1"/>
          <p:nvPr/>
        </p:nvSpPr>
        <p:spPr>
          <a:xfrm>
            <a:off x="2629951" y="2426197"/>
            <a:ext cx="59647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810E0"/>
                </a:solidFill>
              </a:rPr>
              <a:t>Muhammad Umar</a:t>
            </a:r>
          </a:p>
          <a:p>
            <a:pPr algn="ctr"/>
            <a:r>
              <a:rPr lang="en-US" sz="1600" dirty="0"/>
              <a:t>Graduate Research Assistant </a:t>
            </a:r>
          </a:p>
          <a:p>
            <a:pPr algn="ctr"/>
            <a:r>
              <a:rPr lang="en-US" sz="1400" dirty="0"/>
              <a:t>Ulsan Industrial Artificial Intelligence Laboratory </a:t>
            </a:r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47E6DB1-3E26-059A-0AA6-6877B41BDD0E}"/>
              </a:ext>
            </a:extLst>
          </p:cNvPr>
          <p:cNvSpPr txBox="1">
            <a:spLocks/>
          </p:cNvSpPr>
          <p:nvPr/>
        </p:nvSpPr>
        <p:spPr>
          <a:xfrm>
            <a:off x="454152" y="784569"/>
            <a:ext cx="11265407" cy="730447"/>
          </a:xfrm>
          <a:prstGeom prst="rect">
            <a:avLst/>
          </a:prstGeom>
          <a:ln w="0">
            <a:noFill/>
          </a:ln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/>
              <a:t>Introduction and background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" y="844778"/>
            <a:ext cx="2784296" cy="605376"/>
          </a:xfrm>
        </p:spPr>
        <p:txBody>
          <a:bodyPr/>
          <a:lstStyle/>
          <a:p>
            <a:r>
              <a:rPr lang="en-US" sz="2800" dirty="0"/>
              <a:t>Cont...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5E1F0A-DC6A-5879-DA0C-A4CCC3512CAD}"/>
              </a:ext>
            </a:extLst>
          </p:cNvPr>
          <p:cNvSpPr/>
          <p:nvPr/>
        </p:nvSpPr>
        <p:spPr>
          <a:xfrm>
            <a:off x="2515283" y="2996921"/>
            <a:ext cx="2039816" cy="432079"/>
          </a:xfrm>
          <a:prstGeom prst="roundRect">
            <a:avLst/>
          </a:prstGeom>
          <a:solidFill>
            <a:srgbClr val="00B0F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Driven Method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CB798C5-CD17-288D-809A-6E594DA74A77}"/>
              </a:ext>
            </a:extLst>
          </p:cNvPr>
          <p:cNvSpPr/>
          <p:nvPr/>
        </p:nvSpPr>
        <p:spPr>
          <a:xfrm>
            <a:off x="2515283" y="3810795"/>
            <a:ext cx="2039816" cy="432079"/>
          </a:xfrm>
          <a:prstGeom prst="roundRect">
            <a:avLst/>
          </a:prstGeom>
          <a:solidFill>
            <a:srgbClr val="92D05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 Based Method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B4CA3F-D3F1-8F87-E781-F5FA02341031}"/>
              </a:ext>
            </a:extLst>
          </p:cNvPr>
          <p:cNvSpPr/>
          <p:nvPr/>
        </p:nvSpPr>
        <p:spPr>
          <a:xfrm>
            <a:off x="2515283" y="4744589"/>
            <a:ext cx="2039816" cy="432079"/>
          </a:xfrm>
          <a:prstGeom prst="roundRect">
            <a:avLst/>
          </a:prstGeom>
          <a:solidFill>
            <a:srgbClr val="FFD58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Data-Model Fusion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EF234C3-FAAC-5345-F087-F503D39399BF}"/>
              </a:ext>
            </a:extLst>
          </p:cNvPr>
          <p:cNvSpPr/>
          <p:nvPr/>
        </p:nvSpPr>
        <p:spPr>
          <a:xfrm>
            <a:off x="1955999" y="2007498"/>
            <a:ext cx="2039816" cy="432079"/>
          </a:xfrm>
          <a:prstGeom prst="roundRect">
            <a:avLst/>
          </a:prstGeom>
          <a:solidFill>
            <a:schemeClr val="accent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Prognostics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FB86CB-9FB9-93AF-066B-6461C8C06AE6}"/>
              </a:ext>
            </a:extLst>
          </p:cNvPr>
          <p:cNvCxnSpPr/>
          <p:nvPr/>
        </p:nvCxnSpPr>
        <p:spPr>
          <a:xfrm>
            <a:off x="1390262" y="2223537"/>
            <a:ext cx="0" cy="273709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CB48DD-3370-085A-B765-41250538104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390262" y="2223537"/>
            <a:ext cx="565737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55BBBC-0F61-4671-75D6-1E57D5B85679}"/>
              </a:ext>
            </a:extLst>
          </p:cNvPr>
          <p:cNvCxnSpPr>
            <a:endCxn id="24" idx="1"/>
          </p:cNvCxnSpPr>
          <p:nvPr/>
        </p:nvCxnSpPr>
        <p:spPr>
          <a:xfrm>
            <a:off x="1400536" y="4960628"/>
            <a:ext cx="1114747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82B125-812F-D4F5-6BE9-B6D52DF55FD2}"/>
              </a:ext>
            </a:extLst>
          </p:cNvPr>
          <p:cNvCxnSpPr>
            <a:endCxn id="20" idx="1"/>
          </p:cNvCxnSpPr>
          <p:nvPr/>
        </p:nvCxnSpPr>
        <p:spPr>
          <a:xfrm>
            <a:off x="1400536" y="3212960"/>
            <a:ext cx="1114747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B9F17-A630-C119-7B69-1C1927EB9397}"/>
              </a:ext>
            </a:extLst>
          </p:cNvPr>
          <p:cNvCxnSpPr>
            <a:endCxn id="22" idx="1"/>
          </p:cNvCxnSpPr>
          <p:nvPr/>
        </p:nvCxnSpPr>
        <p:spPr>
          <a:xfrm>
            <a:off x="1400536" y="4026834"/>
            <a:ext cx="1114747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876204E-D597-C2FE-841C-D09FFAA05F57}"/>
              </a:ext>
            </a:extLst>
          </p:cNvPr>
          <p:cNvSpPr/>
          <p:nvPr/>
        </p:nvSpPr>
        <p:spPr>
          <a:xfrm>
            <a:off x="5487204" y="3032365"/>
            <a:ext cx="4655423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Rely on historical measurements and statistical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DA4212-20DD-D2C3-8672-F9E78AE1637E}"/>
              </a:ext>
            </a:extLst>
          </p:cNvPr>
          <p:cNvSpPr/>
          <p:nvPr/>
        </p:nvSpPr>
        <p:spPr>
          <a:xfrm>
            <a:off x="5487204" y="3851736"/>
            <a:ext cx="4655422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mathematical or physical method to describe degradation.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1312AF-BA05-D436-55DB-F044AB132D0A}"/>
              </a:ext>
            </a:extLst>
          </p:cNvPr>
          <p:cNvSpPr/>
          <p:nvPr/>
        </p:nvSpPr>
        <p:spPr>
          <a:xfrm>
            <a:off x="5487204" y="4785530"/>
            <a:ext cx="4655422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Integrate both methods, aim for more reliable RUL prediction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22A941-3427-49BC-BE38-484C040360DB}"/>
              </a:ext>
            </a:extLst>
          </p:cNvPr>
          <p:cNvCxnSpPr>
            <a:stCxn id="20" idx="3"/>
            <a:endCxn id="28" idx="1"/>
          </p:cNvCxnSpPr>
          <p:nvPr/>
        </p:nvCxnSpPr>
        <p:spPr>
          <a:xfrm flipV="1">
            <a:off x="4555099" y="3207463"/>
            <a:ext cx="932105" cy="549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906B48-2E31-DB92-6E36-9A3F5D472500}"/>
              </a:ext>
            </a:extLst>
          </p:cNvPr>
          <p:cNvCxnSpPr>
            <a:stCxn id="22" idx="3"/>
            <a:endCxn id="29" idx="1"/>
          </p:cNvCxnSpPr>
          <p:nvPr/>
        </p:nvCxnSpPr>
        <p:spPr>
          <a:xfrm flipV="1">
            <a:off x="4555099" y="4026834"/>
            <a:ext cx="932105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05C4E-C93D-A1E2-823B-30E5EC3509B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555099" y="4960628"/>
            <a:ext cx="9321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88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3" grpId="0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06" y="1370343"/>
            <a:ext cx="5044936" cy="605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5. Maintenance Decision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42532-5D4E-6474-6755-EE45C0D07CA2}"/>
              </a:ext>
            </a:extLst>
          </p:cNvPr>
          <p:cNvSpPr txBox="1"/>
          <p:nvPr/>
        </p:nvSpPr>
        <p:spPr>
          <a:xfrm>
            <a:off x="588248" y="1467854"/>
            <a:ext cx="5807901" cy="401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process in PHM.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optimal maintenance strategies.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Ensure effective assets management, minimize downtime.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E-maintenance, e-monitoring, e-diagnosis, e-prognosis. </a:t>
            </a:r>
          </a:p>
        </p:txBody>
      </p:sp>
      <p:pic>
        <p:nvPicPr>
          <p:cNvPr id="4" name="Picture 3" descr="A cartoon character carrying a toolbox and a wrench&#10;&#10;Description automatically generated">
            <a:extLst>
              <a:ext uri="{FF2B5EF4-FFF2-40B4-BE49-F238E27FC236}">
                <a16:creationId xmlns:a16="http://schemas.microsoft.com/office/drawing/2014/main" id="{193C1877-B837-B48B-28F5-5F53B30D96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78" b="2699"/>
          <a:stretch/>
        </p:blipFill>
        <p:spPr>
          <a:xfrm>
            <a:off x="6396150" y="792403"/>
            <a:ext cx="5795850" cy="527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8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045D6AF-532B-394C-0C6F-38B6628CE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70" y="3158948"/>
            <a:ext cx="2843757" cy="540099"/>
          </a:xfrm>
        </p:spPr>
        <p:txBody>
          <a:bodyPr/>
          <a:lstStyle/>
          <a:p>
            <a:pPr algn="ctr"/>
            <a:r>
              <a:rPr lang="en-US" sz="3200" dirty="0"/>
              <a:t>Thank you</a:t>
            </a:r>
          </a:p>
        </p:txBody>
      </p:sp>
      <p:pic>
        <p:nvPicPr>
          <p:cNvPr id="6" name="Graphic 5" descr="Smiling with hearts face outline outline">
            <a:extLst>
              <a:ext uri="{FF2B5EF4-FFF2-40B4-BE49-F238E27FC236}">
                <a16:creationId xmlns:a16="http://schemas.microsoft.com/office/drawing/2014/main" id="{AB6E263E-2DEB-8004-C9FE-5C6D38B92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2550" y="29717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59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7436"/>
            <a:ext cx="5229225" cy="580534"/>
          </a:xfrm>
        </p:spPr>
        <p:txBody>
          <a:bodyPr/>
          <a:lstStyle/>
          <a:p>
            <a:r>
              <a:rPr lang="en-US" dirty="0"/>
              <a:t>Table of contents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199" y="1824245"/>
            <a:ext cx="6328612" cy="213815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Common Rotating Machinery Components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Health Management Strategies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Overview of Prognostic and Health Management (PHM)</a:t>
            </a: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6441"/>
            <a:ext cx="11267440" cy="622299"/>
          </a:xfrm>
        </p:spPr>
        <p:txBody>
          <a:bodyPr/>
          <a:lstStyle/>
          <a:p>
            <a:r>
              <a:rPr lang="en-US" dirty="0"/>
              <a:t>Common Rotating Machinery Components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6FF1E3-83E0-8440-6CE2-999463D20BF3}"/>
              </a:ext>
            </a:extLst>
          </p:cNvPr>
          <p:cNvSpPr/>
          <p:nvPr/>
        </p:nvSpPr>
        <p:spPr>
          <a:xfrm>
            <a:off x="1249583" y="1771857"/>
            <a:ext cx="3331686" cy="534155"/>
          </a:xfrm>
          <a:prstGeom prst="roundRect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Rotating Machinery Component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718AB6E-A729-F962-9596-0058926F71E1}"/>
              </a:ext>
            </a:extLst>
          </p:cNvPr>
          <p:cNvSpPr/>
          <p:nvPr/>
        </p:nvSpPr>
        <p:spPr>
          <a:xfrm>
            <a:off x="6069416" y="1771856"/>
            <a:ext cx="1827292" cy="534156"/>
          </a:xfrm>
          <a:prstGeom prst="roundRect">
            <a:avLst/>
          </a:prstGeom>
          <a:solidFill>
            <a:srgbClr val="FF00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Faults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C5C2357-DDD8-4BF5-FB64-2A8C116593CF}"/>
              </a:ext>
            </a:extLst>
          </p:cNvPr>
          <p:cNvSpPr/>
          <p:nvPr/>
        </p:nvSpPr>
        <p:spPr>
          <a:xfrm>
            <a:off x="9393500" y="1771855"/>
            <a:ext cx="1676398" cy="53415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Visuals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F86A77-5C36-D92B-B455-DAA5B3488873}"/>
              </a:ext>
            </a:extLst>
          </p:cNvPr>
          <p:cNvSpPr/>
          <p:nvPr/>
        </p:nvSpPr>
        <p:spPr>
          <a:xfrm>
            <a:off x="703067" y="3087222"/>
            <a:ext cx="1795680" cy="606582"/>
          </a:xfrm>
          <a:prstGeom prst="round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Rotors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16F699D-B79E-A683-1FBC-469E1D7F3197}"/>
              </a:ext>
            </a:extLst>
          </p:cNvPr>
          <p:cNvSpPr/>
          <p:nvPr/>
        </p:nvSpPr>
        <p:spPr>
          <a:xfrm>
            <a:off x="703065" y="3908918"/>
            <a:ext cx="1795680" cy="606582"/>
          </a:xfrm>
          <a:prstGeom prst="round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Rolling Elements Bearings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D1F946A-C967-77B7-4824-4FE4F2956C71}"/>
              </a:ext>
            </a:extLst>
          </p:cNvPr>
          <p:cNvSpPr/>
          <p:nvPr/>
        </p:nvSpPr>
        <p:spPr>
          <a:xfrm>
            <a:off x="703066" y="4713403"/>
            <a:ext cx="1795680" cy="606582"/>
          </a:xfrm>
          <a:prstGeom prst="round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Gears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D08ABB9-1A42-ADB1-3D75-27CB17350C9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386861" y="2038933"/>
            <a:ext cx="86272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2153A7-8CA7-BC96-65C8-3024C7D09448}"/>
              </a:ext>
            </a:extLst>
          </p:cNvPr>
          <p:cNvCxnSpPr>
            <a:cxnSpLocks/>
          </p:cNvCxnSpPr>
          <p:nvPr/>
        </p:nvCxnSpPr>
        <p:spPr>
          <a:xfrm>
            <a:off x="386861" y="2038934"/>
            <a:ext cx="11480" cy="297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261CCAE-06EA-7B47-D848-6146F9F323C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98341" y="5016694"/>
            <a:ext cx="304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C19F9FE-FFFA-DE3D-F370-E6E7389E888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98341" y="3390513"/>
            <a:ext cx="3047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29B1266-3E25-57AD-4DCC-C8B49E941E41}"/>
              </a:ext>
            </a:extLst>
          </p:cNvPr>
          <p:cNvCxnSpPr>
            <a:cxnSpLocks/>
          </p:cNvCxnSpPr>
          <p:nvPr/>
        </p:nvCxnSpPr>
        <p:spPr>
          <a:xfrm flipH="1">
            <a:off x="398339" y="4164954"/>
            <a:ext cx="304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8FF35D-E0CA-8221-C549-6C3B8E8D15E7}"/>
              </a:ext>
            </a:extLst>
          </p:cNvPr>
          <p:cNvCxnSpPr>
            <a:cxnSpLocks/>
          </p:cNvCxnSpPr>
          <p:nvPr/>
        </p:nvCxnSpPr>
        <p:spPr>
          <a:xfrm>
            <a:off x="5358622" y="2599559"/>
            <a:ext cx="0" cy="2904948"/>
          </a:xfrm>
          <a:prstGeom prst="line">
            <a:avLst/>
          </a:prstGeom>
          <a:ln w="25400" cmpd="sng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02B2A64-CFFC-788A-ED49-61B40F2F1F24}"/>
              </a:ext>
            </a:extLst>
          </p:cNvPr>
          <p:cNvSpPr/>
          <p:nvPr/>
        </p:nvSpPr>
        <p:spPr>
          <a:xfrm>
            <a:off x="2498746" y="3048107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Spinning discs or wheels that transmit power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BF19A7-5B46-2173-E84C-BCB62733E554}"/>
              </a:ext>
            </a:extLst>
          </p:cNvPr>
          <p:cNvSpPr/>
          <p:nvPr/>
        </p:nvSpPr>
        <p:spPr>
          <a:xfrm>
            <a:off x="2498746" y="3869803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Components that allow smooth rotation with minimal friction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5A3A02-444D-9457-78A9-E6C4680EB962}"/>
              </a:ext>
            </a:extLst>
          </p:cNvPr>
          <p:cNvSpPr/>
          <p:nvPr/>
        </p:nvSpPr>
        <p:spPr>
          <a:xfrm>
            <a:off x="2507799" y="4674288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Toothed wheels that mesh to transmit torque and change speed or direction.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E92A11-5256-AE05-7791-27AFFA7C5C6D}"/>
              </a:ext>
            </a:extLst>
          </p:cNvPr>
          <p:cNvSpPr/>
          <p:nvPr/>
        </p:nvSpPr>
        <p:spPr>
          <a:xfrm>
            <a:off x="5820611" y="3168703"/>
            <a:ext cx="2100402" cy="44361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Mass unbalance, Bent, Rub, Misalignment, Resonance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CDEEC0-AEBC-4659-1ACC-0AD954E2F47A}"/>
              </a:ext>
            </a:extLst>
          </p:cNvPr>
          <p:cNvSpPr/>
          <p:nvPr/>
        </p:nvSpPr>
        <p:spPr>
          <a:xfrm>
            <a:off x="5826982" y="3981793"/>
            <a:ext cx="2100402" cy="44361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Flaking, Spalling, Peeling,  Abrasion, Corrosion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3D051C-B543-2F1D-90B8-D8FB55367846}"/>
              </a:ext>
            </a:extLst>
          </p:cNvPr>
          <p:cNvSpPr/>
          <p:nvPr/>
        </p:nvSpPr>
        <p:spPr>
          <a:xfrm>
            <a:off x="5820611" y="4794884"/>
            <a:ext cx="2100402" cy="443618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Broken teeth, Wear, Misalignment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A6678C-6E98-52FD-79B5-882A5B1D768C}"/>
              </a:ext>
            </a:extLst>
          </p:cNvPr>
          <p:cNvCxnSpPr>
            <a:cxnSpLocks/>
          </p:cNvCxnSpPr>
          <p:nvPr/>
        </p:nvCxnSpPr>
        <p:spPr>
          <a:xfrm>
            <a:off x="8727015" y="2666412"/>
            <a:ext cx="0" cy="287630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32DB4DE-A168-78AE-2FBD-2DF1040C147F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4807377" y="3390512"/>
            <a:ext cx="10132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2AF6D4B-D93B-8AD7-1DCC-84F18DBA44AB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 flipV="1">
            <a:off x="4807377" y="4203602"/>
            <a:ext cx="1019605" cy="8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837242A-32B4-3676-0ADF-9100921B9C5C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4816430" y="5016693"/>
            <a:ext cx="10041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807BE6B-7DE9-7E7E-400C-C10A669340E6}"/>
              </a:ext>
            </a:extLst>
          </p:cNvPr>
          <p:cNvCxnSpPr>
            <a:cxnSpLocks/>
          </p:cNvCxnSpPr>
          <p:nvPr/>
        </p:nvCxnSpPr>
        <p:spPr>
          <a:xfrm>
            <a:off x="7927384" y="5016693"/>
            <a:ext cx="109494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F17DF64-27ED-B751-AE89-B4EBA2EEECBC}"/>
              </a:ext>
            </a:extLst>
          </p:cNvPr>
          <p:cNvCxnSpPr>
            <a:stCxn id="41" idx="3"/>
          </p:cNvCxnSpPr>
          <p:nvPr/>
        </p:nvCxnSpPr>
        <p:spPr>
          <a:xfrm>
            <a:off x="7927384" y="4203602"/>
            <a:ext cx="209672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0A6022E-2278-C1F1-8799-BEF63F87277A}"/>
              </a:ext>
            </a:extLst>
          </p:cNvPr>
          <p:cNvCxnSpPr>
            <a:stCxn id="40" idx="3"/>
          </p:cNvCxnSpPr>
          <p:nvPr/>
        </p:nvCxnSpPr>
        <p:spPr>
          <a:xfrm>
            <a:off x="7921013" y="3390512"/>
            <a:ext cx="153931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-up of a gear&#10;&#10;Description automatically generated">
            <a:extLst>
              <a:ext uri="{FF2B5EF4-FFF2-40B4-BE49-F238E27FC236}">
                <a16:creationId xmlns:a16="http://schemas.microsoft.com/office/drawing/2014/main" id="{52CA2344-2710-D89E-51E8-F46348691B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179"/>
          <a:stretch/>
        </p:blipFill>
        <p:spPr>
          <a:xfrm>
            <a:off x="9072172" y="4578893"/>
            <a:ext cx="2177611" cy="970184"/>
          </a:xfrm>
          <a:prstGeom prst="rect">
            <a:avLst/>
          </a:prstGeom>
        </p:spPr>
      </p:pic>
      <p:pic>
        <p:nvPicPr>
          <p:cNvPr id="8" name="Picture 7" descr="A close up of a bearing&#10;&#10;Description automatically generated">
            <a:extLst>
              <a:ext uri="{FF2B5EF4-FFF2-40B4-BE49-F238E27FC236}">
                <a16:creationId xmlns:a16="http://schemas.microsoft.com/office/drawing/2014/main" id="{F0E08B1C-F851-F5C8-4BFB-3ACFC862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4521" y="3669568"/>
            <a:ext cx="1231255" cy="885046"/>
          </a:xfrm>
          <a:prstGeom prst="rect">
            <a:avLst/>
          </a:prstGeom>
        </p:spPr>
      </p:pic>
      <p:pic>
        <p:nvPicPr>
          <p:cNvPr id="10" name="Picture 9" descr="A close-up of a metal disc&#10;&#10;Description automatically generated">
            <a:extLst>
              <a:ext uri="{FF2B5EF4-FFF2-40B4-BE49-F238E27FC236}">
                <a16:creationId xmlns:a16="http://schemas.microsoft.com/office/drawing/2014/main" id="{8E4C7FD8-FECE-D670-CEB4-959312777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3947" y="2599559"/>
            <a:ext cx="1549914" cy="103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443846-F52B-8998-09BE-5DE88655EC54}"/>
              </a:ext>
            </a:extLst>
          </p:cNvPr>
          <p:cNvSpPr/>
          <p:nvPr/>
        </p:nvSpPr>
        <p:spPr>
          <a:xfrm>
            <a:off x="4280417" y="1475780"/>
            <a:ext cx="3905965" cy="5341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 Management Strategies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C0DDCAD-AF28-9F38-6385-63FD09DE6369}"/>
              </a:ext>
            </a:extLst>
          </p:cNvPr>
          <p:cNvSpPr/>
          <p:nvPr/>
        </p:nvSpPr>
        <p:spPr>
          <a:xfrm>
            <a:off x="1155494" y="3206484"/>
            <a:ext cx="1795680" cy="606582"/>
          </a:xfrm>
          <a:prstGeom prst="roundRect">
            <a:avLst/>
          </a:prstGeom>
          <a:solidFill>
            <a:srgbClr val="00B050"/>
          </a:solidFill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Reactive</a:t>
            </a:r>
          </a:p>
          <a:p>
            <a:pPr algn="ctr"/>
            <a:r>
              <a:rPr lang="en-US" dirty="0"/>
              <a:t>Maintenance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AD2A399-E596-C03F-8B57-73CE768B4065}"/>
              </a:ext>
            </a:extLst>
          </p:cNvPr>
          <p:cNvSpPr/>
          <p:nvPr/>
        </p:nvSpPr>
        <p:spPr>
          <a:xfrm>
            <a:off x="5240296" y="3122883"/>
            <a:ext cx="1795680" cy="606582"/>
          </a:xfrm>
          <a:prstGeom prst="roundRect">
            <a:avLst/>
          </a:prstGeom>
          <a:solidFill>
            <a:srgbClr val="FFFF00"/>
          </a:solidFill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Preventive</a:t>
            </a:r>
          </a:p>
          <a:p>
            <a:pPr algn="ctr"/>
            <a:r>
              <a:rPr lang="en-US" dirty="0"/>
              <a:t>Maintenance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7345637-BD09-FB72-38FE-1BE0D1A97D84}"/>
              </a:ext>
            </a:extLst>
          </p:cNvPr>
          <p:cNvSpPr/>
          <p:nvPr/>
        </p:nvSpPr>
        <p:spPr>
          <a:xfrm>
            <a:off x="9535038" y="3197280"/>
            <a:ext cx="1795680" cy="606582"/>
          </a:xfrm>
          <a:prstGeom prst="roundRect">
            <a:avLst/>
          </a:prstGeom>
          <a:solidFill>
            <a:srgbClr val="00B0F0"/>
          </a:solidFill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Predictive</a:t>
            </a:r>
          </a:p>
          <a:p>
            <a:pPr algn="ctr"/>
            <a:r>
              <a:rPr lang="en-US" dirty="0"/>
              <a:t>Maintenance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A357666-6325-ACDE-DC9E-3B4155D03021}"/>
              </a:ext>
            </a:extLst>
          </p:cNvPr>
          <p:cNvSpPr/>
          <p:nvPr/>
        </p:nvSpPr>
        <p:spPr>
          <a:xfrm>
            <a:off x="9278561" y="4668376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Condition-Based</a:t>
            </a:r>
          </a:p>
          <a:p>
            <a:pPr algn="ctr"/>
            <a:r>
              <a:rPr lang="en-US" sz="1400" dirty="0"/>
              <a:t>Recommend maintenance based on information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982947-EB74-27A2-66C5-1F4B013481F5}"/>
              </a:ext>
            </a:extLst>
          </p:cNvPr>
          <p:cNvSpPr/>
          <p:nvPr/>
        </p:nvSpPr>
        <p:spPr>
          <a:xfrm>
            <a:off x="4983821" y="4569316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b="1" dirty="0"/>
              <a:t>Time-Based</a:t>
            </a:r>
            <a:endParaRPr lang="en-US" sz="1400" b="1" dirty="0"/>
          </a:p>
          <a:p>
            <a:pPr algn="ctr"/>
            <a:r>
              <a:rPr lang="en-US" sz="1400" dirty="0"/>
              <a:t>Machine are repeatedly checked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41B0F3-E712-9544-89B2-5F4AD64EAEA5}"/>
              </a:ext>
            </a:extLst>
          </p:cNvPr>
          <p:cNvSpPr/>
          <p:nvPr/>
        </p:nvSpPr>
        <p:spPr>
          <a:xfrm>
            <a:off x="899018" y="4668376"/>
            <a:ext cx="2308631" cy="684811"/>
          </a:xfrm>
          <a:prstGeom prst="rect">
            <a:avLst/>
          </a:prstGeom>
          <a:ln w="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b="1" dirty="0"/>
              <a:t>Run-to-failure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Traditional maintenance strategy</a:t>
            </a:r>
          </a:p>
        </p:txBody>
      </p:sp>
      <p:sp>
        <p:nvSpPr>
          <p:cNvPr id="63" name="Title 10">
            <a:extLst>
              <a:ext uri="{FF2B5EF4-FFF2-40B4-BE49-F238E27FC236}">
                <a16:creationId xmlns:a16="http://schemas.microsoft.com/office/drawing/2014/main" id="{2F469118-F6BD-630C-A164-298124E88168}"/>
              </a:ext>
            </a:extLst>
          </p:cNvPr>
          <p:cNvSpPr txBox="1">
            <a:spLocks/>
          </p:cNvSpPr>
          <p:nvPr/>
        </p:nvSpPr>
        <p:spPr>
          <a:xfrm>
            <a:off x="284495" y="681719"/>
            <a:ext cx="6255848" cy="6127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Health management strategies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11E926-48E3-FB43-C827-0B857AE570A2}"/>
              </a:ext>
            </a:extLst>
          </p:cNvPr>
          <p:cNvCxnSpPr>
            <a:cxnSpLocks/>
          </p:cNvCxnSpPr>
          <p:nvPr/>
        </p:nvCxnSpPr>
        <p:spPr>
          <a:xfrm>
            <a:off x="2011878" y="3813066"/>
            <a:ext cx="0" cy="8553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491AC59-97B3-394B-390E-5C5C88FF077B}"/>
              </a:ext>
            </a:extLst>
          </p:cNvPr>
          <p:cNvCxnSpPr>
            <a:cxnSpLocks/>
          </p:cNvCxnSpPr>
          <p:nvPr/>
        </p:nvCxnSpPr>
        <p:spPr>
          <a:xfrm flipH="1">
            <a:off x="10432876" y="3791148"/>
            <a:ext cx="1" cy="86451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75DAFC6-84FA-3A51-286B-3B77E72CD777}"/>
              </a:ext>
            </a:extLst>
          </p:cNvPr>
          <p:cNvCxnSpPr>
            <a:cxnSpLocks/>
          </p:cNvCxnSpPr>
          <p:nvPr/>
        </p:nvCxnSpPr>
        <p:spPr>
          <a:xfrm>
            <a:off x="2033924" y="2382674"/>
            <a:ext cx="8398953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51BFA5D-A585-15D9-FB4F-0843837198D4}"/>
              </a:ext>
            </a:extLst>
          </p:cNvPr>
          <p:cNvCxnSpPr>
            <a:cxnSpLocks/>
          </p:cNvCxnSpPr>
          <p:nvPr/>
        </p:nvCxnSpPr>
        <p:spPr>
          <a:xfrm>
            <a:off x="2033924" y="2382674"/>
            <a:ext cx="0" cy="7372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BDA449-98E8-6F45-427E-CB15FC8CA706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432877" y="2391102"/>
            <a:ext cx="1" cy="8061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2B02ABDF-BE51-FC3E-0278-6D73EFB9E592}"/>
              </a:ext>
            </a:extLst>
          </p:cNvPr>
          <p:cNvCxnSpPr>
            <a:cxnSpLocks/>
          </p:cNvCxnSpPr>
          <p:nvPr/>
        </p:nvCxnSpPr>
        <p:spPr>
          <a:xfrm>
            <a:off x="6138137" y="2134022"/>
            <a:ext cx="0" cy="25708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 descr="A blue and black symbol with two wrenches&#10;&#10;Description automatically generated">
            <a:extLst>
              <a:ext uri="{FF2B5EF4-FFF2-40B4-BE49-F238E27FC236}">
                <a16:creationId xmlns:a16="http://schemas.microsoft.com/office/drawing/2014/main" id="{E86B6596-4024-E7F5-B93C-5F7DCA415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240" y="5455927"/>
            <a:ext cx="1639368" cy="1092912"/>
          </a:xfrm>
          <a:prstGeom prst="rect">
            <a:avLst/>
          </a:prstGeom>
        </p:spPr>
      </p:pic>
      <p:pic>
        <p:nvPicPr>
          <p:cNvPr id="122" name="Picture 121" descr="A calendar with tools and a circle&#10;&#10;Description automatically generated">
            <a:extLst>
              <a:ext uri="{FF2B5EF4-FFF2-40B4-BE49-F238E27FC236}">
                <a16:creationId xmlns:a16="http://schemas.microsoft.com/office/drawing/2014/main" id="{A13DED8A-378E-6123-DC4A-3399FFE3035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52707" y="5183503"/>
            <a:ext cx="1970856" cy="1572454"/>
          </a:xfrm>
          <a:prstGeom prst="rect">
            <a:avLst/>
          </a:prstGeom>
        </p:spPr>
      </p:pic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1475F4B-1177-ECFD-327F-0455E2EFE154}"/>
              </a:ext>
            </a:extLst>
          </p:cNvPr>
          <p:cNvCxnSpPr>
            <a:stCxn id="14" idx="2"/>
            <a:endCxn id="36" idx="0"/>
          </p:cNvCxnSpPr>
          <p:nvPr/>
        </p:nvCxnSpPr>
        <p:spPr>
          <a:xfrm>
            <a:off x="6138136" y="3729465"/>
            <a:ext cx="1" cy="8398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37771F2-9278-1A8A-AC1D-ED41B9073B3E}"/>
              </a:ext>
            </a:extLst>
          </p:cNvPr>
          <p:cNvCxnSpPr>
            <a:endCxn id="14" idx="0"/>
          </p:cNvCxnSpPr>
          <p:nvPr/>
        </p:nvCxnSpPr>
        <p:spPr>
          <a:xfrm>
            <a:off x="6138136" y="2391102"/>
            <a:ext cx="0" cy="7317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6" name="Picture 135" descr="A screen shot of a sound wave&#10;&#10;Description automatically generated">
            <a:extLst>
              <a:ext uri="{FF2B5EF4-FFF2-40B4-BE49-F238E27FC236}">
                <a16:creationId xmlns:a16="http://schemas.microsoft.com/office/drawing/2014/main" id="{FE210869-CFB5-D834-36A2-755C48A47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3529" y="5493330"/>
            <a:ext cx="1319386" cy="105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4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33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F9DABA30-DC7F-B99D-8117-FF8D9990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109395"/>
              </p:ext>
            </p:extLst>
          </p:nvPr>
        </p:nvGraphicFramePr>
        <p:xfrm>
          <a:off x="915255" y="2244961"/>
          <a:ext cx="10160287" cy="3123846"/>
        </p:xfrm>
        <a:graphic>
          <a:graphicData uri="http://schemas.openxmlformats.org/drawingml/2006/table">
            <a:tbl>
              <a:tblPr firstRow="1" firstCol="1" lastCol="1" bandRow="1" bandCol="1">
                <a:tableStyleId>{912C8C85-51F0-491E-9774-3900AFEF0FD7}</a:tableStyleId>
              </a:tblPr>
              <a:tblGrid>
                <a:gridCol w="2830531">
                  <a:extLst>
                    <a:ext uri="{9D8B030D-6E8A-4147-A177-3AD203B41FA5}">
                      <a16:colId xmlns:a16="http://schemas.microsoft.com/office/drawing/2014/main" val="784853920"/>
                    </a:ext>
                  </a:extLst>
                </a:gridCol>
                <a:gridCol w="4202460">
                  <a:extLst>
                    <a:ext uri="{9D8B030D-6E8A-4147-A177-3AD203B41FA5}">
                      <a16:colId xmlns:a16="http://schemas.microsoft.com/office/drawing/2014/main" val="467407107"/>
                    </a:ext>
                  </a:extLst>
                </a:gridCol>
                <a:gridCol w="3127296">
                  <a:extLst>
                    <a:ext uri="{9D8B030D-6E8A-4147-A177-3AD203B41FA5}">
                      <a16:colId xmlns:a16="http://schemas.microsoft.com/office/drawing/2014/main" val="1129050802"/>
                    </a:ext>
                  </a:extLst>
                </a:gridCol>
              </a:tblGrid>
              <a:tr h="20905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Strategy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Advantages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Disadvantages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549602"/>
                  </a:ext>
                </a:extLst>
              </a:tr>
              <a:tr h="906603">
                <a:tc>
                  <a:txBody>
                    <a:bodyPr/>
                    <a:lstStyle/>
                    <a:p>
                      <a:r>
                        <a:rPr lang="en-US" b="0" dirty="0"/>
                        <a:t>Reactive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Large operation time before failure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Result in severe damage or accidents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82542"/>
                  </a:ext>
                </a:extLst>
              </a:tr>
              <a:tr h="906603">
                <a:tc>
                  <a:txBody>
                    <a:bodyPr/>
                    <a:lstStyle/>
                    <a:p>
                      <a:r>
                        <a:rPr lang="en-US" b="0" dirty="0"/>
                        <a:t>Preventive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Reduce Downtime, Increase lifespan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/>
                        <a:t>costly</a:t>
                      </a:r>
                    </a:p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96279"/>
                  </a:ext>
                </a:extLst>
              </a:tr>
              <a:tr h="906603">
                <a:tc>
                  <a:txBody>
                    <a:bodyPr/>
                    <a:lstStyle/>
                    <a:p>
                      <a:r>
                        <a:rPr lang="en-US" b="0" dirty="0"/>
                        <a:t>Predictive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Cost savings, increased safety and efficiency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 initial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36046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F2A752D-8721-4902-0AD8-EAA0674F6C70}"/>
              </a:ext>
            </a:extLst>
          </p:cNvPr>
          <p:cNvSpPr txBox="1"/>
          <p:nvPr/>
        </p:nvSpPr>
        <p:spPr>
          <a:xfrm>
            <a:off x="636999" y="1040369"/>
            <a:ext cx="7880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ADVANTAGES AND DISADVANTAGES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53D400-1C38-440A-2566-305CFE20CBBA}"/>
              </a:ext>
            </a:extLst>
          </p:cNvPr>
          <p:cNvSpPr txBox="1"/>
          <p:nvPr/>
        </p:nvSpPr>
        <p:spPr>
          <a:xfrm>
            <a:off x="4285180" y="5680847"/>
            <a:ext cx="362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Table: Health Management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371553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D2F7BA8-6524-1037-5AA4-9952B4D8ED22}"/>
              </a:ext>
            </a:extLst>
          </p:cNvPr>
          <p:cNvSpPr/>
          <p:nvPr/>
        </p:nvSpPr>
        <p:spPr>
          <a:xfrm>
            <a:off x="610915" y="1536682"/>
            <a:ext cx="2039816" cy="432079"/>
          </a:xfrm>
          <a:prstGeom prst="roundRect">
            <a:avLst/>
          </a:prstGeom>
          <a:solidFill>
            <a:srgbClr val="00B0F0"/>
          </a:solidFill>
          <a:ln w="25400">
            <a:prstDash val="sysDash"/>
            <a:extLst>
              <a:ext uri="{C807C97D-BFC1-408E-A445-0C87EB9F89A2}">
                <ask:lineSketchStyleProps xmlns:ask="http://schemas.microsoft.com/office/drawing/2018/sketchyshapes" sd="3516361826">
                  <a:custGeom>
                    <a:avLst/>
                    <a:gdLst>
                      <a:gd name="connsiteX0" fmla="*/ 0 w 2039816"/>
                      <a:gd name="connsiteY0" fmla="*/ 72015 h 432079"/>
                      <a:gd name="connsiteX1" fmla="*/ 72015 w 2039816"/>
                      <a:gd name="connsiteY1" fmla="*/ 0 h 432079"/>
                      <a:gd name="connsiteX2" fmla="*/ 564919 w 2039816"/>
                      <a:gd name="connsiteY2" fmla="*/ 0 h 432079"/>
                      <a:gd name="connsiteX3" fmla="*/ 1000950 w 2039816"/>
                      <a:gd name="connsiteY3" fmla="*/ 0 h 432079"/>
                      <a:gd name="connsiteX4" fmla="*/ 1436981 w 2039816"/>
                      <a:gd name="connsiteY4" fmla="*/ 0 h 432079"/>
                      <a:gd name="connsiteX5" fmla="*/ 1967801 w 2039816"/>
                      <a:gd name="connsiteY5" fmla="*/ 0 h 432079"/>
                      <a:gd name="connsiteX6" fmla="*/ 2039816 w 2039816"/>
                      <a:gd name="connsiteY6" fmla="*/ 72015 h 432079"/>
                      <a:gd name="connsiteX7" fmla="*/ 2039816 w 2039816"/>
                      <a:gd name="connsiteY7" fmla="*/ 360064 h 432079"/>
                      <a:gd name="connsiteX8" fmla="*/ 1967801 w 2039816"/>
                      <a:gd name="connsiteY8" fmla="*/ 432079 h 432079"/>
                      <a:gd name="connsiteX9" fmla="*/ 1455939 w 2039816"/>
                      <a:gd name="connsiteY9" fmla="*/ 432079 h 432079"/>
                      <a:gd name="connsiteX10" fmla="*/ 1038866 w 2039816"/>
                      <a:gd name="connsiteY10" fmla="*/ 432079 h 432079"/>
                      <a:gd name="connsiteX11" fmla="*/ 621793 w 2039816"/>
                      <a:gd name="connsiteY11" fmla="*/ 432079 h 432079"/>
                      <a:gd name="connsiteX12" fmla="*/ 72015 w 2039816"/>
                      <a:gd name="connsiteY12" fmla="*/ 432079 h 432079"/>
                      <a:gd name="connsiteX13" fmla="*/ 0 w 2039816"/>
                      <a:gd name="connsiteY13" fmla="*/ 360064 h 432079"/>
                      <a:gd name="connsiteX14" fmla="*/ 0 w 2039816"/>
                      <a:gd name="connsiteY14" fmla="*/ 72015 h 43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39816" h="432079" fill="none" extrusionOk="0">
                        <a:moveTo>
                          <a:pt x="0" y="72015"/>
                        </a:moveTo>
                        <a:cubicBezTo>
                          <a:pt x="-4073" y="21716"/>
                          <a:pt x="33624" y="9288"/>
                          <a:pt x="72015" y="0"/>
                        </a:cubicBezTo>
                        <a:cubicBezTo>
                          <a:pt x="213362" y="-57444"/>
                          <a:pt x="380915" y="1709"/>
                          <a:pt x="564919" y="0"/>
                        </a:cubicBezTo>
                        <a:cubicBezTo>
                          <a:pt x="748923" y="-1709"/>
                          <a:pt x="868654" y="28337"/>
                          <a:pt x="1000950" y="0"/>
                        </a:cubicBezTo>
                        <a:cubicBezTo>
                          <a:pt x="1133246" y="-28337"/>
                          <a:pt x="1266642" y="22240"/>
                          <a:pt x="1436981" y="0"/>
                        </a:cubicBezTo>
                        <a:cubicBezTo>
                          <a:pt x="1607320" y="-22240"/>
                          <a:pt x="1798015" y="36713"/>
                          <a:pt x="1967801" y="0"/>
                        </a:cubicBezTo>
                        <a:cubicBezTo>
                          <a:pt x="2016791" y="-3909"/>
                          <a:pt x="2030122" y="31403"/>
                          <a:pt x="2039816" y="72015"/>
                        </a:cubicBezTo>
                        <a:cubicBezTo>
                          <a:pt x="2062693" y="192699"/>
                          <a:pt x="2009097" y="299056"/>
                          <a:pt x="2039816" y="360064"/>
                        </a:cubicBezTo>
                        <a:cubicBezTo>
                          <a:pt x="2035307" y="393243"/>
                          <a:pt x="2003756" y="434654"/>
                          <a:pt x="1967801" y="432079"/>
                        </a:cubicBezTo>
                        <a:cubicBezTo>
                          <a:pt x="1812070" y="489532"/>
                          <a:pt x="1677630" y="374702"/>
                          <a:pt x="1455939" y="432079"/>
                        </a:cubicBezTo>
                        <a:cubicBezTo>
                          <a:pt x="1234248" y="489456"/>
                          <a:pt x="1146368" y="420455"/>
                          <a:pt x="1038866" y="432079"/>
                        </a:cubicBezTo>
                        <a:cubicBezTo>
                          <a:pt x="931364" y="443703"/>
                          <a:pt x="746658" y="405968"/>
                          <a:pt x="621793" y="432079"/>
                        </a:cubicBezTo>
                        <a:cubicBezTo>
                          <a:pt x="496928" y="458190"/>
                          <a:pt x="203517" y="392603"/>
                          <a:pt x="72015" y="432079"/>
                        </a:cubicBezTo>
                        <a:cubicBezTo>
                          <a:pt x="32614" y="433035"/>
                          <a:pt x="6646" y="396121"/>
                          <a:pt x="0" y="360064"/>
                        </a:cubicBezTo>
                        <a:cubicBezTo>
                          <a:pt x="-13811" y="230752"/>
                          <a:pt x="27465" y="166539"/>
                          <a:pt x="0" y="72015"/>
                        </a:cubicBezTo>
                        <a:close/>
                      </a:path>
                      <a:path w="2039816" h="432079" stroke="0" extrusionOk="0">
                        <a:moveTo>
                          <a:pt x="0" y="72015"/>
                        </a:moveTo>
                        <a:cubicBezTo>
                          <a:pt x="-236" y="33063"/>
                          <a:pt x="24509" y="-2556"/>
                          <a:pt x="72015" y="0"/>
                        </a:cubicBezTo>
                        <a:cubicBezTo>
                          <a:pt x="313105" y="-14826"/>
                          <a:pt x="330467" y="56900"/>
                          <a:pt x="583877" y="0"/>
                        </a:cubicBezTo>
                        <a:cubicBezTo>
                          <a:pt x="837287" y="-56900"/>
                          <a:pt x="826830" y="28880"/>
                          <a:pt x="1019908" y="0"/>
                        </a:cubicBezTo>
                        <a:cubicBezTo>
                          <a:pt x="1212986" y="-28880"/>
                          <a:pt x="1312411" y="32406"/>
                          <a:pt x="1436981" y="0"/>
                        </a:cubicBezTo>
                        <a:cubicBezTo>
                          <a:pt x="1561551" y="-32406"/>
                          <a:pt x="1832053" y="23866"/>
                          <a:pt x="1967801" y="0"/>
                        </a:cubicBezTo>
                        <a:cubicBezTo>
                          <a:pt x="1995768" y="1453"/>
                          <a:pt x="2044837" y="34301"/>
                          <a:pt x="2039816" y="72015"/>
                        </a:cubicBezTo>
                        <a:cubicBezTo>
                          <a:pt x="2063364" y="134509"/>
                          <a:pt x="2017202" y="238131"/>
                          <a:pt x="2039816" y="360064"/>
                        </a:cubicBezTo>
                        <a:cubicBezTo>
                          <a:pt x="2041065" y="392887"/>
                          <a:pt x="1997614" y="430659"/>
                          <a:pt x="1967801" y="432079"/>
                        </a:cubicBezTo>
                        <a:cubicBezTo>
                          <a:pt x="1815141" y="470916"/>
                          <a:pt x="1737701" y="382075"/>
                          <a:pt x="1531770" y="432079"/>
                        </a:cubicBezTo>
                        <a:cubicBezTo>
                          <a:pt x="1325839" y="482083"/>
                          <a:pt x="1279552" y="388175"/>
                          <a:pt x="1057824" y="432079"/>
                        </a:cubicBezTo>
                        <a:cubicBezTo>
                          <a:pt x="836096" y="475983"/>
                          <a:pt x="788740" y="382367"/>
                          <a:pt x="564919" y="432079"/>
                        </a:cubicBezTo>
                        <a:cubicBezTo>
                          <a:pt x="341099" y="481791"/>
                          <a:pt x="178394" y="431217"/>
                          <a:pt x="72015" y="432079"/>
                        </a:cubicBezTo>
                        <a:cubicBezTo>
                          <a:pt x="32725" y="434382"/>
                          <a:pt x="-9800" y="399938"/>
                          <a:pt x="0" y="360064"/>
                        </a:cubicBezTo>
                        <a:cubicBezTo>
                          <a:pt x="-20586" y="244784"/>
                          <a:pt x="19247" y="151281"/>
                          <a:pt x="0" y="7201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Acquisition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CDF971A-1999-9464-5754-E0817EC7ED31}"/>
              </a:ext>
            </a:extLst>
          </p:cNvPr>
          <p:cNvSpPr/>
          <p:nvPr/>
        </p:nvSpPr>
        <p:spPr>
          <a:xfrm>
            <a:off x="6745381" y="3994903"/>
            <a:ext cx="2039816" cy="4320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5400">
            <a:prstDash val="sysDash"/>
            <a:extLst>
              <a:ext uri="{C807C97D-BFC1-408E-A445-0C87EB9F89A2}">
                <ask:lineSketchStyleProps xmlns:ask="http://schemas.microsoft.com/office/drawing/2018/sketchyshapes" sd="3659010720">
                  <a:custGeom>
                    <a:avLst/>
                    <a:gdLst>
                      <a:gd name="connsiteX0" fmla="*/ 0 w 2039816"/>
                      <a:gd name="connsiteY0" fmla="*/ 72015 h 432079"/>
                      <a:gd name="connsiteX1" fmla="*/ 72015 w 2039816"/>
                      <a:gd name="connsiteY1" fmla="*/ 0 h 432079"/>
                      <a:gd name="connsiteX2" fmla="*/ 583877 w 2039816"/>
                      <a:gd name="connsiteY2" fmla="*/ 0 h 432079"/>
                      <a:gd name="connsiteX3" fmla="*/ 1000950 w 2039816"/>
                      <a:gd name="connsiteY3" fmla="*/ 0 h 432079"/>
                      <a:gd name="connsiteX4" fmla="*/ 1493855 w 2039816"/>
                      <a:gd name="connsiteY4" fmla="*/ 0 h 432079"/>
                      <a:gd name="connsiteX5" fmla="*/ 1967801 w 2039816"/>
                      <a:gd name="connsiteY5" fmla="*/ 0 h 432079"/>
                      <a:gd name="connsiteX6" fmla="*/ 2039816 w 2039816"/>
                      <a:gd name="connsiteY6" fmla="*/ 72015 h 432079"/>
                      <a:gd name="connsiteX7" fmla="*/ 2039816 w 2039816"/>
                      <a:gd name="connsiteY7" fmla="*/ 360064 h 432079"/>
                      <a:gd name="connsiteX8" fmla="*/ 1967801 w 2039816"/>
                      <a:gd name="connsiteY8" fmla="*/ 432079 h 432079"/>
                      <a:gd name="connsiteX9" fmla="*/ 1512812 w 2039816"/>
                      <a:gd name="connsiteY9" fmla="*/ 432079 h 432079"/>
                      <a:gd name="connsiteX10" fmla="*/ 1076782 w 2039816"/>
                      <a:gd name="connsiteY10" fmla="*/ 432079 h 432079"/>
                      <a:gd name="connsiteX11" fmla="*/ 583877 w 2039816"/>
                      <a:gd name="connsiteY11" fmla="*/ 432079 h 432079"/>
                      <a:gd name="connsiteX12" fmla="*/ 72015 w 2039816"/>
                      <a:gd name="connsiteY12" fmla="*/ 432079 h 432079"/>
                      <a:gd name="connsiteX13" fmla="*/ 0 w 2039816"/>
                      <a:gd name="connsiteY13" fmla="*/ 360064 h 432079"/>
                      <a:gd name="connsiteX14" fmla="*/ 0 w 2039816"/>
                      <a:gd name="connsiteY14" fmla="*/ 72015 h 43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39816" h="432079" fill="none" extrusionOk="0">
                        <a:moveTo>
                          <a:pt x="0" y="72015"/>
                        </a:moveTo>
                        <a:cubicBezTo>
                          <a:pt x="8325" y="28211"/>
                          <a:pt x="25232" y="-4459"/>
                          <a:pt x="72015" y="0"/>
                        </a:cubicBezTo>
                        <a:cubicBezTo>
                          <a:pt x="181973" y="-6575"/>
                          <a:pt x="401082" y="29404"/>
                          <a:pt x="583877" y="0"/>
                        </a:cubicBezTo>
                        <a:cubicBezTo>
                          <a:pt x="766672" y="-29404"/>
                          <a:pt x="870821" y="47377"/>
                          <a:pt x="1000950" y="0"/>
                        </a:cubicBezTo>
                        <a:cubicBezTo>
                          <a:pt x="1131079" y="-47377"/>
                          <a:pt x="1379830" y="45496"/>
                          <a:pt x="1493855" y="0"/>
                        </a:cubicBezTo>
                        <a:cubicBezTo>
                          <a:pt x="1607880" y="-45496"/>
                          <a:pt x="1840320" y="36795"/>
                          <a:pt x="1967801" y="0"/>
                        </a:cubicBezTo>
                        <a:cubicBezTo>
                          <a:pt x="2007206" y="-1054"/>
                          <a:pt x="2046983" y="30008"/>
                          <a:pt x="2039816" y="72015"/>
                        </a:cubicBezTo>
                        <a:cubicBezTo>
                          <a:pt x="2055547" y="194605"/>
                          <a:pt x="2009195" y="228889"/>
                          <a:pt x="2039816" y="360064"/>
                        </a:cubicBezTo>
                        <a:cubicBezTo>
                          <a:pt x="2045443" y="396931"/>
                          <a:pt x="2006027" y="436616"/>
                          <a:pt x="1967801" y="432079"/>
                        </a:cubicBezTo>
                        <a:cubicBezTo>
                          <a:pt x="1788927" y="453845"/>
                          <a:pt x="1613025" y="377564"/>
                          <a:pt x="1512812" y="432079"/>
                        </a:cubicBezTo>
                        <a:cubicBezTo>
                          <a:pt x="1412599" y="486594"/>
                          <a:pt x="1234935" y="429445"/>
                          <a:pt x="1076782" y="432079"/>
                        </a:cubicBezTo>
                        <a:cubicBezTo>
                          <a:pt x="918629" y="434713"/>
                          <a:pt x="726001" y="393463"/>
                          <a:pt x="583877" y="432079"/>
                        </a:cubicBezTo>
                        <a:cubicBezTo>
                          <a:pt x="441754" y="470695"/>
                          <a:pt x="236245" y="397848"/>
                          <a:pt x="72015" y="432079"/>
                        </a:cubicBezTo>
                        <a:cubicBezTo>
                          <a:pt x="24469" y="423520"/>
                          <a:pt x="-7549" y="404394"/>
                          <a:pt x="0" y="360064"/>
                        </a:cubicBezTo>
                        <a:cubicBezTo>
                          <a:pt x="-31034" y="220397"/>
                          <a:pt x="6733" y="148023"/>
                          <a:pt x="0" y="72015"/>
                        </a:cubicBezTo>
                        <a:close/>
                      </a:path>
                      <a:path w="2039816" h="432079" stroke="0" extrusionOk="0">
                        <a:moveTo>
                          <a:pt x="0" y="72015"/>
                        </a:moveTo>
                        <a:cubicBezTo>
                          <a:pt x="384" y="33388"/>
                          <a:pt x="36410" y="-5015"/>
                          <a:pt x="72015" y="0"/>
                        </a:cubicBezTo>
                        <a:cubicBezTo>
                          <a:pt x="197486" y="-50908"/>
                          <a:pt x="364082" y="23232"/>
                          <a:pt x="583877" y="0"/>
                        </a:cubicBezTo>
                        <a:cubicBezTo>
                          <a:pt x="803672" y="-23232"/>
                          <a:pt x="930805" y="32709"/>
                          <a:pt x="1038866" y="0"/>
                        </a:cubicBezTo>
                        <a:cubicBezTo>
                          <a:pt x="1146927" y="-32709"/>
                          <a:pt x="1318113" y="45457"/>
                          <a:pt x="1474897" y="0"/>
                        </a:cubicBezTo>
                        <a:cubicBezTo>
                          <a:pt x="1631681" y="-45457"/>
                          <a:pt x="1815829" y="1958"/>
                          <a:pt x="1967801" y="0"/>
                        </a:cubicBezTo>
                        <a:cubicBezTo>
                          <a:pt x="2011639" y="1544"/>
                          <a:pt x="2041063" y="43636"/>
                          <a:pt x="2039816" y="72015"/>
                        </a:cubicBezTo>
                        <a:cubicBezTo>
                          <a:pt x="2057305" y="138421"/>
                          <a:pt x="2033503" y="228327"/>
                          <a:pt x="2039816" y="360064"/>
                        </a:cubicBezTo>
                        <a:cubicBezTo>
                          <a:pt x="2040442" y="392407"/>
                          <a:pt x="2012002" y="429199"/>
                          <a:pt x="1967801" y="432079"/>
                        </a:cubicBezTo>
                        <a:cubicBezTo>
                          <a:pt x="1869979" y="485817"/>
                          <a:pt x="1670712" y="409504"/>
                          <a:pt x="1512812" y="432079"/>
                        </a:cubicBezTo>
                        <a:cubicBezTo>
                          <a:pt x="1354912" y="454654"/>
                          <a:pt x="1234373" y="423472"/>
                          <a:pt x="1057824" y="432079"/>
                        </a:cubicBezTo>
                        <a:cubicBezTo>
                          <a:pt x="881275" y="440686"/>
                          <a:pt x="727708" y="405902"/>
                          <a:pt x="640751" y="432079"/>
                        </a:cubicBezTo>
                        <a:cubicBezTo>
                          <a:pt x="553794" y="458256"/>
                          <a:pt x="240616" y="387892"/>
                          <a:pt x="72015" y="432079"/>
                        </a:cubicBezTo>
                        <a:cubicBezTo>
                          <a:pt x="34319" y="429773"/>
                          <a:pt x="1700" y="407100"/>
                          <a:pt x="0" y="360064"/>
                        </a:cubicBezTo>
                        <a:cubicBezTo>
                          <a:pt x="-9204" y="286075"/>
                          <a:pt x="31593" y="192577"/>
                          <a:pt x="0" y="7201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Prognosis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661E3F2-6C12-2C3B-0254-C99A425412E5}"/>
              </a:ext>
            </a:extLst>
          </p:cNvPr>
          <p:cNvSpPr/>
          <p:nvPr/>
        </p:nvSpPr>
        <p:spPr>
          <a:xfrm>
            <a:off x="4705565" y="3212960"/>
            <a:ext cx="2039816" cy="43207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prstDash val="sysDash"/>
            <a:extLst>
              <a:ext uri="{C807C97D-BFC1-408E-A445-0C87EB9F89A2}">
                <ask:lineSketchStyleProps xmlns:ask="http://schemas.microsoft.com/office/drawing/2018/sketchyshapes" sd="1201441694">
                  <a:custGeom>
                    <a:avLst/>
                    <a:gdLst>
                      <a:gd name="connsiteX0" fmla="*/ 0 w 2039816"/>
                      <a:gd name="connsiteY0" fmla="*/ 72015 h 432079"/>
                      <a:gd name="connsiteX1" fmla="*/ 72015 w 2039816"/>
                      <a:gd name="connsiteY1" fmla="*/ 0 h 432079"/>
                      <a:gd name="connsiteX2" fmla="*/ 508046 w 2039816"/>
                      <a:gd name="connsiteY2" fmla="*/ 0 h 432079"/>
                      <a:gd name="connsiteX3" fmla="*/ 981992 w 2039816"/>
                      <a:gd name="connsiteY3" fmla="*/ 0 h 432079"/>
                      <a:gd name="connsiteX4" fmla="*/ 1418023 w 2039816"/>
                      <a:gd name="connsiteY4" fmla="*/ 0 h 432079"/>
                      <a:gd name="connsiteX5" fmla="*/ 1967801 w 2039816"/>
                      <a:gd name="connsiteY5" fmla="*/ 0 h 432079"/>
                      <a:gd name="connsiteX6" fmla="*/ 2039816 w 2039816"/>
                      <a:gd name="connsiteY6" fmla="*/ 72015 h 432079"/>
                      <a:gd name="connsiteX7" fmla="*/ 2039816 w 2039816"/>
                      <a:gd name="connsiteY7" fmla="*/ 360064 h 432079"/>
                      <a:gd name="connsiteX8" fmla="*/ 1967801 w 2039816"/>
                      <a:gd name="connsiteY8" fmla="*/ 432079 h 432079"/>
                      <a:gd name="connsiteX9" fmla="*/ 1474897 w 2039816"/>
                      <a:gd name="connsiteY9" fmla="*/ 432079 h 432079"/>
                      <a:gd name="connsiteX10" fmla="*/ 1038866 w 2039816"/>
                      <a:gd name="connsiteY10" fmla="*/ 432079 h 432079"/>
                      <a:gd name="connsiteX11" fmla="*/ 545962 w 2039816"/>
                      <a:gd name="connsiteY11" fmla="*/ 432079 h 432079"/>
                      <a:gd name="connsiteX12" fmla="*/ 72015 w 2039816"/>
                      <a:gd name="connsiteY12" fmla="*/ 432079 h 432079"/>
                      <a:gd name="connsiteX13" fmla="*/ 0 w 2039816"/>
                      <a:gd name="connsiteY13" fmla="*/ 360064 h 432079"/>
                      <a:gd name="connsiteX14" fmla="*/ 0 w 2039816"/>
                      <a:gd name="connsiteY14" fmla="*/ 72015 h 43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39816" h="432079" fill="none" extrusionOk="0">
                        <a:moveTo>
                          <a:pt x="0" y="72015"/>
                        </a:moveTo>
                        <a:cubicBezTo>
                          <a:pt x="43" y="42999"/>
                          <a:pt x="32523" y="10812"/>
                          <a:pt x="72015" y="0"/>
                        </a:cubicBezTo>
                        <a:cubicBezTo>
                          <a:pt x="230068" y="-23606"/>
                          <a:pt x="318877" y="43943"/>
                          <a:pt x="508046" y="0"/>
                        </a:cubicBezTo>
                        <a:cubicBezTo>
                          <a:pt x="697215" y="-43943"/>
                          <a:pt x="851056" y="21497"/>
                          <a:pt x="981992" y="0"/>
                        </a:cubicBezTo>
                        <a:cubicBezTo>
                          <a:pt x="1112928" y="-21497"/>
                          <a:pt x="1302301" y="692"/>
                          <a:pt x="1418023" y="0"/>
                        </a:cubicBezTo>
                        <a:cubicBezTo>
                          <a:pt x="1533745" y="-692"/>
                          <a:pt x="1778279" y="37128"/>
                          <a:pt x="1967801" y="0"/>
                        </a:cubicBezTo>
                        <a:cubicBezTo>
                          <a:pt x="2016978" y="-5520"/>
                          <a:pt x="2041691" y="26757"/>
                          <a:pt x="2039816" y="72015"/>
                        </a:cubicBezTo>
                        <a:cubicBezTo>
                          <a:pt x="2057838" y="196313"/>
                          <a:pt x="2034963" y="269482"/>
                          <a:pt x="2039816" y="360064"/>
                        </a:cubicBezTo>
                        <a:cubicBezTo>
                          <a:pt x="2040701" y="398548"/>
                          <a:pt x="2009387" y="433095"/>
                          <a:pt x="1967801" y="432079"/>
                        </a:cubicBezTo>
                        <a:cubicBezTo>
                          <a:pt x="1776662" y="461360"/>
                          <a:pt x="1716723" y="427368"/>
                          <a:pt x="1474897" y="432079"/>
                        </a:cubicBezTo>
                        <a:cubicBezTo>
                          <a:pt x="1233071" y="436790"/>
                          <a:pt x="1159353" y="403479"/>
                          <a:pt x="1038866" y="432079"/>
                        </a:cubicBezTo>
                        <a:cubicBezTo>
                          <a:pt x="918379" y="460679"/>
                          <a:pt x="672180" y="409847"/>
                          <a:pt x="545962" y="432079"/>
                        </a:cubicBezTo>
                        <a:cubicBezTo>
                          <a:pt x="419744" y="454311"/>
                          <a:pt x="186162" y="422840"/>
                          <a:pt x="72015" y="432079"/>
                        </a:cubicBezTo>
                        <a:cubicBezTo>
                          <a:pt x="31440" y="431488"/>
                          <a:pt x="-6756" y="398468"/>
                          <a:pt x="0" y="360064"/>
                        </a:cubicBezTo>
                        <a:cubicBezTo>
                          <a:pt x="-11483" y="241349"/>
                          <a:pt x="22417" y="141913"/>
                          <a:pt x="0" y="72015"/>
                        </a:cubicBezTo>
                        <a:close/>
                      </a:path>
                      <a:path w="2039816" h="432079" stroke="0" extrusionOk="0">
                        <a:moveTo>
                          <a:pt x="0" y="72015"/>
                        </a:moveTo>
                        <a:cubicBezTo>
                          <a:pt x="-5666" y="41640"/>
                          <a:pt x="36295" y="-6268"/>
                          <a:pt x="72015" y="0"/>
                        </a:cubicBezTo>
                        <a:cubicBezTo>
                          <a:pt x="306560" y="-20477"/>
                          <a:pt x="379843" y="41454"/>
                          <a:pt x="545962" y="0"/>
                        </a:cubicBezTo>
                        <a:cubicBezTo>
                          <a:pt x="712081" y="-41454"/>
                          <a:pt x="856907" y="29818"/>
                          <a:pt x="1057824" y="0"/>
                        </a:cubicBezTo>
                        <a:cubicBezTo>
                          <a:pt x="1258741" y="-29818"/>
                          <a:pt x="1562196" y="58554"/>
                          <a:pt x="1967801" y="0"/>
                        </a:cubicBezTo>
                        <a:cubicBezTo>
                          <a:pt x="2003570" y="5128"/>
                          <a:pt x="2034060" y="30881"/>
                          <a:pt x="2039816" y="72015"/>
                        </a:cubicBezTo>
                        <a:cubicBezTo>
                          <a:pt x="2050440" y="198545"/>
                          <a:pt x="2015324" y="267172"/>
                          <a:pt x="2039816" y="360064"/>
                        </a:cubicBezTo>
                        <a:cubicBezTo>
                          <a:pt x="2039620" y="401853"/>
                          <a:pt x="2009631" y="431428"/>
                          <a:pt x="1967801" y="432079"/>
                        </a:cubicBezTo>
                        <a:cubicBezTo>
                          <a:pt x="1725434" y="472905"/>
                          <a:pt x="1674791" y="399078"/>
                          <a:pt x="1455939" y="432079"/>
                        </a:cubicBezTo>
                        <a:cubicBezTo>
                          <a:pt x="1237087" y="465080"/>
                          <a:pt x="1101988" y="399595"/>
                          <a:pt x="963034" y="432079"/>
                        </a:cubicBezTo>
                        <a:cubicBezTo>
                          <a:pt x="824080" y="464563"/>
                          <a:pt x="636586" y="383351"/>
                          <a:pt x="545962" y="432079"/>
                        </a:cubicBezTo>
                        <a:cubicBezTo>
                          <a:pt x="455338" y="480807"/>
                          <a:pt x="252427" y="393535"/>
                          <a:pt x="72015" y="432079"/>
                        </a:cubicBezTo>
                        <a:cubicBezTo>
                          <a:pt x="41041" y="435871"/>
                          <a:pt x="7034" y="394809"/>
                          <a:pt x="0" y="360064"/>
                        </a:cubicBezTo>
                        <a:cubicBezTo>
                          <a:pt x="-22541" y="221480"/>
                          <a:pt x="28283" y="160804"/>
                          <a:pt x="0" y="7201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Diagnosis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9BA8BD5-EE33-A428-E088-B25FCA0B4E73}"/>
              </a:ext>
            </a:extLst>
          </p:cNvPr>
          <p:cNvSpPr/>
          <p:nvPr/>
        </p:nvSpPr>
        <p:spPr>
          <a:xfrm>
            <a:off x="2650731" y="2343378"/>
            <a:ext cx="2039816" cy="432079"/>
          </a:xfrm>
          <a:prstGeom prst="roundRect">
            <a:avLst/>
          </a:prstGeom>
          <a:solidFill>
            <a:srgbClr val="92D050"/>
          </a:solidFill>
          <a:ln w="25400">
            <a:prstDash val="sysDash"/>
            <a:extLst>
              <a:ext uri="{C807C97D-BFC1-408E-A445-0C87EB9F89A2}">
                <ask:lineSketchStyleProps xmlns:ask="http://schemas.microsoft.com/office/drawing/2018/sketchyshapes" sd="1335755452">
                  <a:custGeom>
                    <a:avLst/>
                    <a:gdLst>
                      <a:gd name="connsiteX0" fmla="*/ 0 w 2039816"/>
                      <a:gd name="connsiteY0" fmla="*/ 72015 h 432079"/>
                      <a:gd name="connsiteX1" fmla="*/ 72015 w 2039816"/>
                      <a:gd name="connsiteY1" fmla="*/ 0 h 432079"/>
                      <a:gd name="connsiteX2" fmla="*/ 545962 w 2039816"/>
                      <a:gd name="connsiteY2" fmla="*/ 0 h 432079"/>
                      <a:gd name="connsiteX3" fmla="*/ 963034 w 2039816"/>
                      <a:gd name="connsiteY3" fmla="*/ 0 h 432079"/>
                      <a:gd name="connsiteX4" fmla="*/ 1455939 w 2039816"/>
                      <a:gd name="connsiteY4" fmla="*/ 0 h 432079"/>
                      <a:gd name="connsiteX5" fmla="*/ 1967801 w 2039816"/>
                      <a:gd name="connsiteY5" fmla="*/ 0 h 432079"/>
                      <a:gd name="connsiteX6" fmla="*/ 2039816 w 2039816"/>
                      <a:gd name="connsiteY6" fmla="*/ 72015 h 432079"/>
                      <a:gd name="connsiteX7" fmla="*/ 2039816 w 2039816"/>
                      <a:gd name="connsiteY7" fmla="*/ 360064 h 432079"/>
                      <a:gd name="connsiteX8" fmla="*/ 1967801 w 2039816"/>
                      <a:gd name="connsiteY8" fmla="*/ 432079 h 432079"/>
                      <a:gd name="connsiteX9" fmla="*/ 1455939 w 2039816"/>
                      <a:gd name="connsiteY9" fmla="*/ 432079 h 432079"/>
                      <a:gd name="connsiteX10" fmla="*/ 1038866 w 2039816"/>
                      <a:gd name="connsiteY10" fmla="*/ 432079 h 432079"/>
                      <a:gd name="connsiteX11" fmla="*/ 583877 w 2039816"/>
                      <a:gd name="connsiteY11" fmla="*/ 432079 h 432079"/>
                      <a:gd name="connsiteX12" fmla="*/ 72015 w 2039816"/>
                      <a:gd name="connsiteY12" fmla="*/ 432079 h 432079"/>
                      <a:gd name="connsiteX13" fmla="*/ 0 w 2039816"/>
                      <a:gd name="connsiteY13" fmla="*/ 360064 h 432079"/>
                      <a:gd name="connsiteX14" fmla="*/ 0 w 2039816"/>
                      <a:gd name="connsiteY14" fmla="*/ 72015 h 4320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039816" h="432079" fill="none" extrusionOk="0">
                        <a:moveTo>
                          <a:pt x="0" y="72015"/>
                        </a:moveTo>
                        <a:cubicBezTo>
                          <a:pt x="-99" y="31068"/>
                          <a:pt x="36015" y="-9319"/>
                          <a:pt x="72015" y="0"/>
                        </a:cubicBezTo>
                        <a:cubicBezTo>
                          <a:pt x="255201" y="-28064"/>
                          <a:pt x="407176" y="3345"/>
                          <a:pt x="545962" y="0"/>
                        </a:cubicBezTo>
                        <a:cubicBezTo>
                          <a:pt x="684748" y="-3345"/>
                          <a:pt x="849152" y="49910"/>
                          <a:pt x="963034" y="0"/>
                        </a:cubicBezTo>
                        <a:cubicBezTo>
                          <a:pt x="1076916" y="-49910"/>
                          <a:pt x="1255203" y="34016"/>
                          <a:pt x="1455939" y="0"/>
                        </a:cubicBezTo>
                        <a:cubicBezTo>
                          <a:pt x="1656676" y="-34016"/>
                          <a:pt x="1801165" y="36744"/>
                          <a:pt x="1967801" y="0"/>
                        </a:cubicBezTo>
                        <a:cubicBezTo>
                          <a:pt x="2008402" y="2496"/>
                          <a:pt x="2035286" y="37623"/>
                          <a:pt x="2039816" y="72015"/>
                        </a:cubicBezTo>
                        <a:cubicBezTo>
                          <a:pt x="2052027" y="133609"/>
                          <a:pt x="2039199" y="230605"/>
                          <a:pt x="2039816" y="360064"/>
                        </a:cubicBezTo>
                        <a:cubicBezTo>
                          <a:pt x="2038305" y="393069"/>
                          <a:pt x="2007421" y="429021"/>
                          <a:pt x="1967801" y="432079"/>
                        </a:cubicBezTo>
                        <a:cubicBezTo>
                          <a:pt x="1802311" y="487476"/>
                          <a:pt x="1562010" y="427517"/>
                          <a:pt x="1455939" y="432079"/>
                        </a:cubicBezTo>
                        <a:cubicBezTo>
                          <a:pt x="1349868" y="436641"/>
                          <a:pt x="1187510" y="387636"/>
                          <a:pt x="1038866" y="432079"/>
                        </a:cubicBezTo>
                        <a:cubicBezTo>
                          <a:pt x="890222" y="476522"/>
                          <a:pt x="808632" y="427152"/>
                          <a:pt x="583877" y="432079"/>
                        </a:cubicBezTo>
                        <a:cubicBezTo>
                          <a:pt x="359122" y="437006"/>
                          <a:pt x="250169" y="410947"/>
                          <a:pt x="72015" y="432079"/>
                        </a:cubicBezTo>
                        <a:cubicBezTo>
                          <a:pt x="29426" y="426231"/>
                          <a:pt x="-6431" y="404855"/>
                          <a:pt x="0" y="360064"/>
                        </a:cubicBezTo>
                        <a:cubicBezTo>
                          <a:pt x="-652" y="260737"/>
                          <a:pt x="14711" y="202825"/>
                          <a:pt x="0" y="72015"/>
                        </a:cubicBezTo>
                        <a:close/>
                      </a:path>
                      <a:path w="2039816" h="432079" stroke="0" extrusionOk="0">
                        <a:moveTo>
                          <a:pt x="0" y="72015"/>
                        </a:moveTo>
                        <a:cubicBezTo>
                          <a:pt x="-4323" y="31629"/>
                          <a:pt x="38289" y="8037"/>
                          <a:pt x="72015" y="0"/>
                        </a:cubicBezTo>
                        <a:cubicBezTo>
                          <a:pt x="269818" y="-22173"/>
                          <a:pt x="421109" y="1430"/>
                          <a:pt x="545962" y="0"/>
                        </a:cubicBezTo>
                        <a:cubicBezTo>
                          <a:pt x="670815" y="-1430"/>
                          <a:pt x="890088" y="4657"/>
                          <a:pt x="1019908" y="0"/>
                        </a:cubicBezTo>
                        <a:cubicBezTo>
                          <a:pt x="1149728" y="-4657"/>
                          <a:pt x="1339476" y="11961"/>
                          <a:pt x="1455939" y="0"/>
                        </a:cubicBezTo>
                        <a:cubicBezTo>
                          <a:pt x="1572402" y="-11961"/>
                          <a:pt x="1854637" y="59996"/>
                          <a:pt x="1967801" y="0"/>
                        </a:cubicBezTo>
                        <a:cubicBezTo>
                          <a:pt x="2008873" y="-3878"/>
                          <a:pt x="2039419" y="36931"/>
                          <a:pt x="2039816" y="72015"/>
                        </a:cubicBezTo>
                        <a:cubicBezTo>
                          <a:pt x="2052762" y="209312"/>
                          <a:pt x="2034424" y="301307"/>
                          <a:pt x="2039816" y="360064"/>
                        </a:cubicBezTo>
                        <a:cubicBezTo>
                          <a:pt x="2042057" y="409292"/>
                          <a:pt x="2007260" y="438258"/>
                          <a:pt x="1967801" y="432079"/>
                        </a:cubicBezTo>
                        <a:cubicBezTo>
                          <a:pt x="1734476" y="487050"/>
                          <a:pt x="1665951" y="421436"/>
                          <a:pt x="1455939" y="432079"/>
                        </a:cubicBezTo>
                        <a:cubicBezTo>
                          <a:pt x="1245927" y="442722"/>
                          <a:pt x="1148266" y="420930"/>
                          <a:pt x="963034" y="432079"/>
                        </a:cubicBezTo>
                        <a:cubicBezTo>
                          <a:pt x="777802" y="443228"/>
                          <a:pt x="635834" y="384544"/>
                          <a:pt x="508046" y="432079"/>
                        </a:cubicBezTo>
                        <a:cubicBezTo>
                          <a:pt x="380258" y="479614"/>
                          <a:pt x="192626" y="390365"/>
                          <a:pt x="72015" y="432079"/>
                        </a:cubicBezTo>
                        <a:cubicBezTo>
                          <a:pt x="30580" y="426218"/>
                          <a:pt x="-2031" y="398514"/>
                          <a:pt x="0" y="360064"/>
                        </a:cubicBezTo>
                        <a:cubicBezTo>
                          <a:pt x="-19889" y="292936"/>
                          <a:pt x="858" y="161619"/>
                          <a:pt x="0" y="7201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Processing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92DE7E-04EC-7C97-853D-4C55CC176BC2}"/>
              </a:ext>
            </a:extLst>
          </p:cNvPr>
          <p:cNvSpPr/>
          <p:nvPr/>
        </p:nvSpPr>
        <p:spPr>
          <a:xfrm>
            <a:off x="8785197" y="4776846"/>
            <a:ext cx="2327605" cy="545167"/>
          </a:xfrm>
          <a:prstGeom prst="roundRect">
            <a:avLst/>
          </a:prstGeom>
          <a:solidFill>
            <a:srgbClr val="FFD580"/>
          </a:solidFill>
          <a:ln w="25400"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327605"/>
                      <a:gd name="connsiteY0" fmla="*/ 90863 h 545167"/>
                      <a:gd name="connsiteX1" fmla="*/ 90863 w 2327605"/>
                      <a:gd name="connsiteY1" fmla="*/ 0 h 545167"/>
                      <a:gd name="connsiteX2" fmla="*/ 648792 w 2327605"/>
                      <a:gd name="connsiteY2" fmla="*/ 0 h 545167"/>
                      <a:gd name="connsiteX3" fmla="*/ 1142344 w 2327605"/>
                      <a:gd name="connsiteY3" fmla="*/ 0 h 545167"/>
                      <a:gd name="connsiteX4" fmla="*/ 1721731 w 2327605"/>
                      <a:gd name="connsiteY4" fmla="*/ 0 h 545167"/>
                      <a:gd name="connsiteX5" fmla="*/ 2236742 w 2327605"/>
                      <a:gd name="connsiteY5" fmla="*/ 0 h 545167"/>
                      <a:gd name="connsiteX6" fmla="*/ 2327605 w 2327605"/>
                      <a:gd name="connsiteY6" fmla="*/ 90863 h 545167"/>
                      <a:gd name="connsiteX7" fmla="*/ 2327605 w 2327605"/>
                      <a:gd name="connsiteY7" fmla="*/ 454304 h 545167"/>
                      <a:gd name="connsiteX8" fmla="*/ 2236742 w 2327605"/>
                      <a:gd name="connsiteY8" fmla="*/ 545167 h 545167"/>
                      <a:gd name="connsiteX9" fmla="*/ 1657355 w 2327605"/>
                      <a:gd name="connsiteY9" fmla="*/ 545167 h 545167"/>
                      <a:gd name="connsiteX10" fmla="*/ 1099426 w 2327605"/>
                      <a:gd name="connsiteY10" fmla="*/ 545167 h 545167"/>
                      <a:gd name="connsiteX11" fmla="*/ 605874 w 2327605"/>
                      <a:gd name="connsiteY11" fmla="*/ 545167 h 545167"/>
                      <a:gd name="connsiteX12" fmla="*/ 90863 w 2327605"/>
                      <a:gd name="connsiteY12" fmla="*/ 545167 h 545167"/>
                      <a:gd name="connsiteX13" fmla="*/ 0 w 2327605"/>
                      <a:gd name="connsiteY13" fmla="*/ 454304 h 545167"/>
                      <a:gd name="connsiteX14" fmla="*/ 0 w 2327605"/>
                      <a:gd name="connsiteY14" fmla="*/ 90863 h 5451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327605" h="545167" fill="none" extrusionOk="0">
                        <a:moveTo>
                          <a:pt x="0" y="90863"/>
                        </a:moveTo>
                        <a:cubicBezTo>
                          <a:pt x="-1213" y="38208"/>
                          <a:pt x="41463" y="-10572"/>
                          <a:pt x="90863" y="0"/>
                        </a:cubicBezTo>
                        <a:cubicBezTo>
                          <a:pt x="267615" y="-21967"/>
                          <a:pt x="475892" y="38747"/>
                          <a:pt x="648792" y="0"/>
                        </a:cubicBezTo>
                        <a:cubicBezTo>
                          <a:pt x="821692" y="-38747"/>
                          <a:pt x="1034708" y="9533"/>
                          <a:pt x="1142344" y="0"/>
                        </a:cubicBezTo>
                        <a:cubicBezTo>
                          <a:pt x="1249980" y="-9533"/>
                          <a:pt x="1458435" y="67547"/>
                          <a:pt x="1721731" y="0"/>
                        </a:cubicBezTo>
                        <a:cubicBezTo>
                          <a:pt x="1985027" y="-67547"/>
                          <a:pt x="2093555" y="15012"/>
                          <a:pt x="2236742" y="0"/>
                        </a:cubicBezTo>
                        <a:cubicBezTo>
                          <a:pt x="2288920" y="3951"/>
                          <a:pt x="2323142" y="43035"/>
                          <a:pt x="2327605" y="90863"/>
                        </a:cubicBezTo>
                        <a:cubicBezTo>
                          <a:pt x="2333054" y="195458"/>
                          <a:pt x="2316783" y="376766"/>
                          <a:pt x="2327605" y="454304"/>
                        </a:cubicBezTo>
                        <a:cubicBezTo>
                          <a:pt x="2328716" y="501069"/>
                          <a:pt x="2288497" y="546867"/>
                          <a:pt x="2236742" y="545167"/>
                        </a:cubicBezTo>
                        <a:cubicBezTo>
                          <a:pt x="1991322" y="571795"/>
                          <a:pt x="1780924" y="498835"/>
                          <a:pt x="1657355" y="545167"/>
                        </a:cubicBezTo>
                        <a:cubicBezTo>
                          <a:pt x="1533786" y="591499"/>
                          <a:pt x="1371984" y="519182"/>
                          <a:pt x="1099426" y="545167"/>
                        </a:cubicBezTo>
                        <a:cubicBezTo>
                          <a:pt x="826868" y="571152"/>
                          <a:pt x="732866" y="498765"/>
                          <a:pt x="605874" y="545167"/>
                        </a:cubicBezTo>
                        <a:cubicBezTo>
                          <a:pt x="478882" y="591569"/>
                          <a:pt x="206673" y="483608"/>
                          <a:pt x="90863" y="545167"/>
                        </a:cubicBezTo>
                        <a:cubicBezTo>
                          <a:pt x="38627" y="547246"/>
                          <a:pt x="-5551" y="516365"/>
                          <a:pt x="0" y="454304"/>
                        </a:cubicBezTo>
                        <a:cubicBezTo>
                          <a:pt x="-10426" y="328626"/>
                          <a:pt x="18568" y="268184"/>
                          <a:pt x="0" y="90863"/>
                        </a:cubicBezTo>
                        <a:close/>
                      </a:path>
                      <a:path w="2327605" h="545167" stroke="0" extrusionOk="0">
                        <a:moveTo>
                          <a:pt x="0" y="90863"/>
                        </a:moveTo>
                        <a:cubicBezTo>
                          <a:pt x="-11394" y="33653"/>
                          <a:pt x="31467" y="3458"/>
                          <a:pt x="90863" y="0"/>
                        </a:cubicBezTo>
                        <a:cubicBezTo>
                          <a:pt x="242785" y="-64228"/>
                          <a:pt x="397511" y="39336"/>
                          <a:pt x="670250" y="0"/>
                        </a:cubicBezTo>
                        <a:cubicBezTo>
                          <a:pt x="942989" y="-39336"/>
                          <a:pt x="965193" y="41228"/>
                          <a:pt x="1185261" y="0"/>
                        </a:cubicBezTo>
                        <a:cubicBezTo>
                          <a:pt x="1405329" y="-41228"/>
                          <a:pt x="1461055" y="26495"/>
                          <a:pt x="1678813" y="0"/>
                        </a:cubicBezTo>
                        <a:cubicBezTo>
                          <a:pt x="1896571" y="-26495"/>
                          <a:pt x="2051980" y="22176"/>
                          <a:pt x="2236742" y="0"/>
                        </a:cubicBezTo>
                        <a:cubicBezTo>
                          <a:pt x="2291849" y="-10137"/>
                          <a:pt x="2321369" y="39726"/>
                          <a:pt x="2327605" y="90863"/>
                        </a:cubicBezTo>
                        <a:cubicBezTo>
                          <a:pt x="2355707" y="165100"/>
                          <a:pt x="2323338" y="370459"/>
                          <a:pt x="2327605" y="454304"/>
                        </a:cubicBezTo>
                        <a:cubicBezTo>
                          <a:pt x="2326507" y="506302"/>
                          <a:pt x="2277935" y="534741"/>
                          <a:pt x="2236742" y="545167"/>
                        </a:cubicBezTo>
                        <a:cubicBezTo>
                          <a:pt x="2053883" y="582488"/>
                          <a:pt x="1900222" y="488732"/>
                          <a:pt x="1743190" y="545167"/>
                        </a:cubicBezTo>
                        <a:cubicBezTo>
                          <a:pt x="1586158" y="601602"/>
                          <a:pt x="1412885" y="502583"/>
                          <a:pt x="1206720" y="545167"/>
                        </a:cubicBezTo>
                        <a:cubicBezTo>
                          <a:pt x="1000555" y="587751"/>
                          <a:pt x="892664" y="484798"/>
                          <a:pt x="691709" y="545167"/>
                        </a:cubicBezTo>
                        <a:cubicBezTo>
                          <a:pt x="490754" y="605536"/>
                          <a:pt x="263041" y="540989"/>
                          <a:pt x="90863" y="545167"/>
                        </a:cubicBezTo>
                        <a:cubicBezTo>
                          <a:pt x="43595" y="541549"/>
                          <a:pt x="-2285" y="503603"/>
                          <a:pt x="0" y="454304"/>
                        </a:cubicBezTo>
                        <a:cubicBezTo>
                          <a:pt x="-29344" y="274123"/>
                          <a:pt x="28531" y="223958"/>
                          <a:pt x="0" y="90863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Maintenance Decision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814" y="694765"/>
            <a:ext cx="4079632" cy="539149"/>
          </a:xfrm>
          <a:noFill/>
        </p:spPr>
        <p:txBody>
          <a:bodyPr/>
          <a:lstStyle/>
          <a:p>
            <a:r>
              <a:rPr lang="en-US" sz="2800" dirty="0"/>
              <a:t>Overview of PHM </a:t>
            </a:r>
          </a:p>
        </p:txBody>
      </p:sp>
      <p:pic>
        <p:nvPicPr>
          <p:cNvPr id="1026" name="Picture 2" descr="Data acquisition, data collection, download data, input data, load data icon  - Download on Iconfinder">
            <a:extLst>
              <a:ext uri="{FF2B5EF4-FFF2-40B4-BE49-F238E27FC236}">
                <a16:creationId xmlns:a16="http://schemas.microsoft.com/office/drawing/2014/main" id="{912DDAB0-5D26-9F88-B7C7-3337C808E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885" y="2035148"/>
            <a:ext cx="1125876" cy="112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E81AAC7-0B71-E434-7EC2-C9F44307A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980" y="3054476"/>
            <a:ext cx="1623317" cy="74904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3841">
                <a:srgbClr val="FBE8D7"/>
              </a:gs>
              <a:gs pos="28450">
                <a:srgbClr val="FBE5D1"/>
              </a:gs>
              <a:gs pos="50000">
                <a:srgbClr val="F9D6B6"/>
              </a:gs>
              <a:gs pos="60552">
                <a:srgbClr val="F8D0AC"/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</p:spPr>
      </p:pic>
      <p:pic>
        <p:nvPicPr>
          <p:cNvPr id="42" name="Picture 41" descr="A graph with red and green dots&#10;&#10;Description automatically generated">
            <a:extLst>
              <a:ext uri="{FF2B5EF4-FFF2-40B4-BE49-F238E27FC236}">
                <a16:creationId xmlns:a16="http://schemas.microsoft.com/office/drawing/2014/main" id="{6AEB5B45-C2CB-9ACA-3B5F-B557A2066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954" y="3820232"/>
            <a:ext cx="1521037" cy="1218206"/>
          </a:xfrm>
          <a:prstGeom prst="rect">
            <a:avLst/>
          </a:prstGeom>
        </p:spPr>
      </p:pic>
      <p:pic>
        <p:nvPicPr>
          <p:cNvPr id="1034" name="Picture 10" descr="prognosis Icon - Free PNG &amp; SVG 4478849 - Noun Project">
            <a:extLst>
              <a:ext uri="{FF2B5EF4-FFF2-40B4-BE49-F238E27FC236}">
                <a16:creationId xmlns:a16="http://schemas.microsoft.com/office/drawing/2014/main" id="{7C505308-BEBC-D138-83E0-64B0D747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63" y="4699318"/>
            <a:ext cx="939293" cy="9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Blue line art of a computer with a wrench and a hand holding a wrench&#10;&#10;Description automatically generated">
            <a:extLst>
              <a:ext uri="{FF2B5EF4-FFF2-40B4-BE49-F238E27FC236}">
                <a16:creationId xmlns:a16="http://schemas.microsoft.com/office/drawing/2014/main" id="{F16A757E-6AB7-352C-C9CE-B8535FF6C31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803" t="9350" r="17724" b="32747"/>
          <a:stretch/>
        </p:blipFill>
        <p:spPr>
          <a:xfrm>
            <a:off x="9370031" y="5407909"/>
            <a:ext cx="1448657" cy="1450091"/>
          </a:xfrm>
          <a:prstGeom prst="rect">
            <a:avLst/>
          </a:prstGeom>
        </p:spPr>
      </p:pic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2B9C7290-EAEC-4468-0772-FCC18A1A6CD5}"/>
              </a:ext>
            </a:extLst>
          </p:cNvPr>
          <p:cNvCxnSpPr>
            <a:stCxn id="20" idx="3"/>
            <a:endCxn id="34" idx="0"/>
          </p:cNvCxnSpPr>
          <p:nvPr/>
        </p:nvCxnSpPr>
        <p:spPr>
          <a:xfrm>
            <a:off x="2650731" y="1752722"/>
            <a:ext cx="1019908" cy="590656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E7EE91AB-A03C-75D8-3C20-7E1F542D9184}"/>
              </a:ext>
            </a:extLst>
          </p:cNvPr>
          <p:cNvCxnSpPr>
            <a:stCxn id="34" idx="3"/>
            <a:endCxn id="33" idx="0"/>
          </p:cNvCxnSpPr>
          <p:nvPr/>
        </p:nvCxnSpPr>
        <p:spPr>
          <a:xfrm>
            <a:off x="4690547" y="2559418"/>
            <a:ext cx="1034926" cy="653542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1DF7E67F-938A-509D-97BB-5B15DA756476}"/>
              </a:ext>
            </a:extLst>
          </p:cNvPr>
          <p:cNvCxnSpPr>
            <a:stCxn id="33" idx="3"/>
            <a:endCxn id="32" idx="0"/>
          </p:cNvCxnSpPr>
          <p:nvPr/>
        </p:nvCxnSpPr>
        <p:spPr>
          <a:xfrm>
            <a:off x="6745381" y="3429000"/>
            <a:ext cx="1019908" cy="56590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ADB90E41-290F-E495-2D14-24AFEEB07925}"/>
              </a:ext>
            </a:extLst>
          </p:cNvPr>
          <p:cNvCxnSpPr>
            <a:stCxn id="32" idx="3"/>
            <a:endCxn id="36" idx="0"/>
          </p:cNvCxnSpPr>
          <p:nvPr/>
        </p:nvCxnSpPr>
        <p:spPr>
          <a:xfrm>
            <a:off x="8785197" y="4210943"/>
            <a:ext cx="1163803" cy="565903"/>
          </a:xfrm>
          <a:prstGeom prst="curved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4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6" y="1121903"/>
            <a:ext cx="4922920" cy="539149"/>
          </a:xfrm>
          <a:noFill/>
        </p:spPr>
        <p:txBody>
          <a:bodyPr/>
          <a:lstStyle/>
          <a:p>
            <a:r>
              <a:rPr lang="en-US" sz="3200" dirty="0"/>
              <a:t>Data </a:t>
            </a:r>
            <a:r>
              <a:rPr lang="en-US" sz="2800" dirty="0"/>
              <a:t>acquisition</a:t>
            </a:r>
            <a:r>
              <a:rPr lang="en-US" sz="3200" dirty="0"/>
              <a:t>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46EAE8-8E4A-E314-4C44-F4454C2B1E6D}"/>
              </a:ext>
            </a:extLst>
          </p:cNvPr>
          <p:cNvSpPr/>
          <p:nvPr/>
        </p:nvSpPr>
        <p:spPr>
          <a:xfrm>
            <a:off x="2691832" y="2619910"/>
            <a:ext cx="3400746" cy="176358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0FE38A-4B0A-B236-A5B6-E5E8F1683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71" y="3044629"/>
            <a:ext cx="2098333" cy="97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63E39D7-F578-FF6C-EB58-976B3934EA2A}"/>
              </a:ext>
            </a:extLst>
          </p:cNvPr>
          <p:cNvGrpSpPr/>
          <p:nvPr/>
        </p:nvGrpSpPr>
        <p:grpSpPr>
          <a:xfrm>
            <a:off x="729468" y="2619909"/>
            <a:ext cx="1736332" cy="1763579"/>
            <a:chOff x="729468" y="2619909"/>
            <a:chExt cx="1736332" cy="176357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20920FC-5532-77EB-2B57-0F641688E2CC}"/>
                </a:ext>
              </a:extLst>
            </p:cNvPr>
            <p:cNvSpPr>
              <a:spLocks/>
            </p:cNvSpPr>
            <p:nvPr/>
          </p:nvSpPr>
          <p:spPr>
            <a:xfrm>
              <a:off x="729468" y="2619909"/>
              <a:ext cx="1736332" cy="1763579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round metal object with a hole&#10;&#10;Description automatically generated">
              <a:extLst>
                <a:ext uri="{FF2B5EF4-FFF2-40B4-BE49-F238E27FC236}">
                  <a16:creationId xmlns:a16="http://schemas.microsoft.com/office/drawing/2014/main" id="{73D7C838-00E8-214C-8F92-4EAEF5FF2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307" y="2717273"/>
              <a:ext cx="1592493" cy="1520629"/>
            </a:xfrm>
            <a:prstGeom prst="rect">
              <a:avLst/>
            </a:prstGeom>
          </p:spPr>
        </p:pic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8F72E804-9B8C-2EB1-781A-D29459DB3B46}"/>
              </a:ext>
            </a:extLst>
          </p:cNvPr>
          <p:cNvSpPr/>
          <p:nvPr/>
        </p:nvSpPr>
        <p:spPr>
          <a:xfrm>
            <a:off x="6318610" y="2595797"/>
            <a:ext cx="2065105" cy="1763580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6" descr="Data storage Generic color outline icon">
            <a:extLst>
              <a:ext uri="{FF2B5EF4-FFF2-40B4-BE49-F238E27FC236}">
                <a16:creationId xmlns:a16="http://schemas.microsoft.com/office/drawing/2014/main" id="{403D9437-F860-8A07-C6CE-25063056C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890" y="2717271"/>
            <a:ext cx="1592494" cy="159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7060FB-36D6-3380-BA10-D753A596F4D2}"/>
              </a:ext>
            </a:extLst>
          </p:cNvPr>
          <p:cNvSpPr/>
          <p:nvPr/>
        </p:nvSpPr>
        <p:spPr>
          <a:xfrm>
            <a:off x="8534968" y="2595797"/>
            <a:ext cx="2835668" cy="1763581"/>
          </a:xfrm>
          <a:prstGeom prst="roundRect">
            <a:avLst/>
          </a:prstGeom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0" descr="Bar graph - Free marketing icons">
            <a:extLst>
              <a:ext uri="{FF2B5EF4-FFF2-40B4-BE49-F238E27FC236}">
                <a16:creationId xmlns:a16="http://schemas.microsoft.com/office/drawing/2014/main" id="{90704827-84A5-A0FA-6292-EA8066C86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2" y="2765887"/>
            <a:ext cx="1617601" cy="1617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0D1DCFE-6BC3-0B26-4088-BCF3156EA65B}"/>
              </a:ext>
            </a:extLst>
          </p:cNvPr>
          <p:cNvSpPr txBox="1"/>
          <p:nvPr/>
        </p:nvSpPr>
        <p:spPr>
          <a:xfrm>
            <a:off x="940089" y="4664736"/>
            <a:ext cx="1315089" cy="369332"/>
          </a:xfrm>
          <a:custGeom>
            <a:avLst/>
            <a:gdLst>
              <a:gd name="connsiteX0" fmla="*/ 0 w 1315089"/>
              <a:gd name="connsiteY0" fmla="*/ 0 h 369332"/>
              <a:gd name="connsiteX1" fmla="*/ 1315089 w 1315089"/>
              <a:gd name="connsiteY1" fmla="*/ 0 h 369332"/>
              <a:gd name="connsiteX2" fmla="*/ 1315089 w 1315089"/>
              <a:gd name="connsiteY2" fmla="*/ 369332 h 369332"/>
              <a:gd name="connsiteX3" fmla="*/ 0 w 1315089"/>
              <a:gd name="connsiteY3" fmla="*/ 369332 h 369332"/>
              <a:gd name="connsiteX4" fmla="*/ 0 w 131508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089" h="369332" extrusionOk="0">
                <a:moveTo>
                  <a:pt x="0" y="0"/>
                </a:moveTo>
                <a:cubicBezTo>
                  <a:pt x="179045" y="-99854"/>
                  <a:pt x="837849" y="36941"/>
                  <a:pt x="1315089" y="0"/>
                </a:cubicBezTo>
                <a:cubicBezTo>
                  <a:pt x="1292285" y="167616"/>
                  <a:pt x="1313029" y="247698"/>
                  <a:pt x="1315089" y="369332"/>
                </a:cubicBezTo>
                <a:cubicBezTo>
                  <a:pt x="796073" y="378075"/>
                  <a:pt x="211303" y="293754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6350" cap="rnd">
            <a:solidFill>
              <a:schemeClr val="accent1">
                <a:shade val="15000"/>
              </a:schemeClr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AE Sensor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6E0A92-7F82-5799-14BF-4060DA0E9197}"/>
              </a:ext>
            </a:extLst>
          </p:cNvPr>
          <p:cNvSpPr txBox="1"/>
          <p:nvPr/>
        </p:nvSpPr>
        <p:spPr>
          <a:xfrm>
            <a:off x="3734660" y="4664736"/>
            <a:ext cx="1315089" cy="369332"/>
          </a:xfrm>
          <a:custGeom>
            <a:avLst/>
            <a:gdLst>
              <a:gd name="connsiteX0" fmla="*/ 0 w 1315089"/>
              <a:gd name="connsiteY0" fmla="*/ 0 h 369332"/>
              <a:gd name="connsiteX1" fmla="*/ 1315089 w 1315089"/>
              <a:gd name="connsiteY1" fmla="*/ 0 h 369332"/>
              <a:gd name="connsiteX2" fmla="*/ 1315089 w 1315089"/>
              <a:gd name="connsiteY2" fmla="*/ 369332 h 369332"/>
              <a:gd name="connsiteX3" fmla="*/ 0 w 1315089"/>
              <a:gd name="connsiteY3" fmla="*/ 369332 h 369332"/>
              <a:gd name="connsiteX4" fmla="*/ 0 w 131508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089" h="369332" extrusionOk="0">
                <a:moveTo>
                  <a:pt x="0" y="0"/>
                </a:moveTo>
                <a:cubicBezTo>
                  <a:pt x="179045" y="-99854"/>
                  <a:pt x="837849" y="36941"/>
                  <a:pt x="1315089" y="0"/>
                </a:cubicBezTo>
                <a:cubicBezTo>
                  <a:pt x="1292285" y="167616"/>
                  <a:pt x="1313029" y="247698"/>
                  <a:pt x="1315089" y="369332"/>
                </a:cubicBezTo>
                <a:cubicBezTo>
                  <a:pt x="796073" y="378075"/>
                  <a:pt x="211303" y="293754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6350" cap="rnd">
            <a:solidFill>
              <a:schemeClr val="accent1">
                <a:shade val="15000"/>
              </a:schemeClr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ADC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C6C5DE2-7E52-3AA3-9A32-08128717B9D6}"/>
              </a:ext>
            </a:extLst>
          </p:cNvPr>
          <p:cNvSpPr txBox="1"/>
          <p:nvPr/>
        </p:nvSpPr>
        <p:spPr>
          <a:xfrm>
            <a:off x="6697601" y="4664736"/>
            <a:ext cx="1315089" cy="369332"/>
          </a:xfrm>
          <a:custGeom>
            <a:avLst/>
            <a:gdLst>
              <a:gd name="connsiteX0" fmla="*/ 0 w 1315089"/>
              <a:gd name="connsiteY0" fmla="*/ 0 h 369332"/>
              <a:gd name="connsiteX1" fmla="*/ 1315089 w 1315089"/>
              <a:gd name="connsiteY1" fmla="*/ 0 h 369332"/>
              <a:gd name="connsiteX2" fmla="*/ 1315089 w 1315089"/>
              <a:gd name="connsiteY2" fmla="*/ 369332 h 369332"/>
              <a:gd name="connsiteX3" fmla="*/ 0 w 1315089"/>
              <a:gd name="connsiteY3" fmla="*/ 369332 h 369332"/>
              <a:gd name="connsiteX4" fmla="*/ 0 w 131508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089" h="369332" extrusionOk="0">
                <a:moveTo>
                  <a:pt x="0" y="0"/>
                </a:moveTo>
                <a:cubicBezTo>
                  <a:pt x="179045" y="-99854"/>
                  <a:pt x="837849" y="36941"/>
                  <a:pt x="1315089" y="0"/>
                </a:cubicBezTo>
                <a:cubicBezTo>
                  <a:pt x="1292285" y="167616"/>
                  <a:pt x="1313029" y="247698"/>
                  <a:pt x="1315089" y="369332"/>
                </a:cubicBezTo>
                <a:cubicBezTo>
                  <a:pt x="796073" y="378075"/>
                  <a:pt x="211303" y="293754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6350" cap="rnd">
            <a:solidFill>
              <a:schemeClr val="accent1">
                <a:shade val="15000"/>
              </a:schemeClr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AF85CF-9E8D-B22F-FD15-23EADCE2BD73}"/>
              </a:ext>
            </a:extLst>
          </p:cNvPr>
          <p:cNvSpPr txBox="1"/>
          <p:nvPr/>
        </p:nvSpPr>
        <p:spPr>
          <a:xfrm>
            <a:off x="9295257" y="4664736"/>
            <a:ext cx="1315089" cy="369332"/>
          </a:xfrm>
          <a:custGeom>
            <a:avLst/>
            <a:gdLst>
              <a:gd name="connsiteX0" fmla="*/ 0 w 1315089"/>
              <a:gd name="connsiteY0" fmla="*/ 0 h 369332"/>
              <a:gd name="connsiteX1" fmla="*/ 1315089 w 1315089"/>
              <a:gd name="connsiteY1" fmla="*/ 0 h 369332"/>
              <a:gd name="connsiteX2" fmla="*/ 1315089 w 1315089"/>
              <a:gd name="connsiteY2" fmla="*/ 369332 h 369332"/>
              <a:gd name="connsiteX3" fmla="*/ 0 w 1315089"/>
              <a:gd name="connsiteY3" fmla="*/ 369332 h 369332"/>
              <a:gd name="connsiteX4" fmla="*/ 0 w 1315089"/>
              <a:gd name="connsiteY4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5089" h="369332" extrusionOk="0">
                <a:moveTo>
                  <a:pt x="0" y="0"/>
                </a:moveTo>
                <a:cubicBezTo>
                  <a:pt x="179045" y="-99854"/>
                  <a:pt x="837849" y="36941"/>
                  <a:pt x="1315089" y="0"/>
                </a:cubicBezTo>
                <a:cubicBezTo>
                  <a:pt x="1292285" y="167616"/>
                  <a:pt x="1313029" y="247698"/>
                  <a:pt x="1315089" y="369332"/>
                </a:cubicBezTo>
                <a:cubicBezTo>
                  <a:pt x="796073" y="378075"/>
                  <a:pt x="211303" y="293754"/>
                  <a:pt x="0" y="369332"/>
                </a:cubicBezTo>
                <a:cubicBezTo>
                  <a:pt x="19812" y="326466"/>
                  <a:pt x="15727" y="93631"/>
                  <a:pt x="0" y="0"/>
                </a:cubicBezTo>
                <a:close/>
              </a:path>
            </a:pathLst>
          </a:custGeom>
          <a:noFill/>
          <a:ln w="6350" cap="rnd">
            <a:solidFill>
              <a:schemeClr val="accent1">
                <a:shade val="15000"/>
              </a:schemeClr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34502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6" grpId="0" animBg="1"/>
      <p:bldP spid="50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812010CF-08D4-7937-FC6D-284C741CE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853" y="883761"/>
            <a:ext cx="3262443" cy="539149"/>
          </a:xfrm>
          <a:noFill/>
        </p:spPr>
        <p:txBody>
          <a:bodyPr/>
          <a:lstStyle/>
          <a:p>
            <a:r>
              <a:rPr lang="en-US" sz="3200" dirty="0"/>
              <a:t>Diagnosis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B64A5C-810E-CCEF-E6BF-F0B6ED30C4BB}"/>
              </a:ext>
            </a:extLst>
          </p:cNvPr>
          <p:cNvSpPr/>
          <p:nvPr/>
        </p:nvSpPr>
        <p:spPr>
          <a:xfrm>
            <a:off x="832679" y="1640094"/>
            <a:ext cx="7489615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Determining the relationship b/w measure information and machine fault patterns.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FE754C-D44D-F496-D98A-A9183A07C844}"/>
              </a:ext>
            </a:extLst>
          </p:cNvPr>
          <p:cNvSpPr/>
          <p:nvPr/>
        </p:nvSpPr>
        <p:spPr>
          <a:xfrm>
            <a:off x="630463" y="3378193"/>
            <a:ext cx="1838850" cy="43207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Fault Detection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A48EB8-528C-0BD7-146C-22511A829832}"/>
              </a:ext>
            </a:extLst>
          </p:cNvPr>
          <p:cNvSpPr/>
          <p:nvPr/>
        </p:nvSpPr>
        <p:spPr>
          <a:xfrm>
            <a:off x="630463" y="4709893"/>
            <a:ext cx="1838850" cy="43207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Fault Isolation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647CC-0C70-CB87-5139-0C4A9E046BA2}"/>
              </a:ext>
            </a:extLst>
          </p:cNvPr>
          <p:cNvSpPr/>
          <p:nvPr/>
        </p:nvSpPr>
        <p:spPr>
          <a:xfrm>
            <a:off x="630463" y="5959967"/>
            <a:ext cx="1838850" cy="432079"/>
          </a:xfrm>
          <a:prstGeom prst="roundRect">
            <a:avLst/>
          </a:prstGeom>
          <a:solidFill>
            <a:srgbClr val="FFD5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Fault Identification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CA8E8-21CA-70FC-9485-D5FDDEB8058E}"/>
              </a:ext>
            </a:extLst>
          </p:cNvPr>
          <p:cNvSpPr/>
          <p:nvPr/>
        </p:nvSpPr>
        <p:spPr>
          <a:xfrm>
            <a:off x="3505535" y="3419135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Did something go wrong?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D56257-772C-7B53-AE39-881161A14E9E}"/>
              </a:ext>
            </a:extLst>
          </p:cNvPr>
          <p:cNvSpPr/>
          <p:nvPr/>
        </p:nvSpPr>
        <p:spPr>
          <a:xfrm>
            <a:off x="3505534" y="4750834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 is the problem happening?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6F3E9-240B-49F7-6486-D472CC599531}"/>
              </a:ext>
            </a:extLst>
          </p:cNvPr>
          <p:cNvSpPr/>
          <p:nvPr/>
        </p:nvSpPr>
        <p:spPr>
          <a:xfrm>
            <a:off x="3505535" y="5988027"/>
            <a:ext cx="295015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exactly is broken?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36BE2DA-7024-27E8-07C5-DF718A174B34}"/>
              </a:ext>
            </a:extLst>
          </p:cNvPr>
          <p:cNvSpPr txBox="1">
            <a:spLocks/>
          </p:cNvSpPr>
          <p:nvPr/>
        </p:nvSpPr>
        <p:spPr>
          <a:xfrm>
            <a:off x="3904177" y="2471041"/>
            <a:ext cx="3823947" cy="539149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Three major steps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32278D-C7CC-D17D-D266-21E3B39FD11D}"/>
              </a:ext>
            </a:extLst>
          </p:cNvPr>
          <p:cNvCxnSpPr>
            <a:stCxn id="11" idx="3"/>
            <a:endCxn id="4" idx="1"/>
          </p:cNvCxnSpPr>
          <p:nvPr/>
        </p:nvCxnSpPr>
        <p:spPr>
          <a:xfrm>
            <a:off x="2469313" y="3594233"/>
            <a:ext cx="10362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3B297B-05D9-E02A-AE77-C86383A1F2F0}"/>
              </a:ext>
            </a:extLst>
          </p:cNvPr>
          <p:cNvCxnSpPr>
            <a:stCxn id="13" idx="3"/>
            <a:endCxn id="8" idx="1"/>
          </p:cNvCxnSpPr>
          <p:nvPr/>
        </p:nvCxnSpPr>
        <p:spPr>
          <a:xfrm flipV="1">
            <a:off x="2469313" y="6163125"/>
            <a:ext cx="1036222" cy="12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5B91B0C-71D0-7B43-0C27-C4EE496BD184}"/>
              </a:ext>
            </a:extLst>
          </p:cNvPr>
          <p:cNvCxnSpPr>
            <a:stCxn id="12" idx="3"/>
            <a:endCxn id="7" idx="1"/>
          </p:cNvCxnSpPr>
          <p:nvPr/>
        </p:nvCxnSpPr>
        <p:spPr>
          <a:xfrm flipV="1">
            <a:off x="2469313" y="4925932"/>
            <a:ext cx="10362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44BAA1D-E567-DB9F-42DD-566DB901C62C}"/>
              </a:ext>
            </a:extLst>
          </p:cNvPr>
          <p:cNvSpPr/>
          <p:nvPr/>
        </p:nvSpPr>
        <p:spPr>
          <a:xfrm>
            <a:off x="7028085" y="3419134"/>
            <a:ext cx="3179791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 whether fault has occurred or not.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E52D2A-2E42-1DC8-0AE9-B72ED138C51E}"/>
              </a:ext>
            </a:extLst>
          </p:cNvPr>
          <p:cNvSpPr/>
          <p:nvPr/>
        </p:nvSpPr>
        <p:spPr>
          <a:xfrm>
            <a:off x="6976486" y="5988026"/>
            <a:ext cx="3231389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Determine pattern, size, type, its severity.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F3FD13-E74E-02CE-975D-7AAE02B3D038}"/>
              </a:ext>
            </a:extLst>
          </p:cNvPr>
          <p:cNvSpPr/>
          <p:nvPr/>
        </p:nvSpPr>
        <p:spPr>
          <a:xfrm>
            <a:off x="6976487" y="4750834"/>
            <a:ext cx="3231389" cy="350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 fault component and position.</a:t>
            </a:r>
          </a:p>
        </p:txBody>
      </p:sp>
      <p:pic>
        <p:nvPicPr>
          <p:cNvPr id="3074" name="Picture 2" descr="Error, find, search, view icon - Download on Iconfinder">
            <a:extLst>
              <a:ext uri="{FF2B5EF4-FFF2-40B4-BE49-F238E27FC236}">
                <a16:creationId xmlns:a16="http://schemas.microsoft.com/office/drawing/2014/main" id="{FD6D9AD4-2F96-2D4E-1601-7554DE932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815" y="3116639"/>
            <a:ext cx="873303" cy="8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ault tolerant design - Free seo and web icons">
            <a:extLst>
              <a:ext uri="{FF2B5EF4-FFF2-40B4-BE49-F238E27FC236}">
                <a16:creationId xmlns:a16="http://schemas.microsoft.com/office/drawing/2014/main" id="{2807551B-08D5-6D24-7C07-830B3C5ED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324" y="4308920"/>
            <a:ext cx="1036222" cy="1036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A red and white gears with a exclamation mark&#10;&#10;Description automatically generated">
            <a:extLst>
              <a:ext uri="{FF2B5EF4-FFF2-40B4-BE49-F238E27FC236}">
                <a16:creationId xmlns:a16="http://schemas.microsoft.com/office/drawing/2014/main" id="{7EC0D38E-461F-F95C-B930-3EB833A1B2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65" t="13564" b="9424"/>
          <a:stretch/>
        </p:blipFill>
        <p:spPr>
          <a:xfrm>
            <a:off x="10365497" y="5784619"/>
            <a:ext cx="1830584" cy="607427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DB397D-4A12-57C5-3EBF-5616CA14A9FF}"/>
              </a:ext>
            </a:extLst>
          </p:cNvPr>
          <p:cNvCxnSpPr>
            <a:cxnSpLocks/>
            <a:stCxn id="4" idx="3"/>
            <a:endCxn id="26" idx="1"/>
          </p:cNvCxnSpPr>
          <p:nvPr/>
        </p:nvCxnSpPr>
        <p:spPr>
          <a:xfrm flipV="1">
            <a:off x="6455686" y="3594232"/>
            <a:ext cx="57239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1DE4E95-936E-C840-D87F-8B14F34607BB}"/>
              </a:ext>
            </a:extLst>
          </p:cNvPr>
          <p:cNvCxnSpPr>
            <a:cxnSpLocks/>
            <a:stCxn id="7" idx="3"/>
            <a:endCxn id="28" idx="1"/>
          </p:cNvCxnSpPr>
          <p:nvPr/>
        </p:nvCxnSpPr>
        <p:spPr>
          <a:xfrm>
            <a:off x="6455685" y="4925932"/>
            <a:ext cx="5208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C43A2A-93BA-7A0D-DF5C-68B7FBC6566A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6455686" y="6163124"/>
            <a:ext cx="520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8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4" grpId="0" animBg="1"/>
      <p:bldP spid="7" grpId="0" animBg="1"/>
      <p:bldP spid="8" grpId="0" animBg="1"/>
      <p:bldP spid="9" grpId="0"/>
      <p:bldP spid="26" grpId="0" animBg="1"/>
      <p:bldP spid="27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530" y="883127"/>
            <a:ext cx="2784296" cy="605376"/>
          </a:xfrm>
        </p:spPr>
        <p:txBody>
          <a:bodyPr/>
          <a:lstStyle/>
          <a:p>
            <a:r>
              <a:rPr lang="en-US" sz="2800" dirty="0"/>
              <a:t>Prognosis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542532-5D4E-6474-6755-EE45C0D07CA2}"/>
              </a:ext>
            </a:extLst>
          </p:cNvPr>
          <p:cNvSpPr txBox="1"/>
          <p:nvPr/>
        </p:nvSpPr>
        <p:spPr>
          <a:xfrm>
            <a:off x="546791" y="1743028"/>
            <a:ext cx="111444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Detect fault presence and identify trends, and degree.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 future performance of machinery.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Estimation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State estimation reveals hidden health (internal parameters)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State Degradation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State degradation tracks its decline (graph)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 Prediction</a:t>
            </a:r>
          </a:p>
          <a:p>
            <a:pPr lvl="1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RUL prediction estimates time till failure.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3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1F84C-D1FD-4B1B-9CFD-8E0D96AC4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00B2AC-C335-4100-B8B3-2D9F49A72906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purl.org/dc/elements/1.1/"/>
    <ds:schemaRef ds:uri="http://purl.org/dc/dcmitype/"/>
    <ds:schemaRef ds:uri="230e9df3-be65-4c73-a93b-d1236ebd677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037C456-A6DA-4DEE-A3FB-4EC3058FD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{E286395F-86A8-45C1-AB1A-DBBA60750723}tf45205285_win32</Template>
  <TotalTime>2961</TotalTime>
  <Words>396</Words>
  <Application>Microsoft Office PowerPoint</Application>
  <PresentationFormat>Widescreen</PresentationFormat>
  <Paragraphs>112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Wingdings</vt:lpstr>
      <vt:lpstr>Wingdings 2</vt:lpstr>
      <vt:lpstr>DividendVTI</vt:lpstr>
      <vt:lpstr>Book :  Intelligent Fault Diagnosis and Remaining Useful Life Prediction of Rotating Machinery</vt:lpstr>
      <vt:lpstr>Table of contents </vt:lpstr>
      <vt:lpstr>Common Rotating Machinery Components</vt:lpstr>
      <vt:lpstr>PowerPoint Presentation</vt:lpstr>
      <vt:lpstr>PowerPoint Presentation</vt:lpstr>
      <vt:lpstr>Overview of PHM </vt:lpstr>
      <vt:lpstr>Data acquisition </vt:lpstr>
      <vt:lpstr>Diagnosis</vt:lpstr>
      <vt:lpstr>Prognosis</vt:lpstr>
      <vt:lpstr>Cont...</vt:lpstr>
      <vt:lpstr>5. Maintenance Decision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:  INTELLIGENT FAULT DIAGNOSIS AND REMAININGUSEFUL LIFE PREDICTION OF ROTATING MACHINERY</dc:title>
  <dc:creator>우마르 무하마드</dc:creator>
  <cp:lastModifiedBy>우마르 무하마드</cp:lastModifiedBy>
  <cp:revision>49</cp:revision>
  <dcterms:created xsi:type="dcterms:W3CDTF">2024-04-29T08:04:56Z</dcterms:created>
  <dcterms:modified xsi:type="dcterms:W3CDTF">2024-05-03T08:31:32Z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