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7" Type="http://schemas.microsoft.com/office/2020/02/relationships/classificationlabels" Target="docMetadata/LabelInfo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9" r:id="rId4"/>
  </p:sldMasterIdLst>
  <p:notesMasterIdLst>
    <p:notesMasterId r:id="rId15"/>
  </p:notesMasterIdLst>
  <p:handoutMasterIdLst>
    <p:handoutMasterId r:id="rId16"/>
  </p:handoutMasterIdLst>
  <p:sldIdLst>
    <p:sldId id="256" r:id="rId5"/>
    <p:sldId id="264" r:id="rId6"/>
    <p:sldId id="303" r:id="rId7"/>
    <p:sldId id="307" r:id="rId8"/>
    <p:sldId id="304" r:id="rId9"/>
    <p:sldId id="297" r:id="rId10"/>
    <p:sldId id="308" r:id="rId11"/>
    <p:sldId id="305" r:id="rId12"/>
    <p:sldId id="310" r:id="rId13"/>
    <p:sldId id="29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87F9"/>
    <a:srgbClr val="CBC3E3"/>
    <a:srgbClr val="537685"/>
    <a:srgbClr val="A9D18E"/>
    <a:srgbClr val="B4C7E7"/>
    <a:srgbClr val="FFD580"/>
    <a:srgbClr val="8FAADC"/>
    <a:srgbClr val="C5E0B4"/>
    <a:srgbClr val="F0EAF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12C8C85-51F0-491E-9774-3900AFEF0F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5388" autoAdjust="0"/>
  </p:normalViewPr>
  <p:slideViewPr>
    <p:cSldViewPr snapToGrid="0" showGuides="1">
      <p:cViewPr varScale="1">
        <p:scale>
          <a:sx n="106" d="100"/>
          <a:sy n="106" d="100"/>
        </p:scale>
        <p:origin x="684" y="114"/>
      </p:cViewPr>
      <p:guideLst/>
    </p:cSldViewPr>
  </p:slideViewPr>
  <p:outlineViewPr>
    <p:cViewPr>
      <p:scale>
        <a:sx n="33" d="100"/>
        <a:sy n="33" d="100"/>
      </p:scale>
      <p:origin x="0" y="-498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757"/>
    </p:cViewPr>
  </p:sorterViewPr>
  <p:notesViewPr>
    <p:cSldViewPr snapToGrid="0">
      <p:cViewPr varScale="1">
        <p:scale>
          <a:sx n="58" d="100"/>
          <a:sy n="58" d="100"/>
        </p:scale>
        <p:origin x="3240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4C3C3A6-B337-4D83-9CDB-B9C35780FF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C79A68-3D73-4695-8C1E-3CDBCB536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97C6B7-F63D-48F8-8C65-A57506B0F13B}" type="datetimeFigureOut">
              <a:rPr lang="en-US" smtClean="0"/>
              <a:t>5/14/2024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F5045C-A7CE-41D4-85C5-0E9ACEEF9B2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9ABD0F-F8EA-4B9F-8647-FC7D4AE3D83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AB78DD-9481-4863-BCCC-946573546D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0403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09A0FA-2191-4F92-A1E4-6EB4598AC4EC}" type="datetimeFigureOut">
              <a:rPr lang="en-US" smtClean="0"/>
              <a:t>5/14/2024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3359F2-43EF-4812-9DC0-98C0B1A406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111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5233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464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289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5086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7257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7951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1909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6707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2434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2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66156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73301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39887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31937252-EACE-4232-855F-5C47E3F8B0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7200" y="1070901"/>
            <a:ext cx="11265407" cy="1499616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CBA6DBC1-39A1-48A6-8B81-3CD966D06E8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48055" y="3103684"/>
            <a:ext cx="11274551" cy="3287971"/>
          </a:xfrm>
          <a:solidFill>
            <a:schemeClr val="accent2"/>
          </a:solidFill>
        </p:spPr>
        <p:txBody>
          <a:bodyPr anchor="t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281959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43000"/>
            <a:ext cx="9144000" cy="2585720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99840"/>
            <a:ext cx="9144000" cy="2052320"/>
          </a:xfrm>
        </p:spPr>
        <p:txBody>
          <a:bodyPr anchor="t">
            <a:no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685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90880"/>
            <a:ext cx="1126744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CA520B1-DC84-A47D-1F5E-CCD567EB2D86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457200" y="2187362"/>
            <a:ext cx="3657600" cy="3633047"/>
          </a:xfrm>
        </p:spPr>
        <p:txBody>
          <a:bodyPr anchor="t">
            <a:normAutofit/>
          </a:bodyPr>
          <a:lstStyle>
            <a:lvl1pPr marL="342900" indent="-342900">
              <a:buFont typeface="+mj-lt"/>
              <a:buAutoNum type="arabicPeriod"/>
              <a:defRPr sz="1800"/>
            </a:lvl1pPr>
            <a:lvl2pPr marL="914400" indent="-342900">
              <a:buFont typeface="+mj-lt"/>
              <a:buAutoNum type="alphaLcPeriod"/>
              <a:defRPr sz="1800"/>
            </a:lvl2pPr>
            <a:lvl3pPr marL="1371600" indent="-342900">
              <a:buFont typeface="+mj-lt"/>
              <a:buAutoNum type="arabicPeriod"/>
              <a:defRPr sz="1800"/>
            </a:lvl3pPr>
            <a:lvl4pPr marL="1600200" indent="-342900">
              <a:buFont typeface="+mj-lt"/>
              <a:buAutoNum type="alphaLcParenR"/>
              <a:defRPr sz="1800"/>
            </a:lvl4pPr>
            <a:lvl5pPr marL="2057400" indent="-400050">
              <a:buFont typeface="+mj-lt"/>
              <a:buAutoNum type="romanLcPeriod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282437" y="2187361"/>
            <a:ext cx="7442203" cy="3633047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0">
              <a:defRPr sz="1800"/>
            </a:lvl2pPr>
            <a:lvl3pPr marL="548640">
              <a:defRPr sz="1800"/>
            </a:lvl3pPr>
            <a:lvl4pPr marL="822960">
              <a:defRPr sz="1800"/>
            </a:lvl4pPr>
            <a:lvl5pPr marL="1097280"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23914"/>
            <a:ext cx="704120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16634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833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0F196A1-2430-4797-B656-A38302FAF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151" y="666984"/>
            <a:ext cx="3672970" cy="2125911"/>
          </a:xfrm>
        </p:spPr>
        <p:txBody>
          <a:bodyPr>
            <a:noAutofit/>
          </a:bodyPr>
          <a:lstStyle>
            <a:lvl1pPr algn="l">
              <a:defRPr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5A0AD703-0A43-5323-CCB2-832D424EF2DB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2151" y="2862479"/>
            <a:ext cx="3672970" cy="3491849"/>
          </a:xfrm>
        </p:spPr>
        <p:txBody>
          <a:bodyPr anchor="t" anchorCtr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 dirty="0"/>
              <a:t>Click to add text 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627B629-9CBE-3ECF-2D88-F07AACD0374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231970" y="666985"/>
            <a:ext cx="7497880" cy="5687344"/>
          </a:xfrm>
          <a:custGeom>
            <a:avLst/>
            <a:gdLst>
              <a:gd name="connsiteX0" fmla="*/ 3803282 w 7497880"/>
              <a:gd name="connsiteY0" fmla="*/ 0 h 5687344"/>
              <a:gd name="connsiteX1" fmla="*/ 7497880 w 7497880"/>
              <a:gd name="connsiteY1" fmla="*/ 0 h 5687344"/>
              <a:gd name="connsiteX2" fmla="*/ 7497880 w 7497880"/>
              <a:gd name="connsiteY2" fmla="*/ 4581885 h 5687344"/>
              <a:gd name="connsiteX3" fmla="*/ 3803282 w 7497880"/>
              <a:gd name="connsiteY3" fmla="*/ 4581885 h 5687344"/>
              <a:gd name="connsiteX4" fmla="*/ 0 w 7497880"/>
              <a:gd name="connsiteY4" fmla="*/ 0 h 5687344"/>
              <a:gd name="connsiteX5" fmla="*/ 3699373 w 7497880"/>
              <a:gd name="connsiteY5" fmla="*/ 0 h 5687344"/>
              <a:gd name="connsiteX6" fmla="*/ 3699373 w 7497880"/>
              <a:gd name="connsiteY6" fmla="*/ 4581885 h 5687344"/>
              <a:gd name="connsiteX7" fmla="*/ 2 w 7497880"/>
              <a:gd name="connsiteY7" fmla="*/ 4581885 h 5687344"/>
              <a:gd name="connsiteX8" fmla="*/ 2 w 7497880"/>
              <a:gd name="connsiteY8" fmla="*/ 4679200 h 5687344"/>
              <a:gd name="connsiteX9" fmla="*/ 3699373 w 7497880"/>
              <a:gd name="connsiteY9" fmla="*/ 4679200 h 5687344"/>
              <a:gd name="connsiteX10" fmla="*/ 3699373 w 7497880"/>
              <a:gd name="connsiteY10" fmla="*/ 5679350 h 5687344"/>
              <a:gd name="connsiteX11" fmla="*/ 3803282 w 7497880"/>
              <a:gd name="connsiteY11" fmla="*/ 5679350 h 5687344"/>
              <a:gd name="connsiteX12" fmla="*/ 3803282 w 7497880"/>
              <a:gd name="connsiteY12" fmla="*/ 4679200 h 5687344"/>
              <a:gd name="connsiteX13" fmla="*/ 7497880 w 7497880"/>
              <a:gd name="connsiteY13" fmla="*/ 4679200 h 5687344"/>
              <a:gd name="connsiteX14" fmla="*/ 7497880 w 7497880"/>
              <a:gd name="connsiteY14" fmla="*/ 5687344 h 5687344"/>
              <a:gd name="connsiteX15" fmla="*/ 0 w 7497880"/>
              <a:gd name="connsiteY15" fmla="*/ 5687344 h 5687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497880" h="5687344">
                <a:moveTo>
                  <a:pt x="3803282" y="0"/>
                </a:moveTo>
                <a:lnTo>
                  <a:pt x="7497880" y="0"/>
                </a:lnTo>
                <a:lnTo>
                  <a:pt x="7497880" y="4581885"/>
                </a:lnTo>
                <a:lnTo>
                  <a:pt x="3803282" y="4581885"/>
                </a:lnTo>
                <a:close/>
                <a:moveTo>
                  <a:pt x="0" y="0"/>
                </a:moveTo>
                <a:lnTo>
                  <a:pt x="3699373" y="0"/>
                </a:lnTo>
                <a:lnTo>
                  <a:pt x="3699373" y="4581885"/>
                </a:lnTo>
                <a:lnTo>
                  <a:pt x="2" y="4581885"/>
                </a:lnTo>
                <a:lnTo>
                  <a:pt x="2" y="4679200"/>
                </a:lnTo>
                <a:lnTo>
                  <a:pt x="3699373" y="4679200"/>
                </a:lnTo>
                <a:lnTo>
                  <a:pt x="3699373" y="5679350"/>
                </a:lnTo>
                <a:lnTo>
                  <a:pt x="3803282" y="5679350"/>
                </a:lnTo>
                <a:lnTo>
                  <a:pt x="3803282" y="4679200"/>
                </a:lnTo>
                <a:lnTo>
                  <a:pt x="7497880" y="4679200"/>
                </a:lnTo>
                <a:lnTo>
                  <a:pt x="7497880" y="5687344"/>
                </a:lnTo>
                <a:lnTo>
                  <a:pt x="0" y="5687344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anchor="t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Click to add picture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0DD7D93-4C4D-E385-9F8C-40536F0BDEA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noProof="0"/>
              <a:t>20XX</a:t>
            </a:r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C99FA72-244D-9DC3-C9B7-E7DAD50A01F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25A4F6F-66FD-CDA5-7F8F-F5FD6382CFC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0677340" y="6423914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89231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57535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14896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61492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91554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97532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201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89077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8643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457D222-120F-E222-DE7E-B44B0BC1863F}"/>
              </a:ext>
            </a:extLst>
          </p:cNvPr>
          <p:cNvGrpSpPr/>
          <p:nvPr userDrawn="1"/>
        </p:nvGrpSpPr>
        <p:grpSpPr>
          <a:xfrm>
            <a:off x="428696" y="482137"/>
            <a:ext cx="11301155" cy="81191"/>
            <a:chOff x="428696" y="482137"/>
            <a:chExt cx="11301155" cy="8119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9DF259B-1168-B954-21F8-A08A3C462F3C}"/>
                </a:ext>
              </a:extLst>
            </p:cNvPr>
            <p:cNvSpPr/>
            <p:nvPr/>
          </p:nvSpPr>
          <p:spPr>
            <a:xfrm flipV="1">
              <a:off x="428696" y="482137"/>
              <a:ext cx="3703321" cy="81191"/>
            </a:xfrm>
            <a:prstGeom prst="rect">
              <a:avLst/>
            </a:prstGeom>
            <a:solidFill>
              <a:schemeClr val="accent3"/>
            </a:solidFill>
            <a:ln w="539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B5A595C-AA3A-9D82-01BB-7810CE5F7A5E}"/>
                </a:ext>
              </a:extLst>
            </p:cNvPr>
            <p:cNvSpPr/>
            <p:nvPr/>
          </p:nvSpPr>
          <p:spPr>
            <a:xfrm flipV="1">
              <a:off x="4235926" y="482137"/>
              <a:ext cx="3703321" cy="81191"/>
            </a:xfrm>
            <a:prstGeom prst="rect">
              <a:avLst/>
            </a:prstGeom>
            <a:solidFill>
              <a:schemeClr val="accent1"/>
            </a:solidFill>
            <a:ln w="539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178CB63-8F78-566B-8120-9DC73FB7B23B}"/>
                </a:ext>
              </a:extLst>
            </p:cNvPr>
            <p:cNvSpPr/>
            <p:nvPr/>
          </p:nvSpPr>
          <p:spPr>
            <a:xfrm flipV="1">
              <a:off x="8026530" y="482137"/>
              <a:ext cx="3703321" cy="81191"/>
            </a:xfrm>
            <a:prstGeom prst="rect">
              <a:avLst/>
            </a:prstGeom>
            <a:solidFill>
              <a:schemeClr val="accent4"/>
            </a:solidFill>
            <a:ln w="539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0910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  <p:sldLayoutId id="2147483811" r:id="rId12"/>
    <p:sldLayoutId id="2147483816" r:id="rId13"/>
    <p:sldLayoutId id="2147483817" r:id="rId14"/>
    <p:sldLayoutId id="2147483822" r:id="rId15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7.png"/><Relationship Id="rId7" Type="http://schemas.openxmlformats.org/officeDocument/2006/relationships/image" Target="../media/image80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0.png"/><Relationship Id="rId11" Type="http://schemas.openxmlformats.org/officeDocument/2006/relationships/image" Target="../media/image12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3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5" Type="http://schemas.openxmlformats.org/officeDocument/2006/relationships/image" Target="../media/image3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79F0267-9D1C-BDA9-A152-B01CD379FC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38925" y="1868860"/>
            <a:ext cx="7314149" cy="274672"/>
          </a:xfrm>
          <a:ln w="0">
            <a:noFill/>
          </a:ln>
        </p:spPr>
        <p:txBody>
          <a:bodyPr/>
          <a:lstStyle/>
          <a:p>
            <a:r>
              <a:rPr lang="en-US" sz="1400" i="0" u="none" strike="noStrike" cap="none" baseline="0" dirty="0"/>
              <a:t>Book</a:t>
            </a:r>
            <a:r>
              <a:rPr lang="en-US" sz="1400" i="0" u="none" strike="noStrike" baseline="0" dirty="0"/>
              <a:t> :  </a:t>
            </a:r>
            <a:r>
              <a:rPr lang="en-US" sz="1400" i="0" u="none" strike="noStrike" cap="none" baseline="0" dirty="0"/>
              <a:t>Intelligent Fault Diagnosis and Remaining Useful Life Prediction of Rotating Machinery</a:t>
            </a:r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3A4E05-3BAD-794C-F760-350117923600}"/>
              </a:ext>
            </a:extLst>
          </p:cNvPr>
          <p:cNvSpPr txBox="1"/>
          <p:nvPr/>
        </p:nvSpPr>
        <p:spPr>
          <a:xfrm>
            <a:off x="2823382" y="2497376"/>
            <a:ext cx="596470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810E0"/>
                </a:solidFill>
              </a:rPr>
              <a:t>Muhammad Umar</a:t>
            </a:r>
          </a:p>
          <a:p>
            <a:pPr algn="ctr"/>
            <a:r>
              <a:rPr lang="en-US" sz="1600" dirty="0"/>
              <a:t>Graduate Research Assistant </a:t>
            </a:r>
          </a:p>
          <a:p>
            <a:pPr algn="ctr"/>
            <a:r>
              <a:rPr lang="en-US" sz="1400" dirty="0"/>
              <a:t>Ulsan Industrial Artificial Intelligence Laboratory </a:t>
            </a:r>
          </a:p>
        </p:txBody>
      </p:sp>
      <p:sp>
        <p:nvSpPr>
          <p:cNvPr id="2" name="Title 7">
            <a:extLst>
              <a:ext uri="{FF2B5EF4-FFF2-40B4-BE49-F238E27FC236}">
                <a16:creationId xmlns:a16="http://schemas.microsoft.com/office/drawing/2014/main" id="{D47E6DB1-3E26-059A-0AA6-6877B41BDD0E}"/>
              </a:ext>
            </a:extLst>
          </p:cNvPr>
          <p:cNvSpPr txBox="1">
            <a:spLocks/>
          </p:cNvSpPr>
          <p:nvPr/>
        </p:nvSpPr>
        <p:spPr>
          <a:xfrm>
            <a:off x="454152" y="784569"/>
            <a:ext cx="11265407" cy="730447"/>
          </a:xfrm>
          <a:prstGeom prst="rect">
            <a:avLst/>
          </a:prstGeom>
          <a:ln w="0">
            <a:noFill/>
          </a:ln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600" dirty="0"/>
              <a:t>Signal processing and feature extraction</a:t>
            </a:r>
          </a:p>
        </p:txBody>
      </p:sp>
      <p:pic>
        <p:nvPicPr>
          <p:cNvPr id="13" name="Picture Placeholder 12" descr="A blue and yellow sound waves&#10;&#10;Description automatically generated">
            <a:extLst>
              <a:ext uri="{FF2B5EF4-FFF2-40B4-BE49-F238E27FC236}">
                <a16:creationId xmlns:a16="http://schemas.microsoft.com/office/drawing/2014/main" id="{0013D6EF-25A0-0FA2-2398-C400A1FF29F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28129" b="28129"/>
          <a:stretch>
            <a:fillRect/>
          </a:stretch>
        </p:blipFill>
        <p:spPr>
          <a:xfrm>
            <a:off x="130630" y="3498850"/>
            <a:ext cx="11887200" cy="3287713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</p:spTree>
    <p:extLst>
      <p:ext uri="{BB962C8B-B14F-4D97-AF65-F5344CB8AC3E}">
        <p14:creationId xmlns:p14="http://schemas.microsoft.com/office/powerpoint/2010/main" val="1039759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30">
            <a:extLst>
              <a:ext uri="{FF2B5EF4-FFF2-40B4-BE49-F238E27FC236}">
                <a16:creationId xmlns:a16="http://schemas.microsoft.com/office/drawing/2014/main" id="{B045D6AF-532B-394C-0C6F-38B6628CE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1420" y="3158950"/>
            <a:ext cx="2843757" cy="540099"/>
          </a:xfrm>
        </p:spPr>
        <p:txBody>
          <a:bodyPr/>
          <a:lstStyle/>
          <a:p>
            <a:pPr algn="ctr"/>
            <a:r>
              <a:rPr lang="en-US" sz="32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70959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FF0FD1A0-C075-EE18-B3AE-363C242D0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6441"/>
            <a:ext cx="11267440" cy="622299"/>
          </a:xfrm>
        </p:spPr>
        <p:txBody>
          <a:bodyPr/>
          <a:lstStyle/>
          <a:p>
            <a:r>
              <a:rPr lang="en-US" dirty="0"/>
              <a:t>Signal Categories</a:t>
            </a:r>
          </a:p>
        </p:txBody>
      </p: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C82A439D-325C-848A-A81C-86A63CD6F1B0}"/>
              </a:ext>
            </a:extLst>
          </p:cNvPr>
          <p:cNvGrpSpPr/>
          <p:nvPr/>
        </p:nvGrpSpPr>
        <p:grpSpPr>
          <a:xfrm>
            <a:off x="214867" y="1647825"/>
            <a:ext cx="11762265" cy="4238625"/>
            <a:chOff x="152400" y="1447800"/>
            <a:chExt cx="11762265" cy="4238625"/>
          </a:xfrm>
        </p:grpSpPr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1BED3DB2-5846-3CEE-1A01-85785E4DE88E}"/>
                </a:ext>
              </a:extLst>
            </p:cNvPr>
            <p:cNvSpPr/>
            <p:nvPr/>
          </p:nvSpPr>
          <p:spPr>
            <a:xfrm>
              <a:off x="152400" y="1447800"/>
              <a:ext cx="11762265" cy="4238625"/>
            </a:xfrm>
            <a:prstGeom prst="rect">
              <a:avLst/>
            </a:prstGeom>
            <a:ln>
              <a:prstDash val="dash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83F56173-915E-3C46-E917-F3C83CEBA8C6}"/>
                </a:ext>
              </a:extLst>
            </p:cNvPr>
            <p:cNvGrpSpPr/>
            <p:nvPr/>
          </p:nvGrpSpPr>
          <p:grpSpPr>
            <a:xfrm>
              <a:off x="277335" y="2032066"/>
              <a:ext cx="11447305" cy="3081250"/>
              <a:chOff x="350868" y="1524971"/>
              <a:chExt cx="11447305" cy="3081250"/>
            </a:xfrm>
          </p:grpSpPr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956FF1E3-83E0-8440-6CE2-999463D20BF3}"/>
                  </a:ext>
                </a:extLst>
              </p:cNvPr>
              <p:cNvSpPr/>
              <p:nvPr/>
            </p:nvSpPr>
            <p:spPr>
              <a:xfrm>
                <a:off x="5268059" y="1524971"/>
                <a:ext cx="1160585" cy="392728"/>
              </a:xfrm>
              <a:prstGeom prst="round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Signals </a:t>
                </a:r>
              </a:p>
            </p:txBody>
          </p:sp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97F846FE-8098-AC56-41EF-CF688C9BEB7D}"/>
                  </a:ext>
                </a:extLst>
              </p:cNvPr>
              <p:cNvSpPr/>
              <p:nvPr/>
            </p:nvSpPr>
            <p:spPr>
              <a:xfrm>
                <a:off x="350868" y="3323333"/>
                <a:ext cx="1562102" cy="392728"/>
              </a:xfrm>
              <a:prstGeom prst="roundRect">
                <a:avLst/>
              </a:prstGeom>
              <a:solidFill>
                <a:srgbClr val="CBC3E3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Random</a:t>
                </a:r>
              </a:p>
            </p:txBody>
          </p: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EE8D200E-141A-5F1C-F10B-8A6A5FF12B75}"/>
                  </a:ext>
                </a:extLst>
              </p:cNvPr>
              <p:cNvSpPr/>
              <p:nvPr/>
            </p:nvSpPr>
            <p:spPr>
              <a:xfrm>
                <a:off x="10236071" y="3323333"/>
                <a:ext cx="1562102" cy="392728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Transient </a:t>
                </a:r>
              </a:p>
            </p:txBody>
          </p:sp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68F9E9F7-EA15-F9C9-2B89-C1E2F4FF6375}"/>
                  </a:ext>
                </a:extLst>
              </p:cNvPr>
              <p:cNvGrpSpPr/>
              <p:nvPr/>
            </p:nvGrpSpPr>
            <p:grpSpPr>
              <a:xfrm>
                <a:off x="799324" y="1721334"/>
                <a:ext cx="10217798" cy="2884887"/>
                <a:chOff x="799324" y="1721334"/>
                <a:chExt cx="10217798" cy="2884887"/>
              </a:xfrm>
            </p:grpSpPr>
            <p:sp>
              <p:nvSpPr>
                <p:cNvPr id="2" name="Rectangle: Rounded Corners 1">
                  <a:extLst>
                    <a:ext uri="{FF2B5EF4-FFF2-40B4-BE49-F238E27FC236}">
                      <a16:creationId xmlns:a16="http://schemas.microsoft.com/office/drawing/2014/main" id="{8B147F57-4B97-BE71-E162-EEC368CDC91C}"/>
                    </a:ext>
                  </a:extLst>
                </p:cNvPr>
                <p:cNvSpPr/>
                <p:nvPr/>
              </p:nvSpPr>
              <p:spPr>
                <a:xfrm>
                  <a:off x="8518266" y="2270554"/>
                  <a:ext cx="1562102" cy="392728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Nonstationary</a:t>
                  </a:r>
                </a:p>
              </p:txBody>
            </p:sp>
            <p:sp>
              <p:nvSpPr>
                <p:cNvPr id="3" name="Rectangle: Rounded Corners 2">
                  <a:extLst>
                    <a:ext uri="{FF2B5EF4-FFF2-40B4-BE49-F238E27FC236}">
                      <a16:creationId xmlns:a16="http://schemas.microsoft.com/office/drawing/2014/main" id="{48C8C60A-AC23-C831-91C9-8C3BC51C2AD8}"/>
                    </a:ext>
                  </a:extLst>
                </p:cNvPr>
                <p:cNvSpPr/>
                <p:nvPr/>
              </p:nvSpPr>
              <p:spPr>
                <a:xfrm>
                  <a:off x="1554516" y="2270554"/>
                  <a:ext cx="1562102" cy="392728"/>
                </a:xfrm>
                <a:prstGeom prst="round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Stationary </a:t>
                  </a:r>
                </a:p>
              </p:txBody>
            </p:sp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2F71555A-31D1-6EE8-77E6-491A53B7C906}"/>
                    </a:ext>
                  </a:extLst>
                </p:cNvPr>
                <p:cNvSpPr/>
                <p:nvPr/>
              </p:nvSpPr>
              <p:spPr>
                <a:xfrm>
                  <a:off x="2633175" y="3323333"/>
                  <a:ext cx="1562102" cy="392728"/>
                </a:xfrm>
                <a:prstGeom prst="roundRect">
                  <a:avLst/>
                </a:prstGeom>
                <a:solidFill>
                  <a:srgbClr val="CBC3E3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Deterministic</a:t>
                  </a:r>
                </a:p>
              </p:txBody>
            </p:sp>
            <p:sp>
              <p:nvSpPr>
                <p:cNvPr id="9" name="Rectangle: Rounded Corners 8">
                  <a:extLst>
                    <a:ext uri="{FF2B5EF4-FFF2-40B4-BE49-F238E27FC236}">
                      <a16:creationId xmlns:a16="http://schemas.microsoft.com/office/drawing/2014/main" id="{3327BADE-4DBE-56B7-6DC8-844E7A025C21}"/>
                    </a:ext>
                  </a:extLst>
                </p:cNvPr>
                <p:cNvSpPr/>
                <p:nvPr/>
              </p:nvSpPr>
              <p:spPr>
                <a:xfrm>
                  <a:off x="7120780" y="3323333"/>
                  <a:ext cx="1562102" cy="392728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Continuous</a:t>
                  </a:r>
                </a:p>
              </p:txBody>
            </p:sp>
            <p:sp>
              <p:nvSpPr>
                <p:cNvPr id="12" name="Rectangle: Rounded Corners 11">
                  <a:extLst>
                    <a:ext uri="{FF2B5EF4-FFF2-40B4-BE49-F238E27FC236}">
                      <a16:creationId xmlns:a16="http://schemas.microsoft.com/office/drawing/2014/main" id="{946AEE7E-83C1-567C-1E3A-ECB03770B618}"/>
                    </a:ext>
                  </a:extLst>
                </p:cNvPr>
                <p:cNvSpPr/>
                <p:nvPr/>
              </p:nvSpPr>
              <p:spPr>
                <a:xfrm>
                  <a:off x="6157367" y="4194719"/>
                  <a:ext cx="1744464" cy="392728"/>
                </a:xfrm>
                <a:prstGeom prst="round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Cyclostationary</a:t>
                  </a:r>
                </a:p>
              </p:txBody>
            </p:sp>
            <p:sp>
              <p:nvSpPr>
                <p:cNvPr id="13" name="Rectangle: Rounded Corners 12">
                  <a:extLst>
                    <a:ext uri="{FF2B5EF4-FFF2-40B4-BE49-F238E27FC236}">
                      <a16:creationId xmlns:a16="http://schemas.microsoft.com/office/drawing/2014/main" id="{5D2829B9-9920-F8FA-63A6-22748AB13DE0}"/>
                    </a:ext>
                  </a:extLst>
                </p:cNvPr>
                <p:cNvSpPr/>
                <p:nvPr/>
              </p:nvSpPr>
              <p:spPr>
                <a:xfrm>
                  <a:off x="799324" y="4194719"/>
                  <a:ext cx="2182974" cy="392728"/>
                </a:xfrm>
                <a:prstGeom prst="round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Periodic</a:t>
                  </a:r>
                </a:p>
              </p:txBody>
            </p:sp>
            <p:sp>
              <p:nvSpPr>
                <p:cNvPr id="14" name="Rectangle: Rounded Corners 13">
                  <a:extLst>
                    <a:ext uri="{FF2B5EF4-FFF2-40B4-BE49-F238E27FC236}">
                      <a16:creationId xmlns:a16="http://schemas.microsoft.com/office/drawing/2014/main" id="{BC7EF9E9-0917-6044-4645-BE20BCBBA3A4}"/>
                    </a:ext>
                  </a:extLst>
                </p:cNvPr>
                <p:cNvSpPr/>
                <p:nvPr/>
              </p:nvSpPr>
              <p:spPr>
                <a:xfrm>
                  <a:off x="3523182" y="4213493"/>
                  <a:ext cx="2182974" cy="392728"/>
                </a:xfrm>
                <a:prstGeom prst="round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Quasiperiodic</a:t>
                  </a:r>
                </a:p>
              </p:txBody>
            </p:sp>
            <p:sp>
              <p:nvSpPr>
                <p:cNvPr id="15" name="Rectangle: Rounded Corners 14">
                  <a:extLst>
                    <a:ext uri="{FF2B5EF4-FFF2-40B4-BE49-F238E27FC236}">
                      <a16:creationId xmlns:a16="http://schemas.microsoft.com/office/drawing/2014/main" id="{13C680F6-97E7-C5ED-8134-40FA53E9138E}"/>
                    </a:ext>
                  </a:extLst>
                </p:cNvPr>
                <p:cNvSpPr/>
                <p:nvPr/>
              </p:nvSpPr>
              <p:spPr>
                <a:xfrm>
                  <a:off x="8207830" y="4194719"/>
                  <a:ext cx="2182974" cy="392728"/>
                </a:xfrm>
                <a:prstGeom prst="round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Continuously Varying</a:t>
                  </a:r>
                </a:p>
              </p:txBody>
            </p: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A1E7195E-F370-120B-82A5-581DCD66D8D6}"/>
                    </a:ext>
                  </a:extLst>
                </p:cNvPr>
                <p:cNvCxnSpPr>
                  <a:cxnSpLocks/>
                  <a:stCxn id="23" idx="1"/>
                </p:cNvCxnSpPr>
                <p:nvPr/>
              </p:nvCxnSpPr>
              <p:spPr>
                <a:xfrm flipH="1">
                  <a:off x="2335567" y="1721335"/>
                  <a:ext cx="2932492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0F90B8E4-2FC1-E84A-C9FE-23E85A5A009E}"/>
                    </a:ext>
                  </a:extLst>
                </p:cNvPr>
                <p:cNvCxnSpPr>
                  <a:cxnSpLocks/>
                  <a:stCxn id="23" idx="3"/>
                </p:cNvCxnSpPr>
                <p:nvPr/>
              </p:nvCxnSpPr>
              <p:spPr>
                <a:xfrm>
                  <a:off x="6428644" y="1721335"/>
                  <a:ext cx="2870673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Arrow Connector 33">
                  <a:extLst>
                    <a:ext uri="{FF2B5EF4-FFF2-40B4-BE49-F238E27FC236}">
                      <a16:creationId xmlns:a16="http://schemas.microsoft.com/office/drawing/2014/main" id="{F1BBDB64-58BB-DEBF-B037-89236250DC2D}"/>
                    </a:ext>
                  </a:extLst>
                </p:cNvPr>
                <p:cNvCxnSpPr>
                  <a:cxnSpLocks/>
                  <a:endCxn id="2" idx="0"/>
                </p:cNvCxnSpPr>
                <p:nvPr/>
              </p:nvCxnSpPr>
              <p:spPr>
                <a:xfrm>
                  <a:off x="9299317" y="1721334"/>
                  <a:ext cx="0" cy="54922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Arrow Connector 43">
                  <a:extLst>
                    <a:ext uri="{FF2B5EF4-FFF2-40B4-BE49-F238E27FC236}">
                      <a16:creationId xmlns:a16="http://schemas.microsoft.com/office/drawing/2014/main" id="{0DC70B50-0753-71A5-8F45-1B1D7984BE60}"/>
                    </a:ext>
                  </a:extLst>
                </p:cNvPr>
                <p:cNvCxnSpPr>
                  <a:cxnSpLocks/>
                  <a:endCxn id="3" idx="0"/>
                </p:cNvCxnSpPr>
                <p:nvPr/>
              </p:nvCxnSpPr>
              <p:spPr>
                <a:xfrm>
                  <a:off x="2335567" y="1721335"/>
                  <a:ext cx="0" cy="549219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0D06C941-9741-9670-D205-0B3F039F7A96}"/>
                    </a:ext>
                  </a:extLst>
                </p:cNvPr>
                <p:cNvCxnSpPr>
                  <a:cxnSpLocks/>
                  <a:stCxn id="3" idx="1"/>
                </p:cNvCxnSpPr>
                <p:nvPr/>
              </p:nvCxnSpPr>
              <p:spPr>
                <a:xfrm flipH="1">
                  <a:off x="1131919" y="2466918"/>
                  <a:ext cx="422597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Arrow Connector 52">
                  <a:extLst>
                    <a:ext uri="{FF2B5EF4-FFF2-40B4-BE49-F238E27FC236}">
                      <a16:creationId xmlns:a16="http://schemas.microsoft.com/office/drawing/2014/main" id="{A6E29AB4-FE24-8F51-CA2B-C7B73553E61C}"/>
                    </a:ext>
                  </a:extLst>
                </p:cNvPr>
                <p:cNvCxnSpPr>
                  <a:cxnSpLocks/>
                  <a:endCxn id="5" idx="0"/>
                </p:cNvCxnSpPr>
                <p:nvPr/>
              </p:nvCxnSpPr>
              <p:spPr>
                <a:xfrm>
                  <a:off x="1131919" y="2466918"/>
                  <a:ext cx="0" cy="856415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4B61949C-7872-F741-8A7A-0BEAE4DBFE03}"/>
                    </a:ext>
                  </a:extLst>
                </p:cNvPr>
                <p:cNvCxnSpPr>
                  <a:cxnSpLocks/>
                  <a:stCxn id="3" idx="3"/>
                </p:cNvCxnSpPr>
                <p:nvPr/>
              </p:nvCxnSpPr>
              <p:spPr>
                <a:xfrm>
                  <a:off x="3116618" y="2466918"/>
                  <a:ext cx="297608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Arrow Connector 56">
                  <a:extLst>
                    <a:ext uri="{FF2B5EF4-FFF2-40B4-BE49-F238E27FC236}">
                      <a16:creationId xmlns:a16="http://schemas.microsoft.com/office/drawing/2014/main" id="{265D821F-C3DE-C171-66D9-F5AC1F5566BE}"/>
                    </a:ext>
                  </a:extLst>
                </p:cNvPr>
                <p:cNvCxnSpPr>
                  <a:cxnSpLocks/>
                  <a:endCxn id="4" idx="0"/>
                </p:cNvCxnSpPr>
                <p:nvPr/>
              </p:nvCxnSpPr>
              <p:spPr>
                <a:xfrm>
                  <a:off x="3414226" y="2466918"/>
                  <a:ext cx="0" cy="856415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EBFBC0E-39DB-E7D5-EBD0-01ED4C095FB8}"/>
                    </a:ext>
                  </a:extLst>
                </p:cNvPr>
                <p:cNvCxnSpPr>
                  <a:cxnSpLocks/>
                  <a:stCxn id="4" idx="1"/>
                </p:cNvCxnSpPr>
                <p:nvPr/>
              </p:nvCxnSpPr>
              <p:spPr>
                <a:xfrm flipH="1" flipV="1">
                  <a:off x="2203694" y="3519696"/>
                  <a:ext cx="429481" cy="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6BCAFC67-AF27-FFC2-CB1B-8C041E10DB53}"/>
                    </a:ext>
                  </a:extLst>
                </p:cNvPr>
                <p:cNvCxnSpPr>
                  <a:cxnSpLocks/>
                  <a:stCxn id="4" idx="3"/>
                </p:cNvCxnSpPr>
                <p:nvPr/>
              </p:nvCxnSpPr>
              <p:spPr>
                <a:xfrm flipV="1">
                  <a:off x="4195277" y="3519696"/>
                  <a:ext cx="416965" cy="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Arrow Connector 62">
                  <a:extLst>
                    <a:ext uri="{FF2B5EF4-FFF2-40B4-BE49-F238E27FC236}">
                      <a16:creationId xmlns:a16="http://schemas.microsoft.com/office/drawing/2014/main" id="{29562FFE-02F3-D329-8D31-C6C8190E7C64}"/>
                    </a:ext>
                  </a:extLst>
                </p:cNvPr>
                <p:cNvCxnSpPr>
                  <a:cxnSpLocks/>
                  <a:endCxn id="14" idx="0"/>
                </p:cNvCxnSpPr>
                <p:nvPr/>
              </p:nvCxnSpPr>
              <p:spPr>
                <a:xfrm>
                  <a:off x="4612243" y="3519696"/>
                  <a:ext cx="2426" cy="693797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DF5499F0-B483-6734-A779-4D739EA27FFF}"/>
                    </a:ext>
                  </a:extLst>
                </p:cNvPr>
                <p:cNvCxnSpPr>
                  <a:cxnSpLocks/>
                  <a:stCxn id="9" idx="1"/>
                </p:cNvCxnSpPr>
                <p:nvPr/>
              </p:nvCxnSpPr>
              <p:spPr>
                <a:xfrm flipH="1" flipV="1">
                  <a:off x="6774416" y="3519696"/>
                  <a:ext cx="346364" cy="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Arrow Connector 68">
                  <a:extLst>
                    <a:ext uri="{FF2B5EF4-FFF2-40B4-BE49-F238E27FC236}">
                      <a16:creationId xmlns:a16="http://schemas.microsoft.com/office/drawing/2014/main" id="{15B30B84-F33B-6439-C8B0-A64E9B1BB5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74416" y="3519696"/>
                  <a:ext cx="0" cy="675023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8F4044C0-43BE-AD10-CD71-7ACBE9FFAF56}"/>
                    </a:ext>
                  </a:extLst>
                </p:cNvPr>
                <p:cNvCxnSpPr>
                  <a:cxnSpLocks/>
                  <a:stCxn id="9" idx="3"/>
                </p:cNvCxnSpPr>
                <p:nvPr/>
              </p:nvCxnSpPr>
              <p:spPr>
                <a:xfrm>
                  <a:off x="8682882" y="3519697"/>
                  <a:ext cx="616435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Arrow Connector 74">
                  <a:extLst>
                    <a:ext uri="{FF2B5EF4-FFF2-40B4-BE49-F238E27FC236}">
                      <a16:creationId xmlns:a16="http://schemas.microsoft.com/office/drawing/2014/main" id="{5519F4B5-CA5E-31A2-D0AD-7EB512693D38}"/>
                    </a:ext>
                  </a:extLst>
                </p:cNvPr>
                <p:cNvCxnSpPr>
                  <a:cxnSpLocks/>
                  <a:endCxn id="15" idx="0"/>
                </p:cNvCxnSpPr>
                <p:nvPr/>
              </p:nvCxnSpPr>
              <p:spPr>
                <a:xfrm>
                  <a:off x="9299317" y="3519697"/>
                  <a:ext cx="0" cy="675022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AAA87E1C-8B34-10AD-4249-DC86EE872D65}"/>
                    </a:ext>
                  </a:extLst>
                </p:cNvPr>
                <p:cNvCxnSpPr>
                  <a:cxnSpLocks/>
                  <a:stCxn id="2" idx="1"/>
                </p:cNvCxnSpPr>
                <p:nvPr/>
              </p:nvCxnSpPr>
              <p:spPr>
                <a:xfrm flipH="1">
                  <a:off x="7871463" y="2466918"/>
                  <a:ext cx="646803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Arrow Connector 78">
                  <a:extLst>
                    <a:ext uri="{FF2B5EF4-FFF2-40B4-BE49-F238E27FC236}">
                      <a16:creationId xmlns:a16="http://schemas.microsoft.com/office/drawing/2014/main" id="{961A2D29-B04F-1D86-2BBD-78E02D81526F}"/>
                    </a:ext>
                  </a:extLst>
                </p:cNvPr>
                <p:cNvCxnSpPr>
                  <a:cxnSpLocks/>
                  <a:endCxn id="9" idx="0"/>
                </p:cNvCxnSpPr>
                <p:nvPr/>
              </p:nvCxnSpPr>
              <p:spPr>
                <a:xfrm>
                  <a:off x="7871463" y="2466918"/>
                  <a:ext cx="30368" cy="856415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855687D7-DBE7-F6C4-3B58-DEE683AE4F19}"/>
                    </a:ext>
                  </a:extLst>
                </p:cNvPr>
                <p:cNvCxnSpPr>
                  <a:cxnSpLocks/>
                  <a:stCxn id="2" idx="3"/>
                </p:cNvCxnSpPr>
                <p:nvPr/>
              </p:nvCxnSpPr>
              <p:spPr>
                <a:xfrm>
                  <a:off x="10080368" y="2466918"/>
                  <a:ext cx="936754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Arrow Connector 83">
                  <a:extLst>
                    <a:ext uri="{FF2B5EF4-FFF2-40B4-BE49-F238E27FC236}">
                      <a16:creationId xmlns:a16="http://schemas.microsoft.com/office/drawing/2014/main" id="{B43F70E0-2C25-80B8-64BB-F8F310CC63D9}"/>
                    </a:ext>
                  </a:extLst>
                </p:cNvPr>
                <p:cNvCxnSpPr>
                  <a:cxnSpLocks/>
                  <a:endCxn id="7" idx="0"/>
                </p:cNvCxnSpPr>
                <p:nvPr/>
              </p:nvCxnSpPr>
              <p:spPr>
                <a:xfrm>
                  <a:off x="11017122" y="2466918"/>
                  <a:ext cx="0" cy="856415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Arrow Connector 86">
                  <a:extLst>
                    <a:ext uri="{FF2B5EF4-FFF2-40B4-BE49-F238E27FC236}">
                      <a16:creationId xmlns:a16="http://schemas.microsoft.com/office/drawing/2014/main" id="{92A91C6D-1116-FB5B-FE54-CE839A81EE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3694" y="3519696"/>
                  <a:ext cx="0" cy="693797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837402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FF0FD1A0-C075-EE18-B3AE-363C242D0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553" y="650893"/>
            <a:ext cx="8900372" cy="523893"/>
          </a:xfrm>
        </p:spPr>
        <p:txBody>
          <a:bodyPr>
            <a:normAutofit/>
          </a:bodyPr>
          <a:lstStyle/>
          <a:p>
            <a:r>
              <a:rPr lang="en-US" dirty="0"/>
              <a:t>Signal Preprocessing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556D36F5-4EC3-C887-7F33-8674296CCEB2}"/>
              </a:ext>
            </a:extLst>
          </p:cNvPr>
          <p:cNvGrpSpPr/>
          <p:nvPr/>
        </p:nvGrpSpPr>
        <p:grpSpPr>
          <a:xfrm>
            <a:off x="4308222" y="1610806"/>
            <a:ext cx="6038646" cy="4870534"/>
            <a:chOff x="3838777" y="1686838"/>
            <a:chExt cx="6038646" cy="4870534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97F846FE-8098-AC56-41EF-CF688C9BEB7D}"/>
                </a:ext>
              </a:extLst>
            </p:cNvPr>
            <p:cNvSpPr/>
            <p:nvPr/>
          </p:nvSpPr>
          <p:spPr>
            <a:xfrm>
              <a:off x="4003927" y="6164644"/>
              <a:ext cx="3372156" cy="392728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Time-Domain Feature Extraction</a:t>
              </a:r>
            </a:p>
          </p:txBody>
        </p: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E05308F2-7981-F88C-AC7F-2D2725497687}"/>
                </a:ext>
              </a:extLst>
            </p:cNvPr>
            <p:cNvGrpSpPr/>
            <p:nvPr/>
          </p:nvGrpSpPr>
          <p:grpSpPr>
            <a:xfrm>
              <a:off x="3838777" y="1686838"/>
              <a:ext cx="6038646" cy="4477806"/>
              <a:chOff x="3838777" y="1686838"/>
              <a:chExt cx="6038646" cy="4477806"/>
            </a:xfrm>
          </p:grpSpPr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956FF1E3-83E0-8440-6CE2-999463D20BF3}"/>
                  </a:ext>
                </a:extLst>
              </p:cNvPr>
              <p:cNvSpPr/>
              <p:nvPr/>
            </p:nvSpPr>
            <p:spPr>
              <a:xfrm>
                <a:off x="5109715" y="1686838"/>
                <a:ext cx="1160585" cy="392728"/>
              </a:xfrm>
              <a:prstGeom prst="round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Signals </a:t>
                </a:r>
              </a:p>
            </p:txBody>
          </p: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EE8D200E-141A-5F1C-F10B-8A6A5FF12B75}"/>
                  </a:ext>
                </a:extLst>
              </p:cNvPr>
              <p:cNvSpPr/>
              <p:nvPr/>
            </p:nvSpPr>
            <p:spPr>
              <a:xfrm>
                <a:off x="7721069" y="3226048"/>
                <a:ext cx="2156354" cy="392728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Signal Filtering</a:t>
                </a:r>
              </a:p>
            </p:txBody>
          </p:sp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8B147F57-4B97-BE71-E162-EEC368CDC91C}"/>
                  </a:ext>
                </a:extLst>
              </p:cNvPr>
              <p:cNvSpPr/>
              <p:nvPr/>
            </p:nvSpPr>
            <p:spPr>
              <a:xfrm>
                <a:off x="7721067" y="2071929"/>
                <a:ext cx="2156356" cy="392728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Mean Removal</a:t>
                </a:r>
              </a:p>
            </p:txBody>
          </p:sp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48C8C60A-AC23-C831-91C9-8C3BC51C2AD8}"/>
                  </a:ext>
                </a:extLst>
              </p:cNvPr>
              <p:cNvSpPr/>
              <p:nvPr/>
            </p:nvSpPr>
            <p:spPr>
              <a:xfrm>
                <a:off x="4598522" y="2651530"/>
                <a:ext cx="2182974" cy="392728"/>
              </a:xfrm>
              <a:prstGeom prst="round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Signal Preprocessing</a:t>
                </a:r>
              </a:p>
            </p:txBody>
          </p:sp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2F71555A-31D1-6EE8-77E6-491A53B7C906}"/>
                  </a:ext>
                </a:extLst>
              </p:cNvPr>
              <p:cNvSpPr/>
              <p:nvPr/>
            </p:nvSpPr>
            <p:spPr>
              <a:xfrm>
                <a:off x="4753740" y="3880455"/>
                <a:ext cx="1872538" cy="392728"/>
              </a:xfrm>
              <a:prstGeom prst="roundRect">
                <a:avLst/>
              </a:prstGeom>
              <a:solidFill>
                <a:srgbClr val="B4C7E7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Signal Processing</a:t>
                </a:r>
              </a:p>
            </p:txBody>
          </p: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3327BADE-4DBE-56B7-6DC8-844E7A025C21}"/>
                  </a:ext>
                </a:extLst>
              </p:cNvPr>
              <p:cNvSpPr/>
              <p:nvPr/>
            </p:nvSpPr>
            <p:spPr>
              <a:xfrm>
                <a:off x="7721068" y="2651530"/>
                <a:ext cx="2156355" cy="392728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Trend Removal</a:t>
                </a:r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5D2829B9-9920-F8FA-63A6-22748AB13DE0}"/>
                  </a:ext>
                </a:extLst>
              </p:cNvPr>
              <p:cNvSpPr/>
              <p:nvPr/>
            </p:nvSpPr>
            <p:spPr>
              <a:xfrm>
                <a:off x="4457582" y="5510238"/>
                <a:ext cx="2464847" cy="392728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Correlation Analysis</a:t>
                </a:r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BC7EF9E9-0917-6044-4645-BE20BCBBA3A4}"/>
                  </a:ext>
                </a:extLst>
              </p:cNvPr>
              <p:cNvSpPr/>
              <p:nvPr/>
            </p:nvSpPr>
            <p:spPr>
              <a:xfrm>
                <a:off x="3838777" y="4855832"/>
                <a:ext cx="3702459" cy="392728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Signal Processing in the Time Domain</a:t>
                </a:r>
              </a:p>
            </p:txBody>
          </p: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A35BF69E-1AA7-BB22-BDDD-C39940A38D66}"/>
                  </a:ext>
                </a:extLst>
              </p:cNvPr>
              <p:cNvCxnSpPr>
                <a:stCxn id="23" idx="2"/>
                <a:endCxn id="3" idx="0"/>
              </p:cNvCxnSpPr>
              <p:nvPr/>
            </p:nvCxnSpPr>
            <p:spPr>
              <a:xfrm>
                <a:off x="5690008" y="2079566"/>
                <a:ext cx="1" cy="571964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FD5C14BF-6EB0-A726-F54A-9A5011605956}"/>
                  </a:ext>
                </a:extLst>
              </p:cNvPr>
              <p:cNvCxnSpPr>
                <a:stCxn id="3" idx="2"/>
                <a:endCxn id="4" idx="0"/>
              </p:cNvCxnSpPr>
              <p:nvPr/>
            </p:nvCxnSpPr>
            <p:spPr>
              <a:xfrm>
                <a:off x="5690009" y="3044258"/>
                <a:ext cx="0" cy="836197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69A6B9A6-47B2-FC1B-6C62-5739250A44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34225" y="2268293"/>
                <a:ext cx="0" cy="1160707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AC859E74-F735-9CEA-E745-051BFE750BFC}"/>
                  </a:ext>
                </a:extLst>
              </p:cNvPr>
              <p:cNvCxnSpPr>
                <a:cxnSpLocks/>
                <a:endCxn id="7" idx="1"/>
              </p:cNvCxnSpPr>
              <p:nvPr/>
            </p:nvCxnSpPr>
            <p:spPr>
              <a:xfrm>
                <a:off x="7134225" y="3422412"/>
                <a:ext cx="586844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215335D6-0C17-08AC-B9C8-A3BF94A5D136}"/>
                  </a:ext>
                </a:extLst>
              </p:cNvPr>
              <p:cNvCxnSpPr>
                <a:cxnSpLocks/>
                <a:endCxn id="9" idx="1"/>
              </p:cNvCxnSpPr>
              <p:nvPr/>
            </p:nvCxnSpPr>
            <p:spPr>
              <a:xfrm>
                <a:off x="7134225" y="2847894"/>
                <a:ext cx="586843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D05566B7-C08E-858B-914A-CB9F31773383}"/>
                  </a:ext>
                </a:extLst>
              </p:cNvPr>
              <p:cNvCxnSpPr>
                <a:cxnSpLocks/>
                <a:endCxn id="2" idx="1"/>
              </p:cNvCxnSpPr>
              <p:nvPr/>
            </p:nvCxnSpPr>
            <p:spPr>
              <a:xfrm>
                <a:off x="7134225" y="2268293"/>
                <a:ext cx="586842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68775B73-EF03-552E-5F3A-6A710FDC909D}"/>
                  </a:ext>
                </a:extLst>
              </p:cNvPr>
              <p:cNvCxnSpPr>
                <a:cxnSpLocks/>
                <a:stCxn id="4" idx="2"/>
                <a:endCxn id="14" idx="0"/>
              </p:cNvCxnSpPr>
              <p:nvPr/>
            </p:nvCxnSpPr>
            <p:spPr>
              <a:xfrm flipH="1">
                <a:off x="5690007" y="4273183"/>
                <a:ext cx="2" cy="582649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66BAD664-5AAE-63E8-20FD-CFFE299700BF}"/>
                  </a:ext>
                </a:extLst>
              </p:cNvPr>
              <p:cNvCxnSpPr>
                <a:cxnSpLocks/>
                <a:stCxn id="14" idx="2"/>
                <a:endCxn id="13" idx="0"/>
              </p:cNvCxnSpPr>
              <p:nvPr/>
            </p:nvCxnSpPr>
            <p:spPr>
              <a:xfrm flipH="1">
                <a:off x="5690006" y="5248560"/>
                <a:ext cx="1" cy="261678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3BD253AC-96FA-8638-B0BC-692ED07BF068}"/>
                  </a:ext>
                </a:extLst>
              </p:cNvPr>
              <p:cNvCxnSpPr>
                <a:stCxn id="13" idx="2"/>
                <a:endCxn id="5" idx="0"/>
              </p:cNvCxnSpPr>
              <p:nvPr/>
            </p:nvCxnSpPr>
            <p:spPr>
              <a:xfrm flipH="1">
                <a:off x="5690005" y="5902966"/>
                <a:ext cx="1" cy="261678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715C99BF-72D3-8479-BB85-CD8CBF9F8434}"/>
                  </a:ext>
                </a:extLst>
              </p:cNvPr>
              <p:cNvCxnSpPr>
                <a:stCxn id="3" idx="3"/>
              </p:cNvCxnSpPr>
              <p:nvPr/>
            </p:nvCxnSpPr>
            <p:spPr>
              <a:xfrm>
                <a:off x="6781496" y="2847894"/>
                <a:ext cx="352729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0" name="Picture 9" descr="A machine with a motor&#10;&#10;Description automatically generated">
            <a:extLst>
              <a:ext uri="{FF2B5EF4-FFF2-40B4-BE49-F238E27FC236}">
                <a16:creationId xmlns:a16="http://schemas.microsoft.com/office/drawing/2014/main" id="{5C105F81-23A6-3E93-2EDB-67679ECB1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3657" y="1226535"/>
            <a:ext cx="1920178" cy="1161269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638A528-D4B9-8960-3E42-B2AC4D25BAFA}"/>
              </a:ext>
            </a:extLst>
          </p:cNvPr>
          <p:cNvCxnSpPr>
            <a:stCxn id="10" idx="3"/>
            <a:endCxn id="23" idx="1"/>
          </p:cNvCxnSpPr>
          <p:nvPr/>
        </p:nvCxnSpPr>
        <p:spPr>
          <a:xfrm>
            <a:off x="4183835" y="1807170"/>
            <a:ext cx="139532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2417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1">
            <a:extLst>
              <a:ext uri="{FF2B5EF4-FFF2-40B4-BE49-F238E27FC236}">
                <a16:creationId xmlns:a16="http://schemas.microsoft.com/office/drawing/2014/main" id="{812010CF-08D4-7937-FC6D-284C741CEC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406" y="673745"/>
            <a:ext cx="3522745" cy="539149"/>
          </a:xfrm>
          <a:noFill/>
        </p:spPr>
        <p:txBody>
          <a:bodyPr/>
          <a:lstStyle/>
          <a:p>
            <a:r>
              <a:rPr lang="en-US" sz="2800" dirty="0"/>
              <a:t>MEAN REMOVAL</a:t>
            </a:r>
          </a:p>
        </p:txBody>
      </p:sp>
      <p:sp>
        <p:nvSpPr>
          <p:cNvPr id="2085" name="TextBox 2084">
            <a:extLst>
              <a:ext uri="{FF2B5EF4-FFF2-40B4-BE49-F238E27FC236}">
                <a16:creationId xmlns:a16="http://schemas.microsoft.com/office/drawing/2014/main" id="{A8E2B3F2-4A96-762F-21FB-50F08E53B191}"/>
              </a:ext>
            </a:extLst>
          </p:cNvPr>
          <p:cNvSpPr txBox="1"/>
          <p:nvPr/>
        </p:nvSpPr>
        <p:spPr>
          <a:xfrm>
            <a:off x="3596151" y="783267"/>
            <a:ext cx="4919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ea typeface="Cambria Math" panose="02040503050406030204" pitchFamily="18" charset="0"/>
              </a:rPr>
              <a:t>Aim is to center signal around zero.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474CDD-1A35-7802-66B2-C9029826780A}"/>
              </a:ext>
            </a:extLst>
          </p:cNvPr>
          <p:cNvSpPr txBox="1"/>
          <p:nvPr/>
        </p:nvSpPr>
        <p:spPr>
          <a:xfrm>
            <a:off x="4171900" y="6414926"/>
            <a:ext cx="3308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Figure: Mean Removal Illustrations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CE3C61A-44D0-A914-DBB0-40BA7ADB2DF9}"/>
              </a:ext>
            </a:extLst>
          </p:cNvPr>
          <p:cNvGrpSpPr/>
          <p:nvPr/>
        </p:nvGrpSpPr>
        <p:grpSpPr>
          <a:xfrm>
            <a:off x="188812" y="2080376"/>
            <a:ext cx="4355036" cy="1861048"/>
            <a:chOff x="980570" y="2294559"/>
            <a:chExt cx="4355036" cy="1861048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750B39D-9BD5-2B4D-0AFD-D6664B85E420}"/>
                </a:ext>
              </a:extLst>
            </p:cNvPr>
            <p:cNvSpPr/>
            <p:nvPr/>
          </p:nvSpPr>
          <p:spPr>
            <a:xfrm>
              <a:off x="1597211" y="2400386"/>
              <a:ext cx="3738395" cy="1156220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5BFC7801-EC6F-CAF8-0A13-399C027D2A07}"/>
                </a:ext>
              </a:extLst>
            </p:cNvPr>
            <p:cNvSpPr/>
            <p:nvPr/>
          </p:nvSpPr>
          <p:spPr>
            <a:xfrm>
              <a:off x="1602236" y="2403269"/>
              <a:ext cx="3729251" cy="1153337"/>
            </a:xfrm>
            <a:custGeom>
              <a:avLst/>
              <a:gdLst>
                <a:gd name="connsiteX0" fmla="*/ 0 w 3729251"/>
                <a:gd name="connsiteY0" fmla="*/ 569895 h 1153337"/>
                <a:gd name="connsiteX1" fmla="*/ 204717 w 3729251"/>
                <a:gd name="connsiteY1" fmla="*/ 17160 h 1153337"/>
                <a:gd name="connsiteX2" fmla="*/ 361666 w 3729251"/>
                <a:gd name="connsiteY2" fmla="*/ 1146513 h 1153337"/>
                <a:gd name="connsiteX3" fmla="*/ 661917 w 3729251"/>
                <a:gd name="connsiteY3" fmla="*/ 101 h 1153337"/>
                <a:gd name="connsiteX4" fmla="*/ 852985 w 3729251"/>
                <a:gd name="connsiteY4" fmla="*/ 1129453 h 1153337"/>
                <a:gd name="connsiteX5" fmla="*/ 1136176 w 3729251"/>
                <a:gd name="connsiteY5" fmla="*/ 23984 h 1153337"/>
                <a:gd name="connsiteX6" fmla="*/ 1388660 w 3729251"/>
                <a:gd name="connsiteY6" fmla="*/ 1132865 h 1153337"/>
                <a:gd name="connsiteX7" fmla="*/ 1627496 w 3729251"/>
                <a:gd name="connsiteY7" fmla="*/ 17160 h 1153337"/>
                <a:gd name="connsiteX8" fmla="*/ 1910687 w 3729251"/>
                <a:gd name="connsiteY8" fmla="*/ 1132865 h 1153337"/>
                <a:gd name="connsiteX9" fmla="*/ 2159758 w 3729251"/>
                <a:gd name="connsiteY9" fmla="*/ 20572 h 1153337"/>
                <a:gd name="connsiteX10" fmla="*/ 2446361 w 3729251"/>
                <a:gd name="connsiteY10" fmla="*/ 1136277 h 1153337"/>
                <a:gd name="connsiteX11" fmla="*/ 2712493 w 3729251"/>
                <a:gd name="connsiteY11" fmla="*/ 101 h 1153337"/>
                <a:gd name="connsiteX12" fmla="*/ 3002508 w 3729251"/>
                <a:gd name="connsiteY12" fmla="*/ 1153336 h 1153337"/>
                <a:gd name="connsiteX13" fmla="*/ 3268639 w 3729251"/>
                <a:gd name="connsiteY13" fmla="*/ 10336 h 1153337"/>
                <a:gd name="connsiteX14" fmla="*/ 3524535 w 3729251"/>
                <a:gd name="connsiteY14" fmla="*/ 1132865 h 1153337"/>
                <a:gd name="connsiteX15" fmla="*/ 3729251 w 3729251"/>
                <a:gd name="connsiteY15" fmla="*/ 453889 h 1153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729251" h="1153337">
                  <a:moveTo>
                    <a:pt x="0" y="569895"/>
                  </a:moveTo>
                  <a:cubicBezTo>
                    <a:pt x="72219" y="245476"/>
                    <a:pt x="144439" y="-78943"/>
                    <a:pt x="204717" y="17160"/>
                  </a:cubicBezTo>
                  <a:cubicBezTo>
                    <a:pt x="264995" y="113263"/>
                    <a:pt x="285466" y="1149356"/>
                    <a:pt x="361666" y="1146513"/>
                  </a:cubicBezTo>
                  <a:cubicBezTo>
                    <a:pt x="437866" y="1143670"/>
                    <a:pt x="580031" y="2944"/>
                    <a:pt x="661917" y="101"/>
                  </a:cubicBezTo>
                  <a:cubicBezTo>
                    <a:pt x="743803" y="-2742"/>
                    <a:pt x="773942" y="1125473"/>
                    <a:pt x="852985" y="1129453"/>
                  </a:cubicBezTo>
                  <a:cubicBezTo>
                    <a:pt x="932028" y="1133433"/>
                    <a:pt x="1046897" y="23415"/>
                    <a:pt x="1136176" y="23984"/>
                  </a:cubicBezTo>
                  <a:cubicBezTo>
                    <a:pt x="1225455" y="24553"/>
                    <a:pt x="1306773" y="1134002"/>
                    <a:pt x="1388660" y="1132865"/>
                  </a:cubicBezTo>
                  <a:cubicBezTo>
                    <a:pt x="1470547" y="1131728"/>
                    <a:pt x="1540492" y="17160"/>
                    <a:pt x="1627496" y="17160"/>
                  </a:cubicBezTo>
                  <a:cubicBezTo>
                    <a:pt x="1714500" y="17160"/>
                    <a:pt x="1821977" y="1132296"/>
                    <a:pt x="1910687" y="1132865"/>
                  </a:cubicBezTo>
                  <a:cubicBezTo>
                    <a:pt x="1999397" y="1133434"/>
                    <a:pt x="2070479" y="20003"/>
                    <a:pt x="2159758" y="20572"/>
                  </a:cubicBezTo>
                  <a:cubicBezTo>
                    <a:pt x="2249037" y="21141"/>
                    <a:pt x="2354239" y="1139689"/>
                    <a:pt x="2446361" y="1136277"/>
                  </a:cubicBezTo>
                  <a:cubicBezTo>
                    <a:pt x="2538483" y="1132865"/>
                    <a:pt x="2619802" y="-2742"/>
                    <a:pt x="2712493" y="101"/>
                  </a:cubicBezTo>
                  <a:cubicBezTo>
                    <a:pt x="2805184" y="2944"/>
                    <a:pt x="2909817" y="1151630"/>
                    <a:pt x="3002508" y="1153336"/>
                  </a:cubicBezTo>
                  <a:cubicBezTo>
                    <a:pt x="3095199" y="1155042"/>
                    <a:pt x="3181635" y="13748"/>
                    <a:pt x="3268639" y="10336"/>
                  </a:cubicBezTo>
                  <a:cubicBezTo>
                    <a:pt x="3355643" y="6924"/>
                    <a:pt x="3447766" y="1058940"/>
                    <a:pt x="3524535" y="1132865"/>
                  </a:cubicBezTo>
                  <a:cubicBezTo>
                    <a:pt x="3601304" y="1206790"/>
                    <a:pt x="3716741" y="572170"/>
                    <a:pt x="3729251" y="453889"/>
                  </a:cubicBezTo>
                </a:path>
              </a:pathLst>
            </a:cu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9A1B557-A7A1-EAF5-C164-4D69F59F0BF5}"/>
                </a:ext>
              </a:extLst>
            </p:cNvPr>
            <p:cNvSpPr txBox="1"/>
            <p:nvPr/>
          </p:nvSpPr>
          <p:spPr>
            <a:xfrm>
              <a:off x="2998888" y="3878608"/>
              <a:ext cx="7389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Time (s)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BCD03A0-5736-DE3A-C014-05BA405A624F}"/>
                </a:ext>
              </a:extLst>
            </p:cNvPr>
            <p:cNvSpPr txBox="1"/>
            <p:nvPr/>
          </p:nvSpPr>
          <p:spPr>
            <a:xfrm>
              <a:off x="980570" y="2294559"/>
              <a:ext cx="369332" cy="1153337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sz="1200" dirty="0"/>
                <a:t>Amplitude (g)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45A4273-BCCC-F857-FD57-B58369D3B10B}"/>
                </a:ext>
              </a:extLst>
            </p:cNvPr>
            <p:cNvSpPr txBox="1"/>
            <p:nvPr/>
          </p:nvSpPr>
          <p:spPr>
            <a:xfrm>
              <a:off x="1349902" y="2294559"/>
              <a:ext cx="2256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2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7CE91D2-86C7-0EE6-9240-B4D24031182E}"/>
                </a:ext>
              </a:extLst>
            </p:cNvPr>
            <p:cNvSpPr txBox="1"/>
            <p:nvPr/>
          </p:nvSpPr>
          <p:spPr>
            <a:xfrm>
              <a:off x="1332322" y="2801977"/>
              <a:ext cx="2256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380A96A-D347-4E73-7399-F430518B1F2A}"/>
                </a:ext>
              </a:extLst>
            </p:cNvPr>
            <p:cNvSpPr txBox="1"/>
            <p:nvPr/>
          </p:nvSpPr>
          <p:spPr>
            <a:xfrm>
              <a:off x="1332322" y="3309396"/>
              <a:ext cx="2256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0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70A92AE-1520-D97C-AEB1-95735BAC976B}"/>
                </a:ext>
              </a:extLst>
            </p:cNvPr>
            <p:cNvSpPr txBox="1"/>
            <p:nvPr/>
          </p:nvSpPr>
          <p:spPr>
            <a:xfrm>
              <a:off x="1484381" y="3601609"/>
              <a:ext cx="2256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0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6950A96-3D0D-61D6-7B5A-B78ADAFB98E4}"/>
                </a:ext>
              </a:extLst>
            </p:cNvPr>
            <p:cNvSpPr txBox="1"/>
            <p:nvPr/>
          </p:nvSpPr>
          <p:spPr>
            <a:xfrm>
              <a:off x="2123111" y="3612452"/>
              <a:ext cx="2256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5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C2699C1-A040-08EE-7375-90D4603B21B4}"/>
                </a:ext>
              </a:extLst>
            </p:cNvPr>
            <p:cNvSpPr txBox="1"/>
            <p:nvPr/>
          </p:nvSpPr>
          <p:spPr>
            <a:xfrm>
              <a:off x="2822225" y="3617139"/>
              <a:ext cx="3988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10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EC319BB-F89C-B4C9-39AE-9FA7B2E1D162}"/>
                </a:ext>
              </a:extLst>
            </p:cNvPr>
            <p:cNvSpPr txBox="1"/>
            <p:nvPr/>
          </p:nvSpPr>
          <p:spPr>
            <a:xfrm>
              <a:off x="3637618" y="3617387"/>
              <a:ext cx="4335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15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E313810-3619-452B-ED53-73FA8C684807}"/>
                </a:ext>
              </a:extLst>
            </p:cNvPr>
            <p:cNvSpPr txBox="1"/>
            <p:nvPr/>
          </p:nvSpPr>
          <p:spPr>
            <a:xfrm>
              <a:off x="4462271" y="3612452"/>
              <a:ext cx="398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20</a:t>
              </a:r>
            </a:p>
          </p:txBody>
        </p:sp>
      </p:grpSp>
      <p:grpSp>
        <p:nvGrpSpPr>
          <p:cNvPr id="2103" name="Group 2102">
            <a:extLst>
              <a:ext uri="{FF2B5EF4-FFF2-40B4-BE49-F238E27FC236}">
                <a16:creationId xmlns:a16="http://schemas.microsoft.com/office/drawing/2014/main" id="{0CE6F48E-9F17-30FB-D7DB-041AA6ABAA86}"/>
              </a:ext>
            </a:extLst>
          </p:cNvPr>
          <p:cNvGrpSpPr/>
          <p:nvPr/>
        </p:nvGrpSpPr>
        <p:grpSpPr>
          <a:xfrm>
            <a:off x="161253" y="4678487"/>
            <a:ext cx="4355036" cy="1861048"/>
            <a:chOff x="6664741" y="2114596"/>
            <a:chExt cx="4355036" cy="1861048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3FF011BC-3947-8D3A-1C82-788E206EBC70}"/>
                </a:ext>
              </a:extLst>
            </p:cNvPr>
            <p:cNvGrpSpPr/>
            <p:nvPr/>
          </p:nvGrpSpPr>
          <p:grpSpPr>
            <a:xfrm>
              <a:off x="6664741" y="2114596"/>
              <a:ext cx="4355036" cy="1861048"/>
              <a:chOff x="980570" y="2294559"/>
              <a:chExt cx="4355036" cy="1861048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B2D3F6D4-9DD6-50C0-BDCD-AC6E7D2C473D}"/>
                  </a:ext>
                </a:extLst>
              </p:cNvPr>
              <p:cNvSpPr/>
              <p:nvPr/>
            </p:nvSpPr>
            <p:spPr>
              <a:xfrm>
                <a:off x="1597211" y="2400386"/>
                <a:ext cx="3738395" cy="115622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BA33C767-D6A1-A7F8-E2FC-6142C2E1FA0F}"/>
                  </a:ext>
                </a:extLst>
              </p:cNvPr>
              <p:cNvSpPr/>
              <p:nvPr/>
            </p:nvSpPr>
            <p:spPr>
              <a:xfrm>
                <a:off x="1602236" y="2403269"/>
                <a:ext cx="3729251" cy="1153337"/>
              </a:xfrm>
              <a:custGeom>
                <a:avLst/>
                <a:gdLst>
                  <a:gd name="connsiteX0" fmla="*/ 0 w 3729251"/>
                  <a:gd name="connsiteY0" fmla="*/ 569895 h 1153337"/>
                  <a:gd name="connsiteX1" fmla="*/ 204717 w 3729251"/>
                  <a:gd name="connsiteY1" fmla="*/ 17160 h 1153337"/>
                  <a:gd name="connsiteX2" fmla="*/ 361666 w 3729251"/>
                  <a:gd name="connsiteY2" fmla="*/ 1146513 h 1153337"/>
                  <a:gd name="connsiteX3" fmla="*/ 661917 w 3729251"/>
                  <a:gd name="connsiteY3" fmla="*/ 101 h 1153337"/>
                  <a:gd name="connsiteX4" fmla="*/ 852985 w 3729251"/>
                  <a:gd name="connsiteY4" fmla="*/ 1129453 h 1153337"/>
                  <a:gd name="connsiteX5" fmla="*/ 1136176 w 3729251"/>
                  <a:gd name="connsiteY5" fmla="*/ 23984 h 1153337"/>
                  <a:gd name="connsiteX6" fmla="*/ 1388660 w 3729251"/>
                  <a:gd name="connsiteY6" fmla="*/ 1132865 h 1153337"/>
                  <a:gd name="connsiteX7" fmla="*/ 1627496 w 3729251"/>
                  <a:gd name="connsiteY7" fmla="*/ 17160 h 1153337"/>
                  <a:gd name="connsiteX8" fmla="*/ 1910687 w 3729251"/>
                  <a:gd name="connsiteY8" fmla="*/ 1132865 h 1153337"/>
                  <a:gd name="connsiteX9" fmla="*/ 2159758 w 3729251"/>
                  <a:gd name="connsiteY9" fmla="*/ 20572 h 1153337"/>
                  <a:gd name="connsiteX10" fmla="*/ 2446361 w 3729251"/>
                  <a:gd name="connsiteY10" fmla="*/ 1136277 h 1153337"/>
                  <a:gd name="connsiteX11" fmla="*/ 2712493 w 3729251"/>
                  <a:gd name="connsiteY11" fmla="*/ 101 h 1153337"/>
                  <a:gd name="connsiteX12" fmla="*/ 3002508 w 3729251"/>
                  <a:gd name="connsiteY12" fmla="*/ 1153336 h 1153337"/>
                  <a:gd name="connsiteX13" fmla="*/ 3268639 w 3729251"/>
                  <a:gd name="connsiteY13" fmla="*/ 10336 h 1153337"/>
                  <a:gd name="connsiteX14" fmla="*/ 3524535 w 3729251"/>
                  <a:gd name="connsiteY14" fmla="*/ 1132865 h 1153337"/>
                  <a:gd name="connsiteX15" fmla="*/ 3729251 w 3729251"/>
                  <a:gd name="connsiteY15" fmla="*/ 453889 h 1153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9251" h="1153337">
                    <a:moveTo>
                      <a:pt x="0" y="569895"/>
                    </a:moveTo>
                    <a:cubicBezTo>
                      <a:pt x="72219" y="245476"/>
                      <a:pt x="144439" y="-78943"/>
                      <a:pt x="204717" y="17160"/>
                    </a:cubicBezTo>
                    <a:cubicBezTo>
                      <a:pt x="264995" y="113263"/>
                      <a:pt x="285466" y="1149356"/>
                      <a:pt x="361666" y="1146513"/>
                    </a:cubicBezTo>
                    <a:cubicBezTo>
                      <a:pt x="437866" y="1143670"/>
                      <a:pt x="580031" y="2944"/>
                      <a:pt x="661917" y="101"/>
                    </a:cubicBezTo>
                    <a:cubicBezTo>
                      <a:pt x="743803" y="-2742"/>
                      <a:pt x="773942" y="1125473"/>
                      <a:pt x="852985" y="1129453"/>
                    </a:cubicBezTo>
                    <a:cubicBezTo>
                      <a:pt x="932028" y="1133433"/>
                      <a:pt x="1046897" y="23415"/>
                      <a:pt x="1136176" y="23984"/>
                    </a:cubicBezTo>
                    <a:cubicBezTo>
                      <a:pt x="1225455" y="24553"/>
                      <a:pt x="1306773" y="1134002"/>
                      <a:pt x="1388660" y="1132865"/>
                    </a:cubicBezTo>
                    <a:cubicBezTo>
                      <a:pt x="1470547" y="1131728"/>
                      <a:pt x="1540492" y="17160"/>
                      <a:pt x="1627496" y="17160"/>
                    </a:cubicBezTo>
                    <a:cubicBezTo>
                      <a:pt x="1714500" y="17160"/>
                      <a:pt x="1821977" y="1132296"/>
                      <a:pt x="1910687" y="1132865"/>
                    </a:cubicBezTo>
                    <a:cubicBezTo>
                      <a:pt x="1999397" y="1133434"/>
                      <a:pt x="2070479" y="20003"/>
                      <a:pt x="2159758" y="20572"/>
                    </a:cubicBezTo>
                    <a:cubicBezTo>
                      <a:pt x="2249037" y="21141"/>
                      <a:pt x="2354239" y="1139689"/>
                      <a:pt x="2446361" y="1136277"/>
                    </a:cubicBezTo>
                    <a:cubicBezTo>
                      <a:pt x="2538483" y="1132865"/>
                      <a:pt x="2619802" y="-2742"/>
                      <a:pt x="2712493" y="101"/>
                    </a:cubicBezTo>
                    <a:cubicBezTo>
                      <a:pt x="2805184" y="2944"/>
                      <a:pt x="2909817" y="1151630"/>
                      <a:pt x="3002508" y="1153336"/>
                    </a:cubicBezTo>
                    <a:cubicBezTo>
                      <a:pt x="3095199" y="1155042"/>
                      <a:pt x="3181635" y="13748"/>
                      <a:pt x="3268639" y="10336"/>
                    </a:cubicBezTo>
                    <a:cubicBezTo>
                      <a:pt x="3355643" y="6924"/>
                      <a:pt x="3447766" y="1058940"/>
                      <a:pt x="3524535" y="1132865"/>
                    </a:cubicBezTo>
                    <a:cubicBezTo>
                      <a:pt x="3601304" y="1206790"/>
                      <a:pt x="3716741" y="572170"/>
                      <a:pt x="3729251" y="453889"/>
                    </a:cubicBezTo>
                  </a:path>
                </a:pathLst>
              </a:cu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ED01FA5-0436-E7B6-EDD9-51A5B01D9F60}"/>
                  </a:ext>
                </a:extLst>
              </p:cNvPr>
              <p:cNvSpPr txBox="1"/>
              <p:nvPr/>
            </p:nvSpPr>
            <p:spPr>
              <a:xfrm>
                <a:off x="2998888" y="3878608"/>
                <a:ext cx="7389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Time (s)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FD1B042-F547-C320-06AB-FC127399B51C}"/>
                  </a:ext>
                </a:extLst>
              </p:cNvPr>
              <p:cNvSpPr txBox="1"/>
              <p:nvPr/>
            </p:nvSpPr>
            <p:spPr>
              <a:xfrm>
                <a:off x="980570" y="2294559"/>
                <a:ext cx="369332" cy="1153337"/>
              </a:xfrm>
              <a:prstGeom prst="rect">
                <a:avLst/>
              </a:prstGeom>
              <a:noFill/>
            </p:spPr>
            <p:txBody>
              <a:bodyPr vert="vert270" wrap="square" rtlCol="0">
                <a:spAutoFit/>
              </a:bodyPr>
              <a:lstStyle/>
              <a:p>
                <a:r>
                  <a:rPr lang="en-US" sz="1200" dirty="0"/>
                  <a:t>Amplitude (g)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B538012-3892-E9EB-9D93-310470DBD9FC}"/>
                  </a:ext>
                </a:extLst>
              </p:cNvPr>
              <p:cNvSpPr txBox="1"/>
              <p:nvPr/>
            </p:nvSpPr>
            <p:spPr>
              <a:xfrm>
                <a:off x="1349902" y="2294559"/>
                <a:ext cx="2256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983958F-4848-5DEC-B2C6-B6C0C3C224FC}"/>
                  </a:ext>
                </a:extLst>
              </p:cNvPr>
              <p:cNvSpPr txBox="1"/>
              <p:nvPr/>
            </p:nvSpPr>
            <p:spPr>
              <a:xfrm>
                <a:off x="1332923" y="2847150"/>
                <a:ext cx="2256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34073F6-C853-6C2C-C346-89B131389CB2}"/>
                  </a:ext>
                </a:extLst>
              </p:cNvPr>
              <p:cNvSpPr txBox="1"/>
              <p:nvPr/>
            </p:nvSpPr>
            <p:spPr>
              <a:xfrm>
                <a:off x="1305922" y="3354399"/>
                <a:ext cx="35189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-1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B11CEBA-D839-9E26-9BB9-9F60CC6C66C0}"/>
                  </a:ext>
                </a:extLst>
              </p:cNvPr>
              <p:cNvSpPr txBox="1"/>
              <p:nvPr/>
            </p:nvSpPr>
            <p:spPr>
              <a:xfrm>
                <a:off x="1484381" y="3601609"/>
                <a:ext cx="2256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1233ED7-0A77-409D-799A-8D05378DF735}"/>
                  </a:ext>
                </a:extLst>
              </p:cNvPr>
              <p:cNvSpPr txBox="1"/>
              <p:nvPr/>
            </p:nvSpPr>
            <p:spPr>
              <a:xfrm>
                <a:off x="2123111" y="3612452"/>
                <a:ext cx="2256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5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0353F9A-FDCE-23BB-FE09-E7F204B580BE}"/>
                  </a:ext>
                </a:extLst>
              </p:cNvPr>
              <p:cNvSpPr txBox="1"/>
              <p:nvPr/>
            </p:nvSpPr>
            <p:spPr>
              <a:xfrm>
                <a:off x="2822225" y="3617139"/>
                <a:ext cx="3988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10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F2F85C3-8978-CDE8-47E5-1DD7A9839D91}"/>
                  </a:ext>
                </a:extLst>
              </p:cNvPr>
              <p:cNvSpPr txBox="1"/>
              <p:nvPr/>
            </p:nvSpPr>
            <p:spPr>
              <a:xfrm>
                <a:off x="3637618" y="3617387"/>
                <a:ext cx="4335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15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204F8BB-58F1-93D5-FA64-A8BFEAA23637}"/>
                  </a:ext>
                </a:extLst>
              </p:cNvPr>
              <p:cNvSpPr txBox="1"/>
              <p:nvPr/>
            </p:nvSpPr>
            <p:spPr>
              <a:xfrm>
                <a:off x="4462271" y="3612452"/>
                <a:ext cx="39885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20</a:t>
                </a:r>
              </a:p>
            </p:txBody>
          </p: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7A0E94B-33BA-3FC6-D74D-CF0E71FC2A74}"/>
                </a:ext>
              </a:extLst>
            </p:cNvPr>
            <p:cNvSpPr txBox="1"/>
            <p:nvPr/>
          </p:nvSpPr>
          <p:spPr>
            <a:xfrm>
              <a:off x="6965205" y="2369004"/>
              <a:ext cx="4853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0.5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D93083B-1D14-4D04-2AB3-EC5F7841C7DF}"/>
                </a:ext>
              </a:extLst>
            </p:cNvPr>
            <p:cNvSpPr txBox="1"/>
            <p:nvPr/>
          </p:nvSpPr>
          <p:spPr>
            <a:xfrm>
              <a:off x="6907621" y="2961145"/>
              <a:ext cx="5429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-0.5</a:t>
              </a:r>
            </a:p>
          </p:txBody>
        </p:sp>
      </p:grpSp>
      <p:grpSp>
        <p:nvGrpSpPr>
          <p:cNvPr id="2080" name="Group 2079">
            <a:extLst>
              <a:ext uri="{FF2B5EF4-FFF2-40B4-BE49-F238E27FC236}">
                <a16:creationId xmlns:a16="http://schemas.microsoft.com/office/drawing/2014/main" id="{A064F75C-B449-DFDC-298B-E80EBCAB67F3}"/>
              </a:ext>
            </a:extLst>
          </p:cNvPr>
          <p:cNvGrpSpPr/>
          <p:nvPr/>
        </p:nvGrpSpPr>
        <p:grpSpPr>
          <a:xfrm>
            <a:off x="6649817" y="2093973"/>
            <a:ext cx="4606093" cy="1829459"/>
            <a:chOff x="6497162" y="1509657"/>
            <a:chExt cx="4606093" cy="1829459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6EB19E72-932A-309B-B8BB-2D5578D7CE82}"/>
                </a:ext>
              </a:extLst>
            </p:cNvPr>
            <p:cNvSpPr/>
            <p:nvPr/>
          </p:nvSpPr>
          <p:spPr>
            <a:xfrm>
              <a:off x="7118182" y="1594220"/>
              <a:ext cx="3738395" cy="1156220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049" name="Straight Connector 2048">
              <a:extLst>
                <a:ext uri="{FF2B5EF4-FFF2-40B4-BE49-F238E27FC236}">
                  <a16:creationId xmlns:a16="http://schemas.microsoft.com/office/drawing/2014/main" id="{2049386C-D1F4-A6DF-23BF-D480EF252CAC}"/>
                </a:ext>
              </a:extLst>
            </p:cNvPr>
            <p:cNvCxnSpPr>
              <a:cxnSpLocks/>
            </p:cNvCxnSpPr>
            <p:nvPr/>
          </p:nvCxnSpPr>
          <p:spPr>
            <a:xfrm>
              <a:off x="7511209" y="2156969"/>
              <a:ext cx="0" cy="59973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2" name="Straight Connector 2051">
              <a:extLst>
                <a:ext uri="{FF2B5EF4-FFF2-40B4-BE49-F238E27FC236}">
                  <a16:creationId xmlns:a16="http://schemas.microsoft.com/office/drawing/2014/main" id="{BC8BD507-7CF7-A9EE-52D6-3178DD465934}"/>
                </a:ext>
              </a:extLst>
            </p:cNvPr>
            <p:cNvCxnSpPr>
              <a:cxnSpLocks/>
            </p:cNvCxnSpPr>
            <p:nvPr/>
          </p:nvCxnSpPr>
          <p:spPr>
            <a:xfrm>
              <a:off x="7118182" y="2750440"/>
              <a:ext cx="373839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4" name="TextBox 2053">
              <a:extLst>
                <a:ext uri="{FF2B5EF4-FFF2-40B4-BE49-F238E27FC236}">
                  <a16:creationId xmlns:a16="http://schemas.microsoft.com/office/drawing/2014/main" id="{1A5DB511-B5C1-E2AA-1FFF-275933BA360D}"/>
                </a:ext>
              </a:extLst>
            </p:cNvPr>
            <p:cNvSpPr txBox="1"/>
            <p:nvPr/>
          </p:nvSpPr>
          <p:spPr>
            <a:xfrm>
              <a:off x="8038932" y="2231006"/>
              <a:ext cx="18516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Characteristic frequency</a:t>
              </a:r>
            </a:p>
          </p:txBody>
        </p:sp>
        <p:cxnSp>
          <p:nvCxnSpPr>
            <p:cNvPr id="2056" name="Straight Arrow Connector 2055">
              <a:extLst>
                <a:ext uri="{FF2B5EF4-FFF2-40B4-BE49-F238E27FC236}">
                  <a16:creationId xmlns:a16="http://schemas.microsoft.com/office/drawing/2014/main" id="{2B0D701F-F5A6-3B0F-0998-78B021EC16E7}"/>
                </a:ext>
              </a:extLst>
            </p:cNvPr>
            <p:cNvCxnSpPr>
              <a:cxnSpLocks/>
            </p:cNvCxnSpPr>
            <p:nvPr/>
          </p:nvCxnSpPr>
          <p:spPr>
            <a:xfrm>
              <a:off x="7511209" y="2386004"/>
              <a:ext cx="53622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6" name="TextBox 2065">
              <a:extLst>
                <a:ext uri="{FF2B5EF4-FFF2-40B4-BE49-F238E27FC236}">
                  <a16:creationId xmlns:a16="http://schemas.microsoft.com/office/drawing/2014/main" id="{EED8B5E1-32D2-4F92-7129-C3850D71B8CF}"/>
                </a:ext>
              </a:extLst>
            </p:cNvPr>
            <p:cNvSpPr txBox="1"/>
            <p:nvPr/>
          </p:nvSpPr>
          <p:spPr>
            <a:xfrm>
              <a:off x="7028216" y="2756307"/>
              <a:ext cx="2256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0</a:t>
              </a:r>
            </a:p>
          </p:txBody>
        </p:sp>
        <p:sp>
          <p:nvSpPr>
            <p:cNvPr id="2067" name="TextBox 2066">
              <a:extLst>
                <a:ext uri="{FF2B5EF4-FFF2-40B4-BE49-F238E27FC236}">
                  <a16:creationId xmlns:a16="http://schemas.microsoft.com/office/drawing/2014/main" id="{D710E16D-716B-7802-B05E-A07B225194C4}"/>
                </a:ext>
              </a:extLst>
            </p:cNvPr>
            <p:cNvSpPr txBox="1"/>
            <p:nvPr/>
          </p:nvSpPr>
          <p:spPr>
            <a:xfrm>
              <a:off x="7666946" y="2767150"/>
              <a:ext cx="2256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</a:p>
          </p:txBody>
        </p:sp>
        <p:sp>
          <p:nvSpPr>
            <p:cNvPr id="2068" name="TextBox 2067">
              <a:extLst>
                <a:ext uri="{FF2B5EF4-FFF2-40B4-BE49-F238E27FC236}">
                  <a16:creationId xmlns:a16="http://schemas.microsoft.com/office/drawing/2014/main" id="{1B5716E3-C106-263C-2962-38497B62BEB4}"/>
                </a:ext>
              </a:extLst>
            </p:cNvPr>
            <p:cNvSpPr txBox="1"/>
            <p:nvPr/>
          </p:nvSpPr>
          <p:spPr>
            <a:xfrm>
              <a:off x="8366060" y="2771837"/>
              <a:ext cx="3988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2</a:t>
              </a:r>
            </a:p>
          </p:txBody>
        </p:sp>
        <p:sp>
          <p:nvSpPr>
            <p:cNvPr id="2069" name="TextBox 2068">
              <a:extLst>
                <a:ext uri="{FF2B5EF4-FFF2-40B4-BE49-F238E27FC236}">
                  <a16:creationId xmlns:a16="http://schemas.microsoft.com/office/drawing/2014/main" id="{D0CF0FE1-2F1C-C24C-879E-446AF6DA7B1A}"/>
                </a:ext>
              </a:extLst>
            </p:cNvPr>
            <p:cNvSpPr txBox="1"/>
            <p:nvPr/>
          </p:nvSpPr>
          <p:spPr>
            <a:xfrm>
              <a:off x="9181453" y="2772085"/>
              <a:ext cx="4335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3</a:t>
              </a:r>
            </a:p>
          </p:txBody>
        </p:sp>
        <p:sp>
          <p:nvSpPr>
            <p:cNvPr id="2070" name="TextBox 2069">
              <a:extLst>
                <a:ext uri="{FF2B5EF4-FFF2-40B4-BE49-F238E27FC236}">
                  <a16:creationId xmlns:a16="http://schemas.microsoft.com/office/drawing/2014/main" id="{5F131ED5-FBCA-75D4-0F2C-D2F270263143}"/>
                </a:ext>
              </a:extLst>
            </p:cNvPr>
            <p:cNvSpPr txBox="1"/>
            <p:nvPr/>
          </p:nvSpPr>
          <p:spPr>
            <a:xfrm>
              <a:off x="10006106" y="2767150"/>
              <a:ext cx="398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4</a:t>
              </a:r>
            </a:p>
          </p:txBody>
        </p:sp>
        <p:sp>
          <p:nvSpPr>
            <p:cNvPr id="2071" name="TextBox 2070">
              <a:extLst>
                <a:ext uri="{FF2B5EF4-FFF2-40B4-BE49-F238E27FC236}">
                  <a16:creationId xmlns:a16="http://schemas.microsoft.com/office/drawing/2014/main" id="{B9CF256A-0360-0634-D6D5-91BF8CF491DB}"/>
                </a:ext>
              </a:extLst>
            </p:cNvPr>
            <p:cNvSpPr txBox="1"/>
            <p:nvPr/>
          </p:nvSpPr>
          <p:spPr>
            <a:xfrm>
              <a:off x="10704405" y="2780443"/>
              <a:ext cx="398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5</a:t>
              </a:r>
            </a:p>
          </p:txBody>
        </p:sp>
        <p:sp>
          <p:nvSpPr>
            <p:cNvPr id="2072" name="TextBox 2071">
              <a:extLst>
                <a:ext uri="{FF2B5EF4-FFF2-40B4-BE49-F238E27FC236}">
                  <a16:creationId xmlns:a16="http://schemas.microsoft.com/office/drawing/2014/main" id="{2C8785E7-01E6-D681-5490-7104D47AE355}"/>
                </a:ext>
              </a:extLst>
            </p:cNvPr>
            <p:cNvSpPr txBox="1"/>
            <p:nvPr/>
          </p:nvSpPr>
          <p:spPr>
            <a:xfrm>
              <a:off x="8377215" y="3062117"/>
              <a:ext cx="12377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Frequency (Hz)</a:t>
              </a:r>
            </a:p>
          </p:txBody>
        </p:sp>
        <p:sp>
          <p:nvSpPr>
            <p:cNvPr id="2073" name="TextBox 2072">
              <a:extLst>
                <a:ext uri="{FF2B5EF4-FFF2-40B4-BE49-F238E27FC236}">
                  <a16:creationId xmlns:a16="http://schemas.microsoft.com/office/drawing/2014/main" id="{B761741F-7A21-958A-1087-C6D1FD7B40F0}"/>
                </a:ext>
              </a:extLst>
            </p:cNvPr>
            <p:cNvSpPr txBox="1"/>
            <p:nvPr/>
          </p:nvSpPr>
          <p:spPr>
            <a:xfrm>
              <a:off x="6497162" y="1509657"/>
              <a:ext cx="369332" cy="1153337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sz="1200" dirty="0"/>
                <a:t>Amplitude (g)</a:t>
              </a:r>
            </a:p>
          </p:txBody>
        </p:sp>
        <p:sp>
          <p:nvSpPr>
            <p:cNvPr id="2074" name="TextBox 2073">
              <a:extLst>
                <a:ext uri="{FF2B5EF4-FFF2-40B4-BE49-F238E27FC236}">
                  <a16:creationId xmlns:a16="http://schemas.microsoft.com/office/drawing/2014/main" id="{F15BF5A4-D609-1CBE-0F47-0DCECF558CED}"/>
                </a:ext>
              </a:extLst>
            </p:cNvPr>
            <p:cNvSpPr txBox="1"/>
            <p:nvPr/>
          </p:nvSpPr>
          <p:spPr>
            <a:xfrm>
              <a:off x="6798019" y="1702380"/>
              <a:ext cx="4838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1.5</a:t>
              </a:r>
            </a:p>
          </p:txBody>
        </p:sp>
        <p:sp>
          <p:nvSpPr>
            <p:cNvPr id="2075" name="TextBox 2074">
              <a:extLst>
                <a:ext uri="{FF2B5EF4-FFF2-40B4-BE49-F238E27FC236}">
                  <a16:creationId xmlns:a16="http://schemas.microsoft.com/office/drawing/2014/main" id="{F17526F2-F6E0-5E5E-1C87-018ADF64B1BF}"/>
                </a:ext>
              </a:extLst>
            </p:cNvPr>
            <p:cNvSpPr txBox="1"/>
            <p:nvPr/>
          </p:nvSpPr>
          <p:spPr>
            <a:xfrm>
              <a:off x="6798019" y="2335056"/>
              <a:ext cx="4335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0.5</a:t>
              </a:r>
            </a:p>
          </p:txBody>
        </p:sp>
        <p:sp>
          <p:nvSpPr>
            <p:cNvPr id="2076" name="TextBox 2075">
              <a:extLst>
                <a:ext uri="{FF2B5EF4-FFF2-40B4-BE49-F238E27FC236}">
                  <a16:creationId xmlns:a16="http://schemas.microsoft.com/office/drawing/2014/main" id="{DD620F77-CA70-0B79-9B6A-C9FF42F271BC}"/>
                </a:ext>
              </a:extLst>
            </p:cNvPr>
            <p:cNvSpPr txBox="1"/>
            <p:nvPr/>
          </p:nvSpPr>
          <p:spPr>
            <a:xfrm>
              <a:off x="6866494" y="2018470"/>
              <a:ext cx="2452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</a:p>
          </p:txBody>
        </p:sp>
      </p:grpSp>
      <p:grpSp>
        <p:nvGrpSpPr>
          <p:cNvPr id="2102" name="Group 2101">
            <a:extLst>
              <a:ext uri="{FF2B5EF4-FFF2-40B4-BE49-F238E27FC236}">
                <a16:creationId xmlns:a16="http://schemas.microsoft.com/office/drawing/2014/main" id="{0769C893-7BE6-FD00-6F69-942FBE2B5976}"/>
              </a:ext>
            </a:extLst>
          </p:cNvPr>
          <p:cNvGrpSpPr/>
          <p:nvPr/>
        </p:nvGrpSpPr>
        <p:grpSpPr>
          <a:xfrm>
            <a:off x="6747514" y="4672913"/>
            <a:ext cx="4606093" cy="1829459"/>
            <a:chOff x="7035348" y="2750983"/>
            <a:chExt cx="4606093" cy="1829459"/>
          </a:xfrm>
        </p:grpSpPr>
        <p:grpSp>
          <p:nvGrpSpPr>
            <p:cNvPr id="2081" name="Group 2080">
              <a:extLst>
                <a:ext uri="{FF2B5EF4-FFF2-40B4-BE49-F238E27FC236}">
                  <a16:creationId xmlns:a16="http://schemas.microsoft.com/office/drawing/2014/main" id="{4DD5191C-2316-7A53-EA71-BC41C272B1F7}"/>
                </a:ext>
              </a:extLst>
            </p:cNvPr>
            <p:cNvGrpSpPr/>
            <p:nvPr/>
          </p:nvGrpSpPr>
          <p:grpSpPr>
            <a:xfrm>
              <a:off x="7035348" y="2750983"/>
              <a:ext cx="4606093" cy="1829459"/>
              <a:chOff x="6497162" y="1509657"/>
              <a:chExt cx="4606093" cy="1829459"/>
            </a:xfrm>
          </p:grpSpPr>
          <p:sp>
            <p:nvSpPr>
              <p:cNvPr id="2082" name="Rectangle 2081">
                <a:extLst>
                  <a:ext uri="{FF2B5EF4-FFF2-40B4-BE49-F238E27FC236}">
                    <a16:creationId xmlns:a16="http://schemas.microsoft.com/office/drawing/2014/main" id="{76315843-1B46-122D-1B49-22F03A6A381D}"/>
                  </a:ext>
                </a:extLst>
              </p:cNvPr>
              <p:cNvSpPr/>
              <p:nvPr/>
            </p:nvSpPr>
            <p:spPr>
              <a:xfrm>
                <a:off x="7118182" y="1594220"/>
                <a:ext cx="3738395" cy="115622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083" name="Straight Connector 2082">
                <a:extLst>
                  <a:ext uri="{FF2B5EF4-FFF2-40B4-BE49-F238E27FC236}">
                    <a16:creationId xmlns:a16="http://schemas.microsoft.com/office/drawing/2014/main" id="{2627E992-A22E-9E09-0BB5-56DBECCDE3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11209" y="1594220"/>
                <a:ext cx="0" cy="1162483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4" name="Straight Connector 2083">
                <a:extLst>
                  <a:ext uri="{FF2B5EF4-FFF2-40B4-BE49-F238E27FC236}">
                    <a16:creationId xmlns:a16="http://schemas.microsoft.com/office/drawing/2014/main" id="{A3F8CF77-C8F1-7E9B-D388-6A09AC2ABE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18182" y="2750440"/>
                <a:ext cx="3738395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86" name="TextBox 2085">
                <a:extLst>
                  <a:ext uri="{FF2B5EF4-FFF2-40B4-BE49-F238E27FC236}">
                    <a16:creationId xmlns:a16="http://schemas.microsoft.com/office/drawing/2014/main" id="{F7EA1221-18B4-640E-A58E-3C840275B0D1}"/>
                  </a:ext>
                </a:extLst>
              </p:cNvPr>
              <p:cNvSpPr txBox="1"/>
              <p:nvPr/>
            </p:nvSpPr>
            <p:spPr>
              <a:xfrm>
                <a:off x="8038932" y="2231006"/>
                <a:ext cx="185162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Characteristic frequency</a:t>
                </a:r>
              </a:p>
            </p:txBody>
          </p:sp>
          <p:cxnSp>
            <p:nvCxnSpPr>
              <p:cNvPr id="2087" name="Straight Arrow Connector 2086">
                <a:extLst>
                  <a:ext uri="{FF2B5EF4-FFF2-40B4-BE49-F238E27FC236}">
                    <a16:creationId xmlns:a16="http://schemas.microsoft.com/office/drawing/2014/main" id="{13AB1196-5B64-B1BC-E4DC-992CA451DE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11209" y="2386004"/>
                <a:ext cx="53622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88" name="TextBox 2087">
                <a:extLst>
                  <a:ext uri="{FF2B5EF4-FFF2-40B4-BE49-F238E27FC236}">
                    <a16:creationId xmlns:a16="http://schemas.microsoft.com/office/drawing/2014/main" id="{79DA85A5-BA0E-AEB8-BE4D-EE5DB84D74F6}"/>
                  </a:ext>
                </a:extLst>
              </p:cNvPr>
              <p:cNvSpPr txBox="1"/>
              <p:nvPr/>
            </p:nvSpPr>
            <p:spPr>
              <a:xfrm>
                <a:off x="7028216" y="2756307"/>
                <a:ext cx="2256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</a:p>
            </p:txBody>
          </p:sp>
          <p:sp>
            <p:nvSpPr>
              <p:cNvPr id="2089" name="TextBox 2088">
                <a:extLst>
                  <a:ext uri="{FF2B5EF4-FFF2-40B4-BE49-F238E27FC236}">
                    <a16:creationId xmlns:a16="http://schemas.microsoft.com/office/drawing/2014/main" id="{57E8BCEA-56A9-EEC0-3643-1D1A377B8D16}"/>
                  </a:ext>
                </a:extLst>
              </p:cNvPr>
              <p:cNvSpPr txBox="1"/>
              <p:nvPr/>
            </p:nvSpPr>
            <p:spPr>
              <a:xfrm>
                <a:off x="7666946" y="2767150"/>
                <a:ext cx="2256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</a:p>
            </p:txBody>
          </p:sp>
          <p:sp>
            <p:nvSpPr>
              <p:cNvPr id="2090" name="TextBox 2089">
                <a:extLst>
                  <a:ext uri="{FF2B5EF4-FFF2-40B4-BE49-F238E27FC236}">
                    <a16:creationId xmlns:a16="http://schemas.microsoft.com/office/drawing/2014/main" id="{12EF8593-E41C-7D5C-E035-C678BF68C4EF}"/>
                  </a:ext>
                </a:extLst>
              </p:cNvPr>
              <p:cNvSpPr txBox="1"/>
              <p:nvPr/>
            </p:nvSpPr>
            <p:spPr>
              <a:xfrm>
                <a:off x="8366060" y="2771837"/>
                <a:ext cx="3988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</a:p>
            </p:txBody>
          </p:sp>
          <p:sp>
            <p:nvSpPr>
              <p:cNvPr id="2091" name="TextBox 2090">
                <a:extLst>
                  <a:ext uri="{FF2B5EF4-FFF2-40B4-BE49-F238E27FC236}">
                    <a16:creationId xmlns:a16="http://schemas.microsoft.com/office/drawing/2014/main" id="{48797739-B5C0-F4C4-BD80-6F520133CBE0}"/>
                  </a:ext>
                </a:extLst>
              </p:cNvPr>
              <p:cNvSpPr txBox="1"/>
              <p:nvPr/>
            </p:nvSpPr>
            <p:spPr>
              <a:xfrm>
                <a:off x="9181453" y="2772085"/>
                <a:ext cx="4335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3</a:t>
                </a:r>
              </a:p>
            </p:txBody>
          </p:sp>
          <p:sp>
            <p:nvSpPr>
              <p:cNvPr id="2092" name="TextBox 2091">
                <a:extLst>
                  <a:ext uri="{FF2B5EF4-FFF2-40B4-BE49-F238E27FC236}">
                    <a16:creationId xmlns:a16="http://schemas.microsoft.com/office/drawing/2014/main" id="{C98FAB1F-E6EA-093C-ECF9-7349074D2C2E}"/>
                  </a:ext>
                </a:extLst>
              </p:cNvPr>
              <p:cNvSpPr txBox="1"/>
              <p:nvPr/>
            </p:nvSpPr>
            <p:spPr>
              <a:xfrm>
                <a:off x="10006106" y="2767150"/>
                <a:ext cx="39885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4</a:t>
                </a:r>
              </a:p>
            </p:txBody>
          </p:sp>
          <p:sp>
            <p:nvSpPr>
              <p:cNvPr id="2093" name="TextBox 2092">
                <a:extLst>
                  <a:ext uri="{FF2B5EF4-FFF2-40B4-BE49-F238E27FC236}">
                    <a16:creationId xmlns:a16="http://schemas.microsoft.com/office/drawing/2014/main" id="{D4D36DFA-9ED0-0297-4BEF-D244897B57CE}"/>
                  </a:ext>
                </a:extLst>
              </p:cNvPr>
              <p:cNvSpPr txBox="1"/>
              <p:nvPr/>
            </p:nvSpPr>
            <p:spPr>
              <a:xfrm>
                <a:off x="10704405" y="2780443"/>
                <a:ext cx="39885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5</a:t>
                </a:r>
              </a:p>
            </p:txBody>
          </p:sp>
          <p:sp>
            <p:nvSpPr>
              <p:cNvPr id="2094" name="TextBox 2093">
                <a:extLst>
                  <a:ext uri="{FF2B5EF4-FFF2-40B4-BE49-F238E27FC236}">
                    <a16:creationId xmlns:a16="http://schemas.microsoft.com/office/drawing/2014/main" id="{10F7F6A6-E765-2B24-4193-0DF3A4355EC6}"/>
                  </a:ext>
                </a:extLst>
              </p:cNvPr>
              <p:cNvSpPr txBox="1"/>
              <p:nvPr/>
            </p:nvSpPr>
            <p:spPr>
              <a:xfrm>
                <a:off x="8377215" y="3062117"/>
                <a:ext cx="123776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Frequency (Hz)</a:t>
                </a:r>
              </a:p>
            </p:txBody>
          </p:sp>
          <p:sp>
            <p:nvSpPr>
              <p:cNvPr id="2095" name="TextBox 2094">
                <a:extLst>
                  <a:ext uri="{FF2B5EF4-FFF2-40B4-BE49-F238E27FC236}">
                    <a16:creationId xmlns:a16="http://schemas.microsoft.com/office/drawing/2014/main" id="{08832250-1F3F-9FA8-3940-3F634E687201}"/>
                  </a:ext>
                </a:extLst>
              </p:cNvPr>
              <p:cNvSpPr txBox="1"/>
              <p:nvPr/>
            </p:nvSpPr>
            <p:spPr>
              <a:xfrm>
                <a:off x="6497162" y="1509657"/>
                <a:ext cx="369332" cy="1153337"/>
              </a:xfrm>
              <a:prstGeom prst="rect">
                <a:avLst/>
              </a:prstGeom>
              <a:noFill/>
            </p:spPr>
            <p:txBody>
              <a:bodyPr vert="vert270" wrap="square" rtlCol="0">
                <a:spAutoFit/>
              </a:bodyPr>
              <a:lstStyle/>
              <a:p>
                <a:r>
                  <a:rPr lang="en-US" sz="1200" dirty="0"/>
                  <a:t>Amplitude (g)</a:t>
                </a:r>
              </a:p>
            </p:txBody>
          </p:sp>
          <p:sp>
            <p:nvSpPr>
              <p:cNvPr id="2096" name="TextBox 2095">
                <a:extLst>
                  <a:ext uri="{FF2B5EF4-FFF2-40B4-BE49-F238E27FC236}">
                    <a16:creationId xmlns:a16="http://schemas.microsoft.com/office/drawing/2014/main" id="{FB8A7DD9-6D10-1393-B8C0-5839C2C47421}"/>
                  </a:ext>
                </a:extLst>
              </p:cNvPr>
              <p:cNvSpPr txBox="1"/>
              <p:nvPr/>
            </p:nvSpPr>
            <p:spPr>
              <a:xfrm>
                <a:off x="6789180" y="1742605"/>
                <a:ext cx="4838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0.8</a:t>
                </a:r>
              </a:p>
            </p:txBody>
          </p:sp>
          <p:sp>
            <p:nvSpPr>
              <p:cNvPr id="2097" name="TextBox 2096">
                <a:extLst>
                  <a:ext uri="{FF2B5EF4-FFF2-40B4-BE49-F238E27FC236}">
                    <a16:creationId xmlns:a16="http://schemas.microsoft.com/office/drawing/2014/main" id="{4EFEF541-4359-6DB9-C299-C9476DBD64AD}"/>
                  </a:ext>
                </a:extLst>
              </p:cNvPr>
              <p:cNvSpPr txBox="1"/>
              <p:nvPr/>
            </p:nvSpPr>
            <p:spPr>
              <a:xfrm>
                <a:off x="6800078" y="2192781"/>
                <a:ext cx="4335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0.4</a:t>
                </a:r>
              </a:p>
            </p:txBody>
          </p:sp>
          <p:sp>
            <p:nvSpPr>
              <p:cNvPr id="2098" name="TextBox 2097">
                <a:extLst>
                  <a:ext uri="{FF2B5EF4-FFF2-40B4-BE49-F238E27FC236}">
                    <a16:creationId xmlns:a16="http://schemas.microsoft.com/office/drawing/2014/main" id="{A7E52BC5-B288-FA60-7377-EE82A1F11224}"/>
                  </a:ext>
                </a:extLst>
              </p:cNvPr>
              <p:cNvSpPr txBox="1"/>
              <p:nvPr/>
            </p:nvSpPr>
            <p:spPr>
              <a:xfrm>
                <a:off x="6789180" y="1947825"/>
                <a:ext cx="38738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0.6</a:t>
                </a:r>
              </a:p>
            </p:txBody>
          </p:sp>
        </p:grpSp>
        <p:sp>
          <p:nvSpPr>
            <p:cNvPr id="2100" name="TextBox 2099">
              <a:extLst>
                <a:ext uri="{FF2B5EF4-FFF2-40B4-BE49-F238E27FC236}">
                  <a16:creationId xmlns:a16="http://schemas.microsoft.com/office/drawing/2014/main" id="{9E47D101-4992-6EF7-579D-BF432F08E80D}"/>
                </a:ext>
              </a:extLst>
            </p:cNvPr>
            <p:cNvSpPr txBox="1"/>
            <p:nvPr/>
          </p:nvSpPr>
          <p:spPr>
            <a:xfrm>
              <a:off x="7419352" y="2751766"/>
              <a:ext cx="4335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</a:p>
          </p:txBody>
        </p:sp>
        <p:sp>
          <p:nvSpPr>
            <p:cNvPr id="2101" name="TextBox 2100">
              <a:extLst>
                <a:ext uri="{FF2B5EF4-FFF2-40B4-BE49-F238E27FC236}">
                  <a16:creationId xmlns:a16="http://schemas.microsoft.com/office/drawing/2014/main" id="{89FDEBD4-D7CE-3288-9AA7-E0513E544D6D}"/>
                </a:ext>
              </a:extLst>
            </p:cNvPr>
            <p:cNvSpPr txBox="1"/>
            <p:nvPr/>
          </p:nvSpPr>
          <p:spPr>
            <a:xfrm>
              <a:off x="7333950" y="3669011"/>
              <a:ext cx="4335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0.2</a:t>
              </a:r>
            </a:p>
          </p:txBody>
        </p:sp>
      </p:grpSp>
      <p:sp>
        <p:nvSpPr>
          <p:cNvPr id="2104" name="TextBox 2103">
            <a:extLst>
              <a:ext uri="{FF2B5EF4-FFF2-40B4-BE49-F238E27FC236}">
                <a16:creationId xmlns:a16="http://schemas.microsoft.com/office/drawing/2014/main" id="{1E97A188-FB5E-1E06-0324-A3D3A4A8FACD}"/>
              </a:ext>
            </a:extLst>
          </p:cNvPr>
          <p:cNvSpPr txBox="1"/>
          <p:nvPr/>
        </p:nvSpPr>
        <p:spPr>
          <a:xfrm>
            <a:off x="5130743" y="2609321"/>
            <a:ext cx="1128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Mean =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</a:p>
        </p:txBody>
      </p:sp>
      <p:sp>
        <p:nvSpPr>
          <p:cNvPr id="2105" name="TextBox 2104">
            <a:extLst>
              <a:ext uri="{FF2B5EF4-FFF2-40B4-BE49-F238E27FC236}">
                <a16:creationId xmlns:a16="http://schemas.microsoft.com/office/drawing/2014/main" id="{85A9CAE1-7760-8375-45AF-887A17B924A1}"/>
              </a:ext>
            </a:extLst>
          </p:cNvPr>
          <p:cNvSpPr txBox="1"/>
          <p:nvPr/>
        </p:nvSpPr>
        <p:spPr>
          <a:xfrm>
            <a:off x="5125230" y="5294203"/>
            <a:ext cx="1128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Mean =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</a:p>
        </p:txBody>
      </p:sp>
      <p:sp>
        <p:nvSpPr>
          <p:cNvPr id="2109" name="Equals 2108">
            <a:extLst>
              <a:ext uri="{FF2B5EF4-FFF2-40B4-BE49-F238E27FC236}">
                <a16:creationId xmlns:a16="http://schemas.microsoft.com/office/drawing/2014/main" id="{5FAE12B0-EF04-F906-942D-EC72418E29DD}"/>
              </a:ext>
            </a:extLst>
          </p:cNvPr>
          <p:cNvSpPr/>
          <p:nvPr/>
        </p:nvSpPr>
        <p:spPr>
          <a:xfrm>
            <a:off x="4644994" y="2609321"/>
            <a:ext cx="488467" cy="369332"/>
          </a:xfrm>
          <a:prstGeom prst="mathEqual">
            <a:avLst/>
          </a:prstGeom>
          <a:solidFill>
            <a:srgbClr val="537685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10" name="Equals 2109">
            <a:extLst>
              <a:ext uri="{FF2B5EF4-FFF2-40B4-BE49-F238E27FC236}">
                <a16:creationId xmlns:a16="http://schemas.microsoft.com/office/drawing/2014/main" id="{190B5CE3-3397-1D60-EDE1-B1FCB6BA8B22}"/>
              </a:ext>
            </a:extLst>
          </p:cNvPr>
          <p:cNvSpPr/>
          <p:nvPr/>
        </p:nvSpPr>
        <p:spPr>
          <a:xfrm>
            <a:off x="4636763" y="5271368"/>
            <a:ext cx="488467" cy="369332"/>
          </a:xfrm>
          <a:prstGeom prst="mathEqual">
            <a:avLst/>
          </a:prstGeom>
          <a:solidFill>
            <a:srgbClr val="537685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120" name="Group 2119">
            <a:extLst>
              <a:ext uri="{FF2B5EF4-FFF2-40B4-BE49-F238E27FC236}">
                <a16:creationId xmlns:a16="http://schemas.microsoft.com/office/drawing/2014/main" id="{0D8917CD-4BA9-0A9B-6FD5-03F09241A517}"/>
              </a:ext>
            </a:extLst>
          </p:cNvPr>
          <p:cNvGrpSpPr/>
          <p:nvPr/>
        </p:nvGrpSpPr>
        <p:grpSpPr>
          <a:xfrm>
            <a:off x="989823" y="1470560"/>
            <a:ext cx="3118445" cy="378130"/>
            <a:chOff x="838499" y="1618173"/>
            <a:chExt cx="3118445" cy="378130"/>
          </a:xfrm>
        </p:grpSpPr>
        <p:sp>
          <p:nvSpPr>
            <p:cNvPr id="2119" name="Rectangle: Rounded Corners 2118">
              <a:extLst>
                <a:ext uri="{FF2B5EF4-FFF2-40B4-BE49-F238E27FC236}">
                  <a16:creationId xmlns:a16="http://schemas.microsoft.com/office/drawing/2014/main" id="{11317049-B8B6-9C22-4453-D8254630B022}"/>
                </a:ext>
              </a:extLst>
            </p:cNvPr>
            <p:cNvSpPr/>
            <p:nvPr/>
          </p:nvSpPr>
          <p:spPr>
            <a:xfrm>
              <a:off x="838499" y="1626971"/>
              <a:ext cx="3093421" cy="369332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4" name="TextBox 2113">
              <a:extLst>
                <a:ext uri="{FF2B5EF4-FFF2-40B4-BE49-F238E27FC236}">
                  <a16:creationId xmlns:a16="http://schemas.microsoft.com/office/drawing/2014/main" id="{F0C24413-6253-9E2A-90DD-6B7A8FF4B6E3}"/>
                </a:ext>
              </a:extLst>
            </p:cNvPr>
            <p:cNvSpPr txBox="1"/>
            <p:nvPr/>
          </p:nvSpPr>
          <p:spPr>
            <a:xfrm>
              <a:off x="863524" y="1618173"/>
              <a:ext cx="30934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ea typeface="Cambria Math" panose="02040503050406030204" pitchFamily="18" charset="0"/>
                </a:rPr>
                <a:t>Mean Removal in Time Domain</a:t>
              </a:r>
            </a:p>
          </p:txBody>
        </p:sp>
      </p:grpSp>
      <p:cxnSp>
        <p:nvCxnSpPr>
          <p:cNvPr id="2117" name="Straight Connector 2116">
            <a:extLst>
              <a:ext uri="{FF2B5EF4-FFF2-40B4-BE49-F238E27FC236}">
                <a16:creationId xmlns:a16="http://schemas.microsoft.com/office/drawing/2014/main" id="{4100E5A1-E875-CF4D-1604-13BF115A17FD}"/>
              </a:ext>
            </a:extLst>
          </p:cNvPr>
          <p:cNvCxnSpPr>
            <a:cxnSpLocks/>
          </p:cNvCxnSpPr>
          <p:nvPr/>
        </p:nvCxnSpPr>
        <p:spPr>
          <a:xfrm>
            <a:off x="6356874" y="1348740"/>
            <a:ext cx="0" cy="487733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21" name="Group 2120">
            <a:extLst>
              <a:ext uri="{FF2B5EF4-FFF2-40B4-BE49-F238E27FC236}">
                <a16:creationId xmlns:a16="http://schemas.microsoft.com/office/drawing/2014/main" id="{D97EE71B-E891-CFEA-F858-31328BB837FD}"/>
              </a:ext>
            </a:extLst>
          </p:cNvPr>
          <p:cNvGrpSpPr/>
          <p:nvPr/>
        </p:nvGrpSpPr>
        <p:grpSpPr>
          <a:xfrm>
            <a:off x="7233222" y="1474716"/>
            <a:ext cx="3793906" cy="378130"/>
            <a:chOff x="838499" y="1618173"/>
            <a:chExt cx="3118445" cy="378130"/>
          </a:xfrm>
        </p:grpSpPr>
        <p:sp>
          <p:nvSpPr>
            <p:cNvPr id="2122" name="Rectangle: Rounded Corners 2121">
              <a:extLst>
                <a:ext uri="{FF2B5EF4-FFF2-40B4-BE49-F238E27FC236}">
                  <a16:creationId xmlns:a16="http://schemas.microsoft.com/office/drawing/2014/main" id="{D0F08A06-D22D-3223-CDA9-380B0676672B}"/>
                </a:ext>
              </a:extLst>
            </p:cNvPr>
            <p:cNvSpPr/>
            <p:nvPr/>
          </p:nvSpPr>
          <p:spPr>
            <a:xfrm>
              <a:off x="838499" y="1626971"/>
              <a:ext cx="3093421" cy="369332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3" name="TextBox 2122">
              <a:extLst>
                <a:ext uri="{FF2B5EF4-FFF2-40B4-BE49-F238E27FC236}">
                  <a16:creationId xmlns:a16="http://schemas.microsoft.com/office/drawing/2014/main" id="{517FEF43-7A4B-DB28-E45A-624BAA732E2C}"/>
                </a:ext>
              </a:extLst>
            </p:cNvPr>
            <p:cNvSpPr txBox="1"/>
            <p:nvPr/>
          </p:nvSpPr>
          <p:spPr>
            <a:xfrm>
              <a:off x="863524" y="1618173"/>
              <a:ext cx="30934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ea typeface="Cambria Math" panose="02040503050406030204" pitchFamily="18" charset="0"/>
                </a:rPr>
                <a:t>Mean Removal in Frequency Domain</a:t>
              </a:r>
            </a:p>
          </p:txBody>
        </p:sp>
      </p:grpSp>
      <p:sp>
        <p:nvSpPr>
          <p:cNvPr id="2125" name="Arrow: Striped Right 2124">
            <a:extLst>
              <a:ext uri="{FF2B5EF4-FFF2-40B4-BE49-F238E27FC236}">
                <a16:creationId xmlns:a16="http://schemas.microsoft.com/office/drawing/2014/main" id="{2F27E289-29BC-C8B3-BB98-816E0E8A4359}"/>
              </a:ext>
            </a:extLst>
          </p:cNvPr>
          <p:cNvSpPr/>
          <p:nvPr/>
        </p:nvSpPr>
        <p:spPr>
          <a:xfrm rot="5400000">
            <a:off x="2204780" y="4192743"/>
            <a:ext cx="510176" cy="234359"/>
          </a:xfrm>
          <a:prstGeom prst="stripedRightArrow">
            <a:avLst/>
          </a:prstGeom>
          <a:solidFill>
            <a:schemeClr val="accent3"/>
          </a:solidFill>
          <a:ln w="12700">
            <a:solidFill>
              <a:schemeClr val="bg2">
                <a:lumMod val="10000"/>
              </a:schemeClr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6" name="Arrow: Striped Right 2125">
            <a:extLst>
              <a:ext uri="{FF2B5EF4-FFF2-40B4-BE49-F238E27FC236}">
                <a16:creationId xmlns:a16="http://schemas.microsoft.com/office/drawing/2014/main" id="{22BBC43D-C37C-0256-7247-9A859F69287D}"/>
              </a:ext>
            </a:extLst>
          </p:cNvPr>
          <p:cNvSpPr/>
          <p:nvPr/>
        </p:nvSpPr>
        <p:spPr>
          <a:xfrm rot="5400000">
            <a:off x="8829997" y="4175119"/>
            <a:ext cx="533758" cy="236441"/>
          </a:xfrm>
          <a:prstGeom prst="stripedRightArrow">
            <a:avLst/>
          </a:prstGeom>
          <a:solidFill>
            <a:schemeClr val="accent3"/>
          </a:solidFill>
          <a:ln w="12700">
            <a:solidFill>
              <a:schemeClr val="bg2">
                <a:lumMod val="10000"/>
              </a:schemeClr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946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0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2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2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5" grpId="0"/>
      <p:bldP spid="5" grpId="0"/>
      <p:bldP spid="2104" grpId="0"/>
      <p:bldP spid="2105" grpId="0"/>
      <p:bldP spid="2109" grpId="0" animBg="1"/>
      <p:bldP spid="2110" grpId="0" animBg="1"/>
      <p:bldP spid="2125" grpId="0" animBg="1"/>
      <p:bldP spid="212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1">
            <a:extLst>
              <a:ext uri="{FF2B5EF4-FFF2-40B4-BE49-F238E27FC236}">
                <a16:creationId xmlns:a16="http://schemas.microsoft.com/office/drawing/2014/main" id="{812010CF-08D4-7937-FC6D-284C741CEC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7650" y="819149"/>
            <a:ext cx="3522745" cy="539149"/>
          </a:xfrm>
          <a:noFill/>
        </p:spPr>
        <p:txBody>
          <a:bodyPr/>
          <a:lstStyle/>
          <a:p>
            <a:r>
              <a:rPr lang="en-US" sz="2800" dirty="0"/>
              <a:t>TREND REMOVAL</a:t>
            </a:r>
          </a:p>
        </p:txBody>
      </p:sp>
      <p:sp>
        <p:nvSpPr>
          <p:cNvPr id="2085" name="TextBox 2084">
            <a:extLst>
              <a:ext uri="{FF2B5EF4-FFF2-40B4-BE49-F238E27FC236}">
                <a16:creationId xmlns:a16="http://schemas.microsoft.com/office/drawing/2014/main" id="{A8E2B3F2-4A96-762F-21FB-50F08E53B191}"/>
              </a:ext>
            </a:extLst>
          </p:cNvPr>
          <p:cNvSpPr txBox="1"/>
          <p:nvPr/>
        </p:nvSpPr>
        <p:spPr>
          <a:xfrm>
            <a:off x="3378884" y="892330"/>
            <a:ext cx="5946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ea typeface="Cambria Math" panose="02040503050406030204" pitchFamily="18" charset="0"/>
              </a:rPr>
              <a:t>Aim is to remove seasonal variations or trends.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E4F797-4D96-99D3-67C7-A8682CB17E84}"/>
              </a:ext>
            </a:extLst>
          </p:cNvPr>
          <p:cNvSpPr txBox="1"/>
          <p:nvPr/>
        </p:nvSpPr>
        <p:spPr>
          <a:xfrm>
            <a:off x="4266754" y="6259990"/>
            <a:ext cx="3955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Figure: Trend Removal Illustrations</a:t>
            </a:r>
          </a:p>
        </p:txBody>
      </p:sp>
      <p:pic>
        <p:nvPicPr>
          <p:cNvPr id="4" name="Picture 3" descr="A graph with red line and arrow&#10;&#10;Description automatically generated">
            <a:extLst>
              <a:ext uri="{FF2B5EF4-FFF2-40B4-BE49-F238E27FC236}">
                <a16:creationId xmlns:a16="http://schemas.microsoft.com/office/drawing/2014/main" id="{FB04CEAA-A452-23BE-3972-F29A42304E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634" y="2177473"/>
            <a:ext cx="5143500" cy="1714500"/>
          </a:xfrm>
          <a:prstGeom prst="rect">
            <a:avLst/>
          </a:prstGeom>
        </p:spPr>
      </p:pic>
      <p:pic>
        <p:nvPicPr>
          <p:cNvPr id="8" name="Picture 7" descr="A graph showing a number of time&#10;&#10;Description automatically generated with medium confidence">
            <a:extLst>
              <a:ext uri="{FF2B5EF4-FFF2-40B4-BE49-F238E27FC236}">
                <a16:creationId xmlns:a16="http://schemas.microsoft.com/office/drawing/2014/main" id="{6D34BD79-F7F1-117A-FD1B-6259EC8397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3628" y="4426140"/>
            <a:ext cx="4150973" cy="1524000"/>
          </a:xfrm>
          <a:prstGeom prst="rect">
            <a:avLst/>
          </a:prstGeom>
        </p:spPr>
      </p:pic>
      <p:pic>
        <p:nvPicPr>
          <p:cNvPr id="11" name="Picture 10" descr="A screen shot of a graph&#10;&#10;Description automatically generated">
            <a:extLst>
              <a:ext uri="{FF2B5EF4-FFF2-40B4-BE49-F238E27FC236}">
                <a16:creationId xmlns:a16="http://schemas.microsoft.com/office/drawing/2014/main" id="{6BBDB804-FF2B-D478-CCB7-7261547103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3530" y="2247010"/>
            <a:ext cx="4919885" cy="1796473"/>
          </a:xfrm>
          <a:prstGeom prst="rect">
            <a:avLst/>
          </a:prstGeom>
        </p:spPr>
      </p:pic>
      <p:pic>
        <p:nvPicPr>
          <p:cNvPr id="13" name="Picture 12" descr="A screen shot of a black screen&#10;&#10;Description automatically generated">
            <a:extLst>
              <a:ext uri="{FF2B5EF4-FFF2-40B4-BE49-F238E27FC236}">
                <a16:creationId xmlns:a16="http://schemas.microsoft.com/office/drawing/2014/main" id="{6D9EA44D-0233-DFB7-C0CA-97ACCADFD1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43087" y="4353333"/>
            <a:ext cx="4919884" cy="1669613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2E0A2540-36DD-3BA8-624F-CF6D44E226DC}"/>
              </a:ext>
            </a:extLst>
          </p:cNvPr>
          <p:cNvGrpSpPr/>
          <p:nvPr/>
        </p:nvGrpSpPr>
        <p:grpSpPr>
          <a:xfrm>
            <a:off x="1381877" y="1595847"/>
            <a:ext cx="3522745" cy="646331"/>
            <a:chOff x="838499" y="1618173"/>
            <a:chExt cx="3118445" cy="646331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A2A89E90-38CE-A5AC-D11D-F5FBD37BE9B2}"/>
                </a:ext>
              </a:extLst>
            </p:cNvPr>
            <p:cNvSpPr/>
            <p:nvPr/>
          </p:nvSpPr>
          <p:spPr>
            <a:xfrm>
              <a:off x="838499" y="1626971"/>
              <a:ext cx="3093421" cy="369332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7F9CEB5-08C9-8E91-82DB-D7FB7304D7EA}"/>
                </a:ext>
              </a:extLst>
            </p:cNvPr>
            <p:cNvSpPr txBox="1"/>
            <p:nvPr/>
          </p:nvSpPr>
          <p:spPr>
            <a:xfrm>
              <a:off x="863524" y="1618173"/>
              <a:ext cx="30934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ea typeface="Cambria Math" panose="02040503050406030204" pitchFamily="18" charset="0"/>
                </a:rPr>
                <a:t>Trend Removal in Time Domain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7459DE7-F24B-91B8-596E-C068FCF82064}"/>
              </a:ext>
            </a:extLst>
          </p:cNvPr>
          <p:cNvGrpSpPr/>
          <p:nvPr/>
        </p:nvGrpSpPr>
        <p:grpSpPr>
          <a:xfrm>
            <a:off x="7121298" y="1592034"/>
            <a:ext cx="3793906" cy="378130"/>
            <a:chOff x="838499" y="1618173"/>
            <a:chExt cx="3118445" cy="378130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7AECF05C-5E75-A33E-82AC-3661F911CEEF}"/>
                </a:ext>
              </a:extLst>
            </p:cNvPr>
            <p:cNvSpPr/>
            <p:nvPr/>
          </p:nvSpPr>
          <p:spPr>
            <a:xfrm>
              <a:off x="838499" y="1626971"/>
              <a:ext cx="3093421" cy="369332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79C1420-1022-697C-5541-3996AA956661}"/>
                </a:ext>
              </a:extLst>
            </p:cNvPr>
            <p:cNvSpPr txBox="1"/>
            <p:nvPr/>
          </p:nvSpPr>
          <p:spPr>
            <a:xfrm>
              <a:off x="863524" y="1618173"/>
              <a:ext cx="30934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ea typeface="Cambria Math" panose="02040503050406030204" pitchFamily="18" charset="0"/>
                </a:rPr>
                <a:t>Trend Removal in Frequency Domain</a:t>
              </a:r>
            </a:p>
          </p:txBody>
        </p: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D393628-0DB3-915E-6D5F-A865D864B233}"/>
              </a:ext>
            </a:extLst>
          </p:cNvPr>
          <p:cNvCxnSpPr>
            <a:cxnSpLocks/>
          </p:cNvCxnSpPr>
          <p:nvPr/>
        </p:nvCxnSpPr>
        <p:spPr>
          <a:xfrm>
            <a:off x="5994924" y="1828800"/>
            <a:ext cx="0" cy="412134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9039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5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1">
            <a:extLst>
              <a:ext uri="{FF2B5EF4-FFF2-40B4-BE49-F238E27FC236}">
                <a16:creationId xmlns:a16="http://schemas.microsoft.com/office/drawing/2014/main" id="{812010CF-08D4-7937-FC6D-284C741CEC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" y="796449"/>
            <a:ext cx="4005262" cy="539149"/>
          </a:xfrm>
          <a:noFill/>
        </p:spPr>
        <p:txBody>
          <a:bodyPr/>
          <a:lstStyle/>
          <a:p>
            <a:r>
              <a:rPr lang="en-US" sz="2800" dirty="0"/>
              <a:t>Signal filtering</a:t>
            </a:r>
          </a:p>
        </p:txBody>
      </p:sp>
      <p:sp>
        <p:nvSpPr>
          <p:cNvPr id="2085" name="TextBox 2084">
            <a:extLst>
              <a:ext uri="{FF2B5EF4-FFF2-40B4-BE49-F238E27FC236}">
                <a16:creationId xmlns:a16="http://schemas.microsoft.com/office/drawing/2014/main" id="{A8E2B3F2-4A96-762F-21FB-50F08E53B191}"/>
              </a:ext>
            </a:extLst>
          </p:cNvPr>
          <p:cNvSpPr txBox="1"/>
          <p:nvPr/>
        </p:nvSpPr>
        <p:spPr>
          <a:xfrm>
            <a:off x="418567" y="1718917"/>
            <a:ext cx="5459741" cy="2949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Cambria Math" panose="02040503050406030204" pitchFamily="18" charset="0"/>
              </a:rPr>
              <a:t>Filters remove unwanted components. (noise)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Cambria Math" panose="02040503050406030204" pitchFamily="18" charset="0"/>
              </a:rPr>
              <a:t>Filters are commonly divided into four categories: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Cambria Math" panose="02040503050406030204" pitchFamily="18" charset="0"/>
              </a:rPr>
              <a:t>Low-pass filters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Cambria Math" panose="02040503050406030204" pitchFamily="18" charset="0"/>
              </a:rPr>
              <a:t>High-pass filters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Cambria Math" panose="02040503050406030204" pitchFamily="18" charset="0"/>
              </a:rPr>
              <a:t>Bandpass filters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Cambria Math" panose="02040503050406030204" pitchFamily="18" charset="0"/>
              </a:rPr>
              <a:t>Band-stop filters</a:t>
            </a:r>
            <a:endParaRPr lang="en-US" sz="1800" kern="100" dirty="0">
              <a:effectLst/>
              <a:latin typeface="Aptos" panose="020B000402020202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799D321-515C-CF16-1DB5-9230EFD3DE23}"/>
              </a:ext>
            </a:extLst>
          </p:cNvPr>
          <p:cNvGrpSpPr/>
          <p:nvPr/>
        </p:nvGrpSpPr>
        <p:grpSpPr>
          <a:xfrm>
            <a:off x="6263395" y="3986926"/>
            <a:ext cx="1879042" cy="1649329"/>
            <a:chOff x="4948812" y="4148569"/>
            <a:chExt cx="1879042" cy="1649329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524F4799-D636-8652-DC21-60FD1DBFF3B1}"/>
                </a:ext>
              </a:extLst>
            </p:cNvPr>
            <p:cNvGrpSpPr/>
            <p:nvPr/>
          </p:nvGrpSpPr>
          <p:grpSpPr>
            <a:xfrm>
              <a:off x="4948812" y="4148569"/>
              <a:ext cx="1879042" cy="1637882"/>
              <a:chOff x="3590608" y="2162070"/>
              <a:chExt cx="1879042" cy="1637882"/>
            </a:xfrm>
          </p:grpSpPr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99A0EA16-C672-2021-C5A1-A5BBFECDA725}"/>
                  </a:ext>
                </a:extLst>
              </p:cNvPr>
              <p:cNvCxnSpPr/>
              <p:nvPr/>
            </p:nvCxnSpPr>
            <p:spPr>
              <a:xfrm>
                <a:off x="3590608" y="3799951"/>
                <a:ext cx="1879042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4F2E016A-32AA-BB81-32E2-781CDAAC9971}"/>
                  </a:ext>
                </a:extLst>
              </p:cNvPr>
              <p:cNvCxnSpPr/>
              <p:nvPr/>
            </p:nvCxnSpPr>
            <p:spPr>
              <a:xfrm flipV="1">
                <a:off x="3590608" y="2162070"/>
                <a:ext cx="0" cy="1637882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0E9AC5C7-691C-9F33-C549-640A96A197D3}"/>
                  </a:ext>
                </a:extLst>
              </p:cNvPr>
              <p:cNvCxnSpPr/>
              <p:nvPr/>
            </p:nvCxnSpPr>
            <p:spPr>
              <a:xfrm>
                <a:off x="4106159" y="2954489"/>
                <a:ext cx="532828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88AE2711-A0B6-BACA-A34D-CF0AF1C36C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38987" y="2965938"/>
                <a:ext cx="0" cy="834013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BAB65E4-159B-62F1-8780-DF7349DA2166}"/>
                </a:ext>
              </a:extLst>
            </p:cNvPr>
            <p:cNvCxnSpPr>
              <a:cxnSpLocks/>
            </p:cNvCxnSpPr>
            <p:nvPr/>
          </p:nvCxnSpPr>
          <p:spPr>
            <a:xfrm>
              <a:off x="5464363" y="4940988"/>
              <a:ext cx="0" cy="83401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AA67D07-88FD-FD85-E005-A8F66E8D21B0}"/>
                </a:ext>
              </a:extLst>
            </p:cNvPr>
            <p:cNvSpPr/>
            <p:nvPr/>
          </p:nvSpPr>
          <p:spPr>
            <a:xfrm>
              <a:off x="5235190" y="4959871"/>
              <a:ext cx="1306285" cy="838027"/>
            </a:xfrm>
            <a:custGeom>
              <a:avLst/>
              <a:gdLst>
                <a:gd name="connsiteX0" fmla="*/ 0 w 1306285"/>
                <a:gd name="connsiteY0" fmla="*/ 803922 h 838027"/>
                <a:gd name="connsiteX1" fmla="*/ 291402 w 1306285"/>
                <a:gd name="connsiteY1" fmla="*/ 391939 h 838027"/>
                <a:gd name="connsiteX2" fmla="*/ 507442 w 1306285"/>
                <a:gd name="connsiteY2" fmla="*/ 54 h 838027"/>
                <a:gd name="connsiteX3" fmla="*/ 818940 w 1306285"/>
                <a:gd name="connsiteY3" fmla="*/ 366819 h 838027"/>
                <a:gd name="connsiteX4" fmla="*/ 1130439 w 1306285"/>
                <a:gd name="connsiteY4" fmla="*/ 803922 h 838027"/>
                <a:gd name="connsiteX5" fmla="*/ 1306285 w 1306285"/>
                <a:gd name="connsiteY5" fmla="*/ 808946 h 838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06285" h="838027">
                  <a:moveTo>
                    <a:pt x="0" y="803922"/>
                  </a:moveTo>
                  <a:cubicBezTo>
                    <a:pt x="103414" y="664919"/>
                    <a:pt x="206828" y="525917"/>
                    <a:pt x="291402" y="391939"/>
                  </a:cubicBezTo>
                  <a:cubicBezTo>
                    <a:pt x="375976" y="257961"/>
                    <a:pt x="419519" y="4241"/>
                    <a:pt x="507442" y="54"/>
                  </a:cubicBezTo>
                  <a:cubicBezTo>
                    <a:pt x="595365" y="-4133"/>
                    <a:pt x="715107" y="232841"/>
                    <a:pt x="818940" y="366819"/>
                  </a:cubicBezTo>
                  <a:cubicBezTo>
                    <a:pt x="922773" y="500797"/>
                    <a:pt x="1049215" y="730234"/>
                    <a:pt x="1130439" y="803922"/>
                  </a:cubicBezTo>
                  <a:cubicBezTo>
                    <a:pt x="1211663" y="877610"/>
                    <a:pt x="1276140" y="808946"/>
                    <a:pt x="1306285" y="808946"/>
                  </a:cubicBezTo>
                </a:path>
              </a:pathLst>
            </a:custGeom>
            <a:noFill/>
            <a:ln w="25400">
              <a:solidFill>
                <a:schemeClr val="accent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59" name="Group 2058">
            <a:extLst>
              <a:ext uri="{FF2B5EF4-FFF2-40B4-BE49-F238E27FC236}">
                <a16:creationId xmlns:a16="http://schemas.microsoft.com/office/drawing/2014/main" id="{7834BCEF-3757-EE63-C466-D9D096855763}"/>
              </a:ext>
            </a:extLst>
          </p:cNvPr>
          <p:cNvGrpSpPr/>
          <p:nvPr/>
        </p:nvGrpSpPr>
        <p:grpSpPr>
          <a:xfrm>
            <a:off x="9494252" y="4045078"/>
            <a:ext cx="1879042" cy="1637882"/>
            <a:chOff x="7430074" y="4144920"/>
            <a:chExt cx="1879042" cy="1637882"/>
          </a:xfrm>
        </p:grpSpPr>
        <p:cxnSp>
          <p:nvCxnSpPr>
            <p:cNvPr id="2054" name="Straight Connector 2053">
              <a:extLst>
                <a:ext uri="{FF2B5EF4-FFF2-40B4-BE49-F238E27FC236}">
                  <a16:creationId xmlns:a16="http://schemas.microsoft.com/office/drawing/2014/main" id="{EA4E30EF-15D0-D4C0-1237-659969DDAF75}"/>
                </a:ext>
              </a:extLst>
            </p:cNvPr>
            <p:cNvCxnSpPr>
              <a:cxnSpLocks/>
            </p:cNvCxnSpPr>
            <p:nvPr/>
          </p:nvCxnSpPr>
          <p:spPr>
            <a:xfrm>
              <a:off x="8479333" y="4948788"/>
              <a:ext cx="515551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A6F87B1B-B3A6-FA20-63A9-4B94849C7A99}"/>
                </a:ext>
              </a:extLst>
            </p:cNvPr>
            <p:cNvGrpSpPr/>
            <p:nvPr/>
          </p:nvGrpSpPr>
          <p:grpSpPr>
            <a:xfrm>
              <a:off x="7430074" y="4144920"/>
              <a:ext cx="1879042" cy="1637882"/>
              <a:chOff x="4948812" y="4148569"/>
              <a:chExt cx="1879042" cy="1637882"/>
            </a:xfrm>
          </p:grpSpPr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25413798-3F6E-6DAE-2971-3607EC537F4A}"/>
                  </a:ext>
                </a:extLst>
              </p:cNvPr>
              <p:cNvGrpSpPr/>
              <p:nvPr/>
            </p:nvGrpSpPr>
            <p:grpSpPr>
              <a:xfrm>
                <a:off x="4948812" y="4148569"/>
                <a:ext cx="1879042" cy="1637882"/>
                <a:chOff x="3590608" y="2162070"/>
                <a:chExt cx="1879042" cy="1637882"/>
              </a:xfrm>
            </p:grpSpPr>
            <p:cxnSp>
              <p:nvCxnSpPr>
                <p:cNvPr id="2048" name="Straight Arrow Connector 2047">
                  <a:extLst>
                    <a:ext uri="{FF2B5EF4-FFF2-40B4-BE49-F238E27FC236}">
                      <a16:creationId xmlns:a16="http://schemas.microsoft.com/office/drawing/2014/main" id="{BC33DB74-6850-90A1-8CA0-F836C373DA53}"/>
                    </a:ext>
                  </a:extLst>
                </p:cNvPr>
                <p:cNvCxnSpPr/>
                <p:nvPr/>
              </p:nvCxnSpPr>
              <p:spPr>
                <a:xfrm>
                  <a:off x="3590608" y="3799951"/>
                  <a:ext cx="1879042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49" name="Straight Arrow Connector 2048">
                  <a:extLst>
                    <a:ext uri="{FF2B5EF4-FFF2-40B4-BE49-F238E27FC236}">
                      <a16:creationId xmlns:a16="http://schemas.microsoft.com/office/drawing/2014/main" id="{63F98E09-3289-879C-1A7A-2285D2022D56}"/>
                    </a:ext>
                  </a:extLst>
                </p:cNvPr>
                <p:cNvCxnSpPr/>
                <p:nvPr/>
              </p:nvCxnSpPr>
              <p:spPr>
                <a:xfrm flipV="1">
                  <a:off x="3590608" y="2162070"/>
                  <a:ext cx="0" cy="1637882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0" name="Straight Connector 2049">
                  <a:extLst>
                    <a:ext uri="{FF2B5EF4-FFF2-40B4-BE49-F238E27FC236}">
                      <a16:creationId xmlns:a16="http://schemas.microsoft.com/office/drawing/2014/main" id="{77BC119D-872F-9B8F-B488-BB0A745A70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90608" y="2954489"/>
                  <a:ext cx="515551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1" name="Straight Connector 2050">
                  <a:extLst>
                    <a:ext uri="{FF2B5EF4-FFF2-40B4-BE49-F238E27FC236}">
                      <a16:creationId xmlns:a16="http://schemas.microsoft.com/office/drawing/2014/main" id="{EB8A8885-EDD8-9B8C-3EC2-8005070681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38987" y="2965938"/>
                  <a:ext cx="0" cy="83401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D01D227B-F257-D6BF-DAFF-7F5F995D8A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64363" y="4940988"/>
                <a:ext cx="0" cy="834013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62" name="TextBox 2061">
                <a:extLst>
                  <a:ext uri="{FF2B5EF4-FFF2-40B4-BE49-F238E27FC236}">
                    <a16:creationId xmlns:a16="http://schemas.microsoft.com/office/drawing/2014/main" id="{F69707FA-7CBC-38D3-D83A-1CF854B93DE9}"/>
                  </a:ext>
                </a:extLst>
              </p:cNvPr>
              <p:cNvSpPr txBox="1"/>
              <p:nvPr/>
            </p:nvSpPr>
            <p:spPr>
              <a:xfrm>
                <a:off x="9553550" y="3984586"/>
                <a:ext cx="9790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|H(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j</m:t>
                    </m:r>
                    <m:r>
                      <a:rPr lang="en-US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)|</a:t>
                </a:r>
              </a:p>
            </p:txBody>
          </p:sp>
        </mc:Choice>
        <mc:Fallback xmlns="">
          <p:sp>
            <p:nvSpPr>
              <p:cNvPr id="2062" name="TextBox 2061">
                <a:extLst>
                  <a:ext uri="{FF2B5EF4-FFF2-40B4-BE49-F238E27FC236}">
                    <a16:creationId xmlns:a16="http://schemas.microsoft.com/office/drawing/2014/main" id="{F69707FA-7CBC-38D3-D83A-1CF854B93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3550" y="3984586"/>
                <a:ext cx="979032" cy="369332"/>
              </a:xfrm>
              <a:prstGeom prst="rect">
                <a:avLst/>
              </a:prstGeom>
              <a:blipFill>
                <a:blip r:embed="rId3"/>
                <a:stretch>
                  <a:fillRect l="-4969" t="-1166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63" name="TextBox 2062">
                <a:extLst>
                  <a:ext uri="{FF2B5EF4-FFF2-40B4-BE49-F238E27FC236}">
                    <a16:creationId xmlns:a16="http://schemas.microsoft.com/office/drawing/2014/main" id="{EC2ACA2F-9033-90C5-90CE-0946FCB0B90D}"/>
                  </a:ext>
                </a:extLst>
              </p:cNvPr>
              <p:cNvSpPr txBox="1"/>
              <p:nvPr/>
            </p:nvSpPr>
            <p:spPr>
              <a:xfrm>
                <a:off x="6378458" y="4001736"/>
                <a:ext cx="9790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|H(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j</m:t>
                    </m:r>
                    <m:r>
                      <a:rPr lang="en-US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)|</a:t>
                </a:r>
              </a:p>
            </p:txBody>
          </p:sp>
        </mc:Choice>
        <mc:Fallback xmlns="">
          <p:sp>
            <p:nvSpPr>
              <p:cNvPr id="2063" name="TextBox 2062">
                <a:extLst>
                  <a:ext uri="{FF2B5EF4-FFF2-40B4-BE49-F238E27FC236}">
                    <a16:creationId xmlns:a16="http://schemas.microsoft.com/office/drawing/2014/main" id="{EC2ACA2F-9033-90C5-90CE-0946FCB0B9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8458" y="4001736"/>
                <a:ext cx="979032" cy="369332"/>
              </a:xfrm>
              <a:prstGeom prst="rect">
                <a:avLst/>
              </a:prstGeom>
              <a:blipFill>
                <a:blip r:embed="rId4"/>
                <a:stretch>
                  <a:fillRect l="-4969" t="-9836" b="-22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81" name="Group 2080">
            <a:extLst>
              <a:ext uri="{FF2B5EF4-FFF2-40B4-BE49-F238E27FC236}">
                <a16:creationId xmlns:a16="http://schemas.microsoft.com/office/drawing/2014/main" id="{37DA8481-98A1-0C1C-844D-2D6022A1AF9D}"/>
              </a:ext>
            </a:extLst>
          </p:cNvPr>
          <p:cNvGrpSpPr/>
          <p:nvPr/>
        </p:nvGrpSpPr>
        <p:grpSpPr>
          <a:xfrm>
            <a:off x="9032780" y="1335598"/>
            <a:ext cx="2503031" cy="2001346"/>
            <a:chOff x="3782895" y="1578501"/>
            <a:chExt cx="2503031" cy="2001346"/>
          </a:xfrm>
        </p:grpSpPr>
        <p:grpSp>
          <p:nvGrpSpPr>
            <p:cNvPr id="2056" name="Group 2055">
              <a:extLst>
                <a:ext uri="{FF2B5EF4-FFF2-40B4-BE49-F238E27FC236}">
                  <a16:creationId xmlns:a16="http://schemas.microsoft.com/office/drawing/2014/main" id="{23329B8C-20F8-6BBF-C853-CDFC8D44600C}"/>
                </a:ext>
              </a:extLst>
            </p:cNvPr>
            <p:cNvGrpSpPr/>
            <p:nvPr/>
          </p:nvGrpSpPr>
          <p:grpSpPr>
            <a:xfrm>
              <a:off x="4199217" y="1941965"/>
              <a:ext cx="2086709" cy="1637882"/>
              <a:chOff x="3590608" y="2162070"/>
              <a:chExt cx="2086709" cy="1637882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5FCA6804-BF3A-7A3C-252A-8CD3FA3E47DD}"/>
                  </a:ext>
                </a:extLst>
              </p:cNvPr>
              <p:cNvGrpSpPr/>
              <p:nvPr/>
            </p:nvGrpSpPr>
            <p:grpSpPr>
              <a:xfrm>
                <a:off x="3590608" y="2162070"/>
                <a:ext cx="2086709" cy="1637882"/>
                <a:chOff x="3590608" y="2162070"/>
                <a:chExt cx="2086709" cy="1637882"/>
              </a:xfrm>
            </p:grpSpPr>
            <p:cxnSp>
              <p:nvCxnSpPr>
                <p:cNvPr id="24" name="Straight Arrow Connector 23">
                  <a:extLst>
                    <a:ext uri="{FF2B5EF4-FFF2-40B4-BE49-F238E27FC236}">
                      <a16:creationId xmlns:a16="http://schemas.microsoft.com/office/drawing/2014/main" id="{2E0A2FCB-21BB-7E71-E672-E0525206008D}"/>
                    </a:ext>
                  </a:extLst>
                </p:cNvPr>
                <p:cNvCxnSpPr/>
                <p:nvPr/>
              </p:nvCxnSpPr>
              <p:spPr>
                <a:xfrm>
                  <a:off x="3590608" y="3799951"/>
                  <a:ext cx="1879042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Arrow Connector 24">
                  <a:extLst>
                    <a:ext uri="{FF2B5EF4-FFF2-40B4-BE49-F238E27FC236}">
                      <a16:creationId xmlns:a16="http://schemas.microsoft.com/office/drawing/2014/main" id="{54C151A9-7E2A-E0D3-468D-70CBF0F7438A}"/>
                    </a:ext>
                  </a:extLst>
                </p:cNvPr>
                <p:cNvCxnSpPr/>
                <p:nvPr/>
              </p:nvCxnSpPr>
              <p:spPr>
                <a:xfrm flipV="1">
                  <a:off x="3590608" y="2162070"/>
                  <a:ext cx="0" cy="1637882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234DF3A4-ACD0-3B1D-20A3-D67666BA619B}"/>
                    </a:ext>
                  </a:extLst>
                </p:cNvPr>
                <p:cNvCxnSpPr/>
                <p:nvPr/>
              </p:nvCxnSpPr>
              <p:spPr>
                <a:xfrm>
                  <a:off x="4638987" y="2965938"/>
                  <a:ext cx="1038330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5B251B88-F355-919B-68D6-E16D260A47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38987" y="2965938"/>
                  <a:ext cx="0" cy="83401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E2165926-2405-E228-90D6-74C1CA265AE2}"/>
                  </a:ext>
                </a:extLst>
              </p:cNvPr>
              <p:cNvSpPr/>
              <p:nvPr/>
            </p:nvSpPr>
            <p:spPr>
              <a:xfrm>
                <a:off x="4195187" y="2969288"/>
                <a:ext cx="919424" cy="808892"/>
              </a:xfrm>
              <a:custGeom>
                <a:avLst/>
                <a:gdLst>
                  <a:gd name="connsiteX0" fmla="*/ 0 w 919424"/>
                  <a:gd name="connsiteY0" fmla="*/ 808892 h 808892"/>
                  <a:gd name="connsiteX1" fmla="*/ 452176 w 919424"/>
                  <a:gd name="connsiteY1" fmla="*/ 502417 h 808892"/>
                  <a:gd name="connsiteX2" fmla="*/ 622998 w 919424"/>
                  <a:gd name="connsiteY2" fmla="*/ 80387 h 808892"/>
                  <a:gd name="connsiteX3" fmla="*/ 919424 w 919424"/>
                  <a:gd name="connsiteY3" fmla="*/ 0 h 808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19424" h="808892">
                    <a:moveTo>
                      <a:pt x="0" y="808892"/>
                    </a:moveTo>
                    <a:cubicBezTo>
                      <a:pt x="174171" y="716363"/>
                      <a:pt x="348343" y="623834"/>
                      <a:pt x="452176" y="502417"/>
                    </a:cubicBezTo>
                    <a:cubicBezTo>
                      <a:pt x="556009" y="381000"/>
                      <a:pt x="545123" y="164123"/>
                      <a:pt x="622998" y="80387"/>
                    </a:cubicBezTo>
                    <a:cubicBezTo>
                      <a:pt x="700873" y="-3349"/>
                      <a:pt x="868345" y="16747"/>
                      <a:pt x="919424" y="0"/>
                    </a:cubicBezTo>
                  </a:path>
                </a:pathLst>
              </a:custGeom>
              <a:noFill/>
              <a:ln w="25400">
                <a:solidFill>
                  <a:schemeClr val="accent1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60" name="TextBox 2059">
                  <a:extLst>
                    <a:ext uri="{FF2B5EF4-FFF2-40B4-BE49-F238E27FC236}">
                      <a16:creationId xmlns:a16="http://schemas.microsoft.com/office/drawing/2014/main" id="{67400ACF-BFBD-019A-CA70-F3A6DA245FBF}"/>
                    </a:ext>
                  </a:extLst>
                </p:cNvPr>
                <p:cNvSpPr txBox="1"/>
                <p:nvPr/>
              </p:nvSpPr>
              <p:spPr>
                <a:xfrm>
                  <a:off x="4314280" y="1950831"/>
                  <a:ext cx="97903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|H(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j</m:t>
                      </m:r>
                      <m:r>
                        <a:rPr lang="en-US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a14:m>
                  <a:r>
                    <a:rPr lang="en-US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)|</a:t>
                  </a:r>
                </a:p>
              </p:txBody>
            </p:sp>
          </mc:Choice>
          <mc:Fallback xmlns="">
            <p:sp>
              <p:nvSpPr>
                <p:cNvPr id="2060" name="TextBox 2059">
                  <a:extLst>
                    <a:ext uri="{FF2B5EF4-FFF2-40B4-BE49-F238E27FC236}">
                      <a16:creationId xmlns:a16="http://schemas.microsoft.com/office/drawing/2014/main" id="{67400ACF-BFBD-019A-CA70-F3A6DA245F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4280" y="1950831"/>
                  <a:ext cx="979032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5590" t="-9836" b="-229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64" name="TextBox 2063">
              <a:extLst>
                <a:ext uri="{FF2B5EF4-FFF2-40B4-BE49-F238E27FC236}">
                  <a16:creationId xmlns:a16="http://schemas.microsoft.com/office/drawing/2014/main" id="{32AC9636-75B5-6C62-4C21-B7DA7682E3DB}"/>
                </a:ext>
              </a:extLst>
            </p:cNvPr>
            <p:cNvSpPr txBox="1"/>
            <p:nvPr/>
          </p:nvSpPr>
          <p:spPr>
            <a:xfrm>
              <a:off x="3782895" y="1578501"/>
              <a:ext cx="5313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(B)</a:t>
              </a:r>
            </a:p>
          </p:txBody>
        </p:sp>
      </p:grpSp>
      <p:sp>
        <p:nvSpPr>
          <p:cNvPr id="2065" name="TextBox 2064">
            <a:extLst>
              <a:ext uri="{FF2B5EF4-FFF2-40B4-BE49-F238E27FC236}">
                <a16:creationId xmlns:a16="http://schemas.microsoft.com/office/drawing/2014/main" id="{98373AF7-FFF4-27B5-5507-825C5281A0A3}"/>
              </a:ext>
            </a:extLst>
          </p:cNvPr>
          <p:cNvSpPr txBox="1"/>
          <p:nvPr/>
        </p:nvSpPr>
        <p:spPr>
          <a:xfrm>
            <a:off x="5847072" y="3647750"/>
            <a:ext cx="531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(C)</a:t>
            </a:r>
          </a:p>
        </p:txBody>
      </p:sp>
      <p:grpSp>
        <p:nvGrpSpPr>
          <p:cNvPr id="2082" name="Group 2081">
            <a:extLst>
              <a:ext uri="{FF2B5EF4-FFF2-40B4-BE49-F238E27FC236}">
                <a16:creationId xmlns:a16="http://schemas.microsoft.com/office/drawing/2014/main" id="{79EE392F-FCCA-C568-8A35-DCAA4238EC2F}"/>
              </a:ext>
            </a:extLst>
          </p:cNvPr>
          <p:cNvGrpSpPr/>
          <p:nvPr/>
        </p:nvGrpSpPr>
        <p:grpSpPr>
          <a:xfrm>
            <a:off x="5817572" y="1378702"/>
            <a:ext cx="2296203" cy="1968593"/>
            <a:chOff x="7012913" y="1578501"/>
            <a:chExt cx="2296203" cy="1968593"/>
          </a:xfrm>
        </p:grpSpPr>
        <p:grpSp>
          <p:nvGrpSpPr>
            <p:cNvPr id="2057" name="Group 2056">
              <a:extLst>
                <a:ext uri="{FF2B5EF4-FFF2-40B4-BE49-F238E27FC236}">
                  <a16:creationId xmlns:a16="http://schemas.microsoft.com/office/drawing/2014/main" id="{D7800010-24C0-3DBD-268C-8D522067907D}"/>
                </a:ext>
              </a:extLst>
            </p:cNvPr>
            <p:cNvGrpSpPr/>
            <p:nvPr/>
          </p:nvGrpSpPr>
          <p:grpSpPr>
            <a:xfrm>
              <a:off x="7430074" y="1909212"/>
              <a:ext cx="1879042" cy="1637882"/>
              <a:chOff x="6096000" y="2009670"/>
              <a:chExt cx="1879042" cy="1637882"/>
            </a:xfrm>
          </p:grpSpPr>
          <p:cxnSp>
            <p:nvCxnSpPr>
              <p:cNvPr id="4" name="Straight Arrow Connector 3">
                <a:extLst>
                  <a:ext uri="{FF2B5EF4-FFF2-40B4-BE49-F238E27FC236}">
                    <a16:creationId xmlns:a16="http://schemas.microsoft.com/office/drawing/2014/main" id="{AB24F796-5D8D-B648-9C1A-8203D501E5BB}"/>
                  </a:ext>
                </a:extLst>
              </p:cNvPr>
              <p:cNvCxnSpPr/>
              <p:nvPr/>
            </p:nvCxnSpPr>
            <p:spPr>
              <a:xfrm>
                <a:off x="6096000" y="3647551"/>
                <a:ext cx="1879042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B7E50606-7F96-8AB3-B77E-645F52A1A50B}"/>
                  </a:ext>
                </a:extLst>
              </p:cNvPr>
              <p:cNvCxnSpPr/>
              <p:nvPr/>
            </p:nvCxnSpPr>
            <p:spPr>
              <a:xfrm flipV="1">
                <a:off x="6096000" y="2009670"/>
                <a:ext cx="0" cy="1637882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F221641A-3CED-D8B0-788F-4CBFEEF37A03}"/>
                  </a:ext>
                </a:extLst>
              </p:cNvPr>
              <p:cNvCxnSpPr/>
              <p:nvPr/>
            </p:nvCxnSpPr>
            <p:spPr>
              <a:xfrm>
                <a:off x="6096000" y="2813538"/>
                <a:ext cx="103833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2A8663FD-3E39-C6ED-73E0-720A71AE53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44379" y="2813538"/>
                <a:ext cx="0" cy="834013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nector: Curved 19">
                <a:extLst>
                  <a:ext uri="{FF2B5EF4-FFF2-40B4-BE49-F238E27FC236}">
                    <a16:creationId xmlns:a16="http://schemas.microsoft.com/office/drawing/2014/main" id="{CAAEC04C-DEB1-E023-5745-24BE830E68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99740" y="2828610"/>
                <a:ext cx="889278" cy="803869"/>
              </a:xfrm>
              <a:prstGeom prst="curvedConnector3">
                <a:avLst>
                  <a:gd name="adj1" fmla="val 59040"/>
                </a:avLst>
              </a:prstGeom>
              <a:ln w="2540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61" name="TextBox 2060">
                  <a:extLst>
                    <a:ext uri="{FF2B5EF4-FFF2-40B4-BE49-F238E27FC236}">
                      <a16:creationId xmlns:a16="http://schemas.microsoft.com/office/drawing/2014/main" id="{30F2E3A4-F1E7-3279-1EFF-8E106D91FBC8}"/>
                    </a:ext>
                  </a:extLst>
                </p:cNvPr>
                <p:cNvSpPr txBox="1"/>
                <p:nvPr/>
              </p:nvSpPr>
              <p:spPr>
                <a:xfrm>
                  <a:off x="7544298" y="1918716"/>
                  <a:ext cx="97903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|H(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j</m:t>
                      </m:r>
                      <m:r>
                        <a:rPr lang="en-US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a14:m>
                  <a:r>
                    <a:rPr lang="en-US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)|</a:t>
                  </a:r>
                </a:p>
              </p:txBody>
            </p:sp>
          </mc:Choice>
          <mc:Fallback xmlns="">
            <p:sp>
              <p:nvSpPr>
                <p:cNvPr id="2061" name="TextBox 2060">
                  <a:extLst>
                    <a:ext uri="{FF2B5EF4-FFF2-40B4-BE49-F238E27FC236}">
                      <a16:creationId xmlns:a16="http://schemas.microsoft.com/office/drawing/2014/main" id="{30F2E3A4-F1E7-3279-1EFF-8E106D91FB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4298" y="1918716"/>
                  <a:ext cx="979032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4969" t="-11475" b="-229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66" name="TextBox 2065">
              <a:extLst>
                <a:ext uri="{FF2B5EF4-FFF2-40B4-BE49-F238E27FC236}">
                  <a16:creationId xmlns:a16="http://schemas.microsoft.com/office/drawing/2014/main" id="{6986F6F8-980A-920E-CFDF-E5B08ACF8287}"/>
                </a:ext>
              </a:extLst>
            </p:cNvPr>
            <p:cNvSpPr txBox="1"/>
            <p:nvPr/>
          </p:nvSpPr>
          <p:spPr>
            <a:xfrm>
              <a:off x="7012913" y="1578501"/>
              <a:ext cx="5313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(A)</a:t>
              </a:r>
            </a:p>
          </p:txBody>
        </p:sp>
      </p:grpSp>
      <p:sp>
        <p:nvSpPr>
          <p:cNvPr id="2067" name="TextBox 2066">
            <a:extLst>
              <a:ext uri="{FF2B5EF4-FFF2-40B4-BE49-F238E27FC236}">
                <a16:creationId xmlns:a16="http://schemas.microsoft.com/office/drawing/2014/main" id="{D3B55AB4-18B1-63DE-5912-07357698934C}"/>
              </a:ext>
            </a:extLst>
          </p:cNvPr>
          <p:cNvSpPr txBox="1"/>
          <p:nvPr/>
        </p:nvSpPr>
        <p:spPr>
          <a:xfrm>
            <a:off x="9077091" y="3647750"/>
            <a:ext cx="531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68" name="TextBox 2067">
                <a:extLst>
                  <a:ext uri="{FF2B5EF4-FFF2-40B4-BE49-F238E27FC236}">
                    <a16:creationId xmlns:a16="http://schemas.microsoft.com/office/drawing/2014/main" id="{C29D2784-51A9-F9A9-2D69-BB7247ADA32B}"/>
                  </a:ext>
                </a:extLst>
              </p:cNvPr>
              <p:cNvSpPr txBox="1"/>
              <p:nvPr/>
            </p:nvSpPr>
            <p:spPr>
              <a:xfrm>
                <a:off x="7046081" y="3459826"/>
                <a:ext cx="5313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68" name="TextBox 2067">
                <a:extLst>
                  <a:ext uri="{FF2B5EF4-FFF2-40B4-BE49-F238E27FC236}">
                    <a16:creationId xmlns:a16="http://schemas.microsoft.com/office/drawing/2014/main" id="{C29D2784-51A9-F9A9-2D69-BB7247ADA3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6081" y="3459826"/>
                <a:ext cx="53138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71" name="TextBox 2070">
                <a:extLst>
                  <a:ext uri="{FF2B5EF4-FFF2-40B4-BE49-F238E27FC236}">
                    <a16:creationId xmlns:a16="http://schemas.microsoft.com/office/drawing/2014/main" id="{D3D405C2-1F4D-FD06-4E69-F0B2E8E33B24}"/>
                  </a:ext>
                </a:extLst>
              </p:cNvPr>
              <p:cNvSpPr txBox="1"/>
              <p:nvPr/>
            </p:nvSpPr>
            <p:spPr>
              <a:xfrm>
                <a:off x="7530201" y="3468896"/>
                <a:ext cx="5313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71" name="TextBox 2070">
                <a:extLst>
                  <a:ext uri="{FF2B5EF4-FFF2-40B4-BE49-F238E27FC236}">
                    <a16:creationId xmlns:a16="http://schemas.microsoft.com/office/drawing/2014/main" id="{D3D405C2-1F4D-FD06-4E69-F0B2E8E33B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0201" y="3468896"/>
                <a:ext cx="53138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73" name="TextBox 2072">
                <a:extLst>
                  <a:ext uri="{FF2B5EF4-FFF2-40B4-BE49-F238E27FC236}">
                    <a16:creationId xmlns:a16="http://schemas.microsoft.com/office/drawing/2014/main" id="{04D59413-81F5-9020-A481-466FB84C4FEF}"/>
                  </a:ext>
                </a:extLst>
              </p:cNvPr>
              <p:cNvSpPr txBox="1"/>
              <p:nvPr/>
            </p:nvSpPr>
            <p:spPr>
              <a:xfrm>
                <a:off x="10334181" y="3444760"/>
                <a:ext cx="5313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73" name="TextBox 2072">
                <a:extLst>
                  <a:ext uri="{FF2B5EF4-FFF2-40B4-BE49-F238E27FC236}">
                    <a16:creationId xmlns:a16="http://schemas.microsoft.com/office/drawing/2014/main" id="{04D59413-81F5-9020-A481-466FB84C4F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4181" y="3444760"/>
                <a:ext cx="53138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74" name="TextBox 2073">
                <a:extLst>
                  <a:ext uri="{FF2B5EF4-FFF2-40B4-BE49-F238E27FC236}">
                    <a16:creationId xmlns:a16="http://schemas.microsoft.com/office/drawing/2014/main" id="{F5DDF2D8-9AD4-2006-27F8-AB0570BF669B}"/>
                  </a:ext>
                </a:extLst>
              </p:cNvPr>
              <p:cNvSpPr txBox="1"/>
              <p:nvPr/>
            </p:nvSpPr>
            <p:spPr>
              <a:xfrm>
                <a:off x="10964218" y="3446378"/>
                <a:ext cx="5313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74" name="TextBox 2073">
                <a:extLst>
                  <a:ext uri="{FF2B5EF4-FFF2-40B4-BE49-F238E27FC236}">
                    <a16:creationId xmlns:a16="http://schemas.microsoft.com/office/drawing/2014/main" id="{F5DDF2D8-9AD4-2006-27F8-AB0570BF66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4218" y="3446378"/>
                <a:ext cx="53138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75" name="TextBox 2074">
                <a:extLst>
                  <a:ext uri="{FF2B5EF4-FFF2-40B4-BE49-F238E27FC236}">
                    <a16:creationId xmlns:a16="http://schemas.microsoft.com/office/drawing/2014/main" id="{E6FBE0DC-8DC1-958B-F793-2CD8C589AEF6}"/>
                  </a:ext>
                </a:extLst>
              </p:cNvPr>
              <p:cNvSpPr txBox="1"/>
              <p:nvPr/>
            </p:nvSpPr>
            <p:spPr>
              <a:xfrm>
                <a:off x="10829896" y="5710127"/>
                <a:ext cx="5313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75" name="TextBox 2074">
                <a:extLst>
                  <a:ext uri="{FF2B5EF4-FFF2-40B4-BE49-F238E27FC236}">
                    <a16:creationId xmlns:a16="http://schemas.microsoft.com/office/drawing/2014/main" id="{E6FBE0DC-8DC1-958B-F793-2CD8C589AE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9896" y="5710127"/>
                <a:ext cx="531385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76" name="TextBox 2075">
                <a:extLst>
                  <a:ext uri="{FF2B5EF4-FFF2-40B4-BE49-F238E27FC236}">
                    <a16:creationId xmlns:a16="http://schemas.microsoft.com/office/drawing/2014/main" id="{DC420657-F524-A86F-437D-BD89A3B65E92}"/>
                  </a:ext>
                </a:extLst>
              </p:cNvPr>
              <p:cNvSpPr txBox="1"/>
              <p:nvPr/>
            </p:nvSpPr>
            <p:spPr>
              <a:xfrm>
                <a:off x="7628793" y="5667662"/>
                <a:ext cx="5313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76" name="TextBox 2075">
                <a:extLst>
                  <a:ext uri="{FF2B5EF4-FFF2-40B4-BE49-F238E27FC236}">
                    <a16:creationId xmlns:a16="http://schemas.microsoft.com/office/drawing/2014/main" id="{DC420657-F524-A86F-437D-BD89A3B65E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8793" y="5667662"/>
                <a:ext cx="53138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77" name="TextBox 2076">
                <a:extLst>
                  <a:ext uri="{FF2B5EF4-FFF2-40B4-BE49-F238E27FC236}">
                    <a16:creationId xmlns:a16="http://schemas.microsoft.com/office/drawing/2014/main" id="{AB1BE92C-4548-8D04-6BB3-CF16936165D9}"/>
                  </a:ext>
                </a:extLst>
              </p:cNvPr>
              <p:cNvSpPr txBox="1"/>
              <p:nvPr/>
            </p:nvSpPr>
            <p:spPr>
              <a:xfrm>
                <a:off x="6501798" y="5609175"/>
                <a:ext cx="5313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77" name="TextBox 2076">
                <a:extLst>
                  <a:ext uri="{FF2B5EF4-FFF2-40B4-BE49-F238E27FC236}">
                    <a16:creationId xmlns:a16="http://schemas.microsoft.com/office/drawing/2014/main" id="{AB1BE92C-4548-8D04-6BB3-CF16936165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1798" y="5609175"/>
                <a:ext cx="531385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78" name="TextBox 2077">
                <a:extLst>
                  <a:ext uri="{FF2B5EF4-FFF2-40B4-BE49-F238E27FC236}">
                    <a16:creationId xmlns:a16="http://schemas.microsoft.com/office/drawing/2014/main" id="{CB1B0771-E474-2531-C39E-F69003817B95}"/>
                  </a:ext>
                </a:extLst>
              </p:cNvPr>
              <p:cNvSpPr txBox="1"/>
              <p:nvPr/>
            </p:nvSpPr>
            <p:spPr>
              <a:xfrm>
                <a:off x="7103325" y="5640439"/>
                <a:ext cx="5313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78" name="TextBox 2077">
                <a:extLst>
                  <a:ext uri="{FF2B5EF4-FFF2-40B4-BE49-F238E27FC236}">
                    <a16:creationId xmlns:a16="http://schemas.microsoft.com/office/drawing/2014/main" id="{CB1B0771-E474-2531-C39E-F69003817B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3325" y="5640439"/>
                <a:ext cx="53138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79" name="TextBox 2078">
                <a:extLst>
                  <a:ext uri="{FF2B5EF4-FFF2-40B4-BE49-F238E27FC236}">
                    <a16:creationId xmlns:a16="http://schemas.microsoft.com/office/drawing/2014/main" id="{56BAE70D-6900-916D-35DD-E1E15770C34E}"/>
                  </a:ext>
                </a:extLst>
              </p:cNvPr>
              <p:cNvSpPr txBox="1"/>
              <p:nvPr/>
            </p:nvSpPr>
            <p:spPr>
              <a:xfrm>
                <a:off x="9771472" y="5667662"/>
                <a:ext cx="5313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79" name="TextBox 2078">
                <a:extLst>
                  <a:ext uri="{FF2B5EF4-FFF2-40B4-BE49-F238E27FC236}">
                    <a16:creationId xmlns:a16="http://schemas.microsoft.com/office/drawing/2014/main" id="{56BAE70D-6900-916D-35DD-E1E15770C3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1472" y="5667662"/>
                <a:ext cx="531385" cy="369332"/>
              </a:xfrm>
              <a:prstGeom prst="rect">
                <a:avLst/>
              </a:prstGeom>
              <a:blipFill>
                <a:blip r:embed="rId16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80" name="TextBox 2079">
                <a:extLst>
                  <a:ext uri="{FF2B5EF4-FFF2-40B4-BE49-F238E27FC236}">
                    <a16:creationId xmlns:a16="http://schemas.microsoft.com/office/drawing/2014/main" id="{44B787D8-1FEA-E87B-5DE7-4E19B3512E9F}"/>
                  </a:ext>
                </a:extLst>
              </p:cNvPr>
              <p:cNvSpPr txBox="1"/>
              <p:nvPr/>
            </p:nvSpPr>
            <p:spPr>
              <a:xfrm>
                <a:off x="10334181" y="5668788"/>
                <a:ext cx="5313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80" name="TextBox 2079">
                <a:extLst>
                  <a:ext uri="{FF2B5EF4-FFF2-40B4-BE49-F238E27FC236}">
                    <a16:creationId xmlns:a16="http://schemas.microsoft.com/office/drawing/2014/main" id="{44B787D8-1FEA-E87B-5DE7-4E19B3512E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4181" y="5668788"/>
                <a:ext cx="531385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83" name="TextBox 2082">
            <a:extLst>
              <a:ext uri="{FF2B5EF4-FFF2-40B4-BE49-F238E27FC236}">
                <a16:creationId xmlns:a16="http://schemas.microsoft.com/office/drawing/2014/main" id="{32F7FDA6-E449-F7EF-9AC3-182B1F94D9F7}"/>
              </a:ext>
            </a:extLst>
          </p:cNvPr>
          <p:cNvSpPr txBox="1"/>
          <p:nvPr/>
        </p:nvSpPr>
        <p:spPr>
          <a:xfrm>
            <a:off x="6806789" y="6192985"/>
            <a:ext cx="5685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  <a:ea typeface="Cambria Math" panose="02040503050406030204" pitchFamily="18" charset="0"/>
              </a:rPr>
              <a:t>Figure: Amplitude-frequency characteristics of filters</a:t>
            </a:r>
          </a:p>
        </p:txBody>
      </p:sp>
      <p:cxnSp>
        <p:nvCxnSpPr>
          <p:cNvPr id="2087" name="Straight Connector 2086">
            <a:extLst>
              <a:ext uri="{FF2B5EF4-FFF2-40B4-BE49-F238E27FC236}">
                <a16:creationId xmlns:a16="http://schemas.microsoft.com/office/drawing/2014/main" id="{2AE2AB7D-D581-4D52-82EF-7F974B99959C}"/>
              </a:ext>
            </a:extLst>
          </p:cNvPr>
          <p:cNvCxnSpPr/>
          <p:nvPr/>
        </p:nvCxnSpPr>
        <p:spPr>
          <a:xfrm>
            <a:off x="10053681" y="981075"/>
            <a:ext cx="91053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0" name="Straight Connector 2089">
            <a:extLst>
              <a:ext uri="{FF2B5EF4-FFF2-40B4-BE49-F238E27FC236}">
                <a16:creationId xmlns:a16="http://schemas.microsoft.com/office/drawing/2014/main" id="{FFE48C95-8052-D537-6655-3DC088E869FF}"/>
              </a:ext>
            </a:extLst>
          </p:cNvPr>
          <p:cNvCxnSpPr/>
          <p:nvPr/>
        </p:nvCxnSpPr>
        <p:spPr>
          <a:xfrm>
            <a:off x="10087362" y="1209675"/>
            <a:ext cx="910537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1" name="TextBox 2090">
            <a:extLst>
              <a:ext uri="{FF2B5EF4-FFF2-40B4-BE49-F238E27FC236}">
                <a16:creationId xmlns:a16="http://schemas.microsoft.com/office/drawing/2014/main" id="{28F9B46F-A7D0-509A-0B37-88C87C81DB9B}"/>
              </a:ext>
            </a:extLst>
          </p:cNvPr>
          <p:cNvSpPr txBox="1"/>
          <p:nvPr/>
        </p:nvSpPr>
        <p:spPr>
          <a:xfrm>
            <a:off x="11016646" y="767311"/>
            <a:ext cx="784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Cambria Math" panose="02040503050406030204" pitchFamily="18" charset="0"/>
              </a:rPr>
              <a:t>Ideal</a:t>
            </a:r>
          </a:p>
        </p:txBody>
      </p:sp>
      <p:sp>
        <p:nvSpPr>
          <p:cNvPr id="2092" name="TextBox 2091">
            <a:extLst>
              <a:ext uri="{FF2B5EF4-FFF2-40B4-BE49-F238E27FC236}">
                <a16:creationId xmlns:a16="http://schemas.microsoft.com/office/drawing/2014/main" id="{0845E072-E8F3-1D33-D302-52C9B6412D46}"/>
              </a:ext>
            </a:extLst>
          </p:cNvPr>
          <p:cNvSpPr txBox="1"/>
          <p:nvPr/>
        </p:nvSpPr>
        <p:spPr>
          <a:xfrm>
            <a:off x="11053649" y="1022323"/>
            <a:ext cx="784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Cambria Math" panose="02040503050406030204" pitchFamily="18" charset="0"/>
              </a:rPr>
              <a:t>Real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69243F05-3782-74E0-3040-7FB42163EBED}"/>
              </a:ext>
            </a:extLst>
          </p:cNvPr>
          <p:cNvSpPr/>
          <p:nvPr/>
        </p:nvSpPr>
        <p:spPr>
          <a:xfrm>
            <a:off x="9701383" y="4859799"/>
            <a:ext cx="1122053" cy="797825"/>
          </a:xfrm>
          <a:custGeom>
            <a:avLst/>
            <a:gdLst>
              <a:gd name="connsiteX0" fmla="*/ 0 w 1122053"/>
              <a:gd name="connsiteY0" fmla="*/ 0 h 797825"/>
              <a:gd name="connsiteX1" fmla="*/ 291442 w 1122053"/>
              <a:gd name="connsiteY1" fmla="*/ 273227 h 797825"/>
              <a:gd name="connsiteX2" fmla="*/ 568313 w 1122053"/>
              <a:gd name="connsiteY2" fmla="*/ 797823 h 797825"/>
              <a:gd name="connsiteX3" fmla="*/ 834254 w 1122053"/>
              <a:gd name="connsiteY3" fmla="*/ 265941 h 797825"/>
              <a:gd name="connsiteX4" fmla="*/ 1122053 w 1122053"/>
              <a:gd name="connsiteY4" fmla="*/ 0 h 79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2053" h="797825">
                <a:moveTo>
                  <a:pt x="0" y="0"/>
                </a:moveTo>
                <a:cubicBezTo>
                  <a:pt x="98361" y="70128"/>
                  <a:pt x="196723" y="140257"/>
                  <a:pt x="291442" y="273227"/>
                </a:cubicBezTo>
                <a:cubicBezTo>
                  <a:pt x="386161" y="406198"/>
                  <a:pt x="477844" y="799037"/>
                  <a:pt x="568313" y="797823"/>
                </a:cubicBezTo>
                <a:cubicBezTo>
                  <a:pt x="658782" y="796609"/>
                  <a:pt x="741964" y="398911"/>
                  <a:pt x="834254" y="265941"/>
                </a:cubicBezTo>
                <a:cubicBezTo>
                  <a:pt x="926544" y="132971"/>
                  <a:pt x="1087444" y="38252"/>
                  <a:pt x="1122053" y="0"/>
                </a:cubicBezTo>
              </a:path>
            </a:pathLst>
          </a:cu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984C910-C28F-FB86-139D-B2E3294DA5D8}"/>
              </a:ext>
            </a:extLst>
          </p:cNvPr>
          <p:cNvGrpSpPr/>
          <p:nvPr/>
        </p:nvGrpSpPr>
        <p:grpSpPr>
          <a:xfrm>
            <a:off x="9494252" y="4043952"/>
            <a:ext cx="1879042" cy="1637882"/>
            <a:chOff x="7430074" y="4144920"/>
            <a:chExt cx="1879042" cy="1637882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0E2F5A7-8477-E377-E618-6E3B8AE080FA}"/>
                </a:ext>
              </a:extLst>
            </p:cNvPr>
            <p:cNvCxnSpPr>
              <a:cxnSpLocks/>
            </p:cNvCxnSpPr>
            <p:nvPr/>
          </p:nvCxnSpPr>
          <p:spPr>
            <a:xfrm>
              <a:off x="8479333" y="4948788"/>
              <a:ext cx="515551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9824670-85B7-49BD-9AF3-74FA69C6B135}"/>
                </a:ext>
              </a:extLst>
            </p:cNvPr>
            <p:cNvGrpSpPr/>
            <p:nvPr/>
          </p:nvGrpSpPr>
          <p:grpSpPr>
            <a:xfrm>
              <a:off x="7430074" y="4144920"/>
              <a:ext cx="1879042" cy="1637882"/>
              <a:chOff x="4948812" y="4148569"/>
              <a:chExt cx="1879042" cy="1637882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2A95A630-7470-D072-4F7C-3359275DA9CE}"/>
                  </a:ext>
                </a:extLst>
              </p:cNvPr>
              <p:cNvGrpSpPr/>
              <p:nvPr/>
            </p:nvGrpSpPr>
            <p:grpSpPr>
              <a:xfrm>
                <a:off x="4948812" y="4148569"/>
                <a:ext cx="1879042" cy="1637882"/>
                <a:chOff x="3590608" y="2162070"/>
                <a:chExt cx="1879042" cy="1637882"/>
              </a:xfrm>
            </p:grpSpPr>
            <p:cxnSp>
              <p:nvCxnSpPr>
                <p:cNvPr id="12" name="Straight Arrow Connector 11">
                  <a:extLst>
                    <a:ext uri="{FF2B5EF4-FFF2-40B4-BE49-F238E27FC236}">
                      <a16:creationId xmlns:a16="http://schemas.microsoft.com/office/drawing/2014/main" id="{F9315FB7-84EB-B643-CBCE-6C13D45BE4B5}"/>
                    </a:ext>
                  </a:extLst>
                </p:cNvPr>
                <p:cNvCxnSpPr/>
                <p:nvPr/>
              </p:nvCxnSpPr>
              <p:spPr>
                <a:xfrm>
                  <a:off x="3590608" y="3799951"/>
                  <a:ext cx="1879042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Arrow Connector 12">
                  <a:extLst>
                    <a:ext uri="{FF2B5EF4-FFF2-40B4-BE49-F238E27FC236}">
                      <a16:creationId xmlns:a16="http://schemas.microsoft.com/office/drawing/2014/main" id="{71807A53-226B-6F43-EDA7-B6CFB59C4A7A}"/>
                    </a:ext>
                  </a:extLst>
                </p:cNvPr>
                <p:cNvCxnSpPr/>
                <p:nvPr/>
              </p:nvCxnSpPr>
              <p:spPr>
                <a:xfrm flipV="1">
                  <a:off x="3590608" y="2162070"/>
                  <a:ext cx="0" cy="1637882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508D7965-C771-313F-A607-B4B214FFD2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90608" y="2954489"/>
                  <a:ext cx="515551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BC6041E7-0A15-B360-9077-7313EEF2A6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38987" y="2965938"/>
                  <a:ext cx="0" cy="83401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95F6807E-FBBB-65D4-46C2-A48FD4CE56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64363" y="4940988"/>
                <a:ext cx="0" cy="834013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3C5D123-E47C-0234-EB10-4E40873C2477}"/>
                  </a:ext>
                </a:extLst>
              </p:cNvPr>
              <p:cNvSpPr txBox="1"/>
              <p:nvPr/>
            </p:nvSpPr>
            <p:spPr>
              <a:xfrm>
                <a:off x="9553550" y="3983460"/>
                <a:ext cx="9790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|H(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j</m:t>
                    </m:r>
                    <m:r>
                      <a:rPr lang="en-US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)|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3C5D123-E47C-0234-EB10-4E40873C24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3550" y="3983460"/>
                <a:ext cx="979032" cy="369332"/>
              </a:xfrm>
              <a:prstGeom prst="rect">
                <a:avLst/>
              </a:prstGeom>
              <a:blipFill>
                <a:blip r:embed="rId18"/>
                <a:stretch>
                  <a:fillRect l="-4969" t="-9836" b="-22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9A2639D-E319-4EE8-E789-B2757F81A740}"/>
                  </a:ext>
                </a:extLst>
              </p:cNvPr>
              <p:cNvSpPr txBox="1"/>
              <p:nvPr/>
            </p:nvSpPr>
            <p:spPr>
              <a:xfrm>
                <a:off x="9771472" y="5666536"/>
                <a:ext cx="5313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9A2639D-E319-4EE8-E789-B2757F81A7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1472" y="5666536"/>
                <a:ext cx="531385" cy="369332"/>
              </a:xfrm>
              <a:prstGeom prst="rect">
                <a:avLst/>
              </a:prstGeom>
              <a:blipFill>
                <a:blip r:embed="rId1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8A52DA4-A940-E379-B852-3B4765F1DEE7}"/>
                  </a:ext>
                </a:extLst>
              </p:cNvPr>
              <p:cNvSpPr txBox="1"/>
              <p:nvPr/>
            </p:nvSpPr>
            <p:spPr>
              <a:xfrm>
                <a:off x="10334181" y="5667662"/>
                <a:ext cx="5313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8A52DA4-A940-E379-B852-3B4765F1DE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4181" y="5667662"/>
                <a:ext cx="531385" cy="369332"/>
              </a:xfrm>
              <a:prstGeom prst="rect">
                <a:avLst/>
              </a:prstGeom>
              <a:blipFill>
                <a:blip r:embed="rId20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5028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9E6AC-D9AE-0308-C4D2-05AF70A7AD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528" y="758705"/>
            <a:ext cx="6212794" cy="605376"/>
          </a:xfrm>
        </p:spPr>
        <p:txBody>
          <a:bodyPr/>
          <a:lstStyle/>
          <a:p>
            <a:r>
              <a:rPr lang="en-US" sz="2800" dirty="0"/>
              <a:t>Correlation Analysis and types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5542532-5D4E-6474-6755-EE45C0D07CA2}"/>
                  </a:ext>
                </a:extLst>
              </p:cNvPr>
              <p:cNvSpPr txBox="1"/>
              <p:nvPr/>
            </p:nvSpPr>
            <p:spPr>
              <a:xfrm>
                <a:off x="500117" y="2436405"/>
                <a:ext cx="5777161" cy="14385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Cambria Math" panose="02040503050406030204" pitchFamily="18" charset="0"/>
                  </a:rPr>
                  <a:t>Autocorrelation Analysis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Cambria Math" panose="02040503050406030204" pitchFamily="18" charset="0"/>
                  </a:rPr>
                  <a:t>Similarities between a signal and a delayed version / shifted version of two same signals</a:t>
                </a:r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  <a:p>
                <a:pPr lvl="2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r>
                        <a:rPr lang="en-US" sz="14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sz="1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4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1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1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1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  <m:nary>
                            <m:naryPr>
                              <m:limLoc m:val="subSup"/>
                              <m:ctrlPr>
                                <a:rPr lang="en-US" sz="1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1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r>
                                <a:rPr lang="en-US" sz="1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n-US" sz="14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sz="1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n-US" sz="14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14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4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d>
                              <m:r>
                                <a:rPr lang="en-US" sz="1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5542532-5D4E-6474-6755-EE45C0D07C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117" y="2436405"/>
                <a:ext cx="5777161" cy="1438599"/>
              </a:xfrm>
              <a:prstGeom prst="rect">
                <a:avLst/>
              </a:prstGeom>
              <a:blipFill>
                <a:blip r:embed="rId3"/>
                <a:stretch>
                  <a:fillRect l="-105" t="-847" r="-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E528D04-82E2-A95A-CF2F-D8FDDA5C1D30}"/>
                  </a:ext>
                </a:extLst>
              </p:cNvPr>
              <p:cNvSpPr txBox="1"/>
              <p:nvPr/>
            </p:nvSpPr>
            <p:spPr>
              <a:xfrm>
                <a:off x="500117" y="3938795"/>
                <a:ext cx="6097836" cy="10077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Cambria Math" panose="02040503050406030204" pitchFamily="18" charset="0"/>
                  </a:rPr>
                  <a:t>Cross-Correlation Analysis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Cambria Math" panose="02040503050406030204" pitchFamily="18" charset="0"/>
                  </a:rPr>
                  <a:t>Similarities between two different signals.</a:t>
                </a:r>
              </a:p>
              <a:p>
                <a:pPr lvl="2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𝑥𝑦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r>
                        <a:rPr lang="en-US" sz="14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sz="1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4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1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1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1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  <m:nary>
                            <m:naryPr>
                              <m:limLoc m:val="subSup"/>
                              <m:ctrlPr>
                                <a:rPr lang="en-US" sz="1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1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r>
                                <a:rPr lang="en-US" sz="1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n-US" sz="14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sz="1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en-US" sz="14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14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4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d>
                              <m:r>
                                <a:rPr lang="en-US" sz="1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E528D04-82E2-A95A-CF2F-D8FDDA5C1D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117" y="3938795"/>
                <a:ext cx="6097836" cy="1007712"/>
              </a:xfrm>
              <a:prstGeom prst="rect">
                <a:avLst/>
              </a:prstGeom>
              <a:blipFill>
                <a:blip r:embed="rId4"/>
                <a:stretch>
                  <a:fillRect l="-100" t="-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" name="Group 70">
            <a:extLst>
              <a:ext uri="{FF2B5EF4-FFF2-40B4-BE49-F238E27FC236}">
                <a16:creationId xmlns:a16="http://schemas.microsoft.com/office/drawing/2014/main" id="{7504A4BB-E26F-F144-8C80-52786D4065E1}"/>
              </a:ext>
            </a:extLst>
          </p:cNvPr>
          <p:cNvGrpSpPr/>
          <p:nvPr/>
        </p:nvGrpSpPr>
        <p:grpSpPr>
          <a:xfrm>
            <a:off x="7543959" y="1636141"/>
            <a:ext cx="3653118" cy="2179121"/>
            <a:chOff x="7543959" y="1636141"/>
            <a:chExt cx="3653118" cy="2179121"/>
          </a:xfrm>
        </p:grpSpPr>
        <p:pic>
          <p:nvPicPr>
            <p:cNvPr id="62" name="Picture 61" descr="A graph of a red line and green line&#10;&#10;Description automatically generated">
              <a:extLst>
                <a:ext uri="{FF2B5EF4-FFF2-40B4-BE49-F238E27FC236}">
                  <a16:creationId xmlns:a16="http://schemas.microsoft.com/office/drawing/2014/main" id="{575EDD85-1118-7BAE-4745-14BF84DE2C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22083"/>
            <a:stretch/>
          </p:blipFill>
          <p:spPr>
            <a:xfrm>
              <a:off x="7543959" y="1636141"/>
              <a:ext cx="3653118" cy="1655690"/>
            </a:xfrm>
            <a:prstGeom prst="rect">
              <a:avLst/>
            </a:prstGeom>
          </p:spPr>
        </p:pic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A4E36E91-98A0-44C3-B85C-45DCA3C00C0D}"/>
                </a:ext>
              </a:extLst>
            </p:cNvPr>
            <p:cNvSpPr txBox="1"/>
            <p:nvPr/>
          </p:nvSpPr>
          <p:spPr>
            <a:xfrm>
              <a:off x="7647050" y="3445930"/>
              <a:ext cx="3446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Figure:  Autocorrelation of two signals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193C6F83-C589-8532-28CB-3DC6BE2A568E}"/>
              </a:ext>
            </a:extLst>
          </p:cNvPr>
          <p:cNvGrpSpPr/>
          <p:nvPr/>
        </p:nvGrpSpPr>
        <p:grpSpPr>
          <a:xfrm>
            <a:off x="5166911" y="4123461"/>
            <a:ext cx="7025089" cy="2408395"/>
            <a:chOff x="5166911" y="4123461"/>
            <a:chExt cx="7025089" cy="2408395"/>
          </a:xfrm>
        </p:grpSpPr>
        <p:pic>
          <p:nvPicPr>
            <p:cNvPr id="2050" name="Picture 2" descr="Using cross-correlation to line up two periodic signals">
              <a:extLst>
                <a:ext uri="{FF2B5EF4-FFF2-40B4-BE49-F238E27FC236}">
                  <a16:creationId xmlns:a16="http://schemas.microsoft.com/office/drawing/2014/main" id="{D1B86190-A831-CDFF-91A3-67737C8CF07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69" t="4523" r="6933" b="63052"/>
            <a:stretch/>
          </p:blipFill>
          <p:spPr bwMode="auto">
            <a:xfrm>
              <a:off x="5166911" y="4123461"/>
              <a:ext cx="7025089" cy="22237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FC64E699-0A14-DC06-C7DA-F8EBB51CDCA3}"/>
                </a:ext>
              </a:extLst>
            </p:cNvPr>
            <p:cNvSpPr txBox="1"/>
            <p:nvPr/>
          </p:nvSpPr>
          <p:spPr>
            <a:xfrm>
              <a:off x="7179433" y="6162524"/>
              <a:ext cx="39114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Figure:  Cross correlation of two signals</a:t>
              </a:r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48417848-74AA-EA05-0932-71A15B7ED41D}"/>
              </a:ext>
            </a:extLst>
          </p:cNvPr>
          <p:cNvSpPr txBox="1"/>
          <p:nvPr/>
        </p:nvSpPr>
        <p:spPr>
          <a:xfrm>
            <a:off x="68948" y="1610935"/>
            <a:ext cx="663950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Cambria Math" panose="02040503050406030204" pitchFamily="18" charset="0"/>
              </a:rPr>
              <a:t>Fundamental tool in signal processing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Cambria Math" panose="02040503050406030204" pitchFamily="18" charset="0"/>
              </a:rPr>
              <a:t>Helps how closely two signals are related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267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64" grpId="0"/>
      <p:bldP spid="7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9E6AC-D9AE-0308-C4D2-05AF70A7AD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5867" y="661645"/>
            <a:ext cx="9015622" cy="605376"/>
          </a:xfrm>
        </p:spPr>
        <p:txBody>
          <a:bodyPr/>
          <a:lstStyle/>
          <a:p>
            <a:r>
              <a:rPr lang="en-US" sz="2800" dirty="0"/>
              <a:t>time domain Features in Statistical domain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6BE05E-1D0D-3692-4E98-AA30EF944D5D}"/>
              </a:ext>
            </a:extLst>
          </p:cNvPr>
          <p:cNvSpPr txBox="1"/>
          <p:nvPr/>
        </p:nvSpPr>
        <p:spPr>
          <a:xfrm>
            <a:off x="4458948" y="6196321"/>
            <a:ext cx="4010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Table: Time–Domain Statistical Features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402A5CAC-688D-B486-677B-6FF13F9C11DF}"/>
                  </a:ext>
                </a:extLst>
              </p:cNvPr>
              <p:cNvSpPr/>
              <p:nvPr/>
            </p:nvSpPr>
            <p:spPr>
              <a:xfrm>
                <a:off x="630463" y="1659561"/>
                <a:ext cx="2343472" cy="391137"/>
              </a:xfrm>
              <a:prstGeom prst="round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Mean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402A5CAC-688D-B486-677B-6FF13F9C11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463" y="1659561"/>
                <a:ext cx="2343472" cy="391137"/>
              </a:xfrm>
              <a:prstGeom prst="roundRect">
                <a:avLst/>
              </a:prstGeom>
              <a:blipFill>
                <a:blip r:embed="rId3"/>
                <a:stretch>
                  <a:fillRect b="-10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50047111-D615-2CE5-DA96-443117979CC5}"/>
                  </a:ext>
                </a:extLst>
              </p:cNvPr>
              <p:cNvSpPr/>
              <p:nvPr/>
            </p:nvSpPr>
            <p:spPr>
              <a:xfrm>
                <a:off x="613370" y="2273414"/>
                <a:ext cx="2360565" cy="391137"/>
              </a:xfrm>
              <a:prstGeom prst="round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Standard Deviation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𝑠𝑑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50047111-D615-2CE5-DA96-443117979C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370" y="2273414"/>
                <a:ext cx="2360565" cy="391137"/>
              </a:xfrm>
              <a:prstGeom prst="roundRect">
                <a:avLst/>
              </a:prstGeom>
              <a:blipFill>
                <a:blip r:embed="rId4"/>
                <a:stretch>
                  <a:fillRect b="-10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76769956-6374-CB49-2830-7D5C9A67098A}"/>
                  </a:ext>
                </a:extLst>
              </p:cNvPr>
              <p:cNvSpPr/>
              <p:nvPr/>
            </p:nvSpPr>
            <p:spPr>
              <a:xfrm>
                <a:off x="613370" y="2906603"/>
                <a:ext cx="2360565" cy="385216"/>
              </a:xfrm>
              <a:prstGeom prst="round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Root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𝑟𝑜𝑜𝑡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76769956-6374-CB49-2830-7D5C9A6709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370" y="2906603"/>
                <a:ext cx="2360565" cy="385216"/>
              </a:xfrm>
              <a:prstGeom prst="roundRect">
                <a:avLst/>
              </a:prstGeom>
              <a:blipFill>
                <a:blip r:embed="rId5"/>
                <a:stretch>
                  <a:fillRect b="-10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5135953B-861D-E622-C1BC-87552FF9AE19}"/>
              </a:ext>
            </a:extLst>
          </p:cNvPr>
          <p:cNvSpPr/>
          <p:nvPr/>
        </p:nvSpPr>
        <p:spPr>
          <a:xfrm>
            <a:off x="3468498" y="1685117"/>
            <a:ext cx="2950151" cy="3501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Average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B04B42-6AF2-8408-4C4A-452EAB7209C9}"/>
              </a:ext>
            </a:extLst>
          </p:cNvPr>
          <p:cNvSpPr/>
          <p:nvPr/>
        </p:nvSpPr>
        <p:spPr>
          <a:xfrm>
            <a:off x="3488442" y="2288606"/>
            <a:ext cx="2950151" cy="3501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Spread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309DB8-6FB0-DE92-D230-D89E821E5263}"/>
              </a:ext>
            </a:extLst>
          </p:cNvPr>
          <p:cNvSpPr/>
          <p:nvPr/>
        </p:nvSpPr>
        <p:spPr>
          <a:xfrm>
            <a:off x="3488442" y="2907548"/>
            <a:ext cx="2967243" cy="3852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Origin or base of signal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1F379F8-9033-C2AA-4FD5-33AD45BA3596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2973935" y="1855130"/>
            <a:ext cx="494563" cy="50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A89E18D-B1AE-A917-CD43-98117A8048A2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2973935" y="3099211"/>
            <a:ext cx="514507" cy="9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6F368E3-C561-44D7-D099-850830D68296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 flipV="1">
            <a:off x="2973935" y="2463704"/>
            <a:ext cx="514507" cy="52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156A4487-AF26-0A79-6BD3-7A8D9E85960C}"/>
                  </a:ext>
                </a:extLst>
              </p:cNvPr>
              <p:cNvSpPr/>
              <p:nvPr/>
            </p:nvSpPr>
            <p:spPr>
              <a:xfrm>
                <a:off x="602429" y="3581675"/>
                <a:ext cx="2360565" cy="385216"/>
              </a:xfrm>
              <a:prstGeom prst="round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Root Mean Square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5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b="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5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1500" b="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15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15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156A4487-AF26-0A79-6BD3-7A8D9E8596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429" y="3581675"/>
                <a:ext cx="2360565" cy="385216"/>
              </a:xfrm>
              <a:prstGeom prst="roundRect">
                <a:avLst/>
              </a:prstGeom>
              <a:blipFill>
                <a:blip r:embed="rId6"/>
                <a:stretch>
                  <a:fillRect b="-4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10FE20E6-395B-E1D6-CDA5-EB62B5336598}"/>
              </a:ext>
            </a:extLst>
          </p:cNvPr>
          <p:cNvSpPr/>
          <p:nvPr/>
        </p:nvSpPr>
        <p:spPr>
          <a:xfrm>
            <a:off x="3477045" y="3577265"/>
            <a:ext cx="2967243" cy="3852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Energy of the signal 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5F43CAB-0971-6EC8-3263-0996E0310166}"/>
              </a:ext>
            </a:extLst>
          </p:cNvPr>
          <p:cNvCxnSpPr>
            <a:cxnSpLocks/>
            <a:stCxn id="24" idx="3"/>
            <a:endCxn id="25" idx="1"/>
          </p:cNvCxnSpPr>
          <p:nvPr/>
        </p:nvCxnSpPr>
        <p:spPr>
          <a:xfrm flipV="1">
            <a:off x="2962994" y="3769873"/>
            <a:ext cx="514051" cy="44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61C12A9A-4E7A-4B3A-DEDB-72D99D656A51}"/>
                  </a:ext>
                </a:extLst>
              </p:cNvPr>
              <p:cNvSpPr/>
              <p:nvPr/>
            </p:nvSpPr>
            <p:spPr>
              <a:xfrm>
                <a:off x="593425" y="4177081"/>
                <a:ext cx="2360565" cy="385216"/>
              </a:xfrm>
              <a:prstGeom prst="roundRect">
                <a:avLst/>
              </a:prstGeom>
              <a:solidFill>
                <a:srgbClr val="CBC3E3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Peak Value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𝑝𝑒𝑎𝑘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61C12A9A-4E7A-4B3A-DEDB-72D99D656A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425" y="4177081"/>
                <a:ext cx="2360565" cy="385216"/>
              </a:xfrm>
              <a:prstGeom prst="roundRect">
                <a:avLst/>
              </a:prstGeom>
              <a:blipFill>
                <a:blip r:embed="rId7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>
            <a:extLst>
              <a:ext uri="{FF2B5EF4-FFF2-40B4-BE49-F238E27FC236}">
                <a16:creationId xmlns:a16="http://schemas.microsoft.com/office/drawing/2014/main" id="{AE5979D6-6623-C0CB-1347-E85BB60A26E0}"/>
              </a:ext>
            </a:extLst>
          </p:cNvPr>
          <p:cNvSpPr/>
          <p:nvPr/>
        </p:nvSpPr>
        <p:spPr>
          <a:xfrm>
            <a:off x="3468498" y="4209234"/>
            <a:ext cx="2967243" cy="3852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Maximum value of signal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8B24E62-B564-40E4-DD49-C0B20B6AA68F}"/>
              </a:ext>
            </a:extLst>
          </p:cNvPr>
          <p:cNvCxnSpPr>
            <a:cxnSpLocks/>
            <a:endCxn id="33" idx="1"/>
          </p:cNvCxnSpPr>
          <p:nvPr/>
        </p:nvCxnSpPr>
        <p:spPr>
          <a:xfrm flipV="1">
            <a:off x="2953990" y="4401842"/>
            <a:ext cx="514508" cy="128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4893703F-7317-98D8-A569-3AD3A0C6FB7B}"/>
                  </a:ext>
                </a:extLst>
              </p:cNvPr>
              <p:cNvSpPr/>
              <p:nvPr/>
            </p:nvSpPr>
            <p:spPr>
              <a:xfrm>
                <a:off x="601972" y="4790070"/>
                <a:ext cx="2360565" cy="385216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Skewness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𝑠𝑘𝑒𝑤𝑛𝑒𝑠𝑠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4893703F-7317-98D8-A569-3AD3A0C6FB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72" y="4790070"/>
                <a:ext cx="2360565" cy="385216"/>
              </a:xfrm>
              <a:prstGeom prst="roundRect">
                <a:avLst/>
              </a:prstGeom>
              <a:blipFill>
                <a:blip r:embed="rId8"/>
                <a:stretch>
                  <a:fillRect b="-10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>
            <a:extLst>
              <a:ext uri="{FF2B5EF4-FFF2-40B4-BE49-F238E27FC236}">
                <a16:creationId xmlns:a16="http://schemas.microsoft.com/office/drawing/2014/main" id="{3E192CDC-F001-BBE3-002B-46EB22AC32B0}"/>
              </a:ext>
            </a:extLst>
          </p:cNvPr>
          <p:cNvSpPr/>
          <p:nvPr/>
        </p:nvSpPr>
        <p:spPr>
          <a:xfrm>
            <a:off x="3477045" y="4739075"/>
            <a:ext cx="2967243" cy="3852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Asymmetry of the signal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ACE0E50-ADF9-0A05-4D7A-A5107781A4CF}"/>
              </a:ext>
            </a:extLst>
          </p:cNvPr>
          <p:cNvCxnSpPr>
            <a:cxnSpLocks/>
            <a:endCxn id="36" idx="1"/>
          </p:cNvCxnSpPr>
          <p:nvPr/>
        </p:nvCxnSpPr>
        <p:spPr>
          <a:xfrm flipV="1">
            <a:off x="2962537" y="4931683"/>
            <a:ext cx="514508" cy="128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: Rounded Corners 37">
                <a:extLst>
                  <a:ext uri="{FF2B5EF4-FFF2-40B4-BE49-F238E27FC236}">
                    <a16:creationId xmlns:a16="http://schemas.microsoft.com/office/drawing/2014/main" id="{3AB3F8B4-7352-C716-93BC-43B0C0FE312D}"/>
                  </a:ext>
                </a:extLst>
              </p:cNvPr>
              <p:cNvSpPr/>
              <p:nvPr/>
            </p:nvSpPr>
            <p:spPr>
              <a:xfrm>
                <a:off x="593426" y="5364946"/>
                <a:ext cx="2360564" cy="385216"/>
              </a:xfrm>
              <a:prstGeom prst="roundRect">
                <a:avLst/>
              </a:prstGeom>
              <a:solidFill>
                <a:srgbClr val="9F87F9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Kurtosis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𝑘𝑢𝑟𝑡𝑜𝑠𝑖𝑠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38" name="Rectangle: Rounded Corners 37">
                <a:extLst>
                  <a:ext uri="{FF2B5EF4-FFF2-40B4-BE49-F238E27FC236}">
                    <a16:creationId xmlns:a16="http://schemas.microsoft.com/office/drawing/2014/main" id="{3AB3F8B4-7352-C716-93BC-43B0C0FE31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426" y="5364946"/>
                <a:ext cx="2360564" cy="385216"/>
              </a:xfrm>
              <a:prstGeom prst="roundRect">
                <a:avLst/>
              </a:prstGeom>
              <a:blipFill>
                <a:blip r:embed="rId9"/>
                <a:stretch>
                  <a:fillRect b="-10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ctangle 38">
            <a:extLst>
              <a:ext uri="{FF2B5EF4-FFF2-40B4-BE49-F238E27FC236}">
                <a16:creationId xmlns:a16="http://schemas.microsoft.com/office/drawing/2014/main" id="{F88E669A-123F-D439-84F0-C4FF007B5D1B}"/>
              </a:ext>
            </a:extLst>
          </p:cNvPr>
          <p:cNvSpPr/>
          <p:nvPr/>
        </p:nvSpPr>
        <p:spPr>
          <a:xfrm>
            <a:off x="3477045" y="5381985"/>
            <a:ext cx="2967243" cy="3852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Impulsiveness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F14E1C2-DFC1-932F-67CF-77BD7E62567A}"/>
              </a:ext>
            </a:extLst>
          </p:cNvPr>
          <p:cNvCxnSpPr>
            <a:cxnSpLocks/>
            <a:endCxn id="39" idx="1"/>
          </p:cNvCxnSpPr>
          <p:nvPr/>
        </p:nvCxnSpPr>
        <p:spPr>
          <a:xfrm flipV="1">
            <a:off x="2962537" y="5574593"/>
            <a:ext cx="514508" cy="128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D068701C-A401-DEA1-658C-BFAEFF2D809F}"/>
              </a:ext>
            </a:extLst>
          </p:cNvPr>
          <p:cNvGrpSpPr/>
          <p:nvPr/>
        </p:nvGrpSpPr>
        <p:grpSpPr>
          <a:xfrm>
            <a:off x="6584616" y="1544993"/>
            <a:ext cx="2343472" cy="665159"/>
            <a:chOff x="7472942" y="1375873"/>
            <a:chExt cx="3059394" cy="817676"/>
          </a:xfrm>
        </p:grpSpPr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E95A35F1-D703-59B8-F043-240FE50A22A7}"/>
                </a:ext>
              </a:extLst>
            </p:cNvPr>
            <p:cNvSpPr/>
            <p:nvPr/>
          </p:nvSpPr>
          <p:spPr>
            <a:xfrm>
              <a:off x="7870677" y="1375873"/>
              <a:ext cx="2538101" cy="72407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0F7E10DA-4CFA-AE6F-50D0-BFBC5078D8DE}"/>
                    </a:ext>
                  </a:extLst>
                </p:cNvPr>
                <p:cNvSpPr txBox="1"/>
                <p:nvPr/>
              </p:nvSpPr>
              <p:spPr>
                <a:xfrm>
                  <a:off x="7472942" y="1451679"/>
                  <a:ext cx="3059394" cy="7418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kern="10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Malgun Gothic" panose="020B0503020000020004" pitchFamily="34" charset="-127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 kern="1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Malgun Gothic" panose="020B0503020000020004" pitchFamily="34" charset="-127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400" i="1" kern="1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Malgun Gothic" panose="020B0503020000020004" pitchFamily="34" charset="-127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sz="1400" i="1" kern="10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sz="1400" i="1" kern="1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sz="1400" i="1" kern="1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Malgun Gothic" panose="020B0503020000020004" pitchFamily="34" charset="-127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limLoc m:val="undOvr"/>
                                <m:ctrlPr>
                                  <a:rPr lang="en-US" sz="1400" i="1" kern="10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algun Gothic" panose="020B0503020000020004" pitchFamily="34" charset="-127"/>
                                    <a:cs typeface="Times New Roman" panose="020206030504050203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1400" i="1" kern="10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algun Gothic" panose="020B0503020000020004" pitchFamily="34" charset="-127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en-US" sz="1400" i="1" kern="10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algun Gothic" panose="020B0503020000020004" pitchFamily="34" charset="-127"/>
                                    <a:cs typeface="Times New Roman" panose="020206030504050203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1400" i="1" kern="10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algun Gothic" panose="020B0503020000020004" pitchFamily="34" charset="-127"/>
                                    <a:cs typeface="Times New Roman" panose="02020603050405020304" pitchFamily="18" charset="0"/>
                                  </a:rPr>
                                  <m:t>𝑁</m:t>
                                </m:r>
                              </m:sup>
                              <m:e>
                                <m:r>
                                  <a:rPr lang="en-US" sz="1400" i="1" kern="10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algun Gothic" panose="020B0503020000020004" pitchFamily="34" charset="-127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  <m:r>
                                  <a:rPr lang="en-US" sz="1400" i="1" kern="10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algun Gothic" panose="020B0503020000020004" pitchFamily="34" charset="-127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sz="1400" i="1" kern="10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algun Gothic" panose="020B0503020000020004" pitchFamily="34" charset="-127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en-US" sz="1400" i="1" kern="10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algun Gothic" panose="020B0503020000020004" pitchFamily="34" charset="-127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e>
                            </m:nary>
                          </m:num>
                          <m:den>
                            <m:r>
                              <a:rPr lang="en-US" sz="1400" i="1" kern="1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Malgun Gothic" panose="020B0503020000020004" pitchFamily="34" charset="-127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den>
                        </m:f>
                      </m:oMath>
                    </m:oMathPara>
                  </a14:m>
                  <a:endParaRPr lang="en-US" sz="1400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Aptos" panose="020B0004020202020204" pitchFamily="34" charset="0"/>
                    <a:ea typeface="Malgun Gothic" panose="020B0503020000020004" pitchFamily="34" charset="-127"/>
                    <a:cs typeface="Times New Roman" panose="02020603050405020304" pitchFamily="18" charset="0"/>
                  </a:endParaRPr>
                </a:p>
                <a:p>
                  <a:endPara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0F7E10DA-4CFA-AE6F-50D0-BFBC5078D8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2942" y="1451679"/>
                  <a:ext cx="3059394" cy="74187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D5D9485-BAED-E256-86CD-DF42ED2C3770}"/>
              </a:ext>
            </a:extLst>
          </p:cNvPr>
          <p:cNvGrpSpPr/>
          <p:nvPr/>
        </p:nvGrpSpPr>
        <p:grpSpPr>
          <a:xfrm>
            <a:off x="6093106" y="2794081"/>
            <a:ext cx="3535109" cy="531900"/>
            <a:chOff x="6246976" y="2720287"/>
            <a:chExt cx="3535109" cy="531900"/>
          </a:xfrm>
        </p:grpSpPr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57A48FCD-3FA1-055D-CF4C-03ACCB81681A}"/>
                </a:ext>
              </a:extLst>
            </p:cNvPr>
            <p:cNvSpPr/>
            <p:nvPr/>
          </p:nvSpPr>
          <p:spPr>
            <a:xfrm>
              <a:off x="7101555" y="2720287"/>
              <a:ext cx="1992500" cy="531900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301A59A9-1F99-F1FD-A75A-B00DC8A8041D}"/>
                    </a:ext>
                  </a:extLst>
                </p:cNvPr>
                <p:cNvSpPr txBox="1"/>
                <p:nvPr/>
              </p:nvSpPr>
              <p:spPr>
                <a:xfrm>
                  <a:off x="6246976" y="2744582"/>
                  <a:ext cx="3535109" cy="48468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indent="0" algn="ctr">
                    <a:buNone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400" b="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𝑟𝑜𝑜𝑡</m:t>
                          </m:r>
                        </m:sub>
                      </m:sSub>
                    </m:oMath>
                  </a14:m>
                  <a:r>
                    <a:rPr lang="en-US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=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sz="1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ctrlPr>
                                    <a:rPr lang="en-US" sz="14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1400" b="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400" b="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1400" b="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rad>
                                    <m:radPr>
                                      <m:degHide m:val="on"/>
                                      <m:ctrlPr>
                                        <a:rPr lang="en-US" sz="14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1400" b="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US" sz="1400" b="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d>
                                        <m:dPr>
                                          <m:ctrlPr>
                                            <a:rPr lang="en-US" sz="1400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400" b="0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  <m:r>
                                        <a:rPr lang="en-US" sz="1400" b="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</m:e>
                                  </m:rad>
                                </m:e>
                              </m:nary>
                            </m:num>
                            <m:den>
                              <m:r>
                                <a:rPr lang="en-US" sz="1400" b="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d>
                    </m:oMath>
                  </a14:m>
                  <a:endPara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301A59A9-1F99-F1FD-A75A-B00DC8A804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6976" y="2744582"/>
                  <a:ext cx="3535109" cy="484684"/>
                </a:xfrm>
                <a:prstGeom prst="rect">
                  <a:avLst/>
                </a:prstGeom>
                <a:blipFill>
                  <a:blip r:embed="rId11"/>
                  <a:stretch>
                    <a:fillRect t="-36250" b="-31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17C3E2F8-5856-98C1-6238-FFD6968F30B4}"/>
              </a:ext>
            </a:extLst>
          </p:cNvPr>
          <p:cNvGrpSpPr/>
          <p:nvPr/>
        </p:nvGrpSpPr>
        <p:grpSpPr>
          <a:xfrm>
            <a:off x="9125826" y="3418047"/>
            <a:ext cx="2198428" cy="728854"/>
            <a:chOff x="8022343" y="3390005"/>
            <a:chExt cx="2198428" cy="728854"/>
          </a:xfrm>
        </p:grpSpPr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08D1F090-38BB-1892-4F21-B33CC3F66163}"/>
                </a:ext>
              </a:extLst>
            </p:cNvPr>
            <p:cNvSpPr/>
            <p:nvPr/>
          </p:nvSpPr>
          <p:spPr>
            <a:xfrm>
              <a:off x="8101013" y="3399812"/>
              <a:ext cx="2119758" cy="70924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B6B599AF-8847-7421-68DC-0533567294DF}"/>
                    </a:ext>
                  </a:extLst>
                </p:cNvPr>
                <p:cNvSpPr txBox="1"/>
                <p:nvPr/>
              </p:nvSpPr>
              <p:spPr>
                <a:xfrm>
                  <a:off x="8022343" y="3390005"/>
                  <a:ext cx="2119758" cy="7288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400" b="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𝑟𝑚𝑠</m:t>
                            </m:r>
                          </m:sub>
                        </m:sSub>
                        <m:r>
                          <a:rPr lang="en-US" sz="1400" b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 </m:t>
                        </m:r>
                        <m:rad>
                          <m:radPr>
                            <m:degHide m:val="on"/>
                            <m:ctrlPr>
                              <a:rPr lang="en-US" sz="14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sz="14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nary>
                                  <m:naryPr>
                                    <m:chr m:val="∑"/>
                                    <m:ctrlPr>
                                      <a:rPr lang="en-US" sz="14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sz="1400" b="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1400" b="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1400" b="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n-US" sz="1400" i="1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400" b="0" i="1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1400" b="0" i="1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d>
                                          <m:dPr>
                                            <m:ctrlPr>
                                              <a:rPr lang="en-US" sz="1400" i="1">
                                                <a:solidFill>
                                                  <a:schemeClr val="tx1">
                                                    <a:lumMod val="75000"/>
                                                    <a:lumOff val="2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b="0" i="1">
                                                <a:solidFill>
                                                  <a:schemeClr val="tx1">
                                                    <a:lumMod val="75000"/>
                                                    <a:lumOff val="2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</m:d>
                                        <m:r>
                                          <a:rPr lang="en-US" sz="1400" b="0" i="1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en-US" sz="1400" b="0" i="1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num>
                              <m:den>
                                <m:r>
                                  <a:rPr lang="en-US" sz="1400" b="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</m:e>
                        </m:rad>
                      </m:oMath>
                    </m:oMathPara>
                  </a14:m>
                  <a:endPara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B6B599AF-8847-7421-68DC-0533567294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22343" y="3390005"/>
                  <a:ext cx="2119758" cy="728854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F534F712-09E9-3061-CEE0-D43F4F158713}"/>
              </a:ext>
            </a:extLst>
          </p:cNvPr>
          <p:cNvGrpSpPr/>
          <p:nvPr/>
        </p:nvGrpSpPr>
        <p:grpSpPr>
          <a:xfrm>
            <a:off x="4873859" y="4191204"/>
            <a:ext cx="6140152" cy="412481"/>
            <a:chOff x="6167934" y="4201570"/>
            <a:chExt cx="6140152" cy="412481"/>
          </a:xfrm>
        </p:grpSpPr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C348BC83-8367-8166-D758-BFAA053141E8}"/>
                </a:ext>
              </a:extLst>
            </p:cNvPr>
            <p:cNvSpPr/>
            <p:nvPr/>
          </p:nvSpPr>
          <p:spPr>
            <a:xfrm>
              <a:off x="8297966" y="4201570"/>
              <a:ext cx="1999716" cy="412481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FB22ABAB-35A9-E5C7-EC0F-D5F297B824F2}"/>
                    </a:ext>
                  </a:extLst>
                </p:cNvPr>
                <p:cNvSpPr txBox="1"/>
                <p:nvPr/>
              </p:nvSpPr>
              <p:spPr>
                <a:xfrm>
                  <a:off x="6167934" y="4241732"/>
                  <a:ext cx="6140152" cy="307777"/>
                </a:xfrm>
                <a:prstGeom prst="rect">
                  <a:avLst/>
                </a:prstGeom>
                <a:noFill/>
              </p:spPr>
              <p:txBody>
                <a:bodyPr wrap="square" anchor="ctr">
                  <a:spAutoFit/>
                </a:bodyPr>
                <a:lstStyle/>
                <a:p>
                  <a:pPr marL="0" indent="0" algn="ctr">
                    <a:buNone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400" b="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𝑃𝑒𝑎𝑘</m:t>
                          </m:r>
                        </m:sub>
                      </m:sSub>
                    </m:oMath>
                  </a14:m>
                  <a:r>
                    <a:rPr lang="en-US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= max |x(n)|</a:t>
                  </a:r>
                  <a:endPara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FB22ABAB-35A9-E5C7-EC0F-D5F297B824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7934" y="4241732"/>
                  <a:ext cx="6140152" cy="307777"/>
                </a:xfrm>
                <a:prstGeom prst="rect">
                  <a:avLst/>
                </a:prstGeom>
                <a:blipFill>
                  <a:blip r:embed="rId13"/>
                  <a:stretch>
                    <a:fillRect t="-1961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8053C44E-92A5-494B-53C0-107297ECDDCD}"/>
              </a:ext>
            </a:extLst>
          </p:cNvPr>
          <p:cNvGrpSpPr/>
          <p:nvPr/>
        </p:nvGrpSpPr>
        <p:grpSpPr>
          <a:xfrm>
            <a:off x="7666058" y="4587881"/>
            <a:ext cx="5605995" cy="614369"/>
            <a:chOff x="6256885" y="4636972"/>
            <a:chExt cx="6152972" cy="614369"/>
          </a:xfrm>
        </p:grpSpPr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4976F59D-0AF0-9CD2-29DA-B1017658173A}"/>
                </a:ext>
              </a:extLst>
            </p:cNvPr>
            <p:cNvSpPr/>
            <p:nvPr/>
          </p:nvSpPr>
          <p:spPr>
            <a:xfrm>
              <a:off x="7860660" y="4636972"/>
              <a:ext cx="2967243" cy="614369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B29C834E-1E8F-8EBB-DD5C-A55A5F8EED6E}"/>
                    </a:ext>
                  </a:extLst>
                </p:cNvPr>
                <p:cNvSpPr txBox="1"/>
                <p:nvPr/>
              </p:nvSpPr>
              <p:spPr>
                <a:xfrm>
                  <a:off x="6256885" y="4655431"/>
                  <a:ext cx="6152972" cy="58451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4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𝑠𝑘𝑒𝑤𝑛𝑒𝑠𝑠</m:t>
                            </m:r>
                          </m:sub>
                        </m:sSub>
                        <m:r>
                          <a:rPr lang="en-US" sz="1400" i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en-US" sz="14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limLoc m:val="undOvr"/>
                                <m:ctrlPr>
                                  <a:rPr lang="en-US" sz="14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14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400" i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14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sz="14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400" i="1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  <m:d>
                                          <m:dPr>
                                            <m:ctrlPr>
                                              <a:rPr lang="en-US" sz="1400" i="1">
                                                <a:solidFill>
                                                  <a:schemeClr val="tx1">
                                                    <a:lumMod val="75000"/>
                                                    <a:lumOff val="2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chemeClr val="tx1">
                                                    <a:lumMod val="75000"/>
                                                    <a:lumOff val="2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</m:d>
                                        <m:r>
                                          <a:rPr lang="en-US" sz="1400" i="0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 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400" i="1">
                                                <a:solidFill>
                                                  <a:schemeClr val="tx1">
                                                    <a:lumMod val="75000"/>
                                                    <a:lumOff val="2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chemeClr val="tx1">
                                                    <a:lumMod val="75000"/>
                                                    <a:lumOff val="2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i="1">
                                                <a:solidFill>
                                                  <a:schemeClr val="tx1">
                                                    <a:lumMod val="75000"/>
                                                    <a:lumOff val="2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sz="1400" i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e>
                            </m:nary>
                          </m:num>
                          <m:den>
                            <m:d>
                              <m:dPr>
                                <m:ctrlPr>
                                  <a:rPr lang="en-US" sz="14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sz="1400" i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sSubSup>
                              <m:sSubSupPr>
                                <m:ctrlPr>
                                  <a:rPr lang="en-US" sz="14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4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14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𝑠𝑑</m:t>
                                </m:r>
                              </m:sub>
                              <m:sup>
                                <m:r>
                                  <a:rPr lang="en-US" sz="1400" i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bSup>
                          </m:den>
                        </m:f>
                      </m:oMath>
                    </m:oMathPara>
                  </a14:m>
                  <a:endPara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B29C834E-1E8F-8EBB-DD5C-A55A5F8EED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6885" y="4655431"/>
                  <a:ext cx="6152972" cy="584519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D571DAFC-B7CE-5F46-213E-BD4D99CD595A}"/>
              </a:ext>
            </a:extLst>
          </p:cNvPr>
          <p:cNvGrpSpPr/>
          <p:nvPr/>
        </p:nvGrpSpPr>
        <p:grpSpPr>
          <a:xfrm>
            <a:off x="5252721" y="5261686"/>
            <a:ext cx="5949259" cy="651578"/>
            <a:chOff x="6167934" y="5295322"/>
            <a:chExt cx="6199974" cy="651578"/>
          </a:xfrm>
        </p:grpSpPr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536D71B8-BBFE-A300-BBE4-A754A7B5629F}"/>
                </a:ext>
              </a:extLst>
            </p:cNvPr>
            <p:cNvSpPr/>
            <p:nvPr/>
          </p:nvSpPr>
          <p:spPr>
            <a:xfrm>
              <a:off x="7860660" y="5325172"/>
              <a:ext cx="2847220" cy="621728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1C50D3C2-4123-6B35-F63A-A247EEACC943}"/>
                    </a:ext>
                  </a:extLst>
                </p:cNvPr>
                <p:cNvSpPr txBox="1"/>
                <p:nvPr/>
              </p:nvSpPr>
              <p:spPr>
                <a:xfrm>
                  <a:off x="6167934" y="5295322"/>
                  <a:ext cx="6199974" cy="5819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4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𝑘𝑢𝑟𝑡𝑜𝑠𝑖𝑠</m:t>
                            </m:r>
                          </m:sub>
                        </m:sSub>
                        <m:r>
                          <a:rPr lang="en-US" sz="1400" i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en-US" sz="14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limLoc m:val="undOvr"/>
                                <m:ctrlPr>
                                  <a:rPr lang="en-US" sz="14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14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400" i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14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sz="14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400" i="1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  <m:d>
                                          <m:dPr>
                                            <m:ctrlPr>
                                              <a:rPr lang="en-US" sz="1400" i="1">
                                                <a:solidFill>
                                                  <a:schemeClr val="tx1">
                                                    <a:lumMod val="75000"/>
                                                    <a:lumOff val="2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chemeClr val="tx1">
                                                    <a:lumMod val="75000"/>
                                                    <a:lumOff val="2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</m:d>
                                        <m:r>
                                          <a:rPr lang="en-US" sz="1400" i="0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 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400" i="1">
                                                <a:solidFill>
                                                  <a:schemeClr val="tx1">
                                                    <a:lumMod val="75000"/>
                                                    <a:lumOff val="2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chemeClr val="tx1">
                                                    <a:lumMod val="75000"/>
                                                    <a:lumOff val="2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i="1">
                                                <a:solidFill>
                                                  <a:schemeClr val="tx1">
                                                    <a:lumMod val="75000"/>
                                                    <a:lumOff val="2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sz="1400" i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</m:e>
                            </m:nary>
                          </m:num>
                          <m:den>
                            <m:d>
                              <m:dPr>
                                <m:ctrlPr>
                                  <a:rPr lang="en-US" sz="14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sz="1400" i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sSubSup>
                              <m:sSubSupPr>
                                <m:ctrlPr>
                                  <a:rPr lang="en-US" sz="14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4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14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𝑠𝑑</m:t>
                                </m:r>
                              </m:sub>
                              <m:sup>
                                <m:r>
                                  <a:rPr lang="en-US" sz="1400" i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bSup>
                          </m:den>
                        </m:f>
                      </m:oMath>
                    </m:oMathPara>
                  </a14:m>
                  <a:endPara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1C50D3C2-4123-6B35-F63A-A247EEACC9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7934" y="5295322"/>
                  <a:ext cx="6199974" cy="581954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E3F9E1C-8681-C1DF-50C8-CC1F22D02085}"/>
              </a:ext>
            </a:extLst>
          </p:cNvPr>
          <p:cNvGrpSpPr/>
          <p:nvPr/>
        </p:nvGrpSpPr>
        <p:grpSpPr>
          <a:xfrm>
            <a:off x="8716707" y="2050696"/>
            <a:ext cx="3016667" cy="728854"/>
            <a:chOff x="8699618" y="1991433"/>
            <a:chExt cx="3255383" cy="732214"/>
          </a:xfrm>
        </p:grpSpPr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7586D535-8AA6-3C83-9882-6876BC720A6B}"/>
                </a:ext>
              </a:extLst>
            </p:cNvPr>
            <p:cNvSpPr/>
            <p:nvPr/>
          </p:nvSpPr>
          <p:spPr>
            <a:xfrm>
              <a:off x="9094055" y="1991433"/>
              <a:ext cx="2639321" cy="728854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251CF163-E622-AD9E-96C0-CDC60451951C}"/>
                    </a:ext>
                  </a:extLst>
                </p:cNvPr>
                <p:cNvSpPr txBox="1"/>
                <p:nvPr/>
              </p:nvSpPr>
              <p:spPr>
                <a:xfrm>
                  <a:off x="8699618" y="1991433"/>
                  <a:ext cx="3255383" cy="73221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4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𝑠𝑑</m:t>
                            </m:r>
                          </m:sub>
                        </m:sSub>
                        <m:r>
                          <a:rPr lang="en-US" sz="1400" i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= </m:t>
                        </m:r>
                        <m:rad>
                          <m:radPr>
                            <m:degHide m:val="on"/>
                            <m:ctrlPr>
                              <a:rPr lang="en-US" sz="14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sz="14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en-US" sz="14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4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1400" i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14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n-US" sz="1400" i="1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sz="1400" i="1">
                                                <a:solidFill>
                                                  <a:schemeClr val="tx1">
                                                    <a:lumMod val="75000"/>
                                                    <a:lumOff val="2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chemeClr val="tx1">
                                                    <a:lumMod val="75000"/>
                                                    <a:lumOff val="2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400" i="1">
                                                    <a:solidFill>
                                                      <a:schemeClr val="tx1">
                                                        <a:lumMod val="75000"/>
                                                        <a:lumOff val="2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400" i="1">
                                                    <a:solidFill>
                                                      <a:schemeClr val="tx1">
                                                        <a:lumMod val="75000"/>
                                                        <a:lumOff val="2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sz="1400" i="0">
                                                <a:solidFill>
                                                  <a:schemeClr val="tx1">
                                                    <a:lumMod val="75000"/>
                                                    <a:lumOff val="2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 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sz="1400" i="1">
                                                    <a:solidFill>
                                                      <a:schemeClr val="tx1">
                                                        <a:lumMod val="75000"/>
                                                        <a:lumOff val="2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400" i="1">
                                                    <a:solidFill>
                                                      <a:schemeClr val="tx1">
                                                        <a:lumMod val="75000"/>
                                                        <a:lumOff val="2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𝑋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400" i="1">
                                                    <a:solidFill>
                                                      <a:schemeClr val="tx1">
                                                        <a:lumMod val="75000"/>
                                                        <a:lumOff val="2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𝑚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1400" i="0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num>
                              <m:den>
                                <m:r>
                                  <a:rPr lang="en-US" sz="14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sz="1400" i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den>
                            </m:f>
                          </m:e>
                        </m:rad>
                      </m:oMath>
                    </m:oMathPara>
                  </a14:m>
                  <a:endPara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251CF163-E622-AD9E-96C0-CDC6045195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9618" y="1991433"/>
                  <a:ext cx="3255383" cy="732214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72A22C1-487B-2996-51CA-45510E8BFC9B}"/>
              </a:ext>
            </a:extLst>
          </p:cNvPr>
          <p:cNvCxnSpPr>
            <a:stCxn id="8" idx="3"/>
          </p:cNvCxnSpPr>
          <p:nvPr/>
        </p:nvCxnSpPr>
        <p:spPr>
          <a:xfrm flipV="1">
            <a:off x="6418649" y="1855130"/>
            <a:ext cx="458347" cy="50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8765D37-968E-8991-7A7A-FECCF75D7CD5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6438593" y="2463704"/>
            <a:ext cx="264362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10739EA-74F1-BEB2-DE3F-69F25217FE80}"/>
              </a:ext>
            </a:extLst>
          </p:cNvPr>
          <p:cNvCxnSpPr/>
          <p:nvPr/>
        </p:nvCxnSpPr>
        <p:spPr>
          <a:xfrm>
            <a:off x="6455685" y="3099211"/>
            <a:ext cx="49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372F5C4F-4A81-96A3-16CE-D791F79C8D00}"/>
              </a:ext>
            </a:extLst>
          </p:cNvPr>
          <p:cNvCxnSpPr>
            <a:cxnSpLocks/>
          </p:cNvCxnSpPr>
          <p:nvPr/>
        </p:nvCxnSpPr>
        <p:spPr>
          <a:xfrm flipV="1">
            <a:off x="6463961" y="3789999"/>
            <a:ext cx="2765045" cy="35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84E64E0B-CD3D-D02A-CF04-E917FF6C3647}"/>
              </a:ext>
            </a:extLst>
          </p:cNvPr>
          <p:cNvCxnSpPr>
            <a:cxnSpLocks/>
          </p:cNvCxnSpPr>
          <p:nvPr/>
        </p:nvCxnSpPr>
        <p:spPr>
          <a:xfrm>
            <a:off x="6418649" y="4401842"/>
            <a:ext cx="585242" cy="64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19ABC49-92DD-22DC-9BCE-3D82BFB85D46}"/>
              </a:ext>
            </a:extLst>
          </p:cNvPr>
          <p:cNvCxnSpPr>
            <a:stCxn id="36" idx="3"/>
          </p:cNvCxnSpPr>
          <p:nvPr/>
        </p:nvCxnSpPr>
        <p:spPr>
          <a:xfrm>
            <a:off x="6444288" y="4931683"/>
            <a:ext cx="271660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1D4E6AA3-AB6C-1D5A-78C4-5532D279FF6A}"/>
              </a:ext>
            </a:extLst>
          </p:cNvPr>
          <p:cNvCxnSpPr>
            <a:cxnSpLocks/>
          </p:cNvCxnSpPr>
          <p:nvPr/>
        </p:nvCxnSpPr>
        <p:spPr>
          <a:xfrm>
            <a:off x="6444288" y="5574593"/>
            <a:ext cx="444990" cy="128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9224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24" grpId="0" animBg="1"/>
      <p:bldP spid="25" grpId="0" animBg="1"/>
      <p:bldP spid="32" grpId="0" animBg="1"/>
      <p:bldP spid="33" grpId="0" animBg="1"/>
      <p:bldP spid="35" grpId="0" animBg="1"/>
      <p:bldP spid="36" grpId="0" animBg="1"/>
      <p:bldP spid="38" grpId="0" animBg="1"/>
      <p:bldP spid="3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9E6AC-D9AE-0308-C4D2-05AF70A7AD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2051" y="764329"/>
            <a:ext cx="2529682" cy="605376"/>
          </a:xfrm>
        </p:spPr>
        <p:txBody>
          <a:bodyPr/>
          <a:lstStyle/>
          <a:p>
            <a:r>
              <a:rPr lang="en-US" sz="2800" dirty="0"/>
              <a:t>Cont.…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6BE05E-1D0D-3692-4E98-AA30EF944D5D}"/>
              </a:ext>
            </a:extLst>
          </p:cNvPr>
          <p:cNvSpPr txBox="1"/>
          <p:nvPr/>
        </p:nvSpPr>
        <p:spPr>
          <a:xfrm>
            <a:off x="4450673" y="4645147"/>
            <a:ext cx="4010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Table: Time–Domain Statistical Features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402A5CAC-688D-B486-677B-6FF13F9C11DF}"/>
                  </a:ext>
                </a:extLst>
              </p:cNvPr>
              <p:cNvSpPr/>
              <p:nvPr/>
            </p:nvSpPr>
            <p:spPr>
              <a:xfrm>
                <a:off x="630463" y="1659561"/>
                <a:ext cx="2343472" cy="391137"/>
              </a:xfrm>
              <a:prstGeom prst="round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Crest Factor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5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5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𝑐𝑟𝑒𝑠𝑡</m:t>
                        </m:r>
                      </m:sub>
                    </m:sSub>
                  </m:oMath>
                </a14:m>
                <a:r>
                  <a:rPr lang="en-US" sz="15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402A5CAC-688D-B486-677B-6FF13F9C11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463" y="1659561"/>
                <a:ext cx="2343472" cy="391137"/>
              </a:xfrm>
              <a:prstGeom prst="roundRect">
                <a:avLst/>
              </a:prstGeom>
              <a:blipFill>
                <a:blip r:embed="rId3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50047111-D615-2CE5-DA96-443117979CC5}"/>
                  </a:ext>
                </a:extLst>
              </p:cNvPr>
              <p:cNvSpPr/>
              <p:nvPr/>
            </p:nvSpPr>
            <p:spPr>
              <a:xfrm>
                <a:off x="613370" y="2273414"/>
                <a:ext cx="2360565" cy="391137"/>
              </a:xfrm>
              <a:prstGeom prst="round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Clearance Factor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3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3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3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𝑐𝑙𝑒𝑎𝑟𝑎𝑛𝑐𝑒</m:t>
                        </m:r>
                      </m:sub>
                    </m:sSub>
                  </m:oMath>
                </a14:m>
                <a:r>
                  <a:rPr lang="en-US" sz="13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50047111-D615-2CE5-DA96-443117979C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370" y="2273414"/>
                <a:ext cx="2360565" cy="391137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76769956-6374-CB49-2830-7D5C9A67098A}"/>
                  </a:ext>
                </a:extLst>
              </p:cNvPr>
              <p:cNvSpPr/>
              <p:nvPr/>
            </p:nvSpPr>
            <p:spPr>
              <a:xfrm>
                <a:off x="613370" y="2906603"/>
                <a:ext cx="2360565" cy="385216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Shape Factor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5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5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𝑠h𝑎𝑝𝑒</m:t>
                        </m:r>
                      </m:sub>
                    </m:sSub>
                  </m:oMath>
                </a14:m>
                <a:r>
                  <a:rPr lang="en-US" sz="15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76769956-6374-CB49-2830-7D5C9A6709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370" y="2906603"/>
                <a:ext cx="2360565" cy="385216"/>
              </a:xfrm>
              <a:prstGeom prst="roundRect">
                <a:avLst/>
              </a:prstGeom>
              <a:blipFill>
                <a:blip r:embed="rId5"/>
                <a:stretch>
                  <a:fillRect b="-2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5135953B-861D-E622-C1BC-87552FF9AE19}"/>
              </a:ext>
            </a:extLst>
          </p:cNvPr>
          <p:cNvSpPr/>
          <p:nvPr/>
        </p:nvSpPr>
        <p:spPr>
          <a:xfrm>
            <a:off x="3468498" y="1685117"/>
            <a:ext cx="2950151" cy="3501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Peak of the signal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B04B42-6AF2-8408-4C4A-452EAB7209C9}"/>
              </a:ext>
            </a:extLst>
          </p:cNvPr>
          <p:cNvSpPr/>
          <p:nvPr/>
        </p:nvSpPr>
        <p:spPr>
          <a:xfrm>
            <a:off x="3471351" y="2298335"/>
            <a:ext cx="2950151" cy="3501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Peakness indicator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309DB8-6FB0-DE92-D230-D89E821E5263}"/>
              </a:ext>
            </a:extLst>
          </p:cNvPr>
          <p:cNvSpPr/>
          <p:nvPr/>
        </p:nvSpPr>
        <p:spPr>
          <a:xfrm>
            <a:off x="3451406" y="2912992"/>
            <a:ext cx="2967243" cy="3852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Form of the signal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1F379F8-9033-C2AA-4FD5-33AD45BA3596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2973935" y="1855130"/>
            <a:ext cx="494563" cy="50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A89E18D-B1AE-A917-CD43-98117A8048A2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3010972" y="3105600"/>
            <a:ext cx="44043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6F368E3-C561-44D7-D099-850830D68296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2973935" y="2468983"/>
            <a:ext cx="497416" cy="44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156A4487-AF26-0A79-6BD3-7A8D9E85960C}"/>
                  </a:ext>
                </a:extLst>
              </p:cNvPr>
              <p:cNvSpPr/>
              <p:nvPr/>
            </p:nvSpPr>
            <p:spPr>
              <a:xfrm>
                <a:off x="602429" y="3581675"/>
                <a:ext cx="2360565" cy="385216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Impulse Factor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5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5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𝑖𝑚𝑝𝑢𝑙𝑠𝑒</m:t>
                        </m:r>
                      </m:sub>
                    </m:sSub>
                  </m:oMath>
                </a14:m>
                <a:r>
                  <a:rPr lang="en-US" sz="15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156A4487-AF26-0A79-6BD3-7A8D9E8596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429" y="3581675"/>
                <a:ext cx="2360565" cy="385216"/>
              </a:xfrm>
              <a:prstGeom prst="roundRect">
                <a:avLst/>
              </a:prstGeom>
              <a:blipFill>
                <a:blip r:embed="rId6"/>
                <a:stretch>
                  <a:fillRect b="-2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10FE20E6-395B-E1D6-CDA5-EB62B5336598}"/>
              </a:ext>
            </a:extLst>
          </p:cNvPr>
          <p:cNvSpPr/>
          <p:nvPr/>
        </p:nvSpPr>
        <p:spPr>
          <a:xfrm>
            <a:off x="3478471" y="3586810"/>
            <a:ext cx="2967243" cy="3852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Spikes in signal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5F43CAB-0971-6EC8-3263-0996E0310166}"/>
              </a:ext>
            </a:extLst>
          </p:cNvPr>
          <p:cNvCxnSpPr>
            <a:cxnSpLocks/>
            <a:stCxn id="24" idx="3"/>
            <a:endCxn id="25" idx="1"/>
          </p:cNvCxnSpPr>
          <p:nvPr/>
        </p:nvCxnSpPr>
        <p:spPr>
          <a:xfrm>
            <a:off x="2962994" y="3774283"/>
            <a:ext cx="515477" cy="51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DC4C7C5-71CC-58DA-FEDB-9EAB8E4D6D65}"/>
              </a:ext>
            </a:extLst>
          </p:cNvPr>
          <p:cNvGrpSpPr/>
          <p:nvPr/>
        </p:nvGrpSpPr>
        <p:grpSpPr>
          <a:xfrm>
            <a:off x="6874751" y="1558277"/>
            <a:ext cx="2097992" cy="584221"/>
            <a:chOff x="7321473" y="1451679"/>
            <a:chExt cx="3059394" cy="668068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6E7F118C-5C45-09D1-5A4C-33B74A1CFCE2}"/>
                </a:ext>
              </a:extLst>
            </p:cNvPr>
            <p:cNvSpPr/>
            <p:nvPr/>
          </p:nvSpPr>
          <p:spPr>
            <a:xfrm>
              <a:off x="7930497" y="1451679"/>
              <a:ext cx="2230453" cy="668068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0F7E10DA-4CFA-AE6F-50D0-BFBC5078D8DE}"/>
                    </a:ext>
                  </a:extLst>
                </p:cNvPr>
                <p:cNvSpPr txBox="1"/>
                <p:nvPr/>
              </p:nvSpPr>
              <p:spPr>
                <a:xfrm>
                  <a:off x="7321473" y="1464085"/>
                  <a:ext cx="3059394" cy="54008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𝑐𝑟𝑒𝑠𝑡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𝑝𝑒𝑎𝑘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𝑟𝑚𝑠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0F7E10DA-4CFA-AE6F-50D0-BFBC5078D8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21473" y="1464085"/>
                  <a:ext cx="3059394" cy="540084"/>
                </a:xfrm>
                <a:prstGeom prst="rect">
                  <a:avLst/>
                </a:prstGeom>
                <a:blipFill>
                  <a:blip r:embed="rId7"/>
                  <a:stretch>
                    <a:fillRect b="-897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A3A49F8-3B83-747C-5E39-CD6830349594}"/>
              </a:ext>
            </a:extLst>
          </p:cNvPr>
          <p:cNvGrpSpPr/>
          <p:nvPr/>
        </p:nvGrpSpPr>
        <p:grpSpPr>
          <a:xfrm>
            <a:off x="5334500" y="2803002"/>
            <a:ext cx="6006267" cy="669606"/>
            <a:chOff x="5917430" y="3336604"/>
            <a:chExt cx="6097424" cy="669606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A4EFE8EB-BEAD-4718-E062-8A911947AFA1}"/>
                </a:ext>
              </a:extLst>
            </p:cNvPr>
            <p:cNvSpPr/>
            <p:nvPr/>
          </p:nvSpPr>
          <p:spPr>
            <a:xfrm>
              <a:off x="7930497" y="3336604"/>
              <a:ext cx="2230453" cy="652119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301A59A9-1F99-F1FD-A75A-B00DC8A8041D}"/>
                    </a:ext>
                  </a:extLst>
                </p:cNvPr>
                <p:cNvSpPr txBox="1"/>
                <p:nvPr/>
              </p:nvSpPr>
              <p:spPr>
                <a:xfrm>
                  <a:off x="5917430" y="3338207"/>
                  <a:ext cx="6097424" cy="66800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4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𝑠h𝑎𝑝𝑒</m:t>
                            </m:r>
                          </m:sub>
                        </m:sSub>
                        <m:r>
                          <a:rPr lang="en-US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en-US" sz="14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14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𝑟𝑚𝑠</m:t>
                                </m:r>
                              </m:sub>
                            </m:sSub>
                          </m:num>
                          <m:den>
                            <m:f>
                              <m:fPr>
                                <m:ctrlPr>
                                  <a:rPr lang="en-US" sz="14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4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4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  <m:nary>
                              <m:naryPr>
                                <m:chr m:val="∑"/>
                                <m:limLoc m:val="undOvr"/>
                                <m:ctrlPr>
                                  <a:rPr lang="en-US" sz="14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14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4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14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  <m:e>
                                <m:r>
                                  <a:rPr lang="en-US" sz="14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sz="14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d>
                                  <m:dPr>
                                    <m:ctrlPr>
                                      <a:rPr lang="en-US" sz="14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sz="14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</m:nary>
                          </m:den>
                        </m:f>
                      </m:oMath>
                    </m:oMathPara>
                  </a14:m>
                  <a:endPara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301A59A9-1F99-F1FD-A75A-B00DC8A804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7430" y="3338207"/>
                  <a:ext cx="6097424" cy="668003"/>
                </a:xfrm>
                <a:prstGeom prst="rect">
                  <a:avLst/>
                </a:prstGeom>
                <a:blipFill>
                  <a:blip r:embed="rId8"/>
                  <a:stretch>
                    <a:fillRect b="-672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EB1D639-5832-D402-6F17-C7A5CA452193}"/>
              </a:ext>
            </a:extLst>
          </p:cNvPr>
          <p:cNvGrpSpPr/>
          <p:nvPr/>
        </p:nvGrpSpPr>
        <p:grpSpPr>
          <a:xfrm>
            <a:off x="7159240" y="3492252"/>
            <a:ext cx="6097424" cy="695498"/>
            <a:chOff x="5928645" y="4438579"/>
            <a:chExt cx="6097424" cy="695498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AE2F2A3F-3249-D6FB-DCF3-38BB3627FAB0}"/>
                </a:ext>
              </a:extLst>
            </p:cNvPr>
            <p:cNvSpPr/>
            <p:nvPr/>
          </p:nvSpPr>
          <p:spPr>
            <a:xfrm>
              <a:off x="7930497" y="4464045"/>
              <a:ext cx="2230453" cy="670032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B6B599AF-8847-7421-68DC-0533567294DF}"/>
                    </a:ext>
                  </a:extLst>
                </p:cNvPr>
                <p:cNvSpPr txBox="1"/>
                <p:nvPr/>
              </p:nvSpPr>
              <p:spPr>
                <a:xfrm>
                  <a:off x="5928645" y="4438579"/>
                  <a:ext cx="6097424" cy="67614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4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𝑖𝑚𝑝𝑢𝑙𝑠𝑒</m:t>
                            </m:r>
                          </m:sub>
                        </m:sSub>
                        <m:r>
                          <a:rPr lang="en-US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en-US" sz="14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14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𝑝𝑒𝑎𝑘</m:t>
                                </m:r>
                              </m:sub>
                            </m:sSub>
                          </m:num>
                          <m:den>
                            <m:f>
                              <m:fPr>
                                <m:ctrlPr>
                                  <a:rPr lang="en-US" sz="14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4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4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  <m:nary>
                              <m:naryPr>
                                <m:chr m:val="∑"/>
                                <m:limLoc m:val="undOvr"/>
                                <m:ctrlPr>
                                  <a:rPr lang="en-US" sz="14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14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4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14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  <m:e>
                                <m:r>
                                  <a:rPr lang="en-US" sz="14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sz="14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d>
                                  <m:dPr>
                                    <m:ctrlPr>
                                      <a:rPr lang="en-US" sz="14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sz="14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</m:nary>
                          </m:den>
                        </m:f>
                      </m:oMath>
                    </m:oMathPara>
                  </a14:m>
                  <a:endPara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B6B599AF-8847-7421-68DC-0533567294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8645" y="4438579"/>
                  <a:ext cx="6097424" cy="676147"/>
                </a:xfrm>
                <a:prstGeom prst="rect">
                  <a:avLst/>
                </a:prstGeom>
                <a:blipFill>
                  <a:blip r:embed="rId9"/>
                  <a:stretch>
                    <a:fillRect b="-6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942A76D-5697-F3AA-E78B-C9AF770B242A}"/>
              </a:ext>
            </a:extLst>
          </p:cNvPr>
          <p:cNvGrpSpPr/>
          <p:nvPr/>
        </p:nvGrpSpPr>
        <p:grpSpPr>
          <a:xfrm>
            <a:off x="7923747" y="2136411"/>
            <a:ext cx="4069935" cy="570287"/>
            <a:chOff x="5726400" y="2145667"/>
            <a:chExt cx="6199974" cy="684709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B08C4EE1-2EB8-6608-0E9E-1AC4A9E92F16}"/>
                </a:ext>
              </a:extLst>
            </p:cNvPr>
            <p:cNvSpPr/>
            <p:nvPr/>
          </p:nvSpPr>
          <p:spPr>
            <a:xfrm>
              <a:off x="7622849" y="2162308"/>
              <a:ext cx="2696198" cy="668068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251CF163-E622-AD9E-96C0-CDC60451951C}"/>
                    </a:ext>
                  </a:extLst>
                </p:cNvPr>
                <p:cNvSpPr txBox="1"/>
                <p:nvPr/>
              </p:nvSpPr>
              <p:spPr>
                <a:xfrm>
                  <a:off x="5726400" y="2145667"/>
                  <a:ext cx="6199974" cy="54008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4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𝑐𝑙𝑒𝑎𝑟𝑎𝑛𝑐𝑒</m:t>
                            </m:r>
                          </m:sub>
                        </m:sSub>
                        <m:r>
                          <a:rPr lang="en-US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en-US" sz="14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14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𝑝𝑒𝑎𝑘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14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𝑟𝑜𝑜𝑡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251CF163-E622-AD9E-96C0-CDC6045195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6400" y="2145667"/>
                  <a:ext cx="6199974" cy="540084"/>
                </a:xfrm>
                <a:prstGeom prst="rect">
                  <a:avLst/>
                </a:prstGeom>
                <a:blipFill>
                  <a:blip r:embed="rId10"/>
                  <a:stretch>
                    <a:fillRect b="-175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5A9D722-F625-0578-1BA6-E79938846E33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6418649" y="1860215"/>
            <a:ext cx="87374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32A8D18-68DA-C431-ED34-21767801D3FA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6421502" y="2473433"/>
            <a:ext cx="2739590" cy="61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AA4CF06-26CB-3DAA-F0E5-7898963E5529}"/>
              </a:ext>
            </a:extLst>
          </p:cNvPr>
          <p:cNvCxnSpPr>
            <a:cxnSpLocks/>
          </p:cNvCxnSpPr>
          <p:nvPr/>
        </p:nvCxnSpPr>
        <p:spPr>
          <a:xfrm>
            <a:off x="6455686" y="3120745"/>
            <a:ext cx="86178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1A15152-B38B-6791-2B16-CD10C64CA796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6445714" y="3779418"/>
            <a:ext cx="2715378" cy="128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9805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24" grpId="0" animBg="1"/>
      <p:bldP spid="25" grpId="0" animBg="1"/>
    </p:bldLst>
  </p:timing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3" Type="http://schemas.microsoft.com/office/2011/relationships/webextension" Target="webextension3.xml"/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6">
    <wetp:webextensionref xmlns:r="http://schemas.openxmlformats.org/officeDocument/2006/relationships" r:id="rId1"/>
  </wetp:taskpane>
  <wetp:taskpane dockstate="right" visibility="0" width="350" row="5">
    <wetp:webextensionref xmlns:r="http://schemas.openxmlformats.org/officeDocument/2006/relationships" r:id="rId2"/>
  </wetp:taskpane>
  <wetp:taskpane dockstate="right" visibility="0" width="350" row="8">
    <wetp:webextensionref xmlns:r="http://schemas.openxmlformats.org/officeDocument/2006/relationships" r:id="rId3"/>
  </wetp:taskpane>
</wetp:taskpanes>
</file>

<file path=ppt/webextensions/webextension1.xml><?xml version="1.0" encoding="utf-8"?>
<we:webextension xmlns:we="http://schemas.microsoft.com/office/webextensions/webextension/2010/11" id="{8A3632EE-DC52-491B-A95C-700398D6CA33}">
  <we:reference id="wa104379997" version="3.0.0.0" store="en-US" storeType="OMEX"/>
  <we:alternateReferences>
    <we:reference id="WA104379997" version="3.0.0.0" store="WA104379997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3AAB008F-5A74-4C9D-A58B-D6B999AFD6D7}">
  <we:reference id="wa200006038" version="1.0.0.3" store="en-US" storeType="OMEX"/>
  <we:alternateReferences>
    <we:reference id="wa200006038" version="1.0.0.3" store="wa200006038" storeType="OMEX"/>
  </we:alternateReferences>
  <we:properties/>
  <we:bindings/>
  <we:snapshot xmlns:r="http://schemas.openxmlformats.org/officeDocument/2006/relationships"/>
  <we:extLst>
    <a:ext xmlns:a="http://schemas.openxmlformats.org/drawingml/2006/main" uri="{0858819E-0033-43BF-8937-05EC82904868}">
      <we:backgroundApp state="1" runtimeId="Taskpane.Url"/>
    </a:ext>
  </we:extLst>
</we:webextension>
</file>

<file path=ppt/webextensions/webextension3.xml><?xml version="1.0" encoding="utf-8"?>
<we:webextension xmlns:we="http://schemas.microsoft.com/office/webextensions/webextension/2010/11" id="{EA7F4420-C806-4F60-A0B9-9BC560BEA80A}">
  <we:reference id="wa200000113" version="1.0.0.0" store="en-US" storeType="OMEX"/>
  <we:alternateReferences>
    <we:reference id="WA200000113" version="1.0.0.0" store="WA200000113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9D1F84C-D1FD-4B1B-9CFD-8E0D96AC4DF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A00B2AC-C335-4100-B8B3-2D9F49A72906}">
  <ds:schemaRefs>
    <ds:schemaRef ds:uri="http://www.w3.org/XML/1998/namespace"/>
    <ds:schemaRef ds:uri="http://schemas.microsoft.com/office/2006/documentManagement/types"/>
    <ds:schemaRef ds:uri="71af3243-3dd4-4a8d-8c0d-dd76da1f02a5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purl.org/dc/elements/1.1/"/>
    <ds:schemaRef ds:uri="http://purl.org/dc/dcmitype/"/>
    <ds:schemaRef ds:uri="230e9df3-be65-4c73-a93b-d1236ebd677e"/>
    <ds:schemaRef ds:uri="16c05727-aa75-4e4a-9b5f-8a80a1165891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0037C456-A6DA-4DEE-A3FB-4EC3058FD08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{E286395F-86A8-45C1-AB1A-DBBA60750723}tf45205285_win32</Template>
  <TotalTime>8562</TotalTime>
  <Words>507</Words>
  <Application>Microsoft Office PowerPoint</Application>
  <PresentationFormat>Widescreen</PresentationFormat>
  <Paragraphs>178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Aptos</vt:lpstr>
      <vt:lpstr>Arial</vt:lpstr>
      <vt:lpstr>Calibri</vt:lpstr>
      <vt:lpstr>Cambria Math</vt:lpstr>
      <vt:lpstr>Gill Sans MT</vt:lpstr>
      <vt:lpstr>Wingdings</vt:lpstr>
      <vt:lpstr>Wingdings 2</vt:lpstr>
      <vt:lpstr>DividendVTI</vt:lpstr>
      <vt:lpstr>Book :  Intelligent Fault Diagnosis and Remaining Useful Life Prediction of Rotating Machinery</vt:lpstr>
      <vt:lpstr>Signal Categories</vt:lpstr>
      <vt:lpstr>Signal Preprocessing</vt:lpstr>
      <vt:lpstr>MEAN REMOVAL</vt:lpstr>
      <vt:lpstr>TREND REMOVAL</vt:lpstr>
      <vt:lpstr>Signal filtering</vt:lpstr>
      <vt:lpstr>Correlation Analysis and types</vt:lpstr>
      <vt:lpstr>time domain Features in Statistical domain</vt:lpstr>
      <vt:lpstr>Cont.…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 :  INTELLIGENT FAULT DIAGNOSIS AND REMAININGUSEFUL LIFE PREDICTION OF ROTATING MACHINERY</dc:title>
  <dc:creator>우마르 무하마드</dc:creator>
  <cp:lastModifiedBy>우마르 무하마드</cp:lastModifiedBy>
  <cp:revision>154</cp:revision>
  <dcterms:created xsi:type="dcterms:W3CDTF">2024-04-29T08:04:56Z</dcterms:created>
  <dcterms:modified xsi:type="dcterms:W3CDTF">2024-05-14T07:55:15Z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