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88" r:id="rId11"/>
    <p:sldId id="267" r:id="rId12"/>
    <p:sldId id="270" r:id="rId13"/>
    <p:sldId id="283" r:id="rId14"/>
    <p:sldId id="271" r:id="rId15"/>
    <p:sldId id="284" r:id="rId16"/>
    <p:sldId id="273" r:id="rId17"/>
    <p:sldId id="272" r:id="rId18"/>
    <p:sldId id="285" r:id="rId19"/>
    <p:sldId id="286" r:id="rId20"/>
    <p:sldId id="289" r:id="rId21"/>
    <p:sldId id="290" r:id="rId22"/>
    <p:sldId id="291" r:id="rId23"/>
    <p:sldId id="275" r:id="rId24"/>
    <p:sldId id="276" r:id="rId25"/>
    <p:sldId id="277" r:id="rId26"/>
    <p:sldId id="278" r:id="rId27"/>
    <p:sldId id="279" r:id="rId28"/>
    <p:sldId id="280" r:id="rId29"/>
    <p:sldId id="301" r:id="rId30"/>
    <p:sldId id="294" r:id="rId31"/>
    <p:sldId id="293" r:id="rId32"/>
    <p:sldId id="295" r:id="rId33"/>
    <p:sldId id="296" r:id="rId34"/>
    <p:sldId id="297" r:id="rId35"/>
    <p:sldId id="298" r:id="rId36"/>
    <p:sldId id="299" r:id="rId37"/>
    <p:sldId id="300" r:id="rId38"/>
    <p:sldId id="281" r:id="rId39"/>
    <p:sldId id="28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BB5"/>
    <a:srgbClr val="439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EEDD260-AFCC-48E7-B20F-95909DEC197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8C63750-9853-41B4-90DA-AA767BE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8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260-AFCC-48E7-B20F-95909DEC197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3750-9853-41B4-90DA-AA767BE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5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260-AFCC-48E7-B20F-95909DEC197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3750-9853-41B4-90DA-AA767BE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24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260-AFCC-48E7-B20F-95909DEC197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3750-9853-41B4-90DA-AA767BE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93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260-AFCC-48E7-B20F-95909DEC197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3750-9853-41B4-90DA-AA767BE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27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260-AFCC-48E7-B20F-95909DEC197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3750-9853-41B4-90DA-AA767BE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90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260-AFCC-48E7-B20F-95909DEC197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3750-9853-41B4-90DA-AA767BE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32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EEDD260-AFCC-48E7-B20F-95909DEC197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3750-9853-41B4-90DA-AA767BE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3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EEDD260-AFCC-48E7-B20F-95909DEC197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3750-9853-41B4-90DA-AA767BE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260-AFCC-48E7-B20F-95909DEC197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3750-9853-41B4-90DA-AA767BE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0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260-AFCC-48E7-B20F-95909DEC197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3750-9853-41B4-90DA-AA767BE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260-AFCC-48E7-B20F-95909DEC197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3750-9853-41B4-90DA-AA767BE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5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260-AFCC-48E7-B20F-95909DEC197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3750-9853-41B4-90DA-AA767BE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3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260-AFCC-48E7-B20F-95909DEC197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3750-9853-41B4-90DA-AA767BE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7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260-AFCC-48E7-B20F-95909DEC197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3750-9853-41B4-90DA-AA767BE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9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260-AFCC-48E7-B20F-95909DEC197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3750-9853-41B4-90DA-AA767BE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8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D260-AFCC-48E7-B20F-95909DEC197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3750-9853-41B4-90DA-AA767BE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EDD260-AFCC-48E7-B20F-95909DEC1971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8C63750-9853-41B4-90DA-AA767BE12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2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Flow Diagram of Hostel Management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62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C1A0331-C38C-0DAA-3C97-634E6B201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074C479-CE2C-F017-78DA-999FB305D7F3}"/>
              </a:ext>
            </a:extLst>
          </p:cNvPr>
          <p:cNvSpPr/>
          <p:nvPr/>
        </p:nvSpPr>
        <p:spPr>
          <a:xfrm>
            <a:off x="304800" y="259733"/>
            <a:ext cx="84593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rgbClr val="FFFF00"/>
                </a:solidFill>
              </a:rPr>
              <a:t>8 / Student Mess </a:t>
            </a:r>
            <a:r>
              <a:rPr lang="en-US" sz="3200" dirty="0" err="1">
                <a:solidFill>
                  <a:srgbClr val="FFFF00"/>
                </a:solidFill>
              </a:rPr>
              <a:t>Attandance</a:t>
            </a:r>
            <a:r>
              <a:rPr lang="en-US" sz="3200" dirty="0">
                <a:solidFill>
                  <a:srgbClr val="FFFF00"/>
                </a:solidFill>
              </a:rPr>
              <a:t> Attributes And Types: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23BD270-4D81-82EA-A305-7DB3676813BF}"/>
              </a:ext>
            </a:extLst>
          </p:cNvPr>
          <p:cNvSpPr/>
          <p:nvPr/>
        </p:nvSpPr>
        <p:spPr>
          <a:xfrm>
            <a:off x="5038509" y="3535503"/>
            <a:ext cx="2527497" cy="5345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 Attendance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ABC34F23-D856-A54D-3ADF-D4581133F58E}"/>
              </a:ext>
            </a:extLst>
          </p:cNvPr>
          <p:cNvSpPr/>
          <p:nvPr/>
        </p:nvSpPr>
        <p:spPr>
          <a:xfrm>
            <a:off x="7177290" y="1294229"/>
            <a:ext cx="1586881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Mess_ID</a:t>
            </a:r>
            <a:r>
              <a:rPr lang="en-US" sz="1200" dirty="0"/>
              <a:t> </a:t>
            </a:r>
            <a:r>
              <a:rPr lang="en-US" sz="1000" dirty="0"/>
              <a:t>(FK)</a:t>
            </a:r>
          </a:p>
          <a:p>
            <a:pPr algn="ctr"/>
            <a:r>
              <a:rPr lang="en-US" sz="1000" dirty="0"/>
              <a:t>______________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2295291-D98F-9B4F-0505-F679CC76FE78}"/>
              </a:ext>
            </a:extLst>
          </p:cNvPr>
          <p:cNvCxnSpPr>
            <a:stCxn id="5" idx="4"/>
            <a:endCxn id="4" idx="0"/>
          </p:cNvCxnSpPr>
          <p:nvPr/>
        </p:nvCxnSpPr>
        <p:spPr>
          <a:xfrm flipH="1">
            <a:off x="6302258" y="2074577"/>
            <a:ext cx="1668473" cy="14609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3701BA59-4C54-C2D9-76DA-A55DFF3107AE}"/>
              </a:ext>
            </a:extLst>
          </p:cNvPr>
          <p:cNvSpPr/>
          <p:nvPr/>
        </p:nvSpPr>
        <p:spPr>
          <a:xfrm>
            <a:off x="3160694" y="1087978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Hostel_ID</a:t>
            </a:r>
            <a:r>
              <a:rPr lang="en-US" sz="1200" dirty="0"/>
              <a:t> </a:t>
            </a:r>
            <a:r>
              <a:rPr lang="en-US" sz="1000" dirty="0"/>
              <a:t>(FK)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FDC6AD23-1C3E-F9A3-58BF-368DB1986E04}"/>
              </a:ext>
            </a:extLst>
          </p:cNvPr>
          <p:cNvCxnSpPr>
            <a:stCxn id="10" idx="4"/>
            <a:endCxn id="4" idx="1"/>
          </p:cNvCxnSpPr>
          <p:nvPr/>
        </p:nvCxnSpPr>
        <p:spPr>
          <a:xfrm>
            <a:off x="4084472" y="1868326"/>
            <a:ext cx="954037" cy="19344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D5FBF130-8301-3866-1C60-F0FF048BE016}"/>
              </a:ext>
            </a:extLst>
          </p:cNvPr>
          <p:cNvSpPr/>
          <p:nvPr/>
        </p:nvSpPr>
        <p:spPr>
          <a:xfrm>
            <a:off x="2686931" y="4463238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Student_ID</a:t>
            </a:r>
            <a:r>
              <a:rPr lang="en-US" sz="1200" dirty="0"/>
              <a:t> </a:t>
            </a:r>
            <a:r>
              <a:rPr lang="en-US" sz="1000" dirty="0"/>
              <a:t>(FK)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BB34495E-0B15-004F-9AD0-859F26CB57DA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3610709" y="4070076"/>
            <a:ext cx="2691549" cy="393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135BC459-55D3-8A3E-9AB3-BFEB9689DDFA}"/>
              </a:ext>
            </a:extLst>
          </p:cNvPr>
          <p:cNvCxnSpPr>
            <a:stCxn id="4" idx="3"/>
          </p:cNvCxnSpPr>
          <p:nvPr/>
        </p:nvCxnSpPr>
        <p:spPr>
          <a:xfrm>
            <a:off x="7566006" y="3802790"/>
            <a:ext cx="506324" cy="140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385F3FBC-54CF-741A-4F47-769BD7129C31}"/>
              </a:ext>
            </a:extLst>
          </p:cNvPr>
          <p:cNvSpPr/>
          <p:nvPr/>
        </p:nvSpPr>
        <p:spPr>
          <a:xfrm>
            <a:off x="8388184" y="2685143"/>
            <a:ext cx="2172495" cy="87530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fingerprint_data</a:t>
            </a:r>
            <a:endParaRPr lang="en-US" sz="1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1176634C-B821-B75A-9546-5139A633C42F}"/>
              </a:ext>
            </a:extLst>
          </p:cNvPr>
          <p:cNvCxnSpPr>
            <a:stCxn id="4" idx="3"/>
            <a:endCxn id="23" idx="2"/>
          </p:cNvCxnSpPr>
          <p:nvPr/>
        </p:nvCxnSpPr>
        <p:spPr>
          <a:xfrm flipV="1">
            <a:off x="7566006" y="3122794"/>
            <a:ext cx="822178" cy="6799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3BBAE257-CA5B-3D26-80C7-1FB74B22CF63}"/>
              </a:ext>
            </a:extLst>
          </p:cNvPr>
          <p:cNvSpPr/>
          <p:nvPr/>
        </p:nvSpPr>
        <p:spPr>
          <a:xfrm>
            <a:off x="950029" y="2226977"/>
            <a:ext cx="2056939" cy="882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Attendance_ID</a:t>
            </a:r>
            <a:r>
              <a:rPr lang="en-US" sz="1200" dirty="0"/>
              <a:t> (PK)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17E81619-D950-F7DB-5574-BEF804B03818}"/>
              </a:ext>
            </a:extLst>
          </p:cNvPr>
          <p:cNvSpPr/>
          <p:nvPr/>
        </p:nvSpPr>
        <p:spPr>
          <a:xfrm rot="20043176">
            <a:off x="7657516" y="4698379"/>
            <a:ext cx="3971066" cy="1785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Fingerprint_Data</a:t>
            </a:r>
            <a:r>
              <a:rPr lang="en-US" sz="1200" dirty="0"/>
              <a:t> (The actual fingerprint data stored for verification purposes (typically stored as a blob or hash)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6DABA229-C300-6B1C-9075-5CFAAD5D59BC}"/>
              </a:ext>
            </a:extLst>
          </p:cNvPr>
          <p:cNvSpPr/>
          <p:nvPr/>
        </p:nvSpPr>
        <p:spPr>
          <a:xfrm>
            <a:off x="1091455" y="3581142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C0A38A79-068D-0186-7F5D-C162F5880A8B}"/>
              </a:ext>
            </a:extLst>
          </p:cNvPr>
          <p:cNvSpPr/>
          <p:nvPr/>
        </p:nvSpPr>
        <p:spPr>
          <a:xfrm>
            <a:off x="3466411" y="5493974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Created_At</a:t>
            </a:r>
            <a:endParaRPr lang="en-US" sz="1200" dirty="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1E362E94-7A08-669C-9B70-4D8B432FA038}"/>
              </a:ext>
            </a:extLst>
          </p:cNvPr>
          <p:cNvSpPr/>
          <p:nvPr/>
        </p:nvSpPr>
        <p:spPr>
          <a:xfrm>
            <a:off x="4956483" y="1022977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Admin_ID</a:t>
            </a:r>
            <a:r>
              <a:rPr lang="en-US" sz="1200" dirty="0"/>
              <a:t> (FK)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459E868E-6E7D-6F9F-3D7C-742D7CCBFCC2}"/>
              </a:ext>
            </a:extLst>
          </p:cNvPr>
          <p:cNvSpPr/>
          <p:nvPr/>
        </p:nvSpPr>
        <p:spPr>
          <a:xfrm>
            <a:off x="5561963" y="5444849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  <a:endParaRPr lang="en-US" sz="10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9EB59289-0CDE-A7F7-535E-01BD70B4E0C9}"/>
              </a:ext>
            </a:extLst>
          </p:cNvPr>
          <p:cNvCxnSpPr>
            <a:stCxn id="21" idx="4"/>
            <a:endCxn id="4" idx="0"/>
          </p:cNvCxnSpPr>
          <p:nvPr/>
        </p:nvCxnSpPr>
        <p:spPr>
          <a:xfrm>
            <a:off x="5880261" y="1803325"/>
            <a:ext cx="421997" cy="1732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4D503A4D-847C-1CAF-8C32-2317FCDCDEEA}"/>
              </a:ext>
            </a:extLst>
          </p:cNvPr>
          <p:cNvCxnSpPr>
            <a:stCxn id="16" idx="6"/>
            <a:endCxn id="4" idx="1"/>
          </p:cNvCxnSpPr>
          <p:nvPr/>
        </p:nvCxnSpPr>
        <p:spPr>
          <a:xfrm>
            <a:off x="3006968" y="2668025"/>
            <a:ext cx="2031541" cy="1134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1B9F1057-F22F-1BF1-EB5B-3F1E38CB1AD3}"/>
              </a:ext>
            </a:extLst>
          </p:cNvPr>
          <p:cNvCxnSpPr>
            <a:cxnSpLocks/>
          </p:cNvCxnSpPr>
          <p:nvPr/>
        </p:nvCxnSpPr>
        <p:spPr>
          <a:xfrm flipV="1">
            <a:off x="4390188" y="4045513"/>
            <a:ext cx="1912069" cy="14238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99340EBE-29E8-26A8-1BAE-34C8CCAFF88C}"/>
              </a:ext>
            </a:extLst>
          </p:cNvPr>
          <p:cNvCxnSpPr>
            <a:stCxn id="4" idx="3"/>
            <a:endCxn id="17" idx="0"/>
          </p:cNvCxnSpPr>
          <p:nvPr/>
        </p:nvCxnSpPr>
        <p:spPr>
          <a:xfrm>
            <a:off x="7566006" y="3802790"/>
            <a:ext cx="1686418" cy="9855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C2C4EA51-C976-24DF-563A-5DEB2EC47330}"/>
              </a:ext>
            </a:extLst>
          </p:cNvPr>
          <p:cNvCxnSpPr>
            <a:stCxn id="16" idx="6"/>
            <a:endCxn id="4" idx="1"/>
          </p:cNvCxnSpPr>
          <p:nvPr/>
        </p:nvCxnSpPr>
        <p:spPr>
          <a:xfrm>
            <a:off x="3006968" y="2668025"/>
            <a:ext cx="2031541" cy="11347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57EF4314-CCFD-B27E-0402-823CDA0E0F3C}"/>
              </a:ext>
            </a:extLst>
          </p:cNvPr>
          <p:cNvCxnSpPr>
            <a:stCxn id="21" idx="4"/>
            <a:endCxn id="4" idx="0"/>
          </p:cNvCxnSpPr>
          <p:nvPr/>
        </p:nvCxnSpPr>
        <p:spPr>
          <a:xfrm>
            <a:off x="5880261" y="1803325"/>
            <a:ext cx="421997" cy="1732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3A595B6D-D10F-9E35-B547-A1275D85F17F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H="1" flipV="1">
            <a:off x="6302258" y="4070076"/>
            <a:ext cx="183483" cy="13747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48809BD2-BA38-6B10-B61E-ADB4F564FA56}"/>
              </a:ext>
            </a:extLst>
          </p:cNvPr>
          <p:cNvCxnSpPr/>
          <p:nvPr/>
        </p:nvCxnSpPr>
        <p:spPr>
          <a:xfrm>
            <a:off x="7598263" y="407007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975B5275-EE22-55E5-F060-ABA29DB4AA2F}"/>
              </a:ext>
            </a:extLst>
          </p:cNvPr>
          <p:cNvCxnSpPr>
            <a:stCxn id="19" idx="6"/>
            <a:endCxn id="4" idx="1"/>
          </p:cNvCxnSpPr>
          <p:nvPr/>
        </p:nvCxnSpPr>
        <p:spPr>
          <a:xfrm flipV="1">
            <a:off x="2939010" y="3802790"/>
            <a:ext cx="2099499" cy="1685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5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3273" y="358206"/>
            <a:ext cx="9303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rgbClr val="FFFF00"/>
                </a:solidFill>
              </a:rPr>
              <a:t>8 / Payment Table Attributes And Types: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972D7C8-9A41-4FDF-9588-7659632B8AD2}"/>
              </a:ext>
            </a:extLst>
          </p:cNvPr>
          <p:cNvSpPr/>
          <p:nvPr/>
        </p:nvSpPr>
        <p:spPr>
          <a:xfrm>
            <a:off x="4936909" y="2757269"/>
            <a:ext cx="2833146" cy="68029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Payment Table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F945DEF1-D1FB-419D-B3DA-80C7F56866E0}"/>
              </a:ext>
            </a:extLst>
          </p:cNvPr>
          <p:cNvSpPr/>
          <p:nvPr/>
        </p:nvSpPr>
        <p:spPr>
          <a:xfrm>
            <a:off x="7770055" y="824341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Student_ID</a:t>
            </a:r>
            <a:r>
              <a:rPr lang="en-US" sz="1200" dirty="0"/>
              <a:t> </a:t>
            </a:r>
            <a:r>
              <a:rPr lang="en-US" sz="1000" dirty="0"/>
              <a:t>(FK)</a:t>
            </a:r>
          </a:p>
        </p:txBody>
      </p:sp>
      <p:cxnSp>
        <p:nvCxnSpPr>
          <p:cNvPr id="7" name="Straight Connector 6"/>
          <p:cNvCxnSpPr>
            <a:stCxn id="6" idx="3"/>
            <a:endCxn id="5" idx="0"/>
          </p:cNvCxnSpPr>
          <p:nvPr/>
        </p:nvCxnSpPr>
        <p:spPr>
          <a:xfrm flipH="1">
            <a:off x="6353482" y="1490410"/>
            <a:ext cx="1687141" cy="12668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F945DEF1-D1FB-419D-B3DA-80C7F56866E0}"/>
              </a:ext>
            </a:extLst>
          </p:cNvPr>
          <p:cNvSpPr/>
          <p:nvPr/>
        </p:nvSpPr>
        <p:spPr>
          <a:xfrm>
            <a:off x="7019778" y="4571287"/>
            <a:ext cx="2321170" cy="132307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Payment_ID</a:t>
            </a:r>
            <a:endParaRPr lang="en-US" sz="1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77243" y="4111935"/>
            <a:ext cx="0" cy="9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10" idx="1"/>
          </p:cNvCxnSpPr>
          <p:nvPr/>
        </p:nvCxnSpPr>
        <p:spPr>
          <a:xfrm>
            <a:off x="6353482" y="3437559"/>
            <a:ext cx="1006223" cy="1327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F945DEF1-D1FB-419D-B3DA-80C7F56866E0}"/>
              </a:ext>
            </a:extLst>
          </p:cNvPr>
          <p:cNvSpPr/>
          <p:nvPr/>
        </p:nvSpPr>
        <p:spPr>
          <a:xfrm>
            <a:off x="2014024" y="3801778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Fee Status</a:t>
            </a:r>
            <a:endParaRPr lang="en-US" sz="1000" dirty="0"/>
          </a:p>
        </p:txBody>
      </p:sp>
      <p:cxnSp>
        <p:nvCxnSpPr>
          <p:cNvPr id="14" name="Straight Connector 13"/>
          <p:cNvCxnSpPr>
            <a:cxnSpLocks/>
            <a:stCxn id="13" idx="0"/>
            <a:endCxn id="5" idx="1"/>
          </p:cNvCxnSpPr>
          <p:nvPr/>
        </p:nvCxnSpPr>
        <p:spPr>
          <a:xfrm flipV="1">
            <a:off x="2937802" y="3097414"/>
            <a:ext cx="1999107" cy="7043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F945DEF1-D1FB-419D-B3DA-80C7F56866E0}"/>
              </a:ext>
            </a:extLst>
          </p:cNvPr>
          <p:cNvSpPr/>
          <p:nvPr/>
        </p:nvSpPr>
        <p:spPr>
          <a:xfrm>
            <a:off x="2504049" y="1100020"/>
            <a:ext cx="1842869" cy="93979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Date</a:t>
            </a:r>
            <a:endParaRPr lang="en-US" sz="1000" dirty="0"/>
          </a:p>
        </p:txBody>
      </p:sp>
      <p:cxnSp>
        <p:nvCxnSpPr>
          <p:cNvPr id="16" name="Straight Connector 15"/>
          <p:cNvCxnSpPr>
            <a:stCxn id="5" idx="0"/>
            <a:endCxn id="15" idx="4"/>
          </p:cNvCxnSpPr>
          <p:nvPr/>
        </p:nvCxnSpPr>
        <p:spPr>
          <a:xfrm flipH="1" flipV="1">
            <a:off x="3425484" y="2039815"/>
            <a:ext cx="2927998" cy="7174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F945DEF1-D1FB-419D-B3DA-80C7F56866E0}"/>
              </a:ext>
            </a:extLst>
          </p:cNvPr>
          <p:cNvSpPr/>
          <p:nvPr/>
        </p:nvSpPr>
        <p:spPr>
          <a:xfrm>
            <a:off x="3259231" y="5029192"/>
            <a:ext cx="2032286" cy="8651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Amount Paid</a:t>
            </a:r>
          </a:p>
        </p:txBody>
      </p:sp>
      <p:cxnSp>
        <p:nvCxnSpPr>
          <p:cNvPr id="18" name="Straight Connector 17"/>
          <p:cNvCxnSpPr>
            <a:stCxn id="17" idx="0"/>
            <a:endCxn id="5" idx="2"/>
          </p:cNvCxnSpPr>
          <p:nvPr/>
        </p:nvCxnSpPr>
        <p:spPr>
          <a:xfrm flipV="1">
            <a:off x="4275374" y="3437559"/>
            <a:ext cx="2078108" cy="15916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F945DEF1-D1FB-419D-B3DA-80C7F56866E0}"/>
              </a:ext>
            </a:extLst>
          </p:cNvPr>
          <p:cNvSpPr/>
          <p:nvPr/>
        </p:nvSpPr>
        <p:spPr>
          <a:xfrm>
            <a:off x="8852841" y="2756999"/>
            <a:ext cx="2485719" cy="68056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Recipient Number</a:t>
            </a:r>
            <a:endParaRPr lang="en-US" sz="1000" dirty="0"/>
          </a:p>
        </p:txBody>
      </p:sp>
      <p:cxnSp>
        <p:nvCxnSpPr>
          <p:cNvPr id="28" name="Straight Connector 27"/>
          <p:cNvCxnSpPr>
            <a:stCxn id="5" idx="3"/>
            <a:endCxn id="26" idx="2"/>
          </p:cNvCxnSpPr>
          <p:nvPr/>
        </p:nvCxnSpPr>
        <p:spPr>
          <a:xfrm flipV="1">
            <a:off x="7770055" y="3097279"/>
            <a:ext cx="1082786" cy="1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="" xmlns:a16="http://schemas.microsoft.com/office/drawing/2014/main" id="{1E9871DD-9B23-5EDA-D46A-BC3C0E256D62}"/>
              </a:ext>
            </a:extLst>
          </p:cNvPr>
          <p:cNvSpPr/>
          <p:nvPr/>
        </p:nvSpPr>
        <p:spPr>
          <a:xfrm>
            <a:off x="1188936" y="2254692"/>
            <a:ext cx="16951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Fee_Type</a:t>
            </a:r>
            <a:endParaRPr lang="en-US" sz="1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C761D5D-FCF8-AF0E-A43B-93D36DDB5B39}"/>
              </a:ext>
            </a:extLst>
          </p:cNvPr>
          <p:cNvCxnSpPr>
            <a:stCxn id="2" idx="6"/>
            <a:endCxn id="5" idx="1"/>
          </p:cNvCxnSpPr>
          <p:nvPr/>
        </p:nvCxnSpPr>
        <p:spPr>
          <a:xfrm>
            <a:off x="2884091" y="2644866"/>
            <a:ext cx="2052818" cy="4525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5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828836"/>
            <a:ext cx="6729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Relationships Between Them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5272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7967C320-41FE-2DB6-1187-BCE6702A2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036345D-F59A-2B03-AD68-C61E6C59A396}"/>
              </a:ext>
            </a:extLst>
          </p:cNvPr>
          <p:cNvSpPr/>
          <p:nvPr/>
        </p:nvSpPr>
        <p:spPr>
          <a:xfrm>
            <a:off x="369455" y="159527"/>
            <a:ext cx="3925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Relationships Between Them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DE9C5C2-1C11-8606-C810-C6D14D4DB305}"/>
              </a:ext>
            </a:extLst>
          </p:cNvPr>
          <p:cNvSpPr txBox="1"/>
          <p:nvPr/>
        </p:nvSpPr>
        <p:spPr>
          <a:xfrm>
            <a:off x="369455" y="734857"/>
            <a:ext cx="6096000" cy="502567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Relationships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One-to-Many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Hostel ↔ Room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Hostel ↔ Student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Room ↔ Student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Student ↔ Payment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Student ↔ Complaint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Student ↔ Attendance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Mess ↔ Attendance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Many-to-One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Attendance ↔ Admin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Complaint ↔ Admin</a:t>
            </a:r>
          </a:p>
        </p:txBody>
      </p:sp>
    </p:spTree>
    <p:extLst>
      <p:ext uri="{BB962C8B-B14F-4D97-AF65-F5344CB8AC3E}">
        <p14:creationId xmlns:p14="http://schemas.microsoft.com/office/powerpoint/2010/main" val="231018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8D2B2A7-3E2B-45C2-A79E-9C6AF28BB4E7}"/>
              </a:ext>
            </a:extLst>
          </p:cNvPr>
          <p:cNvSpPr/>
          <p:nvPr/>
        </p:nvSpPr>
        <p:spPr>
          <a:xfrm>
            <a:off x="2097376" y="3440055"/>
            <a:ext cx="2018849" cy="4134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Hostel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5FB75030-45DB-430B-BD73-F8E6D530C473}"/>
              </a:ext>
            </a:extLst>
          </p:cNvPr>
          <p:cNvCxnSpPr>
            <a:cxnSpLocks/>
          </p:cNvCxnSpPr>
          <p:nvPr/>
        </p:nvCxnSpPr>
        <p:spPr>
          <a:xfrm>
            <a:off x="3454878" y="1619112"/>
            <a:ext cx="66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="" xmlns:a16="http://schemas.microsoft.com/office/drawing/2014/main" id="{34AEDE5A-9B1A-4317-89B8-ADD13678BAFD}"/>
              </a:ext>
            </a:extLst>
          </p:cNvPr>
          <p:cNvSpPr/>
          <p:nvPr/>
        </p:nvSpPr>
        <p:spPr>
          <a:xfrm>
            <a:off x="481371" y="1878188"/>
            <a:ext cx="998743" cy="6439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8293F8B-8791-49A9-9BCC-3E83DE99B3A8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 flipH="1">
            <a:off x="3106801" y="1674045"/>
            <a:ext cx="678752" cy="17660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BDFD39B3-26B8-4901-AAD4-6117E0C14A49}"/>
              </a:ext>
            </a:extLst>
          </p:cNvPr>
          <p:cNvSpPr/>
          <p:nvPr/>
        </p:nvSpPr>
        <p:spPr>
          <a:xfrm>
            <a:off x="1339273" y="5353500"/>
            <a:ext cx="2446280" cy="81873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No_Of_Rooms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5D5FA561-932E-4545-A6C9-F9C69CEDC8CC}"/>
              </a:ext>
            </a:extLst>
          </p:cNvPr>
          <p:cNvCxnSpPr>
            <a:cxnSpLocks/>
            <a:stCxn id="5" idx="4"/>
            <a:endCxn id="3" idx="1"/>
          </p:cNvCxnSpPr>
          <p:nvPr/>
        </p:nvCxnSpPr>
        <p:spPr>
          <a:xfrm>
            <a:off x="980743" y="2522160"/>
            <a:ext cx="1116633" cy="11246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73208DCE-0CE3-4A2E-9081-7CD86C794D8D}"/>
              </a:ext>
            </a:extLst>
          </p:cNvPr>
          <p:cNvSpPr/>
          <p:nvPr/>
        </p:nvSpPr>
        <p:spPr>
          <a:xfrm>
            <a:off x="3137754" y="1163171"/>
            <a:ext cx="1295597" cy="51087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Hostel_ID</a:t>
            </a:r>
            <a:r>
              <a:rPr lang="en-US" sz="1200" dirty="0"/>
              <a:t> </a:t>
            </a:r>
            <a:r>
              <a:rPr lang="en-US" sz="1000" dirty="0"/>
              <a:t>(PK)</a:t>
            </a:r>
          </a:p>
        </p:txBody>
      </p:sp>
      <p:cxnSp>
        <p:nvCxnSpPr>
          <p:cNvPr id="12" name="Straight Connector 11"/>
          <p:cNvCxnSpPr>
            <a:cxnSpLocks/>
            <a:stCxn id="3" idx="2"/>
            <a:endCxn id="8" idx="0"/>
          </p:cNvCxnSpPr>
          <p:nvPr/>
        </p:nvCxnSpPr>
        <p:spPr>
          <a:xfrm flipH="1">
            <a:off x="2562413" y="3853523"/>
            <a:ext cx="544388" cy="14999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BDFD39B3-26B8-4901-AAD4-6117E0C14A49}"/>
              </a:ext>
            </a:extLst>
          </p:cNvPr>
          <p:cNvSpPr/>
          <p:nvPr/>
        </p:nvSpPr>
        <p:spPr>
          <a:xfrm>
            <a:off x="3849603" y="5724270"/>
            <a:ext cx="1869384" cy="8434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No_Of_Students</a:t>
            </a:r>
            <a:endParaRPr lang="en-US" dirty="0"/>
          </a:p>
        </p:txBody>
      </p:sp>
      <p:cxnSp>
        <p:nvCxnSpPr>
          <p:cNvPr id="14" name="Straight Connector 13"/>
          <p:cNvCxnSpPr>
            <a:stCxn id="3" idx="2"/>
            <a:endCxn id="13" idx="1"/>
          </p:cNvCxnSpPr>
          <p:nvPr/>
        </p:nvCxnSpPr>
        <p:spPr>
          <a:xfrm>
            <a:off x="3106801" y="3853523"/>
            <a:ext cx="1016567" cy="19942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34AEDE5A-9B1A-4317-89B8-ADD13678BAFD}"/>
              </a:ext>
            </a:extLst>
          </p:cNvPr>
          <p:cNvSpPr/>
          <p:nvPr/>
        </p:nvSpPr>
        <p:spPr>
          <a:xfrm>
            <a:off x="255974" y="4264287"/>
            <a:ext cx="1449537" cy="6439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Admit_Date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D37DFD6-A9B9-4F25-ACDA-A3D177A9AFB7}"/>
              </a:ext>
            </a:extLst>
          </p:cNvPr>
          <p:cNvCxnSpPr>
            <a:cxnSpLocks/>
            <a:stCxn id="19" idx="6"/>
            <a:endCxn id="3" idx="1"/>
          </p:cNvCxnSpPr>
          <p:nvPr/>
        </p:nvCxnSpPr>
        <p:spPr>
          <a:xfrm flipV="1">
            <a:off x="1705511" y="3646789"/>
            <a:ext cx="391865" cy="9394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1B53266A-09AD-40C6-9F0F-F98E514324B5}"/>
              </a:ext>
            </a:extLst>
          </p:cNvPr>
          <p:cNvSpPr/>
          <p:nvPr/>
        </p:nvSpPr>
        <p:spPr>
          <a:xfrm>
            <a:off x="7928956" y="3446439"/>
            <a:ext cx="2305878" cy="41455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Room</a:t>
            </a: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D155C341-AE52-4C0D-A7AF-D604BD3F41EB}"/>
              </a:ext>
            </a:extLst>
          </p:cNvPr>
          <p:cNvSpPr/>
          <p:nvPr/>
        </p:nvSpPr>
        <p:spPr>
          <a:xfrm>
            <a:off x="10234834" y="1664076"/>
            <a:ext cx="1479798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Room_Id</a:t>
            </a:r>
            <a:r>
              <a:rPr lang="en-US" sz="1200" dirty="0"/>
              <a:t> </a:t>
            </a:r>
            <a:r>
              <a:rPr lang="en-US" sz="1000" dirty="0"/>
              <a:t>(PK)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C470F27B-67D1-40DA-A0CA-7BA4A19AC4D4}"/>
              </a:ext>
            </a:extLst>
          </p:cNvPr>
          <p:cNvCxnSpPr>
            <a:cxnSpLocks/>
          </p:cNvCxnSpPr>
          <p:nvPr/>
        </p:nvCxnSpPr>
        <p:spPr>
          <a:xfrm>
            <a:off x="10640395" y="2090720"/>
            <a:ext cx="7553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674577E9-2DD4-41F5-88CA-1FFF88977B0A}"/>
              </a:ext>
            </a:extLst>
          </p:cNvPr>
          <p:cNvSpPr/>
          <p:nvPr/>
        </p:nvSpPr>
        <p:spPr>
          <a:xfrm>
            <a:off x="8417548" y="1619111"/>
            <a:ext cx="1498447" cy="5855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Room_Type</a:t>
            </a:r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EB833DCF-1B25-4DAE-B199-FB4389626CED}"/>
              </a:ext>
            </a:extLst>
          </p:cNvPr>
          <p:cNvCxnSpPr>
            <a:cxnSpLocks/>
            <a:stCxn id="60" idx="3"/>
            <a:endCxn id="59" idx="0"/>
          </p:cNvCxnSpPr>
          <p:nvPr/>
        </p:nvCxnSpPr>
        <p:spPr>
          <a:xfrm flipH="1">
            <a:off x="9081895" y="2135774"/>
            <a:ext cx="1369650" cy="13106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4C239EC3-5E02-4CA5-8EB8-11C28543271E}"/>
              </a:ext>
            </a:extLst>
          </p:cNvPr>
          <p:cNvCxnSpPr>
            <a:cxnSpLocks/>
            <a:stCxn id="62" idx="4"/>
            <a:endCxn id="59" idx="0"/>
          </p:cNvCxnSpPr>
          <p:nvPr/>
        </p:nvCxnSpPr>
        <p:spPr>
          <a:xfrm flipH="1">
            <a:off x="9081895" y="2204704"/>
            <a:ext cx="84877" cy="12417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79CD3ED5-35FE-4671-9A6C-4D8B5C6EDEFC}"/>
              </a:ext>
            </a:extLst>
          </p:cNvPr>
          <p:cNvSpPr/>
          <p:nvPr/>
        </p:nvSpPr>
        <p:spPr>
          <a:xfrm>
            <a:off x="8845959" y="5498446"/>
            <a:ext cx="1447455" cy="6384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Capacity</a:t>
            </a:r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EAC3CA1D-DE4E-4F1E-BCBF-6172DDAAC296}"/>
              </a:ext>
            </a:extLst>
          </p:cNvPr>
          <p:cNvSpPr/>
          <p:nvPr/>
        </p:nvSpPr>
        <p:spPr>
          <a:xfrm>
            <a:off x="7034978" y="2294891"/>
            <a:ext cx="1250510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Location</a:t>
            </a:r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8BB8E379-B3BE-4062-B5AB-0694EA23C913}"/>
              </a:ext>
            </a:extLst>
          </p:cNvPr>
          <p:cNvSpPr/>
          <p:nvPr/>
        </p:nvSpPr>
        <p:spPr>
          <a:xfrm>
            <a:off x="6267967" y="1175313"/>
            <a:ext cx="1336432" cy="52637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Room_N0</a:t>
            </a:r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DC9F4866-AE7A-4619-B3CC-3398F5DF8C38}"/>
              </a:ext>
            </a:extLst>
          </p:cNvPr>
          <p:cNvCxnSpPr>
            <a:cxnSpLocks/>
            <a:stCxn id="65" idx="0"/>
            <a:endCxn id="59" idx="2"/>
          </p:cNvCxnSpPr>
          <p:nvPr/>
        </p:nvCxnSpPr>
        <p:spPr>
          <a:xfrm flipH="1" flipV="1">
            <a:off x="9081895" y="3860994"/>
            <a:ext cx="487792" cy="1637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C8035B21-A312-4079-ACFC-2690790485D2}"/>
              </a:ext>
            </a:extLst>
          </p:cNvPr>
          <p:cNvCxnSpPr>
            <a:cxnSpLocks/>
            <a:stCxn id="66" idx="6"/>
            <a:endCxn id="59" idx="0"/>
          </p:cNvCxnSpPr>
          <p:nvPr/>
        </p:nvCxnSpPr>
        <p:spPr>
          <a:xfrm>
            <a:off x="8285488" y="2643193"/>
            <a:ext cx="796407" cy="8032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B876525E-2BAF-4432-8F11-5D0949F0FFF5}"/>
              </a:ext>
            </a:extLst>
          </p:cNvPr>
          <p:cNvCxnSpPr>
            <a:cxnSpLocks/>
            <a:stCxn id="66" idx="2"/>
            <a:endCxn id="67" idx="6"/>
          </p:cNvCxnSpPr>
          <p:nvPr/>
        </p:nvCxnSpPr>
        <p:spPr>
          <a:xfrm flipV="1">
            <a:off x="7034978" y="1438502"/>
            <a:ext cx="569421" cy="12046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3E662A4E-CCF6-4B66-BE10-E8DA1FFBDF99}"/>
              </a:ext>
            </a:extLst>
          </p:cNvPr>
          <p:cNvSpPr/>
          <p:nvPr/>
        </p:nvSpPr>
        <p:spPr>
          <a:xfrm>
            <a:off x="7983057" y="791771"/>
            <a:ext cx="1250510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Floor_No</a:t>
            </a:r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="" xmlns:a16="http://schemas.microsoft.com/office/drawing/2014/main" id="{01DA47B2-2A76-4130-B262-59C6736D543A}"/>
              </a:ext>
            </a:extLst>
          </p:cNvPr>
          <p:cNvCxnSpPr>
            <a:cxnSpLocks/>
            <a:stCxn id="71" idx="4"/>
            <a:endCxn id="66" idx="0"/>
          </p:cNvCxnSpPr>
          <p:nvPr/>
        </p:nvCxnSpPr>
        <p:spPr>
          <a:xfrm flipH="1">
            <a:off x="7660233" y="1239032"/>
            <a:ext cx="948079" cy="10558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7824889E-6357-4716-A932-DFA8F8854E03}"/>
              </a:ext>
            </a:extLst>
          </p:cNvPr>
          <p:cNvSpPr/>
          <p:nvPr/>
        </p:nvSpPr>
        <p:spPr>
          <a:xfrm>
            <a:off x="6267967" y="4787507"/>
            <a:ext cx="1598456" cy="5659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Students_Alloted</a:t>
            </a:r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="" xmlns:a16="http://schemas.microsoft.com/office/drawing/2014/main" id="{8AD57919-2149-49F3-AB51-42688573431C}"/>
              </a:ext>
            </a:extLst>
          </p:cNvPr>
          <p:cNvSpPr/>
          <p:nvPr/>
        </p:nvSpPr>
        <p:spPr>
          <a:xfrm>
            <a:off x="6188785" y="4627903"/>
            <a:ext cx="1730061" cy="80382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56107B2D-71C8-4066-9C72-1AED2C55F953}"/>
              </a:ext>
            </a:extLst>
          </p:cNvPr>
          <p:cNvCxnSpPr>
            <a:cxnSpLocks/>
            <a:stCxn id="74" idx="6"/>
            <a:endCxn id="59" idx="2"/>
          </p:cNvCxnSpPr>
          <p:nvPr/>
        </p:nvCxnSpPr>
        <p:spPr>
          <a:xfrm flipV="1">
            <a:off x="7918846" y="3860994"/>
            <a:ext cx="1163049" cy="11688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="" xmlns:a16="http://schemas.microsoft.com/office/drawing/2014/main" id="{674577E9-2DD4-41F5-88CA-1FFF88977B0A}"/>
              </a:ext>
            </a:extLst>
          </p:cNvPr>
          <p:cNvSpPr/>
          <p:nvPr/>
        </p:nvSpPr>
        <p:spPr>
          <a:xfrm>
            <a:off x="10527388" y="4407211"/>
            <a:ext cx="1442396" cy="6384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Student_ID</a:t>
            </a:r>
            <a:r>
              <a:rPr lang="en-US" sz="1000" dirty="0"/>
              <a:t>(FK)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4C239EC3-5E02-4CA5-8EB8-11C28543271E}"/>
              </a:ext>
            </a:extLst>
          </p:cNvPr>
          <p:cNvCxnSpPr>
            <a:cxnSpLocks/>
            <a:stCxn id="77" idx="0"/>
            <a:endCxn id="59" idx="3"/>
          </p:cNvCxnSpPr>
          <p:nvPr/>
        </p:nvCxnSpPr>
        <p:spPr>
          <a:xfrm flipH="1" flipV="1">
            <a:off x="10234834" y="3653717"/>
            <a:ext cx="1013752" cy="7534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="" xmlns:a16="http://schemas.microsoft.com/office/drawing/2014/main" id="{FAC92ABC-3EE5-479C-8CE2-85D9499939FA}"/>
              </a:ext>
            </a:extLst>
          </p:cNvPr>
          <p:cNvCxnSpPr>
            <a:cxnSpLocks/>
          </p:cNvCxnSpPr>
          <p:nvPr/>
        </p:nvCxnSpPr>
        <p:spPr>
          <a:xfrm>
            <a:off x="4279200" y="3504269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="" xmlns:a16="http://schemas.microsoft.com/office/drawing/2014/main" id="{FAC92ABC-3EE5-479C-8CE2-85D9499939FA}"/>
              </a:ext>
            </a:extLst>
          </p:cNvPr>
          <p:cNvCxnSpPr>
            <a:cxnSpLocks/>
          </p:cNvCxnSpPr>
          <p:nvPr/>
        </p:nvCxnSpPr>
        <p:spPr>
          <a:xfrm>
            <a:off x="7737534" y="3665399"/>
            <a:ext cx="181312" cy="182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="" xmlns:a16="http://schemas.microsoft.com/office/drawing/2014/main" id="{FAC92ABC-3EE5-479C-8CE2-85D9499939FA}"/>
              </a:ext>
            </a:extLst>
          </p:cNvPr>
          <p:cNvCxnSpPr>
            <a:cxnSpLocks/>
          </p:cNvCxnSpPr>
          <p:nvPr/>
        </p:nvCxnSpPr>
        <p:spPr>
          <a:xfrm flipH="1">
            <a:off x="7737534" y="3440055"/>
            <a:ext cx="181314" cy="218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03041" y="220118"/>
            <a:ext cx="3291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rgbClr val="FFFF00"/>
                </a:solidFill>
              </a:rPr>
              <a:t>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</a:t>
            </a:r>
            <a:r>
              <a:rPr lang="en-US" sz="2800" kern="0" dirty="0">
                <a:solidFill>
                  <a:srgbClr val="FFFF00"/>
                </a:solidFill>
              </a:rPr>
              <a:t>/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Hostel _ Room: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="" xmlns:a16="http://schemas.microsoft.com/office/drawing/2014/main" id="{6809BC8E-D7B5-4DAF-829E-18762E9A42BF}"/>
              </a:ext>
            </a:extLst>
          </p:cNvPr>
          <p:cNvSpPr/>
          <p:nvPr/>
        </p:nvSpPr>
        <p:spPr>
          <a:xfrm>
            <a:off x="5170171" y="3459798"/>
            <a:ext cx="1990893" cy="34361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/>
          <p:cNvCxnSpPr>
            <a:stCxn id="3" idx="3"/>
            <a:endCxn id="3" idx="3"/>
          </p:cNvCxnSpPr>
          <p:nvPr/>
        </p:nvCxnSpPr>
        <p:spPr>
          <a:xfrm>
            <a:off x="4116225" y="364678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147" idx="3"/>
            <a:endCxn id="59" idx="1"/>
          </p:cNvCxnSpPr>
          <p:nvPr/>
        </p:nvCxnSpPr>
        <p:spPr>
          <a:xfrm>
            <a:off x="7161064" y="3631605"/>
            <a:ext cx="767892" cy="22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3" idx="3"/>
            <a:endCxn id="147" idx="1"/>
          </p:cNvCxnSpPr>
          <p:nvPr/>
        </p:nvCxnSpPr>
        <p:spPr>
          <a:xfrm flipV="1">
            <a:off x="4116225" y="3631605"/>
            <a:ext cx="1053946" cy="15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5749391" y="3491755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Allotted</a:t>
            </a:r>
          </a:p>
        </p:txBody>
      </p:sp>
    </p:spTree>
    <p:extLst>
      <p:ext uri="{BB962C8B-B14F-4D97-AF65-F5344CB8AC3E}">
        <p14:creationId xmlns:p14="http://schemas.microsoft.com/office/powerpoint/2010/main" val="3227029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F4E8E18B-8900-04A4-F6DB-A38272C76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B6CC5FC-6D1E-7770-E43A-8C2739B9A59A}"/>
              </a:ext>
            </a:extLst>
          </p:cNvPr>
          <p:cNvSpPr/>
          <p:nvPr/>
        </p:nvSpPr>
        <p:spPr>
          <a:xfrm>
            <a:off x="2097376" y="3440055"/>
            <a:ext cx="2018849" cy="41346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Hostel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8B52F73D-2316-53A4-97DE-30943486D3DF}"/>
              </a:ext>
            </a:extLst>
          </p:cNvPr>
          <p:cNvCxnSpPr>
            <a:cxnSpLocks/>
          </p:cNvCxnSpPr>
          <p:nvPr/>
        </p:nvCxnSpPr>
        <p:spPr>
          <a:xfrm>
            <a:off x="2615854" y="1289653"/>
            <a:ext cx="66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="" xmlns:a16="http://schemas.microsoft.com/office/drawing/2014/main" id="{1C3278C5-11BE-54E7-805C-1A7379020442}"/>
              </a:ext>
            </a:extLst>
          </p:cNvPr>
          <p:cNvSpPr/>
          <p:nvPr/>
        </p:nvSpPr>
        <p:spPr>
          <a:xfrm>
            <a:off x="481371" y="1878188"/>
            <a:ext cx="998743" cy="6439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0EA7DA4A-20B3-E594-8774-E76250698957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>
            <a:off x="2946529" y="1415602"/>
            <a:ext cx="160272" cy="20244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809A7BFF-8C94-C61F-6321-D79240C1B936}"/>
              </a:ext>
            </a:extLst>
          </p:cNvPr>
          <p:cNvSpPr/>
          <p:nvPr/>
        </p:nvSpPr>
        <p:spPr>
          <a:xfrm>
            <a:off x="2682183" y="5353500"/>
            <a:ext cx="1103370" cy="69605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No_Of_Rooms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50401767-D618-80FB-E36E-5386E2947555}"/>
              </a:ext>
            </a:extLst>
          </p:cNvPr>
          <p:cNvCxnSpPr>
            <a:cxnSpLocks/>
            <a:stCxn id="5" idx="4"/>
            <a:endCxn id="3" idx="1"/>
          </p:cNvCxnSpPr>
          <p:nvPr/>
        </p:nvCxnSpPr>
        <p:spPr>
          <a:xfrm>
            <a:off x="980743" y="2522160"/>
            <a:ext cx="1116633" cy="11246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F8650E31-E015-7C12-0E5A-F572F790C496}"/>
              </a:ext>
            </a:extLst>
          </p:cNvPr>
          <p:cNvSpPr/>
          <p:nvPr/>
        </p:nvSpPr>
        <p:spPr>
          <a:xfrm>
            <a:off x="2298730" y="904728"/>
            <a:ext cx="1295597" cy="51087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Hostel_ID</a:t>
            </a:r>
            <a:r>
              <a:rPr lang="en-US" sz="1200" dirty="0"/>
              <a:t> </a:t>
            </a:r>
            <a:r>
              <a:rPr lang="en-US" sz="1000" dirty="0"/>
              <a:t>(PK)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9B69BCC-AF48-10C3-DADA-F8DB0A2EA3B9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3106801" y="3853523"/>
            <a:ext cx="127067" cy="14999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ED646DD7-917E-A440-1E9E-FB47F58C339F}"/>
              </a:ext>
            </a:extLst>
          </p:cNvPr>
          <p:cNvSpPr/>
          <p:nvPr/>
        </p:nvSpPr>
        <p:spPr>
          <a:xfrm>
            <a:off x="252815" y="4531711"/>
            <a:ext cx="2126671" cy="113953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No_Of_Students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6497595-4021-8A24-843D-BAED7CDD4BB7}"/>
              </a:ext>
            </a:extLst>
          </p:cNvPr>
          <p:cNvCxnSpPr>
            <a:cxnSpLocks/>
            <a:stCxn id="3" idx="2"/>
            <a:endCxn id="13" idx="1"/>
          </p:cNvCxnSpPr>
          <p:nvPr/>
        </p:nvCxnSpPr>
        <p:spPr>
          <a:xfrm flipH="1">
            <a:off x="564259" y="3853523"/>
            <a:ext cx="2542542" cy="845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="" xmlns:a16="http://schemas.microsoft.com/office/drawing/2014/main" id="{79DB9731-A18E-AEC8-80B7-D61AE6D3DC3C}"/>
              </a:ext>
            </a:extLst>
          </p:cNvPr>
          <p:cNvCxnSpPr>
            <a:cxnSpLocks/>
          </p:cNvCxnSpPr>
          <p:nvPr/>
        </p:nvCxnSpPr>
        <p:spPr>
          <a:xfrm>
            <a:off x="4279200" y="3504269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="" xmlns:a16="http://schemas.microsoft.com/office/drawing/2014/main" id="{5E33317A-1022-A8A7-F875-AB1FC6E432F7}"/>
              </a:ext>
            </a:extLst>
          </p:cNvPr>
          <p:cNvSpPr/>
          <p:nvPr/>
        </p:nvSpPr>
        <p:spPr>
          <a:xfrm>
            <a:off x="303041" y="220118"/>
            <a:ext cx="3605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2 </a:t>
            </a:r>
            <a:r>
              <a:rPr lang="en-US" sz="2800" kern="0" dirty="0">
                <a:solidFill>
                  <a:srgbClr val="FFFF00"/>
                </a:solidFill>
              </a:rPr>
              <a:t>/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Hostel _ Student: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="" xmlns:a16="http://schemas.microsoft.com/office/drawing/2014/main" id="{F964B4E7-3DF2-B3EA-F7B9-1069E6BBEE64}"/>
              </a:ext>
            </a:extLst>
          </p:cNvPr>
          <p:cNvSpPr/>
          <p:nvPr/>
        </p:nvSpPr>
        <p:spPr>
          <a:xfrm>
            <a:off x="4421748" y="3459798"/>
            <a:ext cx="1990893" cy="34361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>
            <a:extLst>
              <a:ext uri="{FF2B5EF4-FFF2-40B4-BE49-F238E27FC236}">
                <a16:creationId xmlns="" xmlns:a16="http://schemas.microsoft.com/office/drawing/2014/main" id="{1E625CE7-D403-8D55-B0FF-F4F1D2006298}"/>
              </a:ext>
            </a:extLst>
          </p:cNvPr>
          <p:cNvCxnSpPr>
            <a:stCxn id="3" idx="3"/>
            <a:endCxn id="3" idx="3"/>
          </p:cNvCxnSpPr>
          <p:nvPr/>
        </p:nvCxnSpPr>
        <p:spPr>
          <a:xfrm>
            <a:off x="4116225" y="364678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="" xmlns:a16="http://schemas.microsoft.com/office/drawing/2014/main" id="{67BF1308-7191-9C57-4D75-E96D42029217}"/>
              </a:ext>
            </a:extLst>
          </p:cNvPr>
          <p:cNvCxnSpPr>
            <a:stCxn id="3" idx="3"/>
            <a:endCxn id="147" idx="1"/>
          </p:cNvCxnSpPr>
          <p:nvPr/>
        </p:nvCxnSpPr>
        <p:spPr>
          <a:xfrm flipV="1">
            <a:off x="4116225" y="3631605"/>
            <a:ext cx="305523" cy="15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="" xmlns:a16="http://schemas.microsoft.com/office/drawing/2014/main" id="{81E91C9C-87FC-68CF-CEA5-1698932B7018}"/>
              </a:ext>
            </a:extLst>
          </p:cNvPr>
          <p:cNvSpPr/>
          <p:nvPr/>
        </p:nvSpPr>
        <p:spPr>
          <a:xfrm>
            <a:off x="4933908" y="3500697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Allotted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631C348-4318-2CBA-D084-C106FFFDFD9B}"/>
              </a:ext>
            </a:extLst>
          </p:cNvPr>
          <p:cNvSpPr/>
          <p:nvPr/>
        </p:nvSpPr>
        <p:spPr>
          <a:xfrm>
            <a:off x="7211680" y="3386069"/>
            <a:ext cx="2290830" cy="53094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Student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1BB4CE70-91C7-0A69-DAEE-1EED7E18FB5E}"/>
              </a:ext>
            </a:extLst>
          </p:cNvPr>
          <p:cNvCxnSpPr>
            <a:cxnSpLocks/>
          </p:cNvCxnSpPr>
          <p:nvPr/>
        </p:nvCxnSpPr>
        <p:spPr>
          <a:xfrm>
            <a:off x="9307696" y="1644770"/>
            <a:ext cx="755374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4E5DE6A-E0C2-8FEC-C41D-BE154DCF6443}"/>
              </a:ext>
            </a:extLst>
          </p:cNvPr>
          <p:cNvSpPr/>
          <p:nvPr/>
        </p:nvSpPr>
        <p:spPr>
          <a:xfrm>
            <a:off x="11187638" y="4843426"/>
            <a:ext cx="1484244" cy="7123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Contact information</a:t>
            </a: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5C49458B-CF7C-01FB-AF7F-DEEEE4E23F25}"/>
              </a:ext>
            </a:extLst>
          </p:cNvPr>
          <p:cNvSpPr/>
          <p:nvPr/>
        </p:nvSpPr>
        <p:spPr>
          <a:xfrm>
            <a:off x="11000006" y="4698445"/>
            <a:ext cx="1850780" cy="10336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10F4D814-AA66-7B29-D374-591BD7EE7955}"/>
              </a:ext>
            </a:extLst>
          </p:cNvPr>
          <p:cNvSpPr/>
          <p:nvPr/>
        </p:nvSpPr>
        <p:spPr>
          <a:xfrm>
            <a:off x="7175722" y="1128949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F_Name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B594A7C9-829B-E589-62D9-E7BC149727FF}"/>
              </a:ext>
            </a:extLst>
          </p:cNvPr>
          <p:cNvCxnSpPr>
            <a:cxnSpLocks/>
            <a:stCxn id="34" idx="4"/>
          </p:cNvCxnSpPr>
          <p:nvPr/>
        </p:nvCxnSpPr>
        <p:spPr>
          <a:xfrm flipH="1">
            <a:off x="8425020" y="1752541"/>
            <a:ext cx="1260363" cy="161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D6C195A9-9388-5037-6BD8-24006156CD6F}"/>
              </a:ext>
            </a:extLst>
          </p:cNvPr>
          <p:cNvCxnSpPr>
            <a:stCxn id="24" idx="1"/>
            <a:endCxn id="21" idx="3"/>
          </p:cNvCxnSpPr>
          <p:nvPr/>
        </p:nvCxnSpPr>
        <p:spPr>
          <a:xfrm flipH="1" flipV="1">
            <a:off x="9502510" y="3651544"/>
            <a:ext cx="1768536" cy="11982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5B59625E-6CB0-6BD1-172F-7441AF3FB1C0}"/>
              </a:ext>
            </a:extLst>
          </p:cNvPr>
          <p:cNvCxnSpPr>
            <a:cxnSpLocks/>
            <a:stCxn id="25" idx="4"/>
            <a:endCxn id="21" idx="0"/>
          </p:cNvCxnSpPr>
          <p:nvPr/>
        </p:nvCxnSpPr>
        <p:spPr>
          <a:xfrm>
            <a:off x="7746092" y="1825553"/>
            <a:ext cx="611003" cy="1560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90F30AF3-52F3-A1A9-D325-B360CF1D5B14}"/>
              </a:ext>
            </a:extLst>
          </p:cNvPr>
          <p:cNvSpPr/>
          <p:nvPr/>
        </p:nvSpPr>
        <p:spPr>
          <a:xfrm>
            <a:off x="6526951" y="2107182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Address</a:t>
            </a:r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05300BEE-213F-6A50-938A-7B4FF62E5C7F}"/>
              </a:ext>
            </a:extLst>
          </p:cNvPr>
          <p:cNvCxnSpPr>
            <a:cxnSpLocks/>
            <a:stCxn id="29" idx="5"/>
            <a:endCxn id="21" idx="0"/>
          </p:cNvCxnSpPr>
          <p:nvPr/>
        </p:nvCxnSpPr>
        <p:spPr>
          <a:xfrm>
            <a:off x="7500633" y="2701771"/>
            <a:ext cx="856462" cy="6842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61981315-18A7-2530-4231-BA7A8DC8F48D}"/>
              </a:ext>
            </a:extLst>
          </p:cNvPr>
          <p:cNvSpPr/>
          <p:nvPr/>
        </p:nvSpPr>
        <p:spPr>
          <a:xfrm>
            <a:off x="10762230" y="1949832"/>
            <a:ext cx="1645866" cy="8281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Department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87D2427-0B96-1880-8EA9-EA7714A7E6A9}"/>
              </a:ext>
            </a:extLst>
          </p:cNvPr>
          <p:cNvSpPr/>
          <p:nvPr/>
        </p:nvSpPr>
        <p:spPr>
          <a:xfrm>
            <a:off x="10578962" y="1752541"/>
            <a:ext cx="2092920" cy="119605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E5AC7B78-2C97-9B6B-DEC8-C115F9A9C979}"/>
              </a:ext>
            </a:extLst>
          </p:cNvPr>
          <p:cNvCxnSpPr>
            <a:cxnSpLocks/>
            <a:stCxn id="32" idx="2"/>
            <a:endCxn id="21" idx="3"/>
          </p:cNvCxnSpPr>
          <p:nvPr/>
        </p:nvCxnSpPr>
        <p:spPr>
          <a:xfrm flipH="1">
            <a:off x="9502510" y="2350570"/>
            <a:ext cx="1076452" cy="1300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3EE6D70B-1F32-236C-732F-EE2C60905542}"/>
              </a:ext>
            </a:extLst>
          </p:cNvPr>
          <p:cNvSpPr/>
          <p:nvPr/>
        </p:nvSpPr>
        <p:spPr>
          <a:xfrm>
            <a:off x="8945484" y="1199913"/>
            <a:ext cx="1479798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Student_Id</a:t>
            </a:r>
            <a:r>
              <a:rPr lang="en-US" sz="1200" dirty="0"/>
              <a:t> </a:t>
            </a:r>
            <a:r>
              <a:rPr lang="en-US" sz="1050" dirty="0"/>
              <a:t>(PK)</a:t>
            </a:r>
            <a:endParaRPr lang="en-US" sz="1400" dirty="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E38DF014-CBAC-5011-5F0C-C5CEB270EE93}"/>
              </a:ext>
            </a:extLst>
          </p:cNvPr>
          <p:cNvSpPr/>
          <p:nvPr/>
        </p:nvSpPr>
        <p:spPr>
          <a:xfrm>
            <a:off x="6762824" y="5555730"/>
            <a:ext cx="1641012" cy="9552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FatherName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B5B50511-6E44-DA38-DC87-F29355445D60}"/>
              </a:ext>
            </a:extLst>
          </p:cNvPr>
          <p:cNvCxnSpPr>
            <a:stCxn id="21" idx="2"/>
            <a:endCxn id="35" idx="0"/>
          </p:cNvCxnSpPr>
          <p:nvPr/>
        </p:nvCxnSpPr>
        <p:spPr>
          <a:xfrm flipH="1">
            <a:off x="7583330" y="3917018"/>
            <a:ext cx="773765" cy="16387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D81278A3-0C02-C14D-77E2-2A245FD6AE9F}"/>
              </a:ext>
            </a:extLst>
          </p:cNvPr>
          <p:cNvSpPr/>
          <p:nvPr/>
        </p:nvSpPr>
        <p:spPr>
          <a:xfrm>
            <a:off x="9088169" y="5995458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B90ECB59-0DF4-DB8B-4B33-9C38E3480E6D}"/>
              </a:ext>
            </a:extLst>
          </p:cNvPr>
          <p:cNvCxnSpPr>
            <a:stCxn id="21" idx="2"/>
          </p:cNvCxnSpPr>
          <p:nvPr/>
        </p:nvCxnSpPr>
        <p:spPr>
          <a:xfrm>
            <a:off x="8357095" y="3917018"/>
            <a:ext cx="936737" cy="2167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B0AD30CB-534B-F01E-4BFC-A11637ED67AF}"/>
              </a:ext>
            </a:extLst>
          </p:cNvPr>
          <p:cNvSpPr/>
          <p:nvPr/>
        </p:nvSpPr>
        <p:spPr>
          <a:xfrm>
            <a:off x="5456447" y="6137093"/>
            <a:ext cx="1640874" cy="7575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Room_ID</a:t>
            </a:r>
            <a:r>
              <a:rPr lang="en-US" sz="1200" dirty="0"/>
              <a:t> (</a:t>
            </a:r>
            <a:r>
              <a:rPr lang="en-US" sz="1050" dirty="0" err="1"/>
              <a:t>Fk</a:t>
            </a:r>
            <a:r>
              <a:rPr lang="en-US" sz="1200" dirty="0"/>
              <a:t>)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C517052F-0F36-72AA-47E1-3967BA84FB3B}"/>
              </a:ext>
            </a:extLst>
          </p:cNvPr>
          <p:cNvCxnSpPr>
            <a:cxnSpLocks/>
            <a:stCxn id="21" idx="2"/>
            <a:endCxn id="39" idx="7"/>
          </p:cNvCxnSpPr>
          <p:nvPr/>
        </p:nvCxnSpPr>
        <p:spPr>
          <a:xfrm flipH="1">
            <a:off x="6857021" y="3917018"/>
            <a:ext cx="1500074" cy="23310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13C498C5-C333-CC23-D6BC-25EB7BBC8222}"/>
              </a:ext>
            </a:extLst>
          </p:cNvPr>
          <p:cNvSpPr/>
          <p:nvPr/>
        </p:nvSpPr>
        <p:spPr>
          <a:xfrm>
            <a:off x="11021700" y="3379929"/>
            <a:ext cx="1640874" cy="7575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Hostel_ID</a:t>
            </a:r>
            <a:r>
              <a:rPr lang="en-US" sz="1200" dirty="0"/>
              <a:t> (</a:t>
            </a:r>
            <a:r>
              <a:rPr lang="en-US" sz="1050" dirty="0" err="1"/>
              <a:t>Fk</a:t>
            </a:r>
            <a:r>
              <a:rPr lang="en-US" sz="1200" dirty="0"/>
              <a:t>)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DF1A2E61-2DA3-AF6A-13D4-F8F983110B1F}"/>
              </a:ext>
            </a:extLst>
          </p:cNvPr>
          <p:cNvCxnSpPr>
            <a:stCxn id="21" idx="3"/>
            <a:endCxn id="41" idx="2"/>
          </p:cNvCxnSpPr>
          <p:nvPr/>
        </p:nvCxnSpPr>
        <p:spPr>
          <a:xfrm>
            <a:off x="9502510" y="3651544"/>
            <a:ext cx="1519190" cy="1071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E98D3107-5761-31D6-266E-54CBFAD48EE5}"/>
              </a:ext>
            </a:extLst>
          </p:cNvPr>
          <p:cNvSpPr/>
          <p:nvPr/>
        </p:nvSpPr>
        <p:spPr>
          <a:xfrm>
            <a:off x="8255093" y="309593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F_Name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A0D67DE1-1C57-B4A5-544E-AA33A1289906}"/>
              </a:ext>
            </a:extLst>
          </p:cNvPr>
          <p:cNvCxnSpPr>
            <a:stCxn id="43" idx="4"/>
            <a:endCxn id="21" idx="0"/>
          </p:cNvCxnSpPr>
          <p:nvPr/>
        </p:nvCxnSpPr>
        <p:spPr>
          <a:xfrm flipH="1">
            <a:off x="8357095" y="1006197"/>
            <a:ext cx="468368" cy="2379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28CF8C50-8250-C806-B814-CE0AF2ECCD3E}"/>
              </a:ext>
            </a:extLst>
          </p:cNvPr>
          <p:cNvSpPr/>
          <p:nvPr/>
        </p:nvSpPr>
        <p:spPr>
          <a:xfrm>
            <a:off x="7639193" y="5183935"/>
            <a:ext cx="1536478" cy="100863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fee_status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B1640866-A76D-F412-1EA4-E18E8C7C9B49}"/>
              </a:ext>
            </a:extLst>
          </p:cNvPr>
          <p:cNvCxnSpPr>
            <a:cxnSpLocks/>
            <a:stCxn id="45" idx="6"/>
            <a:endCxn id="21" idx="2"/>
          </p:cNvCxnSpPr>
          <p:nvPr/>
        </p:nvCxnSpPr>
        <p:spPr>
          <a:xfrm flipH="1" flipV="1">
            <a:off x="8357095" y="3917018"/>
            <a:ext cx="818576" cy="17712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4A00AE80-79FF-C810-91C6-3FCCEE238C41}"/>
              </a:ext>
            </a:extLst>
          </p:cNvPr>
          <p:cNvSpPr/>
          <p:nvPr/>
        </p:nvSpPr>
        <p:spPr>
          <a:xfrm>
            <a:off x="5151585" y="4940032"/>
            <a:ext cx="1536478" cy="100863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mess_status</a:t>
            </a:r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B6FDDCB4-DE98-7FA4-3530-DCF8DA17AE50}"/>
              </a:ext>
            </a:extLst>
          </p:cNvPr>
          <p:cNvCxnSpPr>
            <a:stCxn id="21" idx="2"/>
            <a:endCxn id="47" idx="6"/>
          </p:cNvCxnSpPr>
          <p:nvPr/>
        </p:nvCxnSpPr>
        <p:spPr>
          <a:xfrm flipH="1">
            <a:off x="6688063" y="3917018"/>
            <a:ext cx="1669032" cy="15273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27C1F640-DCA2-DBC7-21CF-38CB0967C7C5}"/>
              </a:ext>
            </a:extLst>
          </p:cNvPr>
          <p:cNvSpPr/>
          <p:nvPr/>
        </p:nvSpPr>
        <p:spPr>
          <a:xfrm>
            <a:off x="10873111" y="5903063"/>
            <a:ext cx="2127413" cy="9278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fingerprint_data</a:t>
            </a:r>
            <a:endParaRPr lang="en-US" b="1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737D0B3F-8D95-B0E2-F327-3C209AAF9536}"/>
              </a:ext>
            </a:extLst>
          </p:cNvPr>
          <p:cNvCxnSpPr>
            <a:stCxn id="21" idx="2"/>
            <a:endCxn id="49" idx="1"/>
          </p:cNvCxnSpPr>
          <p:nvPr/>
        </p:nvCxnSpPr>
        <p:spPr>
          <a:xfrm>
            <a:off x="8357095" y="3917018"/>
            <a:ext cx="2827568" cy="21219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85E65836-19CF-B73A-39D3-72FFBBA801CB}"/>
              </a:ext>
            </a:extLst>
          </p:cNvPr>
          <p:cNvSpPr/>
          <p:nvPr/>
        </p:nvSpPr>
        <p:spPr>
          <a:xfrm>
            <a:off x="9280807" y="4447967"/>
            <a:ext cx="1766310" cy="8761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Created_By_Admin_ID</a:t>
            </a:r>
            <a:endParaRPr lang="en-US" sz="1200" dirty="0"/>
          </a:p>
          <a:p>
            <a:pPr algn="ctr"/>
            <a:r>
              <a:rPr lang="en-US" sz="1200" dirty="0"/>
              <a:t>(FK)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D039B208-4415-9DCF-6BB4-726684607C02}"/>
              </a:ext>
            </a:extLst>
          </p:cNvPr>
          <p:cNvSpPr/>
          <p:nvPr/>
        </p:nvSpPr>
        <p:spPr>
          <a:xfrm>
            <a:off x="10626327" y="571828"/>
            <a:ext cx="1302813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Password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9D4F422A-4632-03FB-D269-B6960164640E}"/>
              </a:ext>
            </a:extLst>
          </p:cNvPr>
          <p:cNvCxnSpPr>
            <a:stCxn id="52" idx="6"/>
            <a:endCxn id="21" idx="0"/>
          </p:cNvCxnSpPr>
          <p:nvPr/>
        </p:nvCxnSpPr>
        <p:spPr>
          <a:xfrm flipH="1">
            <a:off x="8357095" y="920130"/>
            <a:ext cx="3572045" cy="24659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AE515A1E-DE54-BD59-BD05-8E2E69D949CE}"/>
              </a:ext>
            </a:extLst>
          </p:cNvPr>
          <p:cNvCxnSpPr>
            <a:cxnSpLocks/>
            <a:stCxn id="51" idx="7"/>
            <a:endCxn id="21" idx="2"/>
          </p:cNvCxnSpPr>
          <p:nvPr/>
        </p:nvCxnSpPr>
        <p:spPr>
          <a:xfrm flipH="1" flipV="1">
            <a:off x="8357095" y="3917018"/>
            <a:ext cx="2431352" cy="659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B1B460C0-0826-E636-FB29-D071BE0D93BA}"/>
              </a:ext>
            </a:extLst>
          </p:cNvPr>
          <p:cNvCxnSpPr>
            <a:stCxn id="147" idx="3"/>
            <a:endCxn id="21" idx="1"/>
          </p:cNvCxnSpPr>
          <p:nvPr/>
        </p:nvCxnSpPr>
        <p:spPr>
          <a:xfrm>
            <a:off x="6412641" y="3631605"/>
            <a:ext cx="799039" cy="19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622AC854-7566-DE61-38CD-AA8BCEB1ABBF}"/>
              </a:ext>
            </a:extLst>
          </p:cNvPr>
          <p:cNvCxnSpPr/>
          <p:nvPr/>
        </p:nvCxnSpPr>
        <p:spPr>
          <a:xfrm flipH="1">
            <a:off x="6924801" y="3394138"/>
            <a:ext cx="299662" cy="237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4472B5A5-7EEA-B3D8-4F47-B10188F426B4}"/>
              </a:ext>
            </a:extLst>
          </p:cNvPr>
          <p:cNvCxnSpPr>
            <a:cxnSpLocks/>
          </p:cNvCxnSpPr>
          <p:nvPr/>
        </p:nvCxnSpPr>
        <p:spPr>
          <a:xfrm flipH="1" flipV="1">
            <a:off x="6957510" y="3631605"/>
            <a:ext cx="218212" cy="28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71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C4DE5E6F-573A-EFBA-44BA-BA5E4B1BDB21}"/>
              </a:ext>
            </a:extLst>
          </p:cNvPr>
          <p:cNvCxnSpPr>
            <a:cxnSpLocks/>
          </p:cNvCxnSpPr>
          <p:nvPr/>
        </p:nvCxnSpPr>
        <p:spPr>
          <a:xfrm>
            <a:off x="4279200" y="3504269"/>
            <a:ext cx="0" cy="272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DCE91367-C10B-A158-14FA-B89BC60CE064}"/>
              </a:ext>
            </a:extLst>
          </p:cNvPr>
          <p:cNvSpPr/>
          <p:nvPr/>
        </p:nvSpPr>
        <p:spPr>
          <a:xfrm>
            <a:off x="303041" y="220118"/>
            <a:ext cx="3583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rgbClr val="FFFF00"/>
                </a:solidFill>
              </a:rPr>
              <a:t>3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</a:t>
            </a:r>
            <a:r>
              <a:rPr lang="en-US" sz="2800" kern="0" dirty="0">
                <a:solidFill>
                  <a:srgbClr val="FFFF00"/>
                </a:solidFill>
              </a:rPr>
              <a:t>/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</a:t>
            </a:r>
            <a:r>
              <a:rPr lang="en-US" sz="2800" kern="0" dirty="0">
                <a:solidFill>
                  <a:srgbClr val="FFFF00"/>
                </a:solidFill>
              </a:rPr>
              <a:t>Room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_ Student:</a:t>
            </a:r>
          </a:p>
        </p:txBody>
      </p:sp>
      <p:sp>
        <p:nvSpPr>
          <p:cNvPr id="65" name="Flowchart: Decision 64">
            <a:extLst>
              <a:ext uri="{FF2B5EF4-FFF2-40B4-BE49-F238E27FC236}">
                <a16:creationId xmlns="" xmlns:a16="http://schemas.microsoft.com/office/drawing/2014/main" id="{ECA6E58A-702A-7601-93FE-9DF767C0954D}"/>
              </a:ext>
            </a:extLst>
          </p:cNvPr>
          <p:cNvSpPr/>
          <p:nvPr/>
        </p:nvSpPr>
        <p:spPr>
          <a:xfrm>
            <a:off x="4421748" y="3459798"/>
            <a:ext cx="1990893" cy="34361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C5E69FB2-0412-70D4-8078-4060FC767EAB}"/>
              </a:ext>
            </a:extLst>
          </p:cNvPr>
          <p:cNvCxnSpPr>
            <a:cxnSpLocks/>
          </p:cNvCxnSpPr>
          <p:nvPr/>
        </p:nvCxnSpPr>
        <p:spPr>
          <a:xfrm>
            <a:off x="4116225" y="364678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809F5522-13B3-2D44-94F5-A14938B7655B}"/>
              </a:ext>
            </a:extLst>
          </p:cNvPr>
          <p:cNvSpPr/>
          <p:nvPr/>
        </p:nvSpPr>
        <p:spPr>
          <a:xfrm>
            <a:off x="4933908" y="3500697"/>
            <a:ext cx="7713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Allotted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0918695A-FC47-0B86-BB72-6B858FFC2D90}"/>
              </a:ext>
            </a:extLst>
          </p:cNvPr>
          <p:cNvSpPr/>
          <p:nvPr/>
        </p:nvSpPr>
        <p:spPr>
          <a:xfrm>
            <a:off x="7211680" y="3386069"/>
            <a:ext cx="2290830" cy="53094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Student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CAEB5150-5C02-6A5F-2323-EAFA6BB2131F}"/>
              </a:ext>
            </a:extLst>
          </p:cNvPr>
          <p:cNvCxnSpPr>
            <a:cxnSpLocks/>
          </p:cNvCxnSpPr>
          <p:nvPr/>
        </p:nvCxnSpPr>
        <p:spPr>
          <a:xfrm>
            <a:off x="9307696" y="1644770"/>
            <a:ext cx="755374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9A6CBCC0-91CC-C22D-1747-B0720F4BA7F4}"/>
              </a:ext>
            </a:extLst>
          </p:cNvPr>
          <p:cNvSpPr/>
          <p:nvPr/>
        </p:nvSpPr>
        <p:spPr>
          <a:xfrm>
            <a:off x="11187638" y="4843426"/>
            <a:ext cx="1484244" cy="7123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Contact information</a:t>
            </a:r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02942E9D-33DC-E9B2-B721-641F9938A2B0}"/>
              </a:ext>
            </a:extLst>
          </p:cNvPr>
          <p:cNvSpPr/>
          <p:nvPr/>
        </p:nvSpPr>
        <p:spPr>
          <a:xfrm>
            <a:off x="11000006" y="4698445"/>
            <a:ext cx="1850780" cy="10336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EC9323B0-F38A-549F-33FF-553C69EDA94A}"/>
              </a:ext>
            </a:extLst>
          </p:cNvPr>
          <p:cNvSpPr/>
          <p:nvPr/>
        </p:nvSpPr>
        <p:spPr>
          <a:xfrm>
            <a:off x="7175722" y="1128949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F_Name</a:t>
            </a:r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="" xmlns:a16="http://schemas.microsoft.com/office/drawing/2014/main" id="{40949949-82FC-48CE-0C3E-C76CB834A81C}"/>
              </a:ext>
            </a:extLst>
          </p:cNvPr>
          <p:cNvCxnSpPr>
            <a:cxnSpLocks/>
            <a:stCxn id="82" idx="4"/>
          </p:cNvCxnSpPr>
          <p:nvPr/>
        </p:nvCxnSpPr>
        <p:spPr>
          <a:xfrm flipH="1">
            <a:off x="8425020" y="1752541"/>
            <a:ext cx="1260363" cy="161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F5C5612B-E6B5-DE67-F246-9D55310D16F0}"/>
              </a:ext>
            </a:extLst>
          </p:cNvPr>
          <p:cNvCxnSpPr>
            <a:stCxn id="72" idx="1"/>
            <a:endCxn id="69" idx="3"/>
          </p:cNvCxnSpPr>
          <p:nvPr/>
        </p:nvCxnSpPr>
        <p:spPr>
          <a:xfrm flipH="1" flipV="1">
            <a:off x="9502510" y="3651544"/>
            <a:ext cx="1768536" cy="11982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7A33C7E5-089A-B149-33E7-20A8720E9D65}"/>
              </a:ext>
            </a:extLst>
          </p:cNvPr>
          <p:cNvCxnSpPr>
            <a:cxnSpLocks/>
            <a:stCxn id="73" idx="4"/>
            <a:endCxn id="69" idx="0"/>
          </p:cNvCxnSpPr>
          <p:nvPr/>
        </p:nvCxnSpPr>
        <p:spPr>
          <a:xfrm>
            <a:off x="7746092" y="1825553"/>
            <a:ext cx="611003" cy="1560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="" xmlns:a16="http://schemas.microsoft.com/office/drawing/2014/main" id="{302AAF5B-F03A-8534-9123-34CCD5C42A93}"/>
              </a:ext>
            </a:extLst>
          </p:cNvPr>
          <p:cNvSpPr/>
          <p:nvPr/>
        </p:nvSpPr>
        <p:spPr>
          <a:xfrm>
            <a:off x="6526951" y="2107182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Address</a:t>
            </a:r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E08632F6-BCC4-3302-5EF2-B7A3FFDE81E0}"/>
              </a:ext>
            </a:extLst>
          </p:cNvPr>
          <p:cNvCxnSpPr>
            <a:cxnSpLocks/>
            <a:stCxn id="77" idx="5"/>
            <a:endCxn id="69" idx="0"/>
          </p:cNvCxnSpPr>
          <p:nvPr/>
        </p:nvCxnSpPr>
        <p:spPr>
          <a:xfrm>
            <a:off x="7500633" y="2701771"/>
            <a:ext cx="856462" cy="6842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="" xmlns:a16="http://schemas.microsoft.com/office/drawing/2014/main" id="{05A49DCC-DB17-1634-A9C7-4DC15AD33D7C}"/>
              </a:ext>
            </a:extLst>
          </p:cNvPr>
          <p:cNvSpPr/>
          <p:nvPr/>
        </p:nvSpPr>
        <p:spPr>
          <a:xfrm>
            <a:off x="10762230" y="1949832"/>
            <a:ext cx="1645866" cy="8281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Department</a:t>
            </a:r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="" xmlns:a16="http://schemas.microsoft.com/office/drawing/2014/main" id="{FF3E465C-7083-6319-C59D-C2CBAB125D8E}"/>
              </a:ext>
            </a:extLst>
          </p:cNvPr>
          <p:cNvSpPr/>
          <p:nvPr/>
        </p:nvSpPr>
        <p:spPr>
          <a:xfrm>
            <a:off x="10578962" y="1752541"/>
            <a:ext cx="2092920" cy="119605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D031DC62-21CD-7FCA-3BA7-27ADF3E405A1}"/>
              </a:ext>
            </a:extLst>
          </p:cNvPr>
          <p:cNvCxnSpPr>
            <a:cxnSpLocks/>
            <a:stCxn id="80" idx="2"/>
            <a:endCxn id="69" idx="3"/>
          </p:cNvCxnSpPr>
          <p:nvPr/>
        </p:nvCxnSpPr>
        <p:spPr>
          <a:xfrm flipH="1">
            <a:off x="9502510" y="2350570"/>
            <a:ext cx="1076452" cy="1300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="" xmlns:a16="http://schemas.microsoft.com/office/drawing/2014/main" id="{4398DF5D-4169-679C-9746-2A40BC5E4ED9}"/>
              </a:ext>
            </a:extLst>
          </p:cNvPr>
          <p:cNvSpPr/>
          <p:nvPr/>
        </p:nvSpPr>
        <p:spPr>
          <a:xfrm>
            <a:off x="8945484" y="1199913"/>
            <a:ext cx="1479798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Student_Id</a:t>
            </a:r>
            <a:r>
              <a:rPr lang="en-US" sz="1200" dirty="0"/>
              <a:t> </a:t>
            </a:r>
            <a:r>
              <a:rPr lang="en-US" sz="1050" dirty="0"/>
              <a:t>(PK)</a:t>
            </a:r>
            <a:endParaRPr lang="en-US" sz="1400" dirty="0"/>
          </a:p>
        </p:txBody>
      </p:sp>
      <p:sp>
        <p:nvSpPr>
          <p:cNvPr id="83" name="Oval 82">
            <a:extLst>
              <a:ext uri="{FF2B5EF4-FFF2-40B4-BE49-F238E27FC236}">
                <a16:creationId xmlns="" xmlns:a16="http://schemas.microsoft.com/office/drawing/2014/main" id="{CD8CAD23-2F48-9308-7213-B3D5728239AF}"/>
              </a:ext>
            </a:extLst>
          </p:cNvPr>
          <p:cNvSpPr/>
          <p:nvPr/>
        </p:nvSpPr>
        <p:spPr>
          <a:xfrm>
            <a:off x="6762824" y="5555730"/>
            <a:ext cx="1641012" cy="9552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FatherName</a:t>
            </a:r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="" xmlns:a16="http://schemas.microsoft.com/office/drawing/2014/main" id="{962AEA9D-49EF-9C63-5239-A55E52EC57BF}"/>
              </a:ext>
            </a:extLst>
          </p:cNvPr>
          <p:cNvCxnSpPr>
            <a:stCxn id="69" idx="2"/>
            <a:endCxn id="83" idx="0"/>
          </p:cNvCxnSpPr>
          <p:nvPr/>
        </p:nvCxnSpPr>
        <p:spPr>
          <a:xfrm flipH="1">
            <a:off x="7583330" y="3917018"/>
            <a:ext cx="773765" cy="16387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="" xmlns:a16="http://schemas.microsoft.com/office/drawing/2014/main" id="{847E1A55-D355-36CD-8053-009C189EBF6A}"/>
              </a:ext>
            </a:extLst>
          </p:cNvPr>
          <p:cNvSpPr/>
          <p:nvPr/>
        </p:nvSpPr>
        <p:spPr>
          <a:xfrm>
            <a:off x="9088169" y="5995458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</a:t>
            </a:r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FC132A46-558F-3F58-8909-DDCBA2D96CFC}"/>
              </a:ext>
            </a:extLst>
          </p:cNvPr>
          <p:cNvCxnSpPr>
            <a:stCxn id="69" idx="2"/>
          </p:cNvCxnSpPr>
          <p:nvPr/>
        </p:nvCxnSpPr>
        <p:spPr>
          <a:xfrm>
            <a:off x="8357095" y="3917018"/>
            <a:ext cx="936737" cy="2167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="" xmlns:a16="http://schemas.microsoft.com/office/drawing/2014/main" id="{3562B36F-ECC0-D223-6333-969FCC67C9B4}"/>
              </a:ext>
            </a:extLst>
          </p:cNvPr>
          <p:cNvSpPr/>
          <p:nvPr/>
        </p:nvSpPr>
        <p:spPr>
          <a:xfrm>
            <a:off x="5456447" y="6137093"/>
            <a:ext cx="1640874" cy="7575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Room_ID</a:t>
            </a:r>
            <a:r>
              <a:rPr lang="en-US" sz="1200" dirty="0"/>
              <a:t> (</a:t>
            </a:r>
            <a:r>
              <a:rPr lang="en-US" sz="1050" dirty="0" err="1"/>
              <a:t>Fk</a:t>
            </a:r>
            <a:r>
              <a:rPr lang="en-US" sz="1200" dirty="0"/>
              <a:t>)</a:t>
            </a:r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A1FFCCCD-AF9C-FCBF-FC6E-7074C3303718}"/>
              </a:ext>
            </a:extLst>
          </p:cNvPr>
          <p:cNvCxnSpPr>
            <a:cxnSpLocks/>
            <a:stCxn id="69" idx="2"/>
            <a:endCxn id="87" idx="7"/>
          </p:cNvCxnSpPr>
          <p:nvPr/>
        </p:nvCxnSpPr>
        <p:spPr>
          <a:xfrm flipH="1">
            <a:off x="6857021" y="3917018"/>
            <a:ext cx="1500074" cy="23310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="" xmlns:a16="http://schemas.microsoft.com/office/drawing/2014/main" id="{F997F7A4-E98C-0177-C45F-2942E832A12F}"/>
              </a:ext>
            </a:extLst>
          </p:cNvPr>
          <p:cNvSpPr/>
          <p:nvPr/>
        </p:nvSpPr>
        <p:spPr>
          <a:xfrm>
            <a:off x="11021700" y="3379929"/>
            <a:ext cx="1640874" cy="7575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Hostel_ID</a:t>
            </a:r>
            <a:r>
              <a:rPr lang="en-US" sz="1200" dirty="0"/>
              <a:t> (</a:t>
            </a:r>
            <a:r>
              <a:rPr lang="en-US" sz="1050" dirty="0" err="1"/>
              <a:t>Fk</a:t>
            </a:r>
            <a:r>
              <a:rPr lang="en-US" sz="1200" dirty="0"/>
              <a:t>)</a:t>
            </a:r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="" xmlns:a16="http://schemas.microsoft.com/office/drawing/2014/main" id="{7588988B-96F2-D6F3-C890-CD08C5B75ABC}"/>
              </a:ext>
            </a:extLst>
          </p:cNvPr>
          <p:cNvCxnSpPr>
            <a:stCxn id="69" idx="3"/>
            <a:endCxn id="89" idx="2"/>
          </p:cNvCxnSpPr>
          <p:nvPr/>
        </p:nvCxnSpPr>
        <p:spPr>
          <a:xfrm>
            <a:off x="9502510" y="3651544"/>
            <a:ext cx="1519190" cy="1071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="" xmlns:a16="http://schemas.microsoft.com/office/drawing/2014/main" id="{1E8E157D-9276-9223-7619-8DD7AE83D89F}"/>
              </a:ext>
            </a:extLst>
          </p:cNvPr>
          <p:cNvSpPr/>
          <p:nvPr/>
        </p:nvSpPr>
        <p:spPr>
          <a:xfrm>
            <a:off x="8255093" y="309593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F_Name</a:t>
            </a:r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="" xmlns:a16="http://schemas.microsoft.com/office/drawing/2014/main" id="{7FC19F48-23E1-206E-EE7F-FB649C4112BC}"/>
              </a:ext>
            </a:extLst>
          </p:cNvPr>
          <p:cNvCxnSpPr>
            <a:stCxn id="91" idx="4"/>
            <a:endCxn id="69" idx="0"/>
          </p:cNvCxnSpPr>
          <p:nvPr/>
        </p:nvCxnSpPr>
        <p:spPr>
          <a:xfrm flipH="1">
            <a:off x="8357095" y="1006197"/>
            <a:ext cx="468368" cy="2379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="" xmlns:a16="http://schemas.microsoft.com/office/drawing/2014/main" id="{688E6FA6-78AD-23FE-8EF6-8E4839CF0DB3}"/>
              </a:ext>
            </a:extLst>
          </p:cNvPr>
          <p:cNvSpPr/>
          <p:nvPr/>
        </p:nvSpPr>
        <p:spPr>
          <a:xfrm>
            <a:off x="7639193" y="5183935"/>
            <a:ext cx="1536478" cy="100863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fee_status</a:t>
            </a:r>
            <a:endParaRPr lang="en-US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="" xmlns:a16="http://schemas.microsoft.com/office/drawing/2014/main" id="{7BB92303-640D-40E5-1282-43D67874CA96}"/>
              </a:ext>
            </a:extLst>
          </p:cNvPr>
          <p:cNvCxnSpPr>
            <a:cxnSpLocks/>
            <a:stCxn id="93" idx="6"/>
            <a:endCxn id="69" idx="2"/>
          </p:cNvCxnSpPr>
          <p:nvPr/>
        </p:nvCxnSpPr>
        <p:spPr>
          <a:xfrm flipH="1" flipV="1">
            <a:off x="8357095" y="3917018"/>
            <a:ext cx="818576" cy="17712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="" xmlns:a16="http://schemas.microsoft.com/office/drawing/2014/main" id="{FDAE4BAF-FCB8-B379-AF92-035AEA7FAC52}"/>
              </a:ext>
            </a:extLst>
          </p:cNvPr>
          <p:cNvSpPr/>
          <p:nvPr/>
        </p:nvSpPr>
        <p:spPr>
          <a:xfrm>
            <a:off x="5151585" y="4940032"/>
            <a:ext cx="1536478" cy="100863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mess_status</a:t>
            </a:r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="" xmlns:a16="http://schemas.microsoft.com/office/drawing/2014/main" id="{386FE750-C739-CE98-4745-00FBE1321D30}"/>
              </a:ext>
            </a:extLst>
          </p:cNvPr>
          <p:cNvCxnSpPr>
            <a:stCxn id="69" idx="2"/>
            <a:endCxn id="95" idx="6"/>
          </p:cNvCxnSpPr>
          <p:nvPr/>
        </p:nvCxnSpPr>
        <p:spPr>
          <a:xfrm flipH="1">
            <a:off x="6688063" y="3917018"/>
            <a:ext cx="1669032" cy="15273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="" xmlns:a16="http://schemas.microsoft.com/office/drawing/2014/main" id="{0AD212D2-B1B8-8EFE-BE13-A89D154FFC8C}"/>
              </a:ext>
            </a:extLst>
          </p:cNvPr>
          <p:cNvSpPr/>
          <p:nvPr/>
        </p:nvSpPr>
        <p:spPr>
          <a:xfrm>
            <a:off x="10873111" y="5903063"/>
            <a:ext cx="2127413" cy="9278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fingerprint_data</a:t>
            </a:r>
            <a:endParaRPr lang="en-US" b="1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="" xmlns:a16="http://schemas.microsoft.com/office/drawing/2014/main" id="{D6307EE8-210F-62E7-A412-96D44C576D25}"/>
              </a:ext>
            </a:extLst>
          </p:cNvPr>
          <p:cNvCxnSpPr>
            <a:stCxn id="69" idx="2"/>
            <a:endCxn id="97" idx="1"/>
          </p:cNvCxnSpPr>
          <p:nvPr/>
        </p:nvCxnSpPr>
        <p:spPr>
          <a:xfrm>
            <a:off x="8357095" y="3917018"/>
            <a:ext cx="2827568" cy="21219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="" xmlns:a16="http://schemas.microsoft.com/office/drawing/2014/main" id="{CF1F7299-BC12-39D7-4118-59719ED7D31F}"/>
              </a:ext>
            </a:extLst>
          </p:cNvPr>
          <p:cNvSpPr/>
          <p:nvPr/>
        </p:nvSpPr>
        <p:spPr>
          <a:xfrm>
            <a:off x="9280807" y="4447967"/>
            <a:ext cx="1766310" cy="8761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Created_By_Admin_ID</a:t>
            </a:r>
            <a:endParaRPr lang="en-US" sz="1200" dirty="0"/>
          </a:p>
          <a:p>
            <a:pPr algn="ctr"/>
            <a:r>
              <a:rPr lang="en-US" sz="1200" dirty="0"/>
              <a:t>(FK)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="" xmlns:a16="http://schemas.microsoft.com/office/drawing/2014/main" id="{68638083-DE5E-CB20-00DE-260511FF6505}"/>
              </a:ext>
            </a:extLst>
          </p:cNvPr>
          <p:cNvSpPr/>
          <p:nvPr/>
        </p:nvSpPr>
        <p:spPr>
          <a:xfrm>
            <a:off x="10626327" y="571828"/>
            <a:ext cx="1302813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Password</a:t>
            </a:r>
            <a:endParaRPr lang="en-US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="" xmlns:a16="http://schemas.microsoft.com/office/drawing/2014/main" id="{090185BF-D140-EEEE-EC55-ABFB836DB35A}"/>
              </a:ext>
            </a:extLst>
          </p:cNvPr>
          <p:cNvCxnSpPr>
            <a:stCxn id="100" idx="6"/>
            <a:endCxn id="69" idx="0"/>
          </p:cNvCxnSpPr>
          <p:nvPr/>
        </p:nvCxnSpPr>
        <p:spPr>
          <a:xfrm flipH="1">
            <a:off x="8357095" y="920130"/>
            <a:ext cx="3572045" cy="24659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="" xmlns:a16="http://schemas.microsoft.com/office/drawing/2014/main" id="{1F1B4A0C-0A9A-45A5-17D7-36E8A0087F29}"/>
              </a:ext>
            </a:extLst>
          </p:cNvPr>
          <p:cNvCxnSpPr>
            <a:cxnSpLocks/>
            <a:stCxn id="99" idx="7"/>
            <a:endCxn id="69" idx="2"/>
          </p:cNvCxnSpPr>
          <p:nvPr/>
        </p:nvCxnSpPr>
        <p:spPr>
          <a:xfrm flipH="1" flipV="1">
            <a:off x="8357095" y="3917018"/>
            <a:ext cx="2431352" cy="6592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BB147181-4590-D951-365D-0B6DB0DB39D2}"/>
              </a:ext>
            </a:extLst>
          </p:cNvPr>
          <p:cNvCxnSpPr>
            <a:stCxn id="65" idx="3"/>
            <a:endCxn id="69" idx="1"/>
          </p:cNvCxnSpPr>
          <p:nvPr/>
        </p:nvCxnSpPr>
        <p:spPr>
          <a:xfrm>
            <a:off x="6412641" y="3631605"/>
            <a:ext cx="799039" cy="19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="" xmlns:a16="http://schemas.microsoft.com/office/drawing/2014/main" id="{A5BAB34F-811B-1174-31C9-F70083B8448B}"/>
              </a:ext>
            </a:extLst>
          </p:cNvPr>
          <p:cNvCxnSpPr/>
          <p:nvPr/>
        </p:nvCxnSpPr>
        <p:spPr>
          <a:xfrm flipH="1">
            <a:off x="6924801" y="3394138"/>
            <a:ext cx="299662" cy="237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="" xmlns:a16="http://schemas.microsoft.com/office/drawing/2014/main" id="{5BFA466F-9F44-F126-A3E2-397CDEF80584}"/>
              </a:ext>
            </a:extLst>
          </p:cNvPr>
          <p:cNvCxnSpPr>
            <a:cxnSpLocks/>
          </p:cNvCxnSpPr>
          <p:nvPr/>
        </p:nvCxnSpPr>
        <p:spPr>
          <a:xfrm flipH="1" flipV="1">
            <a:off x="6957510" y="3631605"/>
            <a:ext cx="218212" cy="285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62EA4FE4-D3B6-E0D7-470D-F6ED79B7BB56}"/>
              </a:ext>
            </a:extLst>
          </p:cNvPr>
          <p:cNvSpPr/>
          <p:nvPr/>
        </p:nvSpPr>
        <p:spPr>
          <a:xfrm>
            <a:off x="315006" y="3439511"/>
            <a:ext cx="2305878" cy="41455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Room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ABB16D8F-3F89-206C-36E9-C82A1CD56A67}"/>
              </a:ext>
            </a:extLst>
          </p:cNvPr>
          <p:cNvSpPr/>
          <p:nvPr/>
        </p:nvSpPr>
        <p:spPr>
          <a:xfrm>
            <a:off x="2522618" y="915145"/>
            <a:ext cx="1800863" cy="71341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Room_Id</a:t>
            </a:r>
            <a:r>
              <a:rPr lang="en-US" sz="1200" dirty="0"/>
              <a:t>(PK)</a:t>
            </a:r>
            <a:endParaRPr lang="en-US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="" xmlns:a16="http://schemas.microsoft.com/office/drawing/2014/main" id="{F97D67E4-ED6E-FC01-02CA-BC582DF6A960}"/>
              </a:ext>
            </a:extLst>
          </p:cNvPr>
          <p:cNvCxnSpPr>
            <a:cxnSpLocks/>
          </p:cNvCxnSpPr>
          <p:nvPr/>
        </p:nvCxnSpPr>
        <p:spPr>
          <a:xfrm>
            <a:off x="2929456" y="1419666"/>
            <a:ext cx="7553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="" xmlns:a16="http://schemas.microsoft.com/office/drawing/2014/main" id="{6C01E214-20F0-D9B2-2AF4-69378D454DA8}"/>
              </a:ext>
            </a:extLst>
          </p:cNvPr>
          <p:cNvSpPr/>
          <p:nvPr/>
        </p:nvSpPr>
        <p:spPr>
          <a:xfrm>
            <a:off x="749959" y="1628395"/>
            <a:ext cx="1479798" cy="6384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Room_Type</a:t>
            </a:r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="" xmlns:a16="http://schemas.microsoft.com/office/drawing/2014/main" id="{ABDBD18B-38EB-E296-0EA6-895186BD035B}"/>
              </a:ext>
            </a:extLst>
          </p:cNvPr>
          <p:cNvCxnSpPr>
            <a:cxnSpLocks/>
            <a:stCxn id="107" idx="3"/>
            <a:endCxn id="106" idx="0"/>
          </p:cNvCxnSpPr>
          <p:nvPr/>
        </p:nvCxnSpPr>
        <p:spPr>
          <a:xfrm flipH="1">
            <a:off x="1467945" y="1524083"/>
            <a:ext cx="1318403" cy="19154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="" xmlns:a16="http://schemas.microsoft.com/office/drawing/2014/main" id="{B880A812-2370-66F3-58FF-E4E7DF9753CA}"/>
              </a:ext>
            </a:extLst>
          </p:cNvPr>
          <p:cNvCxnSpPr>
            <a:cxnSpLocks/>
            <a:stCxn id="109" idx="4"/>
            <a:endCxn id="106" idx="0"/>
          </p:cNvCxnSpPr>
          <p:nvPr/>
        </p:nvCxnSpPr>
        <p:spPr>
          <a:xfrm flipH="1">
            <a:off x="1467945" y="2266799"/>
            <a:ext cx="21913" cy="11727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="" xmlns:a16="http://schemas.microsoft.com/office/drawing/2014/main" id="{924CF840-5D4F-B68F-F4A3-E531BF3013CB}"/>
              </a:ext>
            </a:extLst>
          </p:cNvPr>
          <p:cNvSpPr/>
          <p:nvPr/>
        </p:nvSpPr>
        <p:spPr>
          <a:xfrm>
            <a:off x="1467945" y="5133622"/>
            <a:ext cx="1839198" cy="7161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Capacity</a:t>
            </a:r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="" xmlns:a16="http://schemas.microsoft.com/office/drawing/2014/main" id="{B7E13D07-8A42-C950-D7B9-26121F878111}"/>
              </a:ext>
            </a:extLst>
          </p:cNvPr>
          <p:cNvSpPr/>
          <p:nvPr/>
        </p:nvSpPr>
        <p:spPr>
          <a:xfrm>
            <a:off x="3072971" y="1989080"/>
            <a:ext cx="1250510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Location</a:t>
            </a:r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="" xmlns:a16="http://schemas.microsoft.com/office/drawing/2014/main" id="{BD83E41F-40F6-B59A-8313-E58393C8D8E4}"/>
              </a:ext>
            </a:extLst>
          </p:cNvPr>
          <p:cNvCxnSpPr>
            <a:cxnSpLocks/>
            <a:stCxn id="112" idx="0"/>
          </p:cNvCxnSpPr>
          <p:nvPr/>
        </p:nvCxnSpPr>
        <p:spPr>
          <a:xfrm flipH="1" flipV="1">
            <a:off x="1423318" y="3854066"/>
            <a:ext cx="964226" cy="1279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="" xmlns:a16="http://schemas.microsoft.com/office/drawing/2014/main" id="{59CA7650-DA2C-7EC1-00A4-36F641DD1B3F}"/>
              </a:ext>
            </a:extLst>
          </p:cNvPr>
          <p:cNvCxnSpPr>
            <a:cxnSpLocks/>
            <a:stCxn id="113" idx="3"/>
            <a:endCxn id="106" idx="0"/>
          </p:cNvCxnSpPr>
          <p:nvPr/>
        </p:nvCxnSpPr>
        <p:spPr>
          <a:xfrm flipH="1">
            <a:off x="1467945" y="2583669"/>
            <a:ext cx="1788159" cy="8558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="" xmlns:a16="http://schemas.microsoft.com/office/drawing/2014/main" id="{5A818E4F-12D2-FDCC-B5A5-12DBCD100900}"/>
              </a:ext>
            </a:extLst>
          </p:cNvPr>
          <p:cNvSpPr/>
          <p:nvPr/>
        </p:nvSpPr>
        <p:spPr>
          <a:xfrm>
            <a:off x="4406940" y="1252596"/>
            <a:ext cx="1250510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Floor_No</a:t>
            </a:r>
            <a:endParaRPr lang="en-US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="" xmlns:a16="http://schemas.microsoft.com/office/drawing/2014/main" id="{89B0AC8B-B9AE-BB24-1B1B-EF3632D708FF}"/>
              </a:ext>
            </a:extLst>
          </p:cNvPr>
          <p:cNvCxnSpPr>
            <a:cxnSpLocks/>
            <a:stCxn id="116" idx="4"/>
            <a:endCxn id="113" idx="0"/>
          </p:cNvCxnSpPr>
          <p:nvPr/>
        </p:nvCxnSpPr>
        <p:spPr>
          <a:xfrm flipH="1">
            <a:off x="3698226" y="1699857"/>
            <a:ext cx="1333969" cy="2892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="" xmlns:a16="http://schemas.microsoft.com/office/drawing/2014/main" id="{EFB6AD00-A8CC-26AE-7B86-25D981A01F00}"/>
              </a:ext>
            </a:extLst>
          </p:cNvPr>
          <p:cNvCxnSpPr>
            <a:cxnSpLocks/>
            <a:stCxn id="65" idx="1"/>
            <a:endCxn id="106" idx="3"/>
          </p:cNvCxnSpPr>
          <p:nvPr/>
        </p:nvCxnSpPr>
        <p:spPr>
          <a:xfrm flipH="1">
            <a:off x="2620884" y="3631605"/>
            <a:ext cx="1800864" cy="15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="" xmlns:a16="http://schemas.microsoft.com/office/drawing/2014/main" id="{FADA5404-45F0-75A1-DD33-E8003D17C93C}"/>
              </a:ext>
            </a:extLst>
          </p:cNvPr>
          <p:cNvSpPr/>
          <p:nvPr/>
        </p:nvSpPr>
        <p:spPr>
          <a:xfrm>
            <a:off x="3901528" y="4401624"/>
            <a:ext cx="1442396" cy="6384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Student_ID</a:t>
            </a:r>
            <a:r>
              <a:rPr lang="en-US" sz="1000" dirty="0"/>
              <a:t>(FK)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="" xmlns:a16="http://schemas.microsoft.com/office/drawing/2014/main" id="{385C924B-77E9-A47B-F83F-7EAF1C30110C}"/>
              </a:ext>
            </a:extLst>
          </p:cNvPr>
          <p:cNvCxnSpPr>
            <a:cxnSpLocks/>
            <a:stCxn id="106" idx="2"/>
            <a:endCxn id="122" idx="0"/>
          </p:cNvCxnSpPr>
          <p:nvPr/>
        </p:nvCxnSpPr>
        <p:spPr>
          <a:xfrm flipH="1">
            <a:off x="1197009" y="3854066"/>
            <a:ext cx="270936" cy="19981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="" xmlns:a16="http://schemas.microsoft.com/office/drawing/2014/main" id="{F54B85CF-201A-8312-A416-E4419F04D9CF}"/>
              </a:ext>
            </a:extLst>
          </p:cNvPr>
          <p:cNvCxnSpPr>
            <a:cxnSpLocks/>
            <a:stCxn id="119" idx="2"/>
            <a:endCxn id="106" idx="3"/>
          </p:cNvCxnSpPr>
          <p:nvPr/>
        </p:nvCxnSpPr>
        <p:spPr>
          <a:xfrm flipH="1" flipV="1">
            <a:off x="2620884" y="3646789"/>
            <a:ext cx="1280644" cy="10740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="" xmlns:a16="http://schemas.microsoft.com/office/drawing/2014/main" id="{48E447B0-B918-DCA9-724D-46EA74D46708}"/>
              </a:ext>
            </a:extLst>
          </p:cNvPr>
          <p:cNvSpPr/>
          <p:nvPr/>
        </p:nvSpPr>
        <p:spPr>
          <a:xfrm>
            <a:off x="475811" y="5852260"/>
            <a:ext cx="1442396" cy="6384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Room_No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93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/>
          <p:cNvSpPr/>
          <p:nvPr/>
        </p:nvSpPr>
        <p:spPr>
          <a:xfrm>
            <a:off x="469577" y="326030"/>
            <a:ext cx="4200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800" kern="0" dirty="0">
                <a:solidFill>
                  <a:srgbClr val="FFFF00"/>
                </a:solidFill>
              </a:rPr>
              <a:t>4 / Student ↔ Payment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CDEDCF1-F1F5-A2CE-6AC0-11659D0A6581}"/>
              </a:ext>
            </a:extLst>
          </p:cNvPr>
          <p:cNvSpPr/>
          <p:nvPr/>
        </p:nvSpPr>
        <p:spPr>
          <a:xfrm>
            <a:off x="7378437" y="3253200"/>
            <a:ext cx="2290830" cy="53094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Student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33BD401-DADE-C4E1-8A87-BECBE5C4E95F}"/>
              </a:ext>
            </a:extLst>
          </p:cNvPr>
          <p:cNvCxnSpPr>
            <a:cxnSpLocks/>
          </p:cNvCxnSpPr>
          <p:nvPr/>
        </p:nvCxnSpPr>
        <p:spPr>
          <a:xfrm>
            <a:off x="9474453" y="1511901"/>
            <a:ext cx="755374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CD018E26-A5CB-B6E1-5DB3-71E8645A7AE9}"/>
              </a:ext>
            </a:extLst>
          </p:cNvPr>
          <p:cNvSpPr/>
          <p:nvPr/>
        </p:nvSpPr>
        <p:spPr>
          <a:xfrm>
            <a:off x="11354395" y="4710557"/>
            <a:ext cx="1484244" cy="7123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Contact information</a:t>
            </a:r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BEDB1E5B-9EFE-373F-19B8-3A3AE100BDA7}"/>
              </a:ext>
            </a:extLst>
          </p:cNvPr>
          <p:cNvSpPr/>
          <p:nvPr/>
        </p:nvSpPr>
        <p:spPr>
          <a:xfrm>
            <a:off x="11166763" y="4565576"/>
            <a:ext cx="1850780" cy="10336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1BEA062D-6829-1FFE-9FC7-DDF235EA23FF}"/>
              </a:ext>
            </a:extLst>
          </p:cNvPr>
          <p:cNvSpPr/>
          <p:nvPr/>
        </p:nvSpPr>
        <p:spPr>
          <a:xfrm>
            <a:off x="7342479" y="996080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F_Name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FC3CCC7B-C770-B390-F662-CC6810BFFBF7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8591777" y="1619672"/>
            <a:ext cx="1260363" cy="161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F4804651-EDB1-43A8-CC2B-C72FCC1F3243}"/>
              </a:ext>
            </a:extLst>
          </p:cNvPr>
          <p:cNvCxnSpPr>
            <a:stCxn id="27" idx="1"/>
            <a:endCxn id="3" idx="3"/>
          </p:cNvCxnSpPr>
          <p:nvPr/>
        </p:nvCxnSpPr>
        <p:spPr>
          <a:xfrm flipH="1" flipV="1">
            <a:off x="9669267" y="3518675"/>
            <a:ext cx="1768536" cy="11982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04AE6FD9-EDD5-36D7-BDBC-D11FCAB61F09}"/>
              </a:ext>
            </a:extLst>
          </p:cNvPr>
          <p:cNvCxnSpPr>
            <a:cxnSpLocks/>
            <a:stCxn id="28" idx="4"/>
            <a:endCxn id="3" idx="0"/>
          </p:cNvCxnSpPr>
          <p:nvPr/>
        </p:nvCxnSpPr>
        <p:spPr>
          <a:xfrm>
            <a:off x="7912849" y="1692684"/>
            <a:ext cx="611003" cy="1560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305CF4FD-84CE-586F-11A2-D3E9B0B45F29}"/>
              </a:ext>
            </a:extLst>
          </p:cNvPr>
          <p:cNvSpPr/>
          <p:nvPr/>
        </p:nvSpPr>
        <p:spPr>
          <a:xfrm>
            <a:off x="10720318" y="532355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Address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31DC133B-4055-76D6-7272-A0FD77064A85}"/>
              </a:ext>
            </a:extLst>
          </p:cNvPr>
          <p:cNvCxnSpPr>
            <a:cxnSpLocks/>
            <a:stCxn id="32" idx="5"/>
            <a:endCxn id="3" idx="0"/>
          </p:cNvCxnSpPr>
          <p:nvPr/>
        </p:nvCxnSpPr>
        <p:spPr>
          <a:xfrm flipH="1">
            <a:off x="8523852" y="1126944"/>
            <a:ext cx="3170148" cy="21262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764C248E-0CD7-A4E9-8EFA-A3AB2A9218A5}"/>
              </a:ext>
            </a:extLst>
          </p:cNvPr>
          <p:cNvSpPr/>
          <p:nvPr/>
        </p:nvSpPr>
        <p:spPr>
          <a:xfrm>
            <a:off x="10928987" y="1816963"/>
            <a:ext cx="1645866" cy="8281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Department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6CBA88CA-83DB-F5C4-24A8-CC4C22FD8D22}"/>
              </a:ext>
            </a:extLst>
          </p:cNvPr>
          <p:cNvSpPr/>
          <p:nvPr/>
        </p:nvSpPr>
        <p:spPr>
          <a:xfrm>
            <a:off x="10745719" y="1619672"/>
            <a:ext cx="2092920" cy="119605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47A7F944-186F-6C84-D226-E261BCE36B0C}"/>
              </a:ext>
            </a:extLst>
          </p:cNvPr>
          <p:cNvCxnSpPr>
            <a:cxnSpLocks/>
            <a:stCxn id="35" idx="2"/>
            <a:endCxn id="3" idx="3"/>
          </p:cNvCxnSpPr>
          <p:nvPr/>
        </p:nvCxnSpPr>
        <p:spPr>
          <a:xfrm flipH="1">
            <a:off x="9669267" y="2217701"/>
            <a:ext cx="1076452" cy="1300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781C9576-7DCF-DD72-1392-E63C60412EA1}"/>
              </a:ext>
            </a:extLst>
          </p:cNvPr>
          <p:cNvSpPr/>
          <p:nvPr/>
        </p:nvSpPr>
        <p:spPr>
          <a:xfrm>
            <a:off x="9112241" y="1067044"/>
            <a:ext cx="1479798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Student_Id</a:t>
            </a:r>
            <a:r>
              <a:rPr lang="en-US" sz="1200" dirty="0"/>
              <a:t> </a:t>
            </a:r>
            <a:r>
              <a:rPr lang="en-US" sz="1050" dirty="0"/>
              <a:t>(PK)</a:t>
            </a:r>
            <a:endParaRPr lang="en-US" sz="1400" dirty="0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24D28C0C-A3B4-A8D9-A986-72D074726E18}"/>
              </a:ext>
            </a:extLst>
          </p:cNvPr>
          <p:cNvSpPr/>
          <p:nvPr/>
        </p:nvSpPr>
        <p:spPr>
          <a:xfrm>
            <a:off x="6929581" y="5422861"/>
            <a:ext cx="1641012" cy="9552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FatherName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2EBE501C-6C8F-9EE7-34E8-4FDFCD1BE0D8}"/>
              </a:ext>
            </a:extLst>
          </p:cNvPr>
          <p:cNvCxnSpPr>
            <a:stCxn id="3" idx="2"/>
            <a:endCxn id="38" idx="0"/>
          </p:cNvCxnSpPr>
          <p:nvPr/>
        </p:nvCxnSpPr>
        <p:spPr>
          <a:xfrm flipH="1">
            <a:off x="7750087" y="3784149"/>
            <a:ext cx="773765" cy="16387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38F96AB1-AC73-5836-9BD0-7E34BCA2D5EF}"/>
              </a:ext>
            </a:extLst>
          </p:cNvPr>
          <p:cNvSpPr/>
          <p:nvPr/>
        </p:nvSpPr>
        <p:spPr>
          <a:xfrm>
            <a:off x="9254926" y="5862589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129763D4-FAC1-4CC6-3916-08F6C7311471}"/>
              </a:ext>
            </a:extLst>
          </p:cNvPr>
          <p:cNvCxnSpPr>
            <a:stCxn id="3" idx="2"/>
          </p:cNvCxnSpPr>
          <p:nvPr/>
        </p:nvCxnSpPr>
        <p:spPr>
          <a:xfrm>
            <a:off x="8523852" y="3784149"/>
            <a:ext cx="936737" cy="2167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A3625E82-2F9A-A0B4-4178-0DF84224CB9B}"/>
              </a:ext>
            </a:extLst>
          </p:cNvPr>
          <p:cNvSpPr/>
          <p:nvPr/>
        </p:nvSpPr>
        <p:spPr>
          <a:xfrm>
            <a:off x="5412657" y="5900462"/>
            <a:ext cx="1640874" cy="7575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Room_ID</a:t>
            </a:r>
            <a:r>
              <a:rPr lang="en-US" sz="1200" dirty="0"/>
              <a:t> (</a:t>
            </a:r>
            <a:r>
              <a:rPr lang="en-US" sz="1050" dirty="0" err="1"/>
              <a:t>Fk</a:t>
            </a:r>
            <a:r>
              <a:rPr lang="en-US" sz="1200" dirty="0"/>
              <a:t>)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DE73447D-2B08-B6A0-B75B-E7A6B1F3DBE9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 flipH="1">
            <a:off x="6233094" y="3784149"/>
            <a:ext cx="2290758" cy="21163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1CF54B85-FECE-9CC0-8222-ECE65C119EAB}"/>
              </a:ext>
            </a:extLst>
          </p:cNvPr>
          <p:cNvSpPr/>
          <p:nvPr/>
        </p:nvSpPr>
        <p:spPr>
          <a:xfrm>
            <a:off x="11188457" y="3247060"/>
            <a:ext cx="1640874" cy="7575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Hostel_ID</a:t>
            </a:r>
            <a:r>
              <a:rPr lang="en-US" sz="1200" dirty="0"/>
              <a:t> (</a:t>
            </a:r>
            <a:r>
              <a:rPr lang="en-US" sz="1050" dirty="0" err="1"/>
              <a:t>Fk</a:t>
            </a:r>
            <a:r>
              <a:rPr lang="en-US" sz="1200" dirty="0"/>
              <a:t>)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0923FD9D-BF21-06BD-0D5B-FEFBA566B971}"/>
              </a:ext>
            </a:extLst>
          </p:cNvPr>
          <p:cNvCxnSpPr>
            <a:stCxn id="3" idx="3"/>
            <a:endCxn id="44" idx="2"/>
          </p:cNvCxnSpPr>
          <p:nvPr/>
        </p:nvCxnSpPr>
        <p:spPr>
          <a:xfrm>
            <a:off x="9669267" y="3518675"/>
            <a:ext cx="1519190" cy="1071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C2B9FF9A-F849-B9F4-68EA-450D9DE68612}"/>
              </a:ext>
            </a:extLst>
          </p:cNvPr>
          <p:cNvSpPr/>
          <p:nvPr/>
        </p:nvSpPr>
        <p:spPr>
          <a:xfrm>
            <a:off x="6237697" y="495510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F_Name</a:t>
            </a:r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78C78654-04BC-F9B1-67AF-34906B03F63A}"/>
              </a:ext>
            </a:extLst>
          </p:cNvPr>
          <p:cNvCxnSpPr>
            <a:stCxn id="46" idx="4"/>
            <a:endCxn id="3" idx="0"/>
          </p:cNvCxnSpPr>
          <p:nvPr/>
        </p:nvCxnSpPr>
        <p:spPr>
          <a:xfrm>
            <a:off x="6808067" y="1192114"/>
            <a:ext cx="1715785" cy="20610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C001AB7-B757-9CF2-F4A9-07D51C5D308F}"/>
              </a:ext>
            </a:extLst>
          </p:cNvPr>
          <p:cNvSpPr/>
          <p:nvPr/>
        </p:nvSpPr>
        <p:spPr>
          <a:xfrm>
            <a:off x="4966088" y="1292213"/>
            <a:ext cx="1536478" cy="100863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fee_status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55766B5A-E970-1F0B-02D9-5674DC3DE8A0}"/>
              </a:ext>
            </a:extLst>
          </p:cNvPr>
          <p:cNvCxnSpPr>
            <a:cxnSpLocks/>
            <a:stCxn id="48" idx="6"/>
            <a:endCxn id="3" idx="0"/>
          </p:cNvCxnSpPr>
          <p:nvPr/>
        </p:nvCxnSpPr>
        <p:spPr>
          <a:xfrm>
            <a:off x="6502566" y="1796529"/>
            <a:ext cx="2021286" cy="1456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46C77BFA-DDE7-81D2-029F-EF871E74B610}"/>
              </a:ext>
            </a:extLst>
          </p:cNvPr>
          <p:cNvSpPr/>
          <p:nvPr/>
        </p:nvSpPr>
        <p:spPr>
          <a:xfrm>
            <a:off x="5817312" y="4709924"/>
            <a:ext cx="1536478" cy="100863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mess_status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D953709-F4F0-4FC5-ADF1-CF8C360BA98E}"/>
              </a:ext>
            </a:extLst>
          </p:cNvPr>
          <p:cNvCxnSpPr>
            <a:stCxn id="3" idx="2"/>
            <a:endCxn id="50" idx="6"/>
          </p:cNvCxnSpPr>
          <p:nvPr/>
        </p:nvCxnSpPr>
        <p:spPr>
          <a:xfrm flipH="1">
            <a:off x="7353790" y="3784149"/>
            <a:ext cx="1170062" cy="14300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B397B799-2800-152A-D626-5CABFAD400E1}"/>
              </a:ext>
            </a:extLst>
          </p:cNvPr>
          <p:cNvSpPr/>
          <p:nvPr/>
        </p:nvSpPr>
        <p:spPr>
          <a:xfrm>
            <a:off x="11039868" y="5770194"/>
            <a:ext cx="2127413" cy="9278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fingerprint_data</a:t>
            </a:r>
            <a:endParaRPr lang="en-US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5D31014D-DB6E-A132-0683-85A8E3FDC59E}"/>
              </a:ext>
            </a:extLst>
          </p:cNvPr>
          <p:cNvCxnSpPr>
            <a:stCxn id="3" idx="2"/>
            <a:endCxn id="52" idx="1"/>
          </p:cNvCxnSpPr>
          <p:nvPr/>
        </p:nvCxnSpPr>
        <p:spPr>
          <a:xfrm>
            <a:off x="8523852" y="3784149"/>
            <a:ext cx="2827568" cy="21219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584339A3-A5DA-7CDF-2671-2169C8FA9FFD}"/>
              </a:ext>
            </a:extLst>
          </p:cNvPr>
          <p:cNvSpPr/>
          <p:nvPr/>
        </p:nvSpPr>
        <p:spPr>
          <a:xfrm>
            <a:off x="9013571" y="4582506"/>
            <a:ext cx="1766310" cy="8761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Created_By_Admin_ID</a:t>
            </a:r>
            <a:endParaRPr lang="en-US" sz="1200" dirty="0"/>
          </a:p>
          <a:p>
            <a:pPr algn="ctr"/>
            <a:r>
              <a:rPr lang="en-US" sz="1200" dirty="0"/>
              <a:t>(FK)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60C72535-C706-2063-1F8F-7C1F221EEA13}"/>
              </a:ext>
            </a:extLst>
          </p:cNvPr>
          <p:cNvSpPr/>
          <p:nvPr/>
        </p:nvSpPr>
        <p:spPr>
          <a:xfrm>
            <a:off x="7872445" y="254632"/>
            <a:ext cx="1302813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Password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ED005417-11E3-9226-493F-B777CF0B55CC}"/>
              </a:ext>
            </a:extLst>
          </p:cNvPr>
          <p:cNvCxnSpPr>
            <a:stCxn id="56" idx="6"/>
            <a:endCxn id="3" idx="0"/>
          </p:cNvCxnSpPr>
          <p:nvPr/>
        </p:nvCxnSpPr>
        <p:spPr>
          <a:xfrm flipH="1">
            <a:off x="8523852" y="602934"/>
            <a:ext cx="651406" cy="26502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DF03EA69-99E4-3917-EC26-DF284A99F9E8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9669267" y="3518675"/>
            <a:ext cx="879967" cy="1191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="" xmlns:a16="http://schemas.microsoft.com/office/drawing/2014/main" id="{7DBF893D-FED1-DA28-080B-433C9A94D5E9}"/>
              </a:ext>
            </a:extLst>
          </p:cNvPr>
          <p:cNvSpPr/>
          <p:nvPr/>
        </p:nvSpPr>
        <p:spPr>
          <a:xfrm>
            <a:off x="1706147" y="3234241"/>
            <a:ext cx="2616054" cy="53094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Payment Table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="" xmlns:a16="http://schemas.microsoft.com/office/drawing/2014/main" id="{56B06FD0-1366-FAE3-50B3-8DC480FAA48E}"/>
              </a:ext>
            </a:extLst>
          </p:cNvPr>
          <p:cNvSpPr/>
          <p:nvPr/>
        </p:nvSpPr>
        <p:spPr>
          <a:xfrm>
            <a:off x="160957" y="4277985"/>
            <a:ext cx="1490513" cy="6090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Student_ID</a:t>
            </a:r>
            <a:r>
              <a:rPr lang="en-US" sz="1200" dirty="0"/>
              <a:t> </a:t>
            </a:r>
            <a:r>
              <a:rPr lang="en-US" sz="1000" dirty="0"/>
              <a:t>(FK)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="" xmlns:a16="http://schemas.microsoft.com/office/drawing/2014/main" id="{9B20C06A-8CE6-BB80-A150-1F7E5F7B69B3}"/>
              </a:ext>
            </a:extLst>
          </p:cNvPr>
          <p:cNvCxnSpPr>
            <a:cxnSpLocks/>
            <a:stCxn id="190" idx="6"/>
            <a:endCxn id="189" idx="2"/>
          </p:cNvCxnSpPr>
          <p:nvPr/>
        </p:nvCxnSpPr>
        <p:spPr>
          <a:xfrm flipV="1">
            <a:off x="1651470" y="3765190"/>
            <a:ext cx="1362704" cy="8173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="" xmlns:a16="http://schemas.microsoft.com/office/drawing/2014/main" id="{C1E7E9F6-8FCC-413B-1BD5-B246DFE200F0}"/>
              </a:ext>
            </a:extLst>
          </p:cNvPr>
          <p:cNvSpPr/>
          <p:nvPr/>
        </p:nvSpPr>
        <p:spPr>
          <a:xfrm>
            <a:off x="2277285" y="5415669"/>
            <a:ext cx="1872601" cy="103262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Payment_ID</a:t>
            </a:r>
            <a:endParaRPr lang="en-US" sz="1000" dirty="0"/>
          </a:p>
        </p:txBody>
      </p:sp>
      <p:cxnSp>
        <p:nvCxnSpPr>
          <p:cNvPr id="193" name="Straight Connector 192">
            <a:extLst>
              <a:ext uri="{FF2B5EF4-FFF2-40B4-BE49-F238E27FC236}">
                <a16:creationId xmlns="" xmlns:a16="http://schemas.microsoft.com/office/drawing/2014/main" id="{27DFF123-6595-5253-CD8D-FD45ACC82794}"/>
              </a:ext>
            </a:extLst>
          </p:cNvPr>
          <p:cNvCxnSpPr>
            <a:cxnSpLocks/>
          </p:cNvCxnSpPr>
          <p:nvPr/>
        </p:nvCxnSpPr>
        <p:spPr>
          <a:xfrm>
            <a:off x="3194045" y="4575091"/>
            <a:ext cx="0" cy="7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="" xmlns:a16="http://schemas.microsoft.com/office/drawing/2014/main" id="{1744D0A4-6D26-A0ED-EB2E-39B8D125A38D}"/>
              </a:ext>
            </a:extLst>
          </p:cNvPr>
          <p:cNvCxnSpPr>
            <a:cxnSpLocks/>
            <a:stCxn id="189" idx="2"/>
            <a:endCxn id="192" idx="1"/>
          </p:cNvCxnSpPr>
          <p:nvPr/>
        </p:nvCxnSpPr>
        <p:spPr>
          <a:xfrm flipH="1">
            <a:off x="2551521" y="3765190"/>
            <a:ext cx="462653" cy="18017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="" xmlns:a16="http://schemas.microsoft.com/office/drawing/2014/main" id="{01FD3DB4-CAC1-EE5D-B9CE-0892B1B48EF3}"/>
              </a:ext>
            </a:extLst>
          </p:cNvPr>
          <p:cNvSpPr/>
          <p:nvPr/>
        </p:nvSpPr>
        <p:spPr>
          <a:xfrm>
            <a:off x="-83816" y="3115632"/>
            <a:ext cx="1490513" cy="6090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Fee Status</a:t>
            </a:r>
            <a:endParaRPr lang="en-US" sz="1000" dirty="0"/>
          </a:p>
        </p:txBody>
      </p:sp>
      <p:cxnSp>
        <p:nvCxnSpPr>
          <p:cNvPr id="196" name="Straight Connector 195">
            <a:extLst>
              <a:ext uri="{FF2B5EF4-FFF2-40B4-BE49-F238E27FC236}">
                <a16:creationId xmlns="" xmlns:a16="http://schemas.microsoft.com/office/drawing/2014/main" id="{1AF6FFF8-AF5F-587D-5ABE-19DE20A0DBC6}"/>
              </a:ext>
            </a:extLst>
          </p:cNvPr>
          <p:cNvCxnSpPr>
            <a:cxnSpLocks/>
            <a:stCxn id="195" idx="5"/>
            <a:endCxn id="189" idx="1"/>
          </p:cNvCxnSpPr>
          <p:nvPr/>
        </p:nvCxnSpPr>
        <p:spPr>
          <a:xfrm flipV="1">
            <a:off x="1188416" y="3499716"/>
            <a:ext cx="517731" cy="1357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="" xmlns:a16="http://schemas.microsoft.com/office/drawing/2014/main" id="{D3FB8C77-8F6C-131F-AB37-DCD4C99853DE}"/>
              </a:ext>
            </a:extLst>
          </p:cNvPr>
          <p:cNvSpPr/>
          <p:nvPr/>
        </p:nvSpPr>
        <p:spPr>
          <a:xfrm>
            <a:off x="886951" y="1013456"/>
            <a:ext cx="1486732" cy="73348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Date</a:t>
            </a:r>
            <a:endParaRPr lang="en-US" sz="1000" dirty="0"/>
          </a:p>
        </p:txBody>
      </p:sp>
      <p:cxnSp>
        <p:nvCxnSpPr>
          <p:cNvPr id="198" name="Straight Connector 197">
            <a:extLst>
              <a:ext uri="{FF2B5EF4-FFF2-40B4-BE49-F238E27FC236}">
                <a16:creationId xmlns="" xmlns:a16="http://schemas.microsoft.com/office/drawing/2014/main" id="{7511E898-1D8F-4E61-5C01-858C380308B3}"/>
              </a:ext>
            </a:extLst>
          </p:cNvPr>
          <p:cNvCxnSpPr>
            <a:cxnSpLocks/>
            <a:stCxn id="189" idx="0"/>
            <a:endCxn id="197" idx="4"/>
          </p:cNvCxnSpPr>
          <p:nvPr/>
        </p:nvCxnSpPr>
        <p:spPr>
          <a:xfrm flipH="1" flipV="1">
            <a:off x="1630317" y="1746942"/>
            <a:ext cx="1383857" cy="14872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="" xmlns:a16="http://schemas.microsoft.com/office/drawing/2014/main" id="{571375C0-2796-E439-9DE9-61B8C33C5BB1}"/>
              </a:ext>
            </a:extLst>
          </p:cNvPr>
          <p:cNvSpPr/>
          <p:nvPr/>
        </p:nvSpPr>
        <p:spPr>
          <a:xfrm>
            <a:off x="376033" y="5680101"/>
            <a:ext cx="1639544" cy="67524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Amount Paid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="" xmlns:a16="http://schemas.microsoft.com/office/drawing/2014/main" id="{C62FA2E4-2462-F84E-155B-7BFA78458B1E}"/>
              </a:ext>
            </a:extLst>
          </p:cNvPr>
          <p:cNvCxnSpPr>
            <a:cxnSpLocks/>
            <a:stCxn id="199" idx="0"/>
            <a:endCxn id="189" idx="2"/>
          </p:cNvCxnSpPr>
          <p:nvPr/>
        </p:nvCxnSpPr>
        <p:spPr>
          <a:xfrm flipV="1">
            <a:off x="1195805" y="3765190"/>
            <a:ext cx="1818369" cy="19149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="" xmlns:a16="http://schemas.microsoft.com/office/drawing/2014/main" id="{0CAFC389-59A8-65AB-9EDD-568A283AB4B1}"/>
              </a:ext>
            </a:extLst>
          </p:cNvPr>
          <p:cNvSpPr/>
          <p:nvPr/>
        </p:nvSpPr>
        <p:spPr>
          <a:xfrm>
            <a:off x="2334051" y="837001"/>
            <a:ext cx="2335716" cy="9595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Recipient Number</a:t>
            </a:r>
            <a:endParaRPr lang="en-US" sz="10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="" xmlns:a16="http://schemas.microsoft.com/office/drawing/2014/main" id="{1A0D84AD-7124-FE10-638A-681FB4B1CC2B}"/>
              </a:ext>
            </a:extLst>
          </p:cNvPr>
          <p:cNvCxnSpPr>
            <a:cxnSpLocks/>
            <a:stCxn id="189" idx="0"/>
            <a:endCxn id="201" idx="4"/>
          </p:cNvCxnSpPr>
          <p:nvPr/>
        </p:nvCxnSpPr>
        <p:spPr>
          <a:xfrm flipV="1">
            <a:off x="3014174" y="1796529"/>
            <a:ext cx="487735" cy="14377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Oval 202">
            <a:extLst>
              <a:ext uri="{FF2B5EF4-FFF2-40B4-BE49-F238E27FC236}">
                <a16:creationId xmlns="" xmlns:a16="http://schemas.microsoft.com/office/drawing/2014/main" id="{3B9086C4-9DA7-1C0F-34C4-0851C9A07281}"/>
              </a:ext>
            </a:extLst>
          </p:cNvPr>
          <p:cNvSpPr/>
          <p:nvPr/>
        </p:nvSpPr>
        <p:spPr>
          <a:xfrm>
            <a:off x="283906" y="1982441"/>
            <a:ext cx="1367564" cy="6090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Fee_Type</a:t>
            </a:r>
            <a:endParaRPr lang="en-US" sz="1000" dirty="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="" xmlns:a16="http://schemas.microsoft.com/office/drawing/2014/main" id="{1A976382-D1F0-2A35-C412-A7F37B4D1479}"/>
              </a:ext>
            </a:extLst>
          </p:cNvPr>
          <p:cNvCxnSpPr>
            <a:cxnSpLocks/>
            <a:stCxn id="203" idx="6"/>
            <a:endCxn id="189" idx="1"/>
          </p:cNvCxnSpPr>
          <p:nvPr/>
        </p:nvCxnSpPr>
        <p:spPr>
          <a:xfrm>
            <a:off x="1651470" y="2286962"/>
            <a:ext cx="54677" cy="12127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="" xmlns:a16="http://schemas.microsoft.com/office/drawing/2014/main" id="{D658F291-F883-B410-CF1A-0CDBEABE9EBA}"/>
              </a:ext>
            </a:extLst>
          </p:cNvPr>
          <p:cNvCxnSpPr>
            <a:cxnSpLocks/>
            <a:stCxn id="253" idx="3"/>
            <a:endCxn id="3" idx="1"/>
          </p:cNvCxnSpPr>
          <p:nvPr/>
        </p:nvCxnSpPr>
        <p:spPr>
          <a:xfrm flipV="1">
            <a:off x="6557160" y="3518675"/>
            <a:ext cx="821277" cy="10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="" xmlns:a16="http://schemas.microsoft.com/office/drawing/2014/main" id="{3F53A079-7904-B709-1508-45F6DDFC5B7B}"/>
              </a:ext>
            </a:extLst>
          </p:cNvPr>
          <p:cNvCxnSpPr/>
          <p:nvPr/>
        </p:nvCxnSpPr>
        <p:spPr>
          <a:xfrm>
            <a:off x="7162908" y="3393836"/>
            <a:ext cx="0" cy="289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="" xmlns:a16="http://schemas.microsoft.com/office/drawing/2014/main" id="{8B2BEB7C-075B-330B-7F3D-092EDBC97588}"/>
              </a:ext>
            </a:extLst>
          </p:cNvPr>
          <p:cNvSpPr/>
          <p:nvPr/>
        </p:nvSpPr>
        <p:spPr>
          <a:xfrm>
            <a:off x="5270782" y="3425801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Records</a:t>
            </a:r>
          </a:p>
        </p:txBody>
      </p:sp>
      <p:sp>
        <p:nvSpPr>
          <p:cNvPr id="253" name="Flowchart: Decision 252">
            <a:extLst>
              <a:ext uri="{FF2B5EF4-FFF2-40B4-BE49-F238E27FC236}">
                <a16:creationId xmlns="" xmlns:a16="http://schemas.microsoft.com/office/drawing/2014/main" id="{308170AC-1D66-C926-DCEB-5AF3D4FFDA8E}"/>
              </a:ext>
            </a:extLst>
          </p:cNvPr>
          <p:cNvSpPr/>
          <p:nvPr/>
        </p:nvSpPr>
        <p:spPr>
          <a:xfrm>
            <a:off x="4881738" y="3309245"/>
            <a:ext cx="1675422" cy="4402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>
            <a:extLst>
              <a:ext uri="{FF2B5EF4-FFF2-40B4-BE49-F238E27FC236}">
                <a16:creationId xmlns="" xmlns:a16="http://schemas.microsoft.com/office/drawing/2014/main" id="{EA5EBEC9-355E-5C0C-77ED-37D3F276E440}"/>
              </a:ext>
            </a:extLst>
          </p:cNvPr>
          <p:cNvCxnSpPr>
            <a:stCxn id="189" idx="3"/>
            <a:endCxn id="253" idx="1"/>
          </p:cNvCxnSpPr>
          <p:nvPr/>
        </p:nvCxnSpPr>
        <p:spPr>
          <a:xfrm>
            <a:off x="4322201" y="3499716"/>
            <a:ext cx="559537" cy="29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="" xmlns:a16="http://schemas.microsoft.com/office/drawing/2014/main" id="{35C4606E-AC81-A9F3-B7D0-2554E8CACA94}"/>
              </a:ext>
            </a:extLst>
          </p:cNvPr>
          <p:cNvCxnSpPr>
            <a:cxnSpLocks/>
          </p:cNvCxnSpPr>
          <p:nvPr/>
        </p:nvCxnSpPr>
        <p:spPr>
          <a:xfrm flipH="1" flipV="1">
            <a:off x="4322201" y="3231521"/>
            <a:ext cx="266849" cy="268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="" xmlns:a16="http://schemas.microsoft.com/office/drawing/2014/main" id="{B7040DF8-8349-8F67-0E2A-ECE5CEABD703}"/>
              </a:ext>
            </a:extLst>
          </p:cNvPr>
          <p:cNvCxnSpPr>
            <a:cxnSpLocks/>
          </p:cNvCxnSpPr>
          <p:nvPr/>
        </p:nvCxnSpPr>
        <p:spPr>
          <a:xfrm flipV="1">
            <a:off x="4335120" y="3499715"/>
            <a:ext cx="290497" cy="284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00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E100803D-2D96-3A5F-E3B0-F260F4BFB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CF60B875-5ABC-575C-0AA2-A0006DFBA4B2}"/>
              </a:ext>
            </a:extLst>
          </p:cNvPr>
          <p:cNvSpPr/>
          <p:nvPr/>
        </p:nvSpPr>
        <p:spPr>
          <a:xfrm>
            <a:off x="469577" y="326030"/>
            <a:ext cx="4437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800" kern="0" dirty="0">
                <a:solidFill>
                  <a:srgbClr val="FFFF00"/>
                </a:solidFill>
              </a:rPr>
              <a:t>5 / student ↔ Complaint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FB5F4FB-C630-5EA0-D240-38F6C92101A0}"/>
              </a:ext>
            </a:extLst>
          </p:cNvPr>
          <p:cNvSpPr/>
          <p:nvPr/>
        </p:nvSpPr>
        <p:spPr>
          <a:xfrm>
            <a:off x="7378437" y="3253200"/>
            <a:ext cx="2290830" cy="53094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Student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C3218522-16CF-087D-91CF-76E4D8904EB3}"/>
              </a:ext>
            </a:extLst>
          </p:cNvPr>
          <p:cNvCxnSpPr>
            <a:cxnSpLocks/>
          </p:cNvCxnSpPr>
          <p:nvPr/>
        </p:nvCxnSpPr>
        <p:spPr>
          <a:xfrm>
            <a:off x="9474453" y="1511901"/>
            <a:ext cx="755374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777A3A41-E5C7-6890-FF9F-309A63DE2505}"/>
              </a:ext>
            </a:extLst>
          </p:cNvPr>
          <p:cNvSpPr/>
          <p:nvPr/>
        </p:nvSpPr>
        <p:spPr>
          <a:xfrm>
            <a:off x="11354395" y="4710557"/>
            <a:ext cx="1484244" cy="7123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Contact information</a:t>
            </a:r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C1E851AA-CEA5-F1D5-8985-0337DFCB8289}"/>
              </a:ext>
            </a:extLst>
          </p:cNvPr>
          <p:cNvSpPr/>
          <p:nvPr/>
        </p:nvSpPr>
        <p:spPr>
          <a:xfrm>
            <a:off x="11166763" y="4565576"/>
            <a:ext cx="1850780" cy="10336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CEB68914-9337-3C7C-F804-CB06080ACF93}"/>
              </a:ext>
            </a:extLst>
          </p:cNvPr>
          <p:cNvSpPr/>
          <p:nvPr/>
        </p:nvSpPr>
        <p:spPr>
          <a:xfrm>
            <a:off x="7342479" y="996080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F_Name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F9487436-2892-6309-F153-B773F5A067F2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8591777" y="1619672"/>
            <a:ext cx="1260363" cy="161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45C12731-3505-26CA-D008-AD7A5A020F9F}"/>
              </a:ext>
            </a:extLst>
          </p:cNvPr>
          <p:cNvCxnSpPr>
            <a:stCxn id="27" idx="1"/>
            <a:endCxn id="3" idx="3"/>
          </p:cNvCxnSpPr>
          <p:nvPr/>
        </p:nvCxnSpPr>
        <p:spPr>
          <a:xfrm flipH="1" flipV="1">
            <a:off x="9669267" y="3518675"/>
            <a:ext cx="1768536" cy="11982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C86B051-CBC5-4DCA-599D-58109ED1BA9F}"/>
              </a:ext>
            </a:extLst>
          </p:cNvPr>
          <p:cNvCxnSpPr>
            <a:cxnSpLocks/>
            <a:stCxn id="28" idx="4"/>
            <a:endCxn id="3" idx="0"/>
          </p:cNvCxnSpPr>
          <p:nvPr/>
        </p:nvCxnSpPr>
        <p:spPr>
          <a:xfrm>
            <a:off x="7912849" y="1692684"/>
            <a:ext cx="611003" cy="1560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97E859C2-E1F9-AC42-1FBF-53553FE3A4EF}"/>
              </a:ext>
            </a:extLst>
          </p:cNvPr>
          <p:cNvSpPr/>
          <p:nvPr/>
        </p:nvSpPr>
        <p:spPr>
          <a:xfrm>
            <a:off x="10720318" y="532355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Address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FFD96E1D-AE01-FCF0-B733-F42DF910AB1D}"/>
              </a:ext>
            </a:extLst>
          </p:cNvPr>
          <p:cNvCxnSpPr>
            <a:cxnSpLocks/>
            <a:stCxn id="32" idx="5"/>
            <a:endCxn id="3" idx="0"/>
          </p:cNvCxnSpPr>
          <p:nvPr/>
        </p:nvCxnSpPr>
        <p:spPr>
          <a:xfrm flipH="1">
            <a:off x="8523852" y="1126944"/>
            <a:ext cx="3170148" cy="21262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470FE23E-7679-B3DF-71A0-C808D77ABAE1}"/>
              </a:ext>
            </a:extLst>
          </p:cNvPr>
          <p:cNvSpPr/>
          <p:nvPr/>
        </p:nvSpPr>
        <p:spPr>
          <a:xfrm>
            <a:off x="10928987" y="1816963"/>
            <a:ext cx="1645866" cy="8281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Department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7DD56023-B2AC-9B5B-8D1D-466C65AC16B8}"/>
              </a:ext>
            </a:extLst>
          </p:cNvPr>
          <p:cNvSpPr/>
          <p:nvPr/>
        </p:nvSpPr>
        <p:spPr>
          <a:xfrm>
            <a:off x="10745719" y="1619672"/>
            <a:ext cx="2092920" cy="119605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404E7EB7-3440-EDAD-153F-81C1BA356139}"/>
              </a:ext>
            </a:extLst>
          </p:cNvPr>
          <p:cNvCxnSpPr>
            <a:cxnSpLocks/>
            <a:stCxn id="35" idx="2"/>
            <a:endCxn id="3" idx="3"/>
          </p:cNvCxnSpPr>
          <p:nvPr/>
        </p:nvCxnSpPr>
        <p:spPr>
          <a:xfrm flipH="1">
            <a:off x="9669267" y="2217701"/>
            <a:ext cx="1076452" cy="1300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1C2BBC05-4CE4-3761-5AD2-58FBD7D9E17B}"/>
              </a:ext>
            </a:extLst>
          </p:cNvPr>
          <p:cNvSpPr/>
          <p:nvPr/>
        </p:nvSpPr>
        <p:spPr>
          <a:xfrm>
            <a:off x="9112241" y="1067044"/>
            <a:ext cx="1479798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Student_Id</a:t>
            </a:r>
            <a:r>
              <a:rPr lang="en-US" sz="1200" dirty="0"/>
              <a:t> </a:t>
            </a:r>
            <a:r>
              <a:rPr lang="en-US" sz="1050" dirty="0"/>
              <a:t>(PK)</a:t>
            </a:r>
            <a:endParaRPr lang="en-US" sz="1400" dirty="0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BCEABC9F-0893-A7D5-9E2C-76B56A911D0E}"/>
              </a:ext>
            </a:extLst>
          </p:cNvPr>
          <p:cNvSpPr/>
          <p:nvPr/>
        </p:nvSpPr>
        <p:spPr>
          <a:xfrm>
            <a:off x="6929581" y="5422861"/>
            <a:ext cx="1641012" cy="9552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FatherName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E3A08413-8CA7-6A1F-FFA5-DC00162BDC11}"/>
              </a:ext>
            </a:extLst>
          </p:cNvPr>
          <p:cNvCxnSpPr>
            <a:stCxn id="3" idx="2"/>
            <a:endCxn id="38" idx="0"/>
          </p:cNvCxnSpPr>
          <p:nvPr/>
        </p:nvCxnSpPr>
        <p:spPr>
          <a:xfrm flipH="1">
            <a:off x="7750087" y="3784149"/>
            <a:ext cx="773765" cy="16387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4355056F-ADDE-179C-D2FA-3986D6ACFB83}"/>
              </a:ext>
            </a:extLst>
          </p:cNvPr>
          <p:cNvSpPr/>
          <p:nvPr/>
        </p:nvSpPr>
        <p:spPr>
          <a:xfrm>
            <a:off x="9254926" y="5862589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DF86218C-9A97-F7A5-5451-9730E73C7411}"/>
              </a:ext>
            </a:extLst>
          </p:cNvPr>
          <p:cNvCxnSpPr>
            <a:stCxn id="3" idx="2"/>
          </p:cNvCxnSpPr>
          <p:nvPr/>
        </p:nvCxnSpPr>
        <p:spPr>
          <a:xfrm>
            <a:off x="8523852" y="3784149"/>
            <a:ext cx="936737" cy="2167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FD82D5E8-6305-C0E7-D0F8-FF1D9B39E546}"/>
              </a:ext>
            </a:extLst>
          </p:cNvPr>
          <p:cNvSpPr/>
          <p:nvPr/>
        </p:nvSpPr>
        <p:spPr>
          <a:xfrm>
            <a:off x="5412657" y="5900462"/>
            <a:ext cx="1640874" cy="7575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Room_ID</a:t>
            </a:r>
            <a:r>
              <a:rPr lang="en-US" sz="1200" dirty="0"/>
              <a:t> (</a:t>
            </a:r>
            <a:r>
              <a:rPr lang="en-US" sz="1050" dirty="0" err="1"/>
              <a:t>Fk</a:t>
            </a:r>
            <a:r>
              <a:rPr lang="en-US" sz="1200" dirty="0"/>
              <a:t>)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6BC152C1-BA5D-73C6-287E-F5605530F9D2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 flipH="1">
            <a:off x="6233094" y="3784149"/>
            <a:ext cx="2290758" cy="21163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5A45AF9F-723F-A768-7785-FAEA1E8AB79D}"/>
              </a:ext>
            </a:extLst>
          </p:cNvPr>
          <p:cNvSpPr/>
          <p:nvPr/>
        </p:nvSpPr>
        <p:spPr>
          <a:xfrm>
            <a:off x="11188457" y="3247060"/>
            <a:ext cx="1640874" cy="7575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Hostel_ID</a:t>
            </a:r>
            <a:r>
              <a:rPr lang="en-US" sz="1200" dirty="0"/>
              <a:t> (</a:t>
            </a:r>
            <a:r>
              <a:rPr lang="en-US" sz="1050" dirty="0" err="1"/>
              <a:t>Fk</a:t>
            </a:r>
            <a:r>
              <a:rPr lang="en-US" sz="1200" dirty="0"/>
              <a:t>)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B793CF58-5E12-220A-D6DC-4821CDC740B6}"/>
              </a:ext>
            </a:extLst>
          </p:cNvPr>
          <p:cNvCxnSpPr>
            <a:stCxn id="3" idx="3"/>
            <a:endCxn id="44" idx="2"/>
          </p:cNvCxnSpPr>
          <p:nvPr/>
        </p:nvCxnSpPr>
        <p:spPr>
          <a:xfrm>
            <a:off x="9669267" y="3518675"/>
            <a:ext cx="1519190" cy="1071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4E92396A-C236-068C-6855-D32F6C3007CE}"/>
              </a:ext>
            </a:extLst>
          </p:cNvPr>
          <p:cNvSpPr/>
          <p:nvPr/>
        </p:nvSpPr>
        <p:spPr>
          <a:xfrm>
            <a:off x="6237697" y="495510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F_Name</a:t>
            </a:r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D2E78A15-056A-234C-6C25-39A298CFD824}"/>
              </a:ext>
            </a:extLst>
          </p:cNvPr>
          <p:cNvCxnSpPr>
            <a:stCxn id="46" idx="4"/>
            <a:endCxn id="3" idx="0"/>
          </p:cNvCxnSpPr>
          <p:nvPr/>
        </p:nvCxnSpPr>
        <p:spPr>
          <a:xfrm>
            <a:off x="6808067" y="1192114"/>
            <a:ext cx="1715785" cy="20610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A9C583AF-6F8F-750B-8608-9AF7CDBC473F}"/>
              </a:ext>
            </a:extLst>
          </p:cNvPr>
          <p:cNvSpPr/>
          <p:nvPr/>
        </p:nvSpPr>
        <p:spPr>
          <a:xfrm>
            <a:off x="4966088" y="1292213"/>
            <a:ext cx="1536478" cy="100863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fee_status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FCA3DBE9-514A-D7EB-6D7B-16E236687BBB}"/>
              </a:ext>
            </a:extLst>
          </p:cNvPr>
          <p:cNvCxnSpPr>
            <a:cxnSpLocks/>
            <a:stCxn id="48" idx="6"/>
            <a:endCxn id="3" idx="0"/>
          </p:cNvCxnSpPr>
          <p:nvPr/>
        </p:nvCxnSpPr>
        <p:spPr>
          <a:xfrm>
            <a:off x="6502566" y="1796529"/>
            <a:ext cx="2021286" cy="1456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03A14398-89C9-F9EC-8E10-39708A9B2589}"/>
              </a:ext>
            </a:extLst>
          </p:cNvPr>
          <p:cNvSpPr/>
          <p:nvPr/>
        </p:nvSpPr>
        <p:spPr>
          <a:xfrm>
            <a:off x="5800407" y="4223308"/>
            <a:ext cx="1536478" cy="100863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mess_status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E92ACF07-7777-43EE-D88E-BECD9BE8B74F}"/>
              </a:ext>
            </a:extLst>
          </p:cNvPr>
          <p:cNvCxnSpPr>
            <a:stCxn id="3" idx="2"/>
            <a:endCxn id="50" idx="6"/>
          </p:cNvCxnSpPr>
          <p:nvPr/>
        </p:nvCxnSpPr>
        <p:spPr>
          <a:xfrm flipH="1">
            <a:off x="7336885" y="3784149"/>
            <a:ext cx="1186967" cy="943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6A0E7F89-5170-D2C5-6B36-EF9528A992CA}"/>
              </a:ext>
            </a:extLst>
          </p:cNvPr>
          <p:cNvSpPr/>
          <p:nvPr/>
        </p:nvSpPr>
        <p:spPr>
          <a:xfrm>
            <a:off x="11039868" y="5770194"/>
            <a:ext cx="2127413" cy="9278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fingerprint_data</a:t>
            </a:r>
            <a:endParaRPr lang="en-US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D15FCC51-B8D5-5E0E-E1B8-03D065C3FE4E}"/>
              </a:ext>
            </a:extLst>
          </p:cNvPr>
          <p:cNvCxnSpPr>
            <a:stCxn id="3" idx="2"/>
            <a:endCxn id="52" idx="1"/>
          </p:cNvCxnSpPr>
          <p:nvPr/>
        </p:nvCxnSpPr>
        <p:spPr>
          <a:xfrm>
            <a:off x="8523852" y="3784149"/>
            <a:ext cx="2827568" cy="21219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80874B7B-0EBE-164F-A2B4-72FDCF68E75C}"/>
              </a:ext>
            </a:extLst>
          </p:cNvPr>
          <p:cNvSpPr/>
          <p:nvPr/>
        </p:nvSpPr>
        <p:spPr>
          <a:xfrm>
            <a:off x="9013571" y="4582506"/>
            <a:ext cx="1766310" cy="8761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Created_By_Admin_ID</a:t>
            </a:r>
            <a:endParaRPr lang="en-US" sz="1200" dirty="0"/>
          </a:p>
          <a:p>
            <a:pPr algn="ctr"/>
            <a:r>
              <a:rPr lang="en-US" sz="1200" dirty="0"/>
              <a:t>(FK)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2E673165-C843-FD21-588D-C3D562E7BD81}"/>
              </a:ext>
            </a:extLst>
          </p:cNvPr>
          <p:cNvSpPr/>
          <p:nvPr/>
        </p:nvSpPr>
        <p:spPr>
          <a:xfrm>
            <a:off x="7872445" y="254632"/>
            <a:ext cx="1302813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Password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D779ED31-7ADD-DC81-9E79-30FA025B368C}"/>
              </a:ext>
            </a:extLst>
          </p:cNvPr>
          <p:cNvCxnSpPr>
            <a:stCxn id="56" idx="6"/>
            <a:endCxn id="3" idx="0"/>
          </p:cNvCxnSpPr>
          <p:nvPr/>
        </p:nvCxnSpPr>
        <p:spPr>
          <a:xfrm flipH="1">
            <a:off x="8523852" y="602934"/>
            <a:ext cx="651406" cy="26502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834B13C3-61D3-AF61-5B06-B54839894098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9669267" y="3518675"/>
            <a:ext cx="879967" cy="1191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="" xmlns:a16="http://schemas.microsoft.com/office/drawing/2014/main" id="{5AC59156-1773-42AC-B012-39BABEF2A049}"/>
              </a:ext>
            </a:extLst>
          </p:cNvPr>
          <p:cNvCxnSpPr>
            <a:cxnSpLocks/>
            <a:stCxn id="253" idx="3"/>
            <a:endCxn id="3" idx="1"/>
          </p:cNvCxnSpPr>
          <p:nvPr/>
        </p:nvCxnSpPr>
        <p:spPr>
          <a:xfrm flipV="1">
            <a:off x="6557160" y="3518675"/>
            <a:ext cx="821277" cy="10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="" xmlns:a16="http://schemas.microsoft.com/office/drawing/2014/main" id="{D018AFC7-0A9C-35FD-83CF-0DE1876F2886}"/>
              </a:ext>
            </a:extLst>
          </p:cNvPr>
          <p:cNvCxnSpPr/>
          <p:nvPr/>
        </p:nvCxnSpPr>
        <p:spPr>
          <a:xfrm>
            <a:off x="7162908" y="3393836"/>
            <a:ext cx="0" cy="289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="" xmlns:a16="http://schemas.microsoft.com/office/drawing/2014/main" id="{E1FA03F8-1253-28E2-88FC-FF28320983A6}"/>
              </a:ext>
            </a:extLst>
          </p:cNvPr>
          <p:cNvSpPr/>
          <p:nvPr/>
        </p:nvSpPr>
        <p:spPr>
          <a:xfrm>
            <a:off x="5270782" y="3425801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Records</a:t>
            </a:r>
          </a:p>
        </p:txBody>
      </p:sp>
      <p:sp>
        <p:nvSpPr>
          <p:cNvPr id="253" name="Flowchart: Decision 252">
            <a:extLst>
              <a:ext uri="{FF2B5EF4-FFF2-40B4-BE49-F238E27FC236}">
                <a16:creationId xmlns="" xmlns:a16="http://schemas.microsoft.com/office/drawing/2014/main" id="{4F9ADDE2-02C4-D60E-A87B-7840C5DFF3EE}"/>
              </a:ext>
            </a:extLst>
          </p:cNvPr>
          <p:cNvSpPr/>
          <p:nvPr/>
        </p:nvSpPr>
        <p:spPr>
          <a:xfrm>
            <a:off x="4881738" y="3309245"/>
            <a:ext cx="1675422" cy="4402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>
            <a:extLst>
              <a:ext uri="{FF2B5EF4-FFF2-40B4-BE49-F238E27FC236}">
                <a16:creationId xmlns="" xmlns:a16="http://schemas.microsoft.com/office/drawing/2014/main" id="{8D1D50A2-6DD7-D733-E05A-DDE7AEA11FF0}"/>
              </a:ext>
            </a:extLst>
          </p:cNvPr>
          <p:cNvCxnSpPr>
            <a:cxnSpLocks/>
            <a:stCxn id="5" idx="3"/>
            <a:endCxn id="253" idx="1"/>
          </p:cNvCxnSpPr>
          <p:nvPr/>
        </p:nvCxnSpPr>
        <p:spPr>
          <a:xfrm>
            <a:off x="4089241" y="3499715"/>
            <a:ext cx="792497" cy="29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="" xmlns:a16="http://schemas.microsoft.com/office/drawing/2014/main" id="{D5EA15A8-5F79-FF12-B8CD-CDA79EC768D7}"/>
              </a:ext>
            </a:extLst>
          </p:cNvPr>
          <p:cNvCxnSpPr>
            <a:cxnSpLocks/>
          </p:cNvCxnSpPr>
          <p:nvPr/>
        </p:nvCxnSpPr>
        <p:spPr>
          <a:xfrm flipH="1" flipV="1">
            <a:off x="4110354" y="3241310"/>
            <a:ext cx="266849" cy="268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="" xmlns:a16="http://schemas.microsoft.com/office/drawing/2014/main" id="{33E3B40E-E2AF-0063-395C-1A896E3D4C28}"/>
              </a:ext>
            </a:extLst>
          </p:cNvPr>
          <p:cNvCxnSpPr>
            <a:cxnSpLocks/>
          </p:cNvCxnSpPr>
          <p:nvPr/>
        </p:nvCxnSpPr>
        <p:spPr>
          <a:xfrm flipV="1">
            <a:off x="4086266" y="3514535"/>
            <a:ext cx="290497" cy="284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15CE7DB-B948-329B-39DA-871101C56AA7}"/>
              </a:ext>
            </a:extLst>
          </p:cNvPr>
          <p:cNvSpPr/>
          <p:nvPr/>
        </p:nvSpPr>
        <p:spPr>
          <a:xfrm>
            <a:off x="1561744" y="3232428"/>
            <a:ext cx="2527497" cy="5345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Complaints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BB88A8E-C347-5B22-C2ED-DED986A2A9B4}"/>
              </a:ext>
            </a:extLst>
          </p:cNvPr>
          <p:cNvSpPr/>
          <p:nvPr/>
        </p:nvSpPr>
        <p:spPr>
          <a:xfrm>
            <a:off x="3421028" y="731963"/>
            <a:ext cx="2001723" cy="8129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36AFA2B-FF29-288A-F668-C5F16B955587}"/>
              </a:ext>
            </a:extLst>
          </p:cNvPr>
          <p:cNvSpPr/>
          <p:nvPr/>
        </p:nvSpPr>
        <p:spPr>
          <a:xfrm>
            <a:off x="3680934" y="1029749"/>
            <a:ext cx="13083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Student_ID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(FK)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BEF06B55-BF13-13FE-91D8-9AACFBF2764C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2825493" y="1544872"/>
            <a:ext cx="1596397" cy="1687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="" xmlns:a16="http://schemas.microsoft.com/office/drawing/2014/main" id="{BE3A69AC-78DD-68FE-9405-A7A30F09D283}"/>
              </a:ext>
            </a:extLst>
          </p:cNvPr>
          <p:cNvSpPr/>
          <p:nvPr/>
        </p:nvSpPr>
        <p:spPr>
          <a:xfrm>
            <a:off x="1469654" y="5366055"/>
            <a:ext cx="2400558" cy="10688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5190B8CB-8A4D-10BE-376B-8C6FA1A5A747}"/>
              </a:ext>
            </a:extLst>
          </p:cNvPr>
          <p:cNvSpPr/>
          <p:nvPr/>
        </p:nvSpPr>
        <p:spPr>
          <a:xfrm>
            <a:off x="-93563" y="2270369"/>
            <a:ext cx="2001723" cy="8129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D493955-D17B-20E2-6559-44C298AF086E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V="1">
            <a:off x="1561744" y="2676824"/>
            <a:ext cx="346416" cy="8228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8F34453F-B16C-8449-EDC2-6D1D503B0F81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2669933" y="3767001"/>
            <a:ext cx="155560" cy="1599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4A4F3FE-096A-A864-B6F3-ADE0197F4750}"/>
              </a:ext>
            </a:extLst>
          </p:cNvPr>
          <p:cNvSpPr/>
          <p:nvPr/>
        </p:nvSpPr>
        <p:spPr>
          <a:xfrm>
            <a:off x="282017" y="2638448"/>
            <a:ext cx="1221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Admin_ID</a:t>
            </a:r>
            <a:r>
              <a:rPr lang="en-US" sz="1200" dirty="0">
                <a:solidFill>
                  <a:schemeClr val="bg1"/>
                </a:solidFill>
              </a:rPr>
              <a:t> (FK)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F13A026-C7D0-3459-D24B-9467DADB8295}"/>
              </a:ext>
            </a:extLst>
          </p:cNvPr>
          <p:cNvSpPr/>
          <p:nvPr/>
        </p:nvSpPr>
        <p:spPr>
          <a:xfrm>
            <a:off x="1960837" y="5625813"/>
            <a:ext cx="1596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Complaints_ID</a:t>
            </a:r>
            <a:r>
              <a:rPr lang="en-US" sz="1200" dirty="0">
                <a:solidFill>
                  <a:schemeClr val="bg1"/>
                </a:solidFill>
              </a:rPr>
              <a:t> (PK)</a:t>
            </a:r>
          </a:p>
          <a:p>
            <a:r>
              <a:rPr lang="en-US" sz="1200" dirty="0">
                <a:solidFill>
                  <a:schemeClr val="bg1"/>
                </a:solidFill>
              </a:rPr>
              <a:t>__________________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978F01F-73D1-FD3A-B2ED-94C67777F4CA}"/>
              </a:ext>
            </a:extLst>
          </p:cNvPr>
          <p:cNvSpPr/>
          <p:nvPr/>
        </p:nvSpPr>
        <p:spPr>
          <a:xfrm>
            <a:off x="325606" y="1217329"/>
            <a:ext cx="16562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Complaint_</a:t>
            </a:r>
          </a:p>
          <a:p>
            <a:r>
              <a:rPr lang="en-US" sz="1200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B140B77-1366-853D-7B3D-F77AC2CACE2B}"/>
              </a:ext>
            </a:extLst>
          </p:cNvPr>
          <p:cNvSpPr/>
          <p:nvPr/>
        </p:nvSpPr>
        <p:spPr>
          <a:xfrm>
            <a:off x="47917" y="970141"/>
            <a:ext cx="1632160" cy="9024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06B4A4F-81B0-4519-44CE-BA671799DD5C}"/>
              </a:ext>
            </a:extLst>
          </p:cNvPr>
          <p:cNvCxnSpPr>
            <a:cxnSpLocks/>
            <a:stCxn id="17" idx="5"/>
            <a:endCxn id="5" idx="0"/>
          </p:cNvCxnSpPr>
          <p:nvPr/>
        </p:nvCxnSpPr>
        <p:spPr>
          <a:xfrm>
            <a:off x="1441053" y="1740458"/>
            <a:ext cx="1384440" cy="14919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E40DE3CC-259C-45E3-EA65-589681F5DA2E}"/>
              </a:ext>
            </a:extLst>
          </p:cNvPr>
          <p:cNvSpPr/>
          <p:nvPr/>
        </p:nvSpPr>
        <p:spPr>
          <a:xfrm>
            <a:off x="1858060" y="1413101"/>
            <a:ext cx="2001723" cy="8129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ACC6D8A7-BA96-6B25-37CE-774AEC868504}"/>
              </a:ext>
            </a:extLst>
          </p:cNvPr>
          <p:cNvCxnSpPr>
            <a:stCxn id="19" idx="4"/>
            <a:endCxn id="5" idx="0"/>
          </p:cNvCxnSpPr>
          <p:nvPr/>
        </p:nvCxnSpPr>
        <p:spPr>
          <a:xfrm flipH="1">
            <a:off x="2825493" y="2226010"/>
            <a:ext cx="33429" cy="10064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736A181-8386-2EA4-BCE8-FC8BC1B3F5A4}"/>
              </a:ext>
            </a:extLst>
          </p:cNvPr>
          <p:cNvSpPr/>
          <p:nvPr/>
        </p:nvSpPr>
        <p:spPr>
          <a:xfrm>
            <a:off x="2128593" y="1661025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Complaint_Types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6A196135-0091-E4C0-CB6C-4EB2B7BBAA23}"/>
              </a:ext>
            </a:extLst>
          </p:cNvPr>
          <p:cNvSpPr/>
          <p:nvPr/>
        </p:nvSpPr>
        <p:spPr>
          <a:xfrm>
            <a:off x="-6073" y="4624378"/>
            <a:ext cx="2001723" cy="8129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5BEF0D2A-6AB9-E5D1-84BE-EE756E2E6F6E}"/>
              </a:ext>
            </a:extLst>
          </p:cNvPr>
          <p:cNvSpPr/>
          <p:nvPr/>
        </p:nvSpPr>
        <p:spPr>
          <a:xfrm>
            <a:off x="3320541" y="4838709"/>
            <a:ext cx="2001723" cy="8129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25FA1297-9157-8C30-3AB3-5BA77B6ED38A}"/>
              </a:ext>
            </a:extLst>
          </p:cNvPr>
          <p:cNvCxnSpPr>
            <a:stCxn id="5" idx="2"/>
            <a:endCxn id="22" idx="0"/>
          </p:cNvCxnSpPr>
          <p:nvPr/>
        </p:nvCxnSpPr>
        <p:spPr>
          <a:xfrm flipH="1">
            <a:off x="994789" y="3767001"/>
            <a:ext cx="1830704" cy="8573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EB236A4C-45E8-FCAE-9AEC-D7504B4C0474}"/>
              </a:ext>
            </a:extLst>
          </p:cNvPr>
          <p:cNvCxnSpPr>
            <a:cxnSpLocks/>
            <a:stCxn id="5" idx="2"/>
            <a:endCxn id="23" idx="2"/>
          </p:cNvCxnSpPr>
          <p:nvPr/>
        </p:nvCxnSpPr>
        <p:spPr>
          <a:xfrm>
            <a:off x="2825493" y="3767001"/>
            <a:ext cx="495048" cy="14781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8E6CFEE-DAB5-D65A-199C-40BE7BF8D174}"/>
              </a:ext>
            </a:extLst>
          </p:cNvPr>
          <p:cNvSpPr txBox="1"/>
          <p:nvPr/>
        </p:nvSpPr>
        <p:spPr>
          <a:xfrm>
            <a:off x="-9785" y="4783232"/>
            <a:ext cx="200841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Created_At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8BF8E63B-C7ED-4CAC-23AF-7850E08FFF28}"/>
              </a:ext>
            </a:extLst>
          </p:cNvPr>
          <p:cNvSpPr txBox="1"/>
          <p:nvPr/>
        </p:nvSpPr>
        <p:spPr>
          <a:xfrm>
            <a:off x="3079258" y="5087326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Updated_At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94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9F7C6EFE-B689-03D8-5EBD-FC6D72CC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37F180E2-A303-D592-8E7F-8476297213C8}"/>
              </a:ext>
            </a:extLst>
          </p:cNvPr>
          <p:cNvSpPr/>
          <p:nvPr/>
        </p:nvSpPr>
        <p:spPr>
          <a:xfrm>
            <a:off x="469577" y="326030"/>
            <a:ext cx="4677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800" kern="0" dirty="0">
                <a:solidFill>
                  <a:srgbClr val="FFFF00"/>
                </a:solidFill>
              </a:rPr>
              <a:t>6/ Student ↔ Attendance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9FC70B5-08CD-269D-2B52-B19284C46977}"/>
              </a:ext>
            </a:extLst>
          </p:cNvPr>
          <p:cNvSpPr/>
          <p:nvPr/>
        </p:nvSpPr>
        <p:spPr>
          <a:xfrm>
            <a:off x="7378437" y="3253200"/>
            <a:ext cx="2290830" cy="53094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Student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288EB6A9-C37A-6E50-1FA1-0AF8C65E17CA}"/>
              </a:ext>
            </a:extLst>
          </p:cNvPr>
          <p:cNvCxnSpPr>
            <a:cxnSpLocks/>
          </p:cNvCxnSpPr>
          <p:nvPr/>
        </p:nvCxnSpPr>
        <p:spPr>
          <a:xfrm>
            <a:off x="9474453" y="1511901"/>
            <a:ext cx="755374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CDA8412A-45E9-6E58-9F72-76A7B70DD084}"/>
              </a:ext>
            </a:extLst>
          </p:cNvPr>
          <p:cNvSpPr/>
          <p:nvPr/>
        </p:nvSpPr>
        <p:spPr>
          <a:xfrm>
            <a:off x="11354395" y="4710557"/>
            <a:ext cx="1484244" cy="7123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Contact information</a:t>
            </a:r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4BB16879-053D-05F2-0742-E9D314A8E8D4}"/>
              </a:ext>
            </a:extLst>
          </p:cNvPr>
          <p:cNvSpPr/>
          <p:nvPr/>
        </p:nvSpPr>
        <p:spPr>
          <a:xfrm>
            <a:off x="11166763" y="4565576"/>
            <a:ext cx="1850780" cy="10336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0330B7AD-4F70-37A1-6784-B77FAEB86BA1}"/>
              </a:ext>
            </a:extLst>
          </p:cNvPr>
          <p:cNvSpPr/>
          <p:nvPr/>
        </p:nvSpPr>
        <p:spPr>
          <a:xfrm>
            <a:off x="7342479" y="996080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F_Name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E25C5A53-FC1D-4AE6-64DE-A9F48D465544}"/>
              </a:ext>
            </a:extLst>
          </p:cNvPr>
          <p:cNvCxnSpPr>
            <a:cxnSpLocks/>
            <a:stCxn id="37" idx="4"/>
          </p:cNvCxnSpPr>
          <p:nvPr/>
        </p:nvCxnSpPr>
        <p:spPr>
          <a:xfrm flipH="1">
            <a:off x="8591777" y="1619672"/>
            <a:ext cx="1260363" cy="161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2CE7632B-A91D-3041-2A41-7B39B2923F21}"/>
              </a:ext>
            </a:extLst>
          </p:cNvPr>
          <p:cNvCxnSpPr>
            <a:stCxn id="27" idx="1"/>
            <a:endCxn id="3" idx="3"/>
          </p:cNvCxnSpPr>
          <p:nvPr/>
        </p:nvCxnSpPr>
        <p:spPr>
          <a:xfrm flipH="1" flipV="1">
            <a:off x="9669267" y="3518675"/>
            <a:ext cx="1768536" cy="11982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AC84D4A1-7E0B-E040-D305-C67CFE19BE8B}"/>
              </a:ext>
            </a:extLst>
          </p:cNvPr>
          <p:cNvCxnSpPr>
            <a:cxnSpLocks/>
            <a:stCxn id="28" idx="4"/>
            <a:endCxn id="3" idx="0"/>
          </p:cNvCxnSpPr>
          <p:nvPr/>
        </p:nvCxnSpPr>
        <p:spPr>
          <a:xfrm>
            <a:off x="7912849" y="1692684"/>
            <a:ext cx="611003" cy="1560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741B1717-0A45-1295-D99C-8418F4E11079}"/>
              </a:ext>
            </a:extLst>
          </p:cNvPr>
          <p:cNvSpPr/>
          <p:nvPr/>
        </p:nvSpPr>
        <p:spPr>
          <a:xfrm>
            <a:off x="10720318" y="532355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Address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4DF115F3-8144-3119-7C3F-2C53807D1743}"/>
              </a:ext>
            </a:extLst>
          </p:cNvPr>
          <p:cNvCxnSpPr>
            <a:cxnSpLocks/>
            <a:stCxn id="32" idx="5"/>
            <a:endCxn id="3" idx="0"/>
          </p:cNvCxnSpPr>
          <p:nvPr/>
        </p:nvCxnSpPr>
        <p:spPr>
          <a:xfrm flipH="1">
            <a:off x="8523852" y="1126944"/>
            <a:ext cx="3170148" cy="21262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271C40EA-0F35-4BB8-1ABE-4E2020FFF310}"/>
              </a:ext>
            </a:extLst>
          </p:cNvPr>
          <p:cNvSpPr/>
          <p:nvPr/>
        </p:nvSpPr>
        <p:spPr>
          <a:xfrm>
            <a:off x="10928987" y="1816963"/>
            <a:ext cx="1645866" cy="8281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Department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AD0EE06D-77A6-A7BD-7826-2A2D27BC79D1}"/>
              </a:ext>
            </a:extLst>
          </p:cNvPr>
          <p:cNvSpPr/>
          <p:nvPr/>
        </p:nvSpPr>
        <p:spPr>
          <a:xfrm>
            <a:off x="10745719" y="1619672"/>
            <a:ext cx="2092920" cy="119605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CC5EA151-04E5-ADB7-7BB0-BD88AC20886C}"/>
              </a:ext>
            </a:extLst>
          </p:cNvPr>
          <p:cNvCxnSpPr>
            <a:cxnSpLocks/>
            <a:stCxn id="35" idx="2"/>
            <a:endCxn id="3" idx="3"/>
          </p:cNvCxnSpPr>
          <p:nvPr/>
        </p:nvCxnSpPr>
        <p:spPr>
          <a:xfrm flipH="1">
            <a:off x="9669267" y="2217701"/>
            <a:ext cx="1076452" cy="1300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9E445DD3-1315-CC04-0B69-5BEB30309C2D}"/>
              </a:ext>
            </a:extLst>
          </p:cNvPr>
          <p:cNvSpPr/>
          <p:nvPr/>
        </p:nvSpPr>
        <p:spPr>
          <a:xfrm>
            <a:off x="9112241" y="1067044"/>
            <a:ext cx="1479798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Student_Id</a:t>
            </a:r>
            <a:r>
              <a:rPr lang="en-US" sz="1200" dirty="0"/>
              <a:t> </a:t>
            </a:r>
            <a:r>
              <a:rPr lang="en-US" sz="1050" dirty="0"/>
              <a:t>(PK)</a:t>
            </a:r>
            <a:endParaRPr lang="en-US" sz="1400" dirty="0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DFE370E4-8102-AC33-B41E-4863DC197439}"/>
              </a:ext>
            </a:extLst>
          </p:cNvPr>
          <p:cNvSpPr/>
          <p:nvPr/>
        </p:nvSpPr>
        <p:spPr>
          <a:xfrm>
            <a:off x="6929581" y="5422861"/>
            <a:ext cx="1641012" cy="9552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FatherName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EAB34AE3-1D01-A208-A327-0F8016A92039}"/>
              </a:ext>
            </a:extLst>
          </p:cNvPr>
          <p:cNvCxnSpPr>
            <a:stCxn id="3" idx="2"/>
            <a:endCxn id="38" idx="0"/>
          </p:cNvCxnSpPr>
          <p:nvPr/>
        </p:nvCxnSpPr>
        <p:spPr>
          <a:xfrm flipH="1">
            <a:off x="7750087" y="3784149"/>
            <a:ext cx="773765" cy="16387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8DED5A3C-D24E-4ACE-4016-3299B8713E47}"/>
              </a:ext>
            </a:extLst>
          </p:cNvPr>
          <p:cNvSpPr/>
          <p:nvPr/>
        </p:nvSpPr>
        <p:spPr>
          <a:xfrm>
            <a:off x="9254926" y="5862589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2B7353BF-D802-8527-B525-DB2270127107}"/>
              </a:ext>
            </a:extLst>
          </p:cNvPr>
          <p:cNvCxnSpPr>
            <a:stCxn id="3" idx="2"/>
          </p:cNvCxnSpPr>
          <p:nvPr/>
        </p:nvCxnSpPr>
        <p:spPr>
          <a:xfrm>
            <a:off x="8523852" y="3784149"/>
            <a:ext cx="936737" cy="2167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658C3513-3C26-5BA7-FEA6-719C9518FD2E}"/>
              </a:ext>
            </a:extLst>
          </p:cNvPr>
          <p:cNvSpPr/>
          <p:nvPr/>
        </p:nvSpPr>
        <p:spPr>
          <a:xfrm>
            <a:off x="5412657" y="5900462"/>
            <a:ext cx="1640874" cy="7575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Room_ID</a:t>
            </a:r>
            <a:r>
              <a:rPr lang="en-US" sz="1200" dirty="0"/>
              <a:t> (</a:t>
            </a:r>
            <a:r>
              <a:rPr lang="en-US" sz="1050" dirty="0" err="1"/>
              <a:t>Fk</a:t>
            </a:r>
            <a:r>
              <a:rPr lang="en-US" sz="1200" dirty="0"/>
              <a:t>)</a:t>
            </a:r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63A3629D-348B-4571-73B8-B660A949522F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 flipH="1">
            <a:off x="6233094" y="3784149"/>
            <a:ext cx="2290758" cy="21163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308AE81E-11A6-E665-A099-F500B7F4B9C7}"/>
              </a:ext>
            </a:extLst>
          </p:cNvPr>
          <p:cNvSpPr/>
          <p:nvPr/>
        </p:nvSpPr>
        <p:spPr>
          <a:xfrm>
            <a:off x="11188457" y="3247060"/>
            <a:ext cx="1640874" cy="7575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Hostel_ID</a:t>
            </a:r>
            <a:r>
              <a:rPr lang="en-US" sz="1200" dirty="0"/>
              <a:t> (</a:t>
            </a:r>
            <a:r>
              <a:rPr lang="en-US" sz="1050" dirty="0" err="1"/>
              <a:t>Fk</a:t>
            </a:r>
            <a:r>
              <a:rPr lang="en-US" sz="1200" dirty="0"/>
              <a:t>)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A21648E7-A284-84C7-EF4F-9C93A8FBD51C}"/>
              </a:ext>
            </a:extLst>
          </p:cNvPr>
          <p:cNvCxnSpPr>
            <a:stCxn id="3" idx="3"/>
            <a:endCxn id="44" idx="2"/>
          </p:cNvCxnSpPr>
          <p:nvPr/>
        </p:nvCxnSpPr>
        <p:spPr>
          <a:xfrm>
            <a:off x="9669267" y="3518675"/>
            <a:ext cx="1519190" cy="1071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BF3B2A58-FC52-19B2-45C9-F3E427A99889}"/>
              </a:ext>
            </a:extLst>
          </p:cNvPr>
          <p:cNvSpPr/>
          <p:nvPr/>
        </p:nvSpPr>
        <p:spPr>
          <a:xfrm>
            <a:off x="6237697" y="495510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F_Name</a:t>
            </a:r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58BE6A18-5C90-14E7-97BE-DFC736CCE68F}"/>
              </a:ext>
            </a:extLst>
          </p:cNvPr>
          <p:cNvCxnSpPr>
            <a:stCxn id="46" idx="4"/>
            <a:endCxn id="3" idx="0"/>
          </p:cNvCxnSpPr>
          <p:nvPr/>
        </p:nvCxnSpPr>
        <p:spPr>
          <a:xfrm>
            <a:off x="6808067" y="1192114"/>
            <a:ext cx="1715785" cy="20610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5BEFA174-B4FF-85E6-6CEF-9EA1F7A6E9A1}"/>
              </a:ext>
            </a:extLst>
          </p:cNvPr>
          <p:cNvSpPr/>
          <p:nvPr/>
        </p:nvSpPr>
        <p:spPr>
          <a:xfrm>
            <a:off x="4966088" y="1292213"/>
            <a:ext cx="1536478" cy="100863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fee_status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AC05F8B7-F619-6B73-E1F6-93E51001789F}"/>
              </a:ext>
            </a:extLst>
          </p:cNvPr>
          <p:cNvCxnSpPr>
            <a:cxnSpLocks/>
            <a:stCxn id="48" idx="6"/>
            <a:endCxn id="3" idx="0"/>
          </p:cNvCxnSpPr>
          <p:nvPr/>
        </p:nvCxnSpPr>
        <p:spPr>
          <a:xfrm>
            <a:off x="6502566" y="1796529"/>
            <a:ext cx="2021286" cy="14566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8E47B35D-86D9-392C-7619-D87D4B54CC69}"/>
              </a:ext>
            </a:extLst>
          </p:cNvPr>
          <p:cNvSpPr/>
          <p:nvPr/>
        </p:nvSpPr>
        <p:spPr>
          <a:xfrm>
            <a:off x="5800407" y="4223308"/>
            <a:ext cx="1536478" cy="100863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mess_status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981ECED3-2C7B-E5F9-F98E-2541B3BEA6A7}"/>
              </a:ext>
            </a:extLst>
          </p:cNvPr>
          <p:cNvCxnSpPr>
            <a:stCxn id="3" idx="2"/>
            <a:endCxn id="50" idx="6"/>
          </p:cNvCxnSpPr>
          <p:nvPr/>
        </p:nvCxnSpPr>
        <p:spPr>
          <a:xfrm flipH="1">
            <a:off x="7336885" y="3784149"/>
            <a:ext cx="1186967" cy="943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154101BD-D344-228E-C655-6E6735750495}"/>
              </a:ext>
            </a:extLst>
          </p:cNvPr>
          <p:cNvSpPr/>
          <p:nvPr/>
        </p:nvSpPr>
        <p:spPr>
          <a:xfrm>
            <a:off x="11039868" y="5770194"/>
            <a:ext cx="2127413" cy="9278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fingerprint_data</a:t>
            </a:r>
            <a:endParaRPr lang="en-US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A7CFCF94-D6D3-80BD-0432-5EEECCE6EDF4}"/>
              </a:ext>
            </a:extLst>
          </p:cNvPr>
          <p:cNvCxnSpPr>
            <a:stCxn id="3" idx="2"/>
            <a:endCxn id="52" idx="1"/>
          </p:cNvCxnSpPr>
          <p:nvPr/>
        </p:nvCxnSpPr>
        <p:spPr>
          <a:xfrm>
            <a:off x="8523852" y="3784149"/>
            <a:ext cx="2827568" cy="21219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2869546E-CB9C-0D97-28E2-BF6CCE2ADC07}"/>
              </a:ext>
            </a:extLst>
          </p:cNvPr>
          <p:cNvSpPr/>
          <p:nvPr/>
        </p:nvSpPr>
        <p:spPr>
          <a:xfrm>
            <a:off x="9013571" y="4582506"/>
            <a:ext cx="1766310" cy="8761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Created_By_Admin_ID</a:t>
            </a:r>
            <a:endParaRPr lang="en-US" sz="1200" dirty="0"/>
          </a:p>
          <a:p>
            <a:pPr algn="ctr"/>
            <a:r>
              <a:rPr lang="en-US" sz="1200" dirty="0"/>
              <a:t>(FK)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F5CBF8CE-F8E8-2159-84FC-4A612B89A904}"/>
              </a:ext>
            </a:extLst>
          </p:cNvPr>
          <p:cNvSpPr/>
          <p:nvPr/>
        </p:nvSpPr>
        <p:spPr>
          <a:xfrm>
            <a:off x="7872445" y="254632"/>
            <a:ext cx="1302813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Password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56A2FEFD-5491-0251-84FE-6769F8A9051C}"/>
              </a:ext>
            </a:extLst>
          </p:cNvPr>
          <p:cNvCxnSpPr>
            <a:stCxn id="56" idx="6"/>
            <a:endCxn id="3" idx="0"/>
          </p:cNvCxnSpPr>
          <p:nvPr/>
        </p:nvCxnSpPr>
        <p:spPr>
          <a:xfrm flipH="1">
            <a:off x="8523852" y="602934"/>
            <a:ext cx="651406" cy="26502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F4BA4E96-8EB0-E6E4-09BF-6D7482671877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9669267" y="3518675"/>
            <a:ext cx="879967" cy="1191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="" xmlns:a16="http://schemas.microsoft.com/office/drawing/2014/main" id="{C47BE10B-6ED5-65F1-A401-AD860F143EE6}"/>
              </a:ext>
            </a:extLst>
          </p:cNvPr>
          <p:cNvCxnSpPr>
            <a:cxnSpLocks/>
            <a:stCxn id="253" idx="3"/>
            <a:endCxn id="3" idx="1"/>
          </p:cNvCxnSpPr>
          <p:nvPr/>
        </p:nvCxnSpPr>
        <p:spPr>
          <a:xfrm flipV="1">
            <a:off x="6557160" y="3518675"/>
            <a:ext cx="821277" cy="10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="" xmlns:a16="http://schemas.microsoft.com/office/drawing/2014/main" id="{D1DD029F-54D3-F007-6AEC-AFC522C716C0}"/>
              </a:ext>
            </a:extLst>
          </p:cNvPr>
          <p:cNvCxnSpPr/>
          <p:nvPr/>
        </p:nvCxnSpPr>
        <p:spPr>
          <a:xfrm>
            <a:off x="7162908" y="3393836"/>
            <a:ext cx="0" cy="289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="" xmlns:a16="http://schemas.microsoft.com/office/drawing/2014/main" id="{2D7DDE29-5BD9-78BF-DA2D-9583D9FDE89B}"/>
              </a:ext>
            </a:extLst>
          </p:cNvPr>
          <p:cNvSpPr/>
          <p:nvPr/>
        </p:nvSpPr>
        <p:spPr>
          <a:xfrm>
            <a:off x="5270782" y="3425801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Records</a:t>
            </a:r>
          </a:p>
        </p:txBody>
      </p:sp>
      <p:sp>
        <p:nvSpPr>
          <p:cNvPr id="253" name="Flowchart: Decision 252">
            <a:extLst>
              <a:ext uri="{FF2B5EF4-FFF2-40B4-BE49-F238E27FC236}">
                <a16:creationId xmlns="" xmlns:a16="http://schemas.microsoft.com/office/drawing/2014/main" id="{4BC5324F-F347-0052-2624-5FA9A6A80E33}"/>
              </a:ext>
            </a:extLst>
          </p:cNvPr>
          <p:cNvSpPr/>
          <p:nvPr/>
        </p:nvSpPr>
        <p:spPr>
          <a:xfrm>
            <a:off x="4881738" y="3309245"/>
            <a:ext cx="1675422" cy="4402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>
            <a:extLst>
              <a:ext uri="{FF2B5EF4-FFF2-40B4-BE49-F238E27FC236}">
                <a16:creationId xmlns="" xmlns:a16="http://schemas.microsoft.com/office/drawing/2014/main" id="{25E20C13-5F9A-9E0A-7AB7-8AC919C369B2}"/>
              </a:ext>
            </a:extLst>
          </p:cNvPr>
          <p:cNvCxnSpPr>
            <a:cxnSpLocks/>
            <a:stCxn id="161" idx="3"/>
            <a:endCxn id="253" idx="1"/>
          </p:cNvCxnSpPr>
          <p:nvPr/>
        </p:nvCxnSpPr>
        <p:spPr>
          <a:xfrm flipV="1">
            <a:off x="3999487" y="3529355"/>
            <a:ext cx="882251" cy="2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="" xmlns:a16="http://schemas.microsoft.com/office/drawing/2014/main" id="{B2791F3B-8AD7-D33B-3E96-A254D745AD26}"/>
              </a:ext>
            </a:extLst>
          </p:cNvPr>
          <p:cNvCxnSpPr>
            <a:cxnSpLocks/>
          </p:cNvCxnSpPr>
          <p:nvPr/>
        </p:nvCxnSpPr>
        <p:spPr>
          <a:xfrm flipH="1" flipV="1">
            <a:off x="4010025" y="3260340"/>
            <a:ext cx="266849" cy="268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="" xmlns:a16="http://schemas.microsoft.com/office/drawing/2014/main" id="{592CA00F-A551-D025-48A4-4ACB316CDC52}"/>
              </a:ext>
            </a:extLst>
          </p:cNvPr>
          <p:cNvCxnSpPr>
            <a:cxnSpLocks/>
          </p:cNvCxnSpPr>
          <p:nvPr/>
        </p:nvCxnSpPr>
        <p:spPr>
          <a:xfrm flipV="1">
            <a:off x="3982327" y="3514535"/>
            <a:ext cx="290497" cy="284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="" xmlns:a16="http://schemas.microsoft.com/office/drawing/2014/main" id="{32ABC49E-536C-F33F-4652-2E419F710BA3}"/>
              </a:ext>
            </a:extLst>
          </p:cNvPr>
          <p:cNvSpPr/>
          <p:nvPr/>
        </p:nvSpPr>
        <p:spPr>
          <a:xfrm>
            <a:off x="1471990" y="3264396"/>
            <a:ext cx="2527497" cy="5345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 Attendance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="" xmlns:a16="http://schemas.microsoft.com/office/drawing/2014/main" id="{726B9B27-7506-82B9-D618-6C76AAA27C44}"/>
              </a:ext>
            </a:extLst>
          </p:cNvPr>
          <p:cNvSpPr/>
          <p:nvPr/>
        </p:nvSpPr>
        <p:spPr>
          <a:xfrm>
            <a:off x="3435887" y="898890"/>
            <a:ext cx="1586881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Mess_ID</a:t>
            </a:r>
            <a:r>
              <a:rPr lang="en-US" sz="1200" dirty="0"/>
              <a:t> </a:t>
            </a:r>
            <a:r>
              <a:rPr lang="en-US" sz="1000" dirty="0"/>
              <a:t>(FK)</a:t>
            </a:r>
          </a:p>
          <a:p>
            <a:pPr algn="ctr"/>
            <a:r>
              <a:rPr lang="en-US" sz="1000" dirty="0"/>
              <a:t>______________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="" xmlns:a16="http://schemas.microsoft.com/office/drawing/2014/main" id="{EC435364-B986-0681-83B0-A495C5EF5B7F}"/>
              </a:ext>
            </a:extLst>
          </p:cNvPr>
          <p:cNvCxnSpPr>
            <a:stCxn id="162" idx="4"/>
            <a:endCxn id="161" idx="0"/>
          </p:cNvCxnSpPr>
          <p:nvPr/>
        </p:nvCxnSpPr>
        <p:spPr>
          <a:xfrm flipH="1">
            <a:off x="2735739" y="1679238"/>
            <a:ext cx="1493589" cy="15851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="" xmlns:a16="http://schemas.microsoft.com/office/drawing/2014/main" id="{B502C894-BAC6-284F-8FF9-A7B78279EE2C}"/>
              </a:ext>
            </a:extLst>
          </p:cNvPr>
          <p:cNvSpPr/>
          <p:nvPr/>
        </p:nvSpPr>
        <p:spPr>
          <a:xfrm>
            <a:off x="-405825" y="816871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Hostel_ID</a:t>
            </a:r>
            <a:r>
              <a:rPr lang="en-US" sz="1200" dirty="0"/>
              <a:t> </a:t>
            </a:r>
            <a:r>
              <a:rPr lang="en-US" sz="1000" dirty="0"/>
              <a:t>(FK)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="" xmlns:a16="http://schemas.microsoft.com/office/drawing/2014/main" id="{47EFB587-C6D2-C6D4-51BC-ED22021618FE}"/>
              </a:ext>
            </a:extLst>
          </p:cNvPr>
          <p:cNvCxnSpPr>
            <a:stCxn id="164" idx="4"/>
            <a:endCxn id="161" idx="1"/>
          </p:cNvCxnSpPr>
          <p:nvPr/>
        </p:nvCxnSpPr>
        <p:spPr>
          <a:xfrm>
            <a:off x="517953" y="1597219"/>
            <a:ext cx="954037" cy="19344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="" xmlns:a16="http://schemas.microsoft.com/office/drawing/2014/main" id="{131F6879-DB8A-289B-04F3-BA05099FFAD3}"/>
              </a:ext>
            </a:extLst>
          </p:cNvPr>
          <p:cNvSpPr/>
          <p:nvPr/>
        </p:nvSpPr>
        <p:spPr>
          <a:xfrm>
            <a:off x="-391752" y="3830089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Student_ID</a:t>
            </a:r>
            <a:r>
              <a:rPr lang="en-US" sz="1200" dirty="0"/>
              <a:t> </a:t>
            </a:r>
            <a:r>
              <a:rPr lang="en-US" sz="1000" dirty="0"/>
              <a:t>(FK)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="" xmlns:a16="http://schemas.microsoft.com/office/drawing/2014/main" id="{747F5FC6-14BB-64AD-1809-AEAF2C5D38BE}"/>
              </a:ext>
            </a:extLst>
          </p:cNvPr>
          <p:cNvCxnSpPr>
            <a:cxnSpLocks/>
            <a:stCxn id="161" idx="2"/>
            <a:endCxn id="166" idx="6"/>
          </p:cNvCxnSpPr>
          <p:nvPr/>
        </p:nvCxnSpPr>
        <p:spPr>
          <a:xfrm flipH="1">
            <a:off x="1455803" y="3798969"/>
            <a:ext cx="1279936" cy="4212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="" xmlns:a16="http://schemas.microsoft.com/office/drawing/2014/main" id="{7173E01A-7763-19D9-7C0C-B567D27E91DE}"/>
              </a:ext>
            </a:extLst>
          </p:cNvPr>
          <p:cNvCxnSpPr>
            <a:stCxn id="161" idx="3"/>
          </p:cNvCxnSpPr>
          <p:nvPr/>
        </p:nvCxnSpPr>
        <p:spPr>
          <a:xfrm>
            <a:off x="3999487" y="3531683"/>
            <a:ext cx="506324" cy="140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="" xmlns:a16="http://schemas.microsoft.com/office/drawing/2014/main" id="{762AB997-4C85-AAD2-5794-9FDBCBBDFED9}"/>
              </a:ext>
            </a:extLst>
          </p:cNvPr>
          <p:cNvSpPr/>
          <p:nvPr/>
        </p:nvSpPr>
        <p:spPr>
          <a:xfrm>
            <a:off x="3243163" y="6061441"/>
            <a:ext cx="2172495" cy="87530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fingerprint_data</a:t>
            </a:r>
            <a:endParaRPr lang="en-US" sz="1000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="" xmlns:a16="http://schemas.microsoft.com/office/drawing/2014/main" id="{14188B76-5565-46E6-4D19-C0A84F0210B4}"/>
              </a:ext>
            </a:extLst>
          </p:cNvPr>
          <p:cNvCxnSpPr>
            <a:cxnSpLocks/>
            <a:stCxn id="161" idx="2"/>
            <a:endCxn id="169" idx="0"/>
          </p:cNvCxnSpPr>
          <p:nvPr/>
        </p:nvCxnSpPr>
        <p:spPr>
          <a:xfrm>
            <a:off x="2735739" y="3798969"/>
            <a:ext cx="1593672" cy="22624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="" xmlns:a16="http://schemas.microsoft.com/office/drawing/2014/main" id="{6B79B1EE-246C-1B05-D8C2-784E0C5A3679}"/>
              </a:ext>
            </a:extLst>
          </p:cNvPr>
          <p:cNvSpPr/>
          <p:nvPr/>
        </p:nvSpPr>
        <p:spPr>
          <a:xfrm>
            <a:off x="288712" y="1655149"/>
            <a:ext cx="2056939" cy="882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Attendance_ID</a:t>
            </a:r>
            <a:r>
              <a:rPr lang="en-US" sz="1200" dirty="0"/>
              <a:t> (PK)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="" xmlns:a16="http://schemas.microsoft.com/office/drawing/2014/main" id="{A2E03BC3-1080-84D1-41B2-1BFB0CAE2937}"/>
              </a:ext>
            </a:extLst>
          </p:cNvPr>
          <p:cNvSpPr/>
          <p:nvPr/>
        </p:nvSpPr>
        <p:spPr>
          <a:xfrm rot="20043176">
            <a:off x="1848937" y="4116372"/>
            <a:ext cx="3971066" cy="1785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Fingerprint_Data</a:t>
            </a:r>
            <a:r>
              <a:rPr lang="en-US" sz="1200" dirty="0"/>
              <a:t> (The actual fingerprint data stored for verification purposes (typically stored as a blob or hash)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="" xmlns:a16="http://schemas.microsoft.com/office/drawing/2014/main" id="{8B880EC9-53CE-EAA3-6427-CFB11ED9DCFD}"/>
              </a:ext>
            </a:extLst>
          </p:cNvPr>
          <p:cNvSpPr/>
          <p:nvPr/>
        </p:nvSpPr>
        <p:spPr>
          <a:xfrm>
            <a:off x="-558499" y="2804530"/>
            <a:ext cx="1626991" cy="7291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="" xmlns:a16="http://schemas.microsoft.com/office/drawing/2014/main" id="{49A28B9D-348E-371F-CEEF-D3B476F9E700}"/>
              </a:ext>
            </a:extLst>
          </p:cNvPr>
          <p:cNvSpPr/>
          <p:nvPr/>
        </p:nvSpPr>
        <p:spPr>
          <a:xfrm>
            <a:off x="243981" y="5951960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Created_At</a:t>
            </a:r>
            <a:endParaRPr lang="en-US" sz="1200" dirty="0"/>
          </a:p>
        </p:txBody>
      </p:sp>
      <p:sp>
        <p:nvSpPr>
          <p:cNvPr id="175" name="Oval 174">
            <a:extLst>
              <a:ext uri="{FF2B5EF4-FFF2-40B4-BE49-F238E27FC236}">
                <a16:creationId xmlns="" xmlns:a16="http://schemas.microsoft.com/office/drawing/2014/main" id="{D44BC42C-C140-B505-FCEA-AF6C8E4317B9}"/>
              </a:ext>
            </a:extLst>
          </p:cNvPr>
          <p:cNvSpPr/>
          <p:nvPr/>
        </p:nvSpPr>
        <p:spPr>
          <a:xfrm>
            <a:off x="1914464" y="996080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Admin_ID</a:t>
            </a:r>
            <a:r>
              <a:rPr lang="en-US" sz="1200" dirty="0"/>
              <a:t> (FK)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="" xmlns:a16="http://schemas.microsoft.com/office/drawing/2014/main" id="{1673E662-D04F-FFA1-89EA-6275FCB3C0ED}"/>
              </a:ext>
            </a:extLst>
          </p:cNvPr>
          <p:cNvSpPr/>
          <p:nvPr/>
        </p:nvSpPr>
        <p:spPr>
          <a:xfrm>
            <a:off x="-126034" y="4929150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  <a:endParaRPr lang="en-US" sz="1000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="" xmlns:a16="http://schemas.microsoft.com/office/drawing/2014/main" id="{03F1ACD8-9721-4940-B823-D037ED60A92F}"/>
              </a:ext>
            </a:extLst>
          </p:cNvPr>
          <p:cNvCxnSpPr>
            <a:stCxn id="175" idx="4"/>
            <a:endCxn id="161" idx="0"/>
          </p:cNvCxnSpPr>
          <p:nvPr/>
        </p:nvCxnSpPr>
        <p:spPr>
          <a:xfrm flipH="1">
            <a:off x="2735739" y="1776428"/>
            <a:ext cx="102503" cy="1487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="" xmlns:a16="http://schemas.microsoft.com/office/drawing/2014/main" id="{E7DED465-2833-93F2-DB9D-46F777656EC6}"/>
              </a:ext>
            </a:extLst>
          </p:cNvPr>
          <p:cNvCxnSpPr>
            <a:stCxn id="171" idx="6"/>
            <a:endCxn id="161" idx="1"/>
          </p:cNvCxnSpPr>
          <p:nvPr/>
        </p:nvCxnSpPr>
        <p:spPr>
          <a:xfrm flipH="1">
            <a:off x="1471990" y="2096197"/>
            <a:ext cx="873661" cy="1435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="" xmlns:a16="http://schemas.microsoft.com/office/drawing/2014/main" id="{633461F0-0C4B-99A7-C818-BF6CC3F8BAEB}"/>
              </a:ext>
            </a:extLst>
          </p:cNvPr>
          <p:cNvCxnSpPr>
            <a:cxnSpLocks/>
            <a:stCxn id="174" idx="0"/>
            <a:endCxn id="161" idx="2"/>
          </p:cNvCxnSpPr>
          <p:nvPr/>
        </p:nvCxnSpPr>
        <p:spPr>
          <a:xfrm flipV="1">
            <a:off x="1167759" y="3798969"/>
            <a:ext cx="1567980" cy="21529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="" xmlns:a16="http://schemas.microsoft.com/office/drawing/2014/main" id="{8110A2E6-1D60-A299-E0B0-22FD643CE39B}"/>
              </a:ext>
            </a:extLst>
          </p:cNvPr>
          <p:cNvCxnSpPr>
            <a:cxnSpLocks/>
            <a:stCxn id="161" idx="2"/>
            <a:endCxn id="172" idx="0"/>
          </p:cNvCxnSpPr>
          <p:nvPr/>
        </p:nvCxnSpPr>
        <p:spPr>
          <a:xfrm>
            <a:off x="2735739" y="3798969"/>
            <a:ext cx="708106" cy="407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="" xmlns:a16="http://schemas.microsoft.com/office/drawing/2014/main" id="{DA2C5F46-5D4E-CC26-E447-AEAC9D8B6A98}"/>
              </a:ext>
            </a:extLst>
          </p:cNvPr>
          <p:cNvCxnSpPr>
            <a:cxnSpLocks/>
            <a:stCxn id="171" idx="4"/>
            <a:endCxn id="161" idx="1"/>
          </p:cNvCxnSpPr>
          <p:nvPr/>
        </p:nvCxnSpPr>
        <p:spPr>
          <a:xfrm>
            <a:off x="1317182" y="2537245"/>
            <a:ext cx="154808" cy="9944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="" xmlns:a16="http://schemas.microsoft.com/office/drawing/2014/main" id="{E0BA83F7-D74B-1755-2772-D9FA69B62174}"/>
              </a:ext>
            </a:extLst>
          </p:cNvPr>
          <p:cNvCxnSpPr>
            <a:stCxn id="175" idx="4"/>
            <a:endCxn id="161" idx="0"/>
          </p:cNvCxnSpPr>
          <p:nvPr/>
        </p:nvCxnSpPr>
        <p:spPr>
          <a:xfrm flipH="1">
            <a:off x="2735739" y="1776428"/>
            <a:ext cx="102503" cy="14879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="" xmlns:a16="http://schemas.microsoft.com/office/drawing/2014/main" id="{89B2F493-0CA7-D46E-A38D-81F79A3F3684}"/>
              </a:ext>
            </a:extLst>
          </p:cNvPr>
          <p:cNvCxnSpPr>
            <a:stCxn id="176" idx="0"/>
            <a:endCxn id="161" idx="2"/>
          </p:cNvCxnSpPr>
          <p:nvPr/>
        </p:nvCxnSpPr>
        <p:spPr>
          <a:xfrm flipV="1">
            <a:off x="797744" y="3798969"/>
            <a:ext cx="1937995" cy="11301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="" xmlns:a16="http://schemas.microsoft.com/office/drawing/2014/main" id="{4F5320AE-A2F1-BFB2-7829-E6BF0479A967}"/>
              </a:ext>
            </a:extLst>
          </p:cNvPr>
          <p:cNvCxnSpPr/>
          <p:nvPr/>
        </p:nvCxnSpPr>
        <p:spPr>
          <a:xfrm>
            <a:off x="4031744" y="379896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="" xmlns:a16="http://schemas.microsoft.com/office/drawing/2014/main" id="{DA4EB3B1-E399-6FAA-C8E4-8B197FE4680D}"/>
              </a:ext>
            </a:extLst>
          </p:cNvPr>
          <p:cNvCxnSpPr>
            <a:cxnSpLocks/>
            <a:stCxn id="173" idx="6"/>
            <a:endCxn id="161" idx="1"/>
          </p:cNvCxnSpPr>
          <p:nvPr/>
        </p:nvCxnSpPr>
        <p:spPr>
          <a:xfrm>
            <a:off x="1068492" y="3169124"/>
            <a:ext cx="403498" cy="362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82E8CC2-24CE-4B92-8C5F-91587C898F7E}"/>
              </a:ext>
            </a:extLst>
          </p:cNvPr>
          <p:cNvSpPr txBox="1"/>
          <p:nvPr/>
        </p:nvSpPr>
        <p:spPr>
          <a:xfrm>
            <a:off x="4577597" y="772434"/>
            <a:ext cx="3036805" cy="80563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ER-Model</a:t>
            </a:r>
            <a:endParaRPr lang="en-US" sz="4200" b="1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ADFCD45-1E13-42D9-9EA8-9324859E247B}"/>
              </a:ext>
            </a:extLst>
          </p:cNvPr>
          <p:cNvSpPr txBox="1"/>
          <p:nvPr/>
        </p:nvSpPr>
        <p:spPr>
          <a:xfrm>
            <a:off x="437916" y="2998522"/>
            <a:ext cx="3928666" cy="5439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 Sets identification</a:t>
            </a: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63623B9-15B6-4B1E-B88D-E0BA8AD6E9D6}"/>
              </a:ext>
            </a:extLst>
          </p:cNvPr>
          <p:cNvSpPr txBox="1"/>
          <p:nvPr/>
        </p:nvSpPr>
        <p:spPr>
          <a:xfrm>
            <a:off x="6449934" y="1952372"/>
            <a:ext cx="5742065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Hostel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Student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Room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Admin (Mess, Hostel Accounts Manager)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Visitors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Attendance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Payment Table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Notice Board</a:t>
            </a:r>
          </a:p>
          <a:p>
            <a:pPr>
              <a:spcAft>
                <a:spcPts val="600"/>
              </a:spcAft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834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0594F0C2-52AA-4A2D-9F44-A85DAEB4B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9C2C5A98-CC23-3BFF-81F7-47A1BA765DFC}"/>
              </a:ext>
            </a:extLst>
          </p:cNvPr>
          <p:cNvSpPr/>
          <p:nvPr/>
        </p:nvSpPr>
        <p:spPr>
          <a:xfrm>
            <a:off x="307991" y="67559"/>
            <a:ext cx="4180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800" kern="0" dirty="0">
                <a:solidFill>
                  <a:srgbClr val="FFFF00"/>
                </a:solidFill>
              </a:rPr>
              <a:t>7/ Mess ↔ Attendance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="" xmlns:a16="http://schemas.microsoft.com/office/drawing/2014/main" id="{5EF4A59A-4DF9-6607-D713-4DD84AE01995}"/>
              </a:ext>
            </a:extLst>
          </p:cNvPr>
          <p:cNvCxnSpPr>
            <a:cxnSpLocks/>
            <a:stCxn id="253" idx="3"/>
          </p:cNvCxnSpPr>
          <p:nvPr/>
        </p:nvCxnSpPr>
        <p:spPr>
          <a:xfrm flipV="1">
            <a:off x="6557160" y="3518675"/>
            <a:ext cx="821277" cy="10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="" xmlns:a16="http://schemas.microsoft.com/office/drawing/2014/main" id="{104CF7AA-DDC1-57D3-0D0E-AC5B3E116957}"/>
              </a:ext>
            </a:extLst>
          </p:cNvPr>
          <p:cNvCxnSpPr/>
          <p:nvPr/>
        </p:nvCxnSpPr>
        <p:spPr>
          <a:xfrm>
            <a:off x="7162908" y="3393836"/>
            <a:ext cx="0" cy="289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="" xmlns:a16="http://schemas.microsoft.com/office/drawing/2014/main" id="{9D96563C-4653-B1B9-5E81-4CD564D1CAE8}"/>
              </a:ext>
            </a:extLst>
          </p:cNvPr>
          <p:cNvSpPr/>
          <p:nvPr/>
        </p:nvSpPr>
        <p:spPr>
          <a:xfrm>
            <a:off x="5270782" y="3425801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Records</a:t>
            </a:r>
          </a:p>
        </p:txBody>
      </p:sp>
      <p:sp>
        <p:nvSpPr>
          <p:cNvPr id="253" name="Flowchart: Decision 252">
            <a:extLst>
              <a:ext uri="{FF2B5EF4-FFF2-40B4-BE49-F238E27FC236}">
                <a16:creationId xmlns="" xmlns:a16="http://schemas.microsoft.com/office/drawing/2014/main" id="{3FE40DBE-BDEA-348B-9FDC-B1B496C9F489}"/>
              </a:ext>
            </a:extLst>
          </p:cNvPr>
          <p:cNvSpPr/>
          <p:nvPr/>
        </p:nvSpPr>
        <p:spPr>
          <a:xfrm>
            <a:off x="4881738" y="3309245"/>
            <a:ext cx="1675422" cy="4402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>
            <a:extLst>
              <a:ext uri="{FF2B5EF4-FFF2-40B4-BE49-F238E27FC236}">
                <a16:creationId xmlns="" xmlns:a16="http://schemas.microsoft.com/office/drawing/2014/main" id="{E2B816D7-B932-B8EC-0B4C-9EA3AE720CE3}"/>
              </a:ext>
            </a:extLst>
          </p:cNvPr>
          <p:cNvCxnSpPr>
            <a:cxnSpLocks/>
            <a:stCxn id="161" idx="3"/>
            <a:endCxn id="253" idx="1"/>
          </p:cNvCxnSpPr>
          <p:nvPr/>
        </p:nvCxnSpPr>
        <p:spPr>
          <a:xfrm flipV="1">
            <a:off x="3999487" y="3529355"/>
            <a:ext cx="882251" cy="2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="" xmlns:a16="http://schemas.microsoft.com/office/drawing/2014/main" id="{D882A277-D658-7512-6566-7DD943D46DB7}"/>
              </a:ext>
            </a:extLst>
          </p:cNvPr>
          <p:cNvCxnSpPr>
            <a:cxnSpLocks/>
          </p:cNvCxnSpPr>
          <p:nvPr/>
        </p:nvCxnSpPr>
        <p:spPr>
          <a:xfrm flipH="1" flipV="1">
            <a:off x="4010025" y="3260340"/>
            <a:ext cx="266849" cy="268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="" xmlns:a16="http://schemas.microsoft.com/office/drawing/2014/main" id="{F6F749F1-7C30-333A-834D-67BEDA992352}"/>
              </a:ext>
            </a:extLst>
          </p:cNvPr>
          <p:cNvCxnSpPr>
            <a:cxnSpLocks/>
          </p:cNvCxnSpPr>
          <p:nvPr/>
        </p:nvCxnSpPr>
        <p:spPr>
          <a:xfrm flipV="1">
            <a:off x="3982327" y="3514535"/>
            <a:ext cx="290497" cy="284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="" xmlns:a16="http://schemas.microsoft.com/office/drawing/2014/main" id="{E9F0547C-11B7-0057-7945-1C1D285ADAC2}"/>
              </a:ext>
            </a:extLst>
          </p:cNvPr>
          <p:cNvSpPr/>
          <p:nvPr/>
        </p:nvSpPr>
        <p:spPr>
          <a:xfrm>
            <a:off x="1471990" y="3264396"/>
            <a:ext cx="2527497" cy="5345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 Attendance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="" xmlns:a16="http://schemas.microsoft.com/office/drawing/2014/main" id="{964186BF-09B6-8B77-AF36-10F66ADCE4A1}"/>
              </a:ext>
            </a:extLst>
          </p:cNvPr>
          <p:cNvSpPr/>
          <p:nvPr/>
        </p:nvSpPr>
        <p:spPr>
          <a:xfrm>
            <a:off x="3435887" y="898890"/>
            <a:ext cx="1586881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Mess_ID</a:t>
            </a:r>
            <a:r>
              <a:rPr lang="en-US" sz="1200" dirty="0"/>
              <a:t> </a:t>
            </a:r>
            <a:r>
              <a:rPr lang="en-US" sz="1000" dirty="0"/>
              <a:t>(FK)</a:t>
            </a:r>
          </a:p>
          <a:p>
            <a:pPr algn="ctr"/>
            <a:r>
              <a:rPr lang="en-US" sz="1000" dirty="0"/>
              <a:t>______________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="" xmlns:a16="http://schemas.microsoft.com/office/drawing/2014/main" id="{33CCA3A6-EA58-1007-C933-3B5EDF829DB9}"/>
              </a:ext>
            </a:extLst>
          </p:cNvPr>
          <p:cNvCxnSpPr>
            <a:stCxn id="162" idx="4"/>
            <a:endCxn id="161" idx="0"/>
          </p:cNvCxnSpPr>
          <p:nvPr/>
        </p:nvCxnSpPr>
        <p:spPr>
          <a:xfrm flipH="1">
            <a:off x="2735739" y="1679238"/>
            <a:ext cx="1493589" cy="15851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="" xmlns:a16="http://schemas.microsoft.com/office/drawing/2014/main" id="{3E1DFF37-BF96-2BC1-8A12-8014EB5E7F5B}"/>
              </a:ext>
            </a:extLst>
          </p:cNvPr>
          <p:cNvSpPr/>
          <p:nvPr/>
        </p:nvSpPr>
        <p:spPr>
          <a:xfrm>
            <a:off x="-405825" y="816871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Hostel_ID</a:t>
            </a:r>
            <a:r>
              <a:rPr lang="en-US" sz="1200" dirty="0"/>
              <a:t> </a:t>
            </a:r>
            <a:r>
              <a:rPr lang="en-US" sz="1000" dirty="0"/>
              <a:t>(FK)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="" xmlns:a16="http://schemas.microsoft.com/office/drawing/2014/main" id="{4119D599-CFCF-3547-4E29-D12B999A94D7}"/>
              </a:ext>
            </a:extLst>
          </p:cNvPr>
          <p:cNvCxnSpPr>
            <a:stCxn id="164" idx="4"/>
            <a:endCxn id="161" idx="1"/>
          </p:cNvCxnSpPr>
          <p:nvPr/>
        </p:nvCxnSpPr>
        <p:spPr>
          <a:xfrm>
            <a:off x="517953" y="1597219"/>
            <a:ext cx="954037" cy="19344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="" xmlns:a16="http://schemas.microsoft.com/office/drawing/2014/main" id="{CF0A960A-B555-B89C-F5F4-C6025C889BED}"/>
              </a:ext>
            </a:extLst>
          </p:cNvPr>
          <p:cNvSpPr/>
          <p:nvPr/>
        </p:nvSpPr>
        <p:spPr>
          <a:xfrm>
            <a:off x="-391752" y="3830089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Student_ID</a:t>
            </a:r>
            <a:r>
              <a:rPr lang="en-US" sz="1200" dirty="0"/>
              <a:t> </a:t>
            </a:r>
            <a:r>
              <a:rPr lang="en-US" sz="1000" dirty="0"/>
              <a:t>(FK)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="" xmlns:a16="http://schemas.microsoft.com/office/drawing/2014/main" id="{32A7739F-DDFF-F44B-55AC-736F7BD23A2B}"/>
              </a:ext>
            </a:extLst>
          </p:cNvPr>
          <p:cNvCxnSpPr>
            <a:cxnSpLocks/>
            <a:stCxn id="161" idx="2"/>
            <a:endCxn id="166" idx="6"/>
          </p:cNvCxnSpPr>
          <p:nvPr/>
        </p:nvCxnSpPr>
        <p:spPr>
          <a:xfrm flipH="1">
            <a:off x="1455803" y="3798969"/>
            <a:ext cx="1279936" cy="4212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="" xmlns:a16="http://schemas.microsoft.com/office/drawing/2014/main" id="{C04BF809-E6D6-8020-9C30-C5E69E16A9FE}"/>
              </a:ext>
            </a:extLst>
          </p:cNvPr>
          <p:cNvCxnSpPr>
            <a:stCxn id="161" idx="3"/>
          </p:cNvCxnSpPr>
          <p:nvPr/>
        </p:nvCxnSpPr>
        <p:spPr>
          <a:xfrm>
            <a:off x="3999487" y="3531683"/>
            <a:ext cx="506324" cy="140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="" xmlns:a16="http://schemas.microsoft.com/office/drawing/2014/main" id="{E875F696-1394-8C0E-0C91-748530F464CC}"/>
              </a:ext>
            </a:extLst>
          </p:cNvPr>
          <p:cNvSpPr/>
          <p:nvPr/>
        </p:nvSpPr>
        <p:spPr>
          <a:xfrm>
            <a:off x="2269036" y="5934579"/>
            <a:ext cx="2172495" cy="87530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fingerprint_data</a:t>
            </a:r>
            <a:endParaRPr lang="en-US" sz="1000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="" xmlns:a16="http://schemas.microsoft.com/office/drawing/2014/main" id="{D5D45AA4-5B2C-B773-8ABC-A669D5124623}"/>
              </a:ext>
            </a:extLst>
          </p:cNvPr>
          <p:cNvCxnSpPr>
            <a:cxnSpLocks/>
            <a:stCxn id="161" idx="2"/>
            <a:endCxn id="169" idx="0"/>
          </p:cNvCxnSpPr>
          <p:nvPr/>
        </p:nvCxnSpPr>
        <p:spPr>
          <a:xfrm>
            <a:off x="2735739" y="3798969"/>
            <a:ext cx="619545" cy="2135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="" xmlns:a16="http://schemas.microsoft.com/office/drawing/2014/main" id="{C7901FC7-9DAB-B743-7EC7-50FF338CEB5C}"/>
              </a:ext>
            </a:extLst>
          </p:cNvPr>
          <p:cNvSpPr/>
          <p:nvPr/>
        </p:nvSpPr>
        <p:spPr>
          <a:xfrm>
            <a:off x="288712" y="1655149"/>
            <a:ext cx="2056939" cy="882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Attendance_ID</a:t>
            </a:r>
            <a:r>
              <a:rPr lang="en-US" sz="1200" dirty="0"/>
              <a:t> (PK)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="" xmlns:a16="http://schemas.microsoft.com/office/drawing/2014/main" id="{DB8A9184-3890-D51D-F45F-3821E364FE37}"/>
              </a:ext>
            </a:extLst>
          </p:cNvPr>
          <p:cNvSpPr/>
          <p:nvPr/>
        </p:nvSpPr>
        <p:spPr>
          <a:xfrm rot="21239417">
            <a:off x="4439498" y="4787157"/>
            <a:ext cx="3971066" cy="1785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Fingerprint_Data</a:t>
            </a:r>
            <a:r>
              <a:rPr lang="en-US" sz="1200" dirty="0"/>
              <a:t> (The actual fingerprint data stored for verification purposes (typically stored as a blob or hash)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="" xmlns:a16="http://schemas.microsoft.com/office/drawing/2014/main" id="{E9A6DCE3-2671-2AAC-9AF8-A3BCB896B3B7}"/>
              </a:ext>
            </a:extLst>
          </p:cNvPr>
          <p:cNvSpPr/>
          <p:nvPr/>
        </p:nvSpPr>
        <p:spPr>
          <a:xfrm>
            <a:off x="-558499" y="2804530"/>
            <a:ext cx="1626991" cy="7291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="" xmlns:a16="http://schemas.microsoft.com/office/drawing/2014/main" id="{0AF79FB2-2D33-6C15-7738-137C87C10AFE}"/>
              </a:ext>
            </a:extLst>
          </p:cNvPr>
          <p:cNvSpPr/>
          <p:nvPr/>
        </p:nvSpPr>
        <p:spPr>
          <a:xfrm>
            <a:off x="243981" y="5951960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Created_At</a:t>
            </a:r>
            <a:endParaRPr lang="en-US" sz="1200" dirty="0"/>
          </a:p>
        </p:txBody>
      </p:sp>
      <p:sp>
        <p:nvSpPr>
          <p:cNvPr id="175" name="Oval 174">
            <a:extLst>
              <a:ext uri="{FF2B5EF4-FFF2-40B4-BE49-F238E27FC236}">
                <a16:creationId xmlns="" xmlns:a16="http://schemas.microsoft.com/office/drawing/2014/main" id="{69F728DF-AD49-9FEC-025C-EF767EB268ED}"/>
              </a:ext>
            </a:extLst>
          </p:cNvPr>
          <p:cNvSpPr/>
          <p:nvPr/>
        </p:nvSpPr>
        <p:spPr>
          <a:xfrm>
            <a:off x="1914464" y="996080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Admin_ID</a:t>
            </a:r>
            <a:r>
              <a:rPr lang="en-US" sz="1200" dirty="0"/>
              <a:t> (FK)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="" xmlns:a16="http://schemas.microsoft.com/office/drawing/2014/main" id="{FC6952BD-A933-8FFB-7639-81D7E3BD1CC7}"/>
              </a:ext>
            </a:extLst>
          </p:cNvPr>
          <p:cNvSpPr/>
          <p:nvPr/>
        </p:nvSpPr>
        <p:spPr>
          <a:xfrm>
            <a:off x="-126034" y="4929150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  <a:endParaRPr lang="en-US" sz="1000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="" xmlns:a16="http://schemas.microsoft.com/office/drawing/2014/main" id="{AB214AC0-DC47-0D11-A1FE-3C062F48AAC3}"/>
              </a:ext>
            </a:extLst>
          </p:cNvPr>
          <p:cNvCxnSpPr>
            <a:stCxn id="175" idx="4"/>
            <a:endCxn id="161" idx="0"/>
          </p:cNvCxnSpPr>
          <p:nvPr/>
        </p:nvCxnSpPr>
        <p:spPr>
          <a:xfrm flipH="1">
            <a:off x="2735739" y="1776428"/>
            <a:ext cx="102503" cy="1487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="" xmlns:a16="http://schemas.microsoft.com/office/drawing/2014/main" id="{60EF5982-9636-F30E-B85D-D00D7F7AAD71}"/>
              </a:ext>
            </a:extLst>
          </p:cNvPr>
          <p:cNvCxnSpPr>
            <a:stCxn id="171" idx="6"/>
            <a:endCxn id="161" idx="1"/>
          </p:cNvCxnSpPr>
          <p:nvPr/>
        </p:nvCxnSpPr>
        <p:spPr>
          <a:xfrm flipH="1">
            <a:off x="1471990" y="2096197"/>
            <a:ext cx="873661" cy="1435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="" xmlns:a16="http://schemas.microsoft.com/office/drawing/2014/main" id="{AB008D91-D4FB-9549-5033-25CD0D1E4985}"/>
              </a:ext>
            </a:extLst>
          </p:cNvPr>
          <p:cNvCxnSpPr>
            <a:cxnSpLocks/>
            <a:stCxn id="174" idx="0"/>
            <a:endCxn id="161" idx="2"/>
          </p:cNvCxnSpPr>
          <p:nvPr/>
        </p:nvCxnSpPr>
        <p:spPr>
          <a:xfrm flipV="1">
            <a:off x="1167759" y="3798969"/>
            <a:ext cx="1567980" cy="21529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="" xmlns:a16="http://schemas.microsoft.com/office/drawing/2014/main" id="{08FFB7D2-81E4-288B-ABCC-2D73D9E08F4B}"/>
              </a:ext>
            </a:extLst>
          </p:cNvPr>
          <p:cNvCxnSpPr>
            <a:cxnSpLocks/>
            <a:stCxn id="161" idx="2"/>
            <a:endCxn id="172" idx="0"/>
          </p:cNvCxnSpPr>
          <p:nvPr/>
        </p:nvCxnSpPr>
        <p:spPr>
          <a:xfrm>
            <a:off x="2735739" y="3798969"/>
            <a:ext cx="3595821" cy="9930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="" xmlns:a16="http://schemas.microsoft.com/office/drawing/2014/main" id="{0FD6F0BA-6A48-E414-EC30-343CA205CCEF}"/>
              </a:ext>
            </a:extLst>
          </p:cNvPr>
          <p:cNvCxnSpPr>
            <a:cxnSpLocks/>
            <a:stCxn id="171" idx="4"/>
            <a:endCxn id="161" idx="1"/>
          </p:cNvCxnSpPr>
          <p:nvPr/>
        </p:nvCxnSpPr>
        <p:spPr>
          <a:xfrm>
            <a:off x="1317182" y="2537245"/>
            <a:ext cx="154808" cy="9944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="" xmlns:a16="http://schemas.microsoft.com/office/drawing/2014/main" id="{3CACBEA9-596E-EC33-12F2-509E9BECA12B}"/>
              </a:ext>
            </a:extLst>
          </p:cNvPr>
          <p:cNvCxnSpPr>
            <a:stCxn id="175" idx="4"/>
            <a:endCxn id="161" idx="0"/>
          </p:cNvCxnSpPr>
          <p:nvPr/>
        </p:nvCxnSpPr>
        <p:spPr>
          <a:xfrm flipH="1">
            <a:off x="2735739" y="1776428"/>
            <a:ext cx="102503" cy="14879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="" xmlns:a16="http://schemas.microsoft.com/office/drawing/2014/main" id="{7517D124-AC47-0447-6662-D73A811F8D3E}"/>
              </a:ext>
            </a:extLst>
          </p:cNvPr>
          <p:cNvCxnSpPr>
            <a:stCxn id="176" idx="0"/>
            <a:endCxn id="161" idx="2"/>
          </p:cNvCxnSpPr>
          <p:nvPr/>
        </p:nvCxnSpPr>
        <p:spPr>
          <a:xfrm flipV="1">
            <a:off x="797744" y="3798969"/>
            <a:ext cx="1937995" cy="11301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="" xmlns:a16="http://schemas.microsoft.com/office/drawing/2014/main" id="{167A57F8-9A5F-DA84-94B8-18E938257274}"/>
              </a:ext>
            </a:extLst>
          </p:cNvPr>
          <p:cNvCxnSpPr/>
          <p:nvPr/>
        </p:nvCxnSpPr>
        <p:spPr>
          <a:xfrm>
            <a:off x="4031744" y="379896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="" xmlns:a16="http://schemas.microsoft.com/office/drawing/2014/main" id="{CA97D1BB-A313-69C1-4E1F-EFCC15041EC2}"/>
              </a:ext>
            </a:extLst>
          </p:cNvPr>
          <p:cNvCxnSpPr>
            <a:cxnSpLocks/>
            <a:stCxn id="173" idx="6"/>
            <a:endCxn id="161" idx="1"/>
          </p:cNvCxnSpPr>
          <p:nvPr/>
        </p:nvCxnSpPr>
        <p:spPr>
          <a:xfrm>
            <a:off x="1068492" y="3169124"/>
            <a:ext cx="403498" cy="362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A7111FB-36FF-4CBC-B25D-3B9EA9364BD3}"/>
              </a:ext>
            </a:extLst>
          </p:cNvPr>
          <p:cNvSpPr/>
          <p:nvPr/>
        </p:nvSpPr>
        <p:spPr>
          <a:xfrm>
            <a:off x="7437901" y="3295516"/>
            <a:ext cx="2527497" cy="5345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Mess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91D014E-21B1-DB2B-71FA-1A032B620BBD}"/>
              </a:ext>
            </a:extLst>
          </p:cNvPr>
          <p:cNvSpPr/>
          <p:nvPr/>
        </p:nvSpPr>
        <p:spPr>
          <a:xfrm>
            <a:off x="9755764" y="815817"/>
            <a:ext cx="1586881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Mess_ID</a:t>
            </a:r>
            <a:r>
              <a:rPr lang="en-US" sz="1200" dirty="0"/>
              <a:t> </a:t>
            </a:r>
            <a:r>
              <a:rPr lang="en-US" sz="1000" dirty="0"/>
              <a:t>(PK)</a:t>
            </a:r>
          </a:p>
          <a:p>
            <a:pPr algn="ctr"/>
            <a:r>
              <a:rPr lang="en-US" sz="1000" dirty="0"/>
              <a:t>______________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1E2CFE89-66A0-3C54-AB2B-FEEC44A980F4}"/>
              </a:ext>
            </a:extLst>
          </p:cNvPr>
          <p:cNvCxnSpPr>
            <a:stCxn id="6" idx="4"/>
            <a:endCxn id="5" idx="0"/>
          </p:cNvCxnSpPr>
          <p:nvPr/>
        </p:nvCxnSpPr>
        <p:spPr>
          <a:xfrm flipH="1">
            <a:off x="8701650" y="1596165"/>
            <a:ext cx="1847555" cy="16993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F975744F-5918-414F-8A03-416F5977CCFA}"/>
              </a:ext>
            </a:extLst>
          </p:cNvPr>
          <p:cNvSpPr/>
          <p:nvPr/>
        </p:nvSpPr>
        <p:spPr>
          <a:xfrm>
            <a:off x="8117843" y="639126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Hostel_ID</a:t>
            </a:r>
            <a:r>
              <a:rPr lang="en-US" sz="1200" dirty="0"/>
              <a:t> </a:t>
            </a:r>
            <a:r>
              <a:rPr lang="en-US" sz="1000" dirty="0"/>
              <a:t>(FK)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C277826A-FE3B-D626-052C-F2D82B56EF5B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 flipH="1">
            <a:off x="8701650" y="1419474"/>
            <a:ext cx="339971" cy="18760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BADAD738-1006-8B93-97C2-A818946A68FD}"/>
              </a:ext>
            </a:extLst>
          </p:cNvPr>
          <p:cNvSpPr/>
          <p:nvPr/>
        </p:nvSpPr>
        <p:spPr>
          <a:xfrm>
            <a:off x="9456261" y="5322648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Student_ID</a:t>
            </a:r>
            <a:r>
              <a:rPr lang="en-US" sz="1200" dirty="0"/>
              <a:t> </a:t>
            </a:r>
            <a:r>
              <a:rPr lang="en-US" sz="1000" dirty="0"/>
              <a:t>(FK)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8A75056-D67B-CCE1-4B78-EF5B6FDBBF77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8701650" y="3830089"/>
            <a:ext cx="1678389" cy="14925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C0341FC2-73CD-D4D8-A903-CEB6CA8EC285}"/>
              </a:ext>
            </a:extLst>
          </p:cNvPr>
          <p:cNvCxnSpPr>
            <a:stCxn id="5" idx="3"/>
          </p:cNvCxnSpPr>
          <p:nvPr/>
        </p:nvCxnSpPr>
        <p:spPr>
          <a:xfrm>
            <a:off x="9965398" y="3562803"/>
            <a:ext cx="506324" cy="140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C016BB68-F1A3-82E6-9DCE-D0D20D93474D}"/>
              </a:ext>
            </a:extLst>
          </p:cNvPr>
          <p:cNvSpPr/>
          <p:nvPr/>
        </p:nvSpPr>
        <p:spPr>
          <a:xfrm>
            <a:off x="10019505" y="4104649"/>
            <a:ext cx="2172495" cy="87530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fingerprint_data</a:t>
            </a:r>
            <a:endParaRPr lang="en-US" sz="1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C8461A27-F94F-25C6-49FB-79A7F6A942AC}"/>
              </a:ext>
            </a:extLst>
          </p:cNvPr>
          <p:cNvCxnSpPr>
            <a:stCxn id="5" idx="3"/>
            <a:endCxn id="14" idx="2"/>
          </p:cNvCxnSpPr>
          <p:nvPr/>
        </p:nvCxnSpPr>
        <p:spPr>
          <a:xfrm>
            <a:off x="9965398" y="3562803"/>
            <a:ext cx="54107" cy="9794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84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0199AD49-3BEB-76C0-FD3F-5AC9B9812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6DBA2625-B788-4D54-E331-CE8845D82DF1}"/>
              </a:ext>
            </a:extLst>
          </p:cNvPr>
          <p:cNvSpPr/>
          <p:nvPr/>
        </p:nvSpPr>
        <p:spPr>
          <a:xfrm>
            <a:off x="307991" y="67559"/>
            <a:ext cx="4477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800" kern="0" dirty="0">
                <a:solidFill>
                  <a:srgbClr val="FFFF00"/>
                </a:solidFill>
              </a:rPr>
              <a:t>8/ Attendance ↔ Admin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="" xmlns:a16="http://schemas.microsoft.com/office/drawing/2014/main" id="{7725370E-B308-0E42-E2AF-2E4F3B4A400D}"/>
              </a:ext>
            </a:extLst>
          </p:cNvPr>
          <p:cNvCxnSpPr>
            <a:cxnSpLocks/>
            <a:stCxn id="253" idx="3"/>
            <a:endCxn id="46" idx="1"/>
          </p:cNvCxnSpPr>
          <p:nvPr/>
        </p:nvCxnSpPr>
        <p:spPr>
          <a:xfrm>
            <a:off x="6557160" y="3529355"/>
            <a:ext cx="1502646" cy="3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="" xmlns:a16="http://schemas.microsoft.com/office/drawing/2014/main" id="{875EFBA6-9AAE-08F6-E385-0DF321DEA351}"/>
              </a:ext>
            </a:extLst>
          </p:cNvPr>
          <p:cNvCxnSpPr/>
          <p:nvPr/>
        </p:nvCxnSpPr>
        <p:spPr>
          <a:xfrm>
            <a:off x="7883345" y="3413372"/>
            <a:ext cx="0" cy="289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="" xmlns:a16="http://schemas.microsoft.com/office/drawing/2014/main" id="{BE81FE0B-CD51-4A50-7C5D-4D7A6094BFCA}"/>
              </a:ext>
            </a:extLst>
          </p:cNvPr>
          <p:cNvSpPr/>
          <p:nvPr/>
        </p:nvSpPr>
        <p:spPr>
          <a:xfrm>
            <a:off x="5270782" y="3425801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Records</a:t>
            </a:r>
          </a:p>
        </p:txBody>
      </p:sp>
      <p:sp>
        <p:nvSpPr>
          <p:cNvPr id="253" name="Flowchart: Decision 252">
            <a:extLst>
              <a:ext uri="{FF2B5EF4-FFF2-40B4-BE49-F238E27FC236}">
                <a16:creationId xmlns="" xmlns:a16="http://schemas.microsoft.com/office/drawing/2014/main" id="{56A9F746-CE8D-213A-7EB1-38ACD601961B}"/>
              </a:ext>
            </a:extLst>
          </p:cNvPr>
          <p:cNvSpPr/>
          <p:nvPr/>
        </p:nvSpPr>
        <p:spPr>
          <a:xfrm>
            <a:off x="4881738" y="3309245"/>
            <a:ext cx="1675422" cy="4402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>
            <a:extLst>
              <a:ext uri="{FF2B5EF4-FFF2-40B4-BE49-F238E27FC236}">
                <a16:creationId xmlns="" xmlns:a16="http://schemas.microsoft.com/office/drawing/2014/main" id="{DC1C900A-C68B-25FA-F11D-68DC5490A48F}"/>
              </a:ext>
            </a:extLst>
          </p:cNvPr>
          <p:cNvCxnSpPr>
            <a:cxnSpLocks/>
            <a:stCxn id="161" idx="3"/>
            <a:endCxn id="253" idx="1"/>
          </p:cNvCxnSpPr>
          <p:nvPr/>
        </p:nvCxnSpPr>
        <p:spPr>
          <a:xfrm>
            <a:off x="4006740" y="3514535"/>
            <a:ext cx="874998" cy="14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="" xmlns:a16="http://schemas.microsoft.com/office/drawing/2014/main" id="{8F142F12-D903-2897-D93E-4D20490CBF9B}"/>
              </a:ext>
            </a:extLst>
          </p:cNvPr>
          <p:cNvCxnSpPr>
            <a:cxnSpLocks/>
          </p:cNvCxnSpPr>
          <p:nvPr/>
        </p:nvCxnSpPr>
        <p:spPr>
          <a:xfrm flipH="1" flipV="1">
            <a:off x="4010025" y="3260340"/>
            <a:ext cx="266849" cy="268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="" xmlns:a16="http://schemas.microsoft.com/office/drawing/2014/main" id="{EC3E6258-3C8B-3A03-9E53-8ABE65ED7E58}"/>
              </a:ext>
            </a:extLst>
          </p:cNvPr>
          <p:cNvCxnSpPr>
            <a:cxnSpLocks/>
          </p:cNvCxnSpPr>
          <p:nvPr/>
        </p:nvCxnSpPr>
        <p:spPr>
          <a:xfrm flipV="1">
            <a:off x="3982327" y="3514535"/>
            <a:ext cx="290497" cy="284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="" xmlns:a16="http://schemas.microsoft.com/office/drawing/2014/main" id="{19E8484E-51D6-D826-FEC7-BBDD58E5D8C1}"/>
              </a:ext>
            </a:extLst>
          </p:cNvPr>
          <p:cNvSpPr/>
          <p:nvPr/>
        </p:nvSpPr>
        <p:spPr>
          <a:xfrm>
            <a:off x="1479243" y="3247248"/>
            <a:ext cx="2527497" cy="5345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 Attendance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="" xmlns:a16="http://schemas.microsoft.com/office/drawing/2014/main" id="{4DD67E44-3A12-1D35-130A-6DA6D8FAB84B}"/>
              </a:ext>
            </a:extLst>
          </p:cNvPr>
          <p:cNvSpPr/>
          <p:nvPr/>
        </p:nvSpPr>
        <p:spPr>
          <a:xfrm>
            <a:off x="3435887" y="898890"/>
            <a:ext cx="1586881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Mess_ID</a:t>
            </a:r>
            <a:r>
              <a:rPr lang="en-US" sz="1200" dirty="0"/>
              <a:t> </a:t>
            </a:r>
            <a:r>
              <a:rPr lang="en-US" sz="1000" dirty="0"/>
              <a:t>(FK)</a:t>
            </a:r>
          </a:p>
          <a:p>
            <a:pPr algn="ctr"/>
            <a:r>
              <a:rPr lang="en-US" sz="1000" dirty="0"/>
              <a:t>______________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="" xmlns:a16="http://schemas.microsoft.com/office/drawing/2014/main" id="{47DED2A7-166E-C1EB-E437-D89A77B09896}"/>
              </a:ext>
            </a:extLst>
          </p:cNvPr>
          <p:cNvCxnSpPr>
            <a:stCxn id="162" idx="4"/>
            <a:endCxn id="161" idx="0"/>
          </p:cNvCxnSpPr>
          <p:nvPr/>
        </p:nvCxnSpPr>
        <p:spPr>
          <a:xfrm flipH="1">
            <a:off x="2742992" y="1679238"/>
            <a:ext cx="1486336" cy="15680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="" xmlns:a16="http://schemas.microsoft.com/office/drawing/2014/main" id="{EA336719-B614-E0C9-CC33-65F9C7722305}"/>
              </a:ext>
            </a:extLst>
          </p:cNvPr>
          <p:cNvSpPr/>
          <p:nvPr/>
        </p:nvSpPr>
        <p:spPr>
          <a:xfrm>
            <a:off x="-405825" y="816871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Hostel_ID</a:t>
            </a:r>
            <a:r>
              <a:rPr lang="en-US" sz="1200" dirty="0"/>
              <a:t> </a:t>
            </a:r>
            <a:r>
              <a:rPr lang="en-US" sz="1000" dirty="0"/>
              <a:t>(FK)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="" xmlns:a16="http://schemas.microsoft.com/office/drawing/2014/main" id="{D013D4BE-8903-A793-97BB-CDF0A4C85943}"/>
              </a:ext>
            </a:extLst>
          </p:cNvPr>
          <p:cNvCxnSpPr>
            <a:stCxn id="164" idx="4"/>
            <a:endCxn id="161" idx="1"/>
          </p:cNvCxnSpPr>
          <p:nvPr/>
        </p:nvCxnSpPr>
        <p:spPr>
          <a:xfrm>
            <a:off x="517953" y="1597219"/>
            <a:ext cx="961290" cy="19173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="" xmlns:a16="http://schemas.microsoft.com/office/drawing/2014/main" id="{0B66DA91-406A-4F4C-018F-41062D8F8B31}"/>
              </a:ext>
            </a:extLst>
          </p:cNvPr>
          <p:cNvSpPr/>
          <p:nvPr/>
        </p:nvSpPr>
        <p:spPr>
          <a:xfrm>
            <a:off x="-391752" y="3830089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Student_ID</a:t>
            </a:r>
            <a:r>
              <a:rPr lang="en-US" sz="1200" dirty="0"/>
              <a:t> </a:t>
            </a:r>
            <a:r>
              <a:rPr lang="en-US" sz="1000" dirty="0"/>
              <a:t>(FK)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="" xmlns:a16="http://schemas.microsoft.com/office/drawing/2014/main" id="{538C3F0F-A4C8-054D-A747-507ADCA4F745}"/>
              </a:ext>
            </a:extLst>
          </p:cNvPr>
          <p:cNvCxnSpPr>
            <a:cxnSpLocks/>
            <a:stCxn id="161" idx="2"/>
            <a:endCxn id="166" idx="6"/>
          </p:cNvCxnSpPr>
          <p:nvPr/>
        </p:nvCxnSpPr>
        <p:spPr>
          <a:xfrm flipH="1">
            <a:off x="1455803" y="3781821"/>
            <a:ext cx="1287189" cy="4384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="" xmlns:a16="http://schemas.microsoft.com/office/drawing/2014/main" id="{A80F8CBC-FF8D-0D4F-D499-8D3C29ED06ED}"/>
              </a:ext>
            </a:extLst>
          </p:cNvPr>
          <p:cNvCxnSpPr>
            <a:stCxn id="161" idx="3"/>
          </p:cNvCxnSpPr>
          <p:nvPr/>
        </p:nvCxnSpPr>
        <p:spPr>
          <a:xfrm>
            <a:off x="4006740" y="3514535"/>
            <a:ext cx="506324" cy="140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="" xmlns:a16="http://schemas.microsoft.com/office/drawing/2014/main" id="{F428223E-9EA2-CE48-2967-EC7AB5E59278}"/>
              </a:ext>
            </a:extLst>
          </p:cNvPr>
          <p:cNvSpPr/>
          <p:nvPr/>
        </p:nvSpPr>
        <p:spPr>
          <a:xfrm>
            <a:off x="2269036" y="5934579"/>
            <a:ext cx="2172495" cy="87530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fingerprint_data</a:t>
            </a:r>
            <a:endParaRPr lang="en-US" sz="1000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="" xmlns:a16="http://schemas.microsoft.com/office/drawing/2014/main" id="{93CD59CA-C750-8C8B-8E19-0C05B197F600}"/>
              </a:ext>
            </a:extLst>
          </p:cNvPr>
          <p:cNvCxnSpPr>
            <a:cxnSpLocks/>
            <a:stCxn id="161" idx="2"/>
            <a:endCxn id="169" idx="0"/>
          </p:cNvCxnSpPr>
          <p:nvPr/>
        </p:nvCxnSpPr>
        <p:spPr>
          <a:xfrm>
            <a:off x="2742992" y="3781821"/>
            <a:ext cx="612292" cy="21527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="" xmlns:a16="http://schemas.microsoft.com/office/drawing/2014/main" id="{8263BE7E-3FA4-7D4C-B6C6-B328A2BA2383}"/>
              </a:ext>
            </a:extLst>
          </p:cNvPr>
          <p:cNvSpPr/>
          <p:nvPr/>
        </p:nvSpPr>
        <p:spPr>
          <a:xfrm>
            <a:off x="288712" y="1655149"/>
            <a:ext cx="2056939" cy="88209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Attendance_ID</a:t>
            </a:r>
            <a:r>
              <a:rPr lang="en-US" sz="1200" dirty="0"/>
              <a:t> (PK)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="" xmlns:a16="http://schemas.microsoft.com/office/drawing/2014/main" id="{17A5948A-A75A-2B93-76FA-2D0238940F22}"/>
              </a:ext>
            </a:extLst>
          </p:cNvPr>
          <p:cNvSpPr/>
          <p:nvPr/>
        </p:nvSpPr>
        <p:spPr>
          <a:xfrm rot="21239417">
            <a:off x="4342461" y="4904948"/>
            <a:ext cx="3971066" cy="17855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Fingerprint_Data</a:t>
            </a:r>
            <a:r>
              <a:rPr lang="en-US" sz="1200" dirty="0"/>
              <a:t> (The actual fingerprint data stored for verification purposes (typically stored as a blob or hash)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="" xmlns:a16="http://schemas.microsoft.com/office/drawing/2014/main" id="{D8CD31EA-9E0D-93FB-6906-BFEE5A28D013}"/>
              </a:ext>
            </a:extLst>
          </p:cNvPr>
          <p:cNvSpPr/>
          <p:nvPr/>
        </p:nvSpPr>
        <p:spPr>
          <a:xfrm>
            <a:off x="-558499" y="2804530"/>
            <a:ext cx="1626991" cy="7291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="" xmlns:a16="http://schemas.microsoft.com/office/drawing/2014/main" id="{F55BD811-933D-4834-92AD-BCAA3D7A3D1C}"/>
              </a:ext>
            </a:extLst>
          </p:cNvPr>
          <p:cNvSpPr/>
          <p:nvPr/>
        </p:nvSpPr>
        <p:spPr>
          <a:xfrm>
            <a:off x="243981" y="5951960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Created_At</a:t>
            </a:r>
            <a:endParaRPr lang="en-US" sz="1200" dirty="0"/>
          </a:p>
        </p:txBody>
      </p:sp>
      <p:sp>
        <p:nvSpPr>
          <p:cNvPr id="175" name="Oval 174">
            <a:extLst>
              <a:ext uri="{FF2B5EF4-FFF2-40B4-BE49-F238E27FC236}">
                <a16:creationId xmlns="" xmlns:a16="http://schemas.microsoft.com/office/drawing/2014/main" id="{D13C6B8A-396E-10A1-9C4B-4B2AD4A66A3D}"/>
              </a:ext>
            </a:extLst>
          </p:cNvPr>
          <p:cNvSpPr/>
          <p:nvPr/>
        </p:nvSpPr>
        <p:spPr>
          <a:xfrm>
            <a:off x="1914464" y="996080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Admin_ID</a:t>
            </a:r>
            <a:r>
              <a:rPr lang="en-US" sz="1200" dirty="0"/>
              <a:t> (FK)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="" xmlns:a16="http://schemas.microsoft.com/office/drawing/2014/main" id="{4A3BE79A-927E-9FBC-976D-48D17DA08030}"/>
              </a:ext>
            </a:extLst>
          </p:cNvPr>
          <p:cNvSpPr/>
          <p:nvPr/>
        </p:nvSpPr>
        <p:spPr>
          <a:xfrm>
            <a:off x="-126034" y="4929150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  <a:endParaRPr lang="en-US" sz="1000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="" xmlns:a16="http://schemas.microsoft.com/office/drawing/2014/main" id="{72531966-CFC7-EED2-B0D6-06C9FFC022E0}"/>
              </a:ext>
            </a:extLst>
          </p:cNvPr>
          <p:cNvCxnSpPr>
            <a:stCxn id="175" idx="4"/>
            <a:endCxn id="161" idx="0"/>
          </p:cNvCxnSpPr>
          <p:nvPr/>
        </p:nvCxnSpPr>
        <p:spPr>
          <a:xfrm flipH="1">
            <a:off x="2742992" y="1776428"/>
            <a:ext cx="95250" cy="147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="" xmlns:a16="http://schemas.microsoft.com/office/drawing/2014/main" id="{52D54FB3-9C2B-D9E6-298B-45A3B454E50E}"/>
              </a:ext>
            </a:extLst>
          </p:cNvPr>
          <p:cNvCxnSpPr>
            <a:stCxn id="171" idx="6"/>
            <a:endCxn id="161" idx="1"/>
          </p:cNvCxnSpPr>
          <p:nvPr/>
        </p:nvCxnSpPr>
        <p:spPr>
          <a:xfrm flipH="1">
            <a:off x="1479243" y="2096197"/>
            <a:ext cx="866408" cy="141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="" xmlns:a16="http://schemas.microsoft.com/office/drawing/2014/main" id="{090DB972-EBB1-B3B6-20A9-D4E0B07CA905}"/>
              </a:ext>
            </a:extLst>
          </p:cNvPr>
          <p:cNvCxnSpPr>
            <a:cxnSpLocks/>
          </p:cNvCxnSpPr>
          <p:nvPr/>
        </p:nvCxnSpPr>
        <p:spPr>
          <a:xfrm flipV="1">
            <a:off x="1157901" y="3744420"/>
            <a:ext cx="1575233" cy="2170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="" xmlns:a16="http://schemas.microsoft.com/office/drawing/2014/main" id="{227A1822-2EF3-F8C6-C229-E4D2D46B92EF}"/>
              </a:ext>
            </a:extLst>
          </p:cNvPr>
          <p:cNvCxnSpPr>
            <a:cxnSpLocks/>
            <a:stCxn id="161" idx="2"/>
            <a:endCxn id="172" idx="0"/>
          </p:cNvCxnSpPr>
          <p:nvPr/>
        </p:nvCxnSpPr>
        <p:spPr>
          <a:xfrm>
            <a:off x="2742992" y="3781821"/>
            <a:ext cx="3491531" cy="11280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="" xmlns:a16="http://schemas.microsoft.com/office/drawing/2014/main" id="{9896539B-58CF-8FD2-BF78-F1C8C36D10F9}"/>
              </a:ext>
            </a:extLst>
          </p:cNvPr>
          <p:cNvCxnSpPr>
            <a:cxnSpLocks/>
            <a:stCxn id="171" idx="4"/>
            <a:endCxn id="161" idx="1"/>
          </p:cNvCxnSpPr>
          <p:nvPr/>
        </p:nvCxnSpPr>
        <p:spPr>
          <a:xfrm>
            <a:off x="1317182" y="2537245"/>
            <a:ext cx="162061" cy="9772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="" xmlns:a16="http://schemas.microsoft.com/office/drawing/2014/main" id="{8B5D7C32-9136-8D38-B53F-8B0E942B739C}"/>
              </a:ext>
            </a:extLst>
          </p:cNvPr>
          <p:cNvCxnSpPr>
            <a:stCxn id="175" idx="4"/>
            <a:endCxn id="161" idx="0"/>
          </p:cNvCxnSpPr>
          <p:nvPr/>
        </p:nvCxnSpPr>
        <p:spPr>
          <a:xfrm flipH="1">
            <a:off x="2742992" y="1776428"/>
            <a:ext cx="95250" cy="14708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="" xmlns:a16="http://schemas.microsoft.com/office/drawing/2014/main" id="{AB44C524-D243-D29D-7CE1-2D052AC9D5AB}"/>
              </a:ext>
            </a:extLst>
          </p:cNvPr>
          <p:cNvCxnSpPr>
            <a:stCxn id="176" idx="0"/>
            <a:endCxn id="161" idx="2"/>
          </p:cNvCxnSpPr>
          <p:nvPr/>
        </p:nvCxnSpPr>
        <p:spPr>
          <a:xfrm flipV="1">
            <a:off x="797744" y="3781821"/>
            <a:ext cx="1945248" cy="11473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="" xmlns:a16="http://schemas.microsoft.com/office/drawing/2014/main" id="{074B8ED0-BDFB-85F0-CABF-3572066A4A3E}"/>
              </a:ext>
            </a:extLst>
          </p:cNvPr>
          <p:cNvCxnSpPr/>
          <p:nvPr/>
        </p:nvCxnSpPr>
        <p:spPr>
          <a:xfrm>
            <a:off x="4031744" y="379896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="" xmlns:a16="http://schemas.microsoft.com/office/drawing/2014/main" id="{F3401DA4-1AA4-60B9-51CE-0B18B0EDCB47}"/>
              </a:ext>
            </a:extLst>
          </p:cNvPr>
          <p:cNvCxnSpPr>
            <a:cxnSpLocks/>
            <a:stCxn id="173" idx="6"/>
            <a:endCxn id="161" idx="1"/>
          </p:cNvCxnSpPr>
          <p:nvPr/>
        </p:nvCxnSpPr>
        <p:spPr>
          <a:xfrm>
            <a:off x="1068492" y="3169124"/>
            <a:ext cx="410751" cy="3454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7659F88B-4007-65F6-1E8B-B09CA2845599}"/>
              </a:ext>
            </a:extLst>
          </p:cNvPr>
          <p:cNvSpPr/>
          <p:nvPr/>
        </p:nvSpPr>
        <p:spPr>
          <a:xfrm>
            <a:off x="8059806" y="3309245"/>
            <a:ext cx="2305878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Admin</a:t>
            </a: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89CBC06B-ABE8-6BB6-8BCD-FC7F157DDD4F}"/>
              </a:ext>
            </a:extLst>
          </p:cNvPr>
          <p:cNvSpPr/>
          <p:nvPr/>
        </p:nvSpPr>
        <p:spPr>
          <a:xfrm>
            <a:off x="10652320" y="3740218"/>
            <a:ext cx="1514718" cy="7735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4354BA8C-9817-250E-B5AD-A2FB5EBB4E72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10365684" y="3532876"/>
            <a:ext cx="508461" cy="3206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581CC849-3A21-AE72-1408-93EB82D5C2DB}"/>
              </a:ext>
            </a:extLst>
          </p:cNvPr>
          <p:cNvSpPr/>
          <p:nvPr/>
        </p:nvSpPr>
        <p:spPr>
          <a:xfrm>
            <a:off x="8516049" y="-35473"/>
            <a:ext cx="2324932" cy="119620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Created_At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F0ECD5D7-9BB6-97D7-AEB3-3A2C5C647F4D}"/>
              </a:ext>
            </a:extLst>
          </p:cNvPr>
          <p:cNvSpPr/>
          <p:nvPr/>
        </p:nvSpPr>
        <p:spPr>
          <a:xfrm>
            <a:off x="8920183" y="1184628"/>
            <a:ext cx="1712787" cy="71400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Admin_ID</a:t>
            </a:r>
            <a:r>
              <a:rPr lang="en-US" sz="1200" dirty="0"/>
              <a:t> </a:t>
            </a:r>
            <a:r>
              <a:rPr lang="en-US" sz="1000" dirty="0"/>
              <a:t>(PK)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5F4AA7C8-EDAF-66E3-5BD3-D7A6A9EB211C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 flipH="1">
            <a:off x="9212745" y="1898635"/>
            <a:ext cx="563832" cy="1410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61B0EC2B-3A83-A6DF-AE00-3F67188BFCA8}"/>
              </a:ext>
            </a:extLst>
          </p:cNvPr>
          <p:cNvCxnSpPr>
            <a:cxnSpLocks/>
            <a:stCxn id="46" idx="3"/>
            <a:endCxn id="49" idx="3"/>
          </p:cNvCxnSpPr>
          <p:nvPr/>
        </p:nvCxnSpPr>
        <p:spPr>
          <a:xfrm flipH="1" flipV="1">
            <a:off x="8856527" y="985548"/>
            <a:ext cx="1509157" cy="25473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6F335E3B-59E3-24F9-1576-7C961EF1E22D}"/>
              </a:ext>
            </a:extLst>
          </p:cNvPr>
          <p:cNvSpPr/>
          <p:nvPr/>
        </p:nvSpPr>
        <p:spPr>
          <a:xfrm>
            <a:off x="6231304" y="829445"/>
            <a:ext cx="2667591" cy="9850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Contact_Information</a:t>
            </a:r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AA9BA1BE-D9BB-147D-E257-35643C9C1138}"/>
              </a:ext>
            </a:extLst>
          </p:cNvPr>
          <p:cNvCxnSpPr>
            <a:stCxn id="53" idx="5"/>
            <a:endCxn id="46" idx="0"/>
          </p:cNvCxnSpPr>
          <p:nvPr/>
        </p:nvCxnSpPr>
        <p:spPr>
          <a:xfrm>
            <a:off x="8508235" y="1670216"/>
            <a:ext cx="704510" cy="16390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8DB4D101-92AA-9377-CB4A-A0A82D61E8AB}"/>
              </a:ext>
            </a:extLst>
          </p:cNvPr>
          <p:cNvSpPr/>
          <p:nvPr/>
        </p:nvSpPr>
        <p:spPr>
          <a:xfrm>
            <a:off x="10406845" y="5001503"/>
            <a:ext cx="1514718" cy="7735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password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DCD40951-7EAC-4FF4-B792-BFD9B819EF37}"/>
              </a:ext>
            </a:extLst>
          </p:cNvPr>
          <p:cNvCxnSpPr>
            <a:cxnSpLocks/>
            <a:stCxn id="46" idx="3"/>
            <a:endCxn id="55" idx="0"/>
          </p:cNvCxnSpPr>
          <p:nvPr/>
        </p:nvCxnSpPr>
        <p:spPr>
          <a:xfrm>
            <a:off x="10365684" y="3532876"/>
            <a:ext cx="798520" cy="14686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44C2A89A-FB61-31BC-66BE-ABD0474E9D17}"/>
              </a:ext>
            </a:extLst>
          </p:cNvPr>
          <p:cNvSpPr/>
          <p:nvPr/>
        </p:nvSpPr>
        <p:spPr>
          <a:xfrm>
            <a:off x="10672364" y="1621707"/>
            <a:ext cx="1609043" cy="9822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</a:t>
            </a:r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43B2AD47-E635-7213-6A0A-D9490837A44A}"/>
              </a:ext>
            </a:extLst>
          </p:cNvPr>
          <p:cNvSpPr/>
          <p:nvPr/>
        </p:nvSpPr>
        <p:spPr>
          <a:xfrm>
            <a:off x="9207599" y="5827648"/>
            <a:ext cx="2388200" cy="9822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Updated_At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317C0094-EA48-91AC-B34A-3F735D1E1DD5}"/>
              </a:ext>
            </a:extLst>
          </p:cNvPr>
          <p:cNvSpPr/>
          <p:nvPr/>
        </p:nvSpPr>
        <p:spPr>
          <a:xfrm>
            <a:off x="6042624" y="1884445"/>
            <a:ext cx="1609043" cy="9822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Admin_Role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124BE0BD-7E8B-A37A-C24F-3664094BC21C}"/>
              </a:ext>
            </a:extLst>
          </p:cNvPr>
          <p:cNvSpPr txBox="1"/>
          <p:nvPr/>
        </p:nvSpPr>
        <p:spPr>
          <a:xfrm>
            <a:off x="10952406" y="3965799"/>
            <a:ext cx="8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93273B96-018F-F847-66F0-12F45E57D2D2}"/>
              </a:ext>
            </a:extLst>
          </p:cNvPr>
          <p:cNvCxnSpPr/>
          <p:nvPr/>
        </p:nvCxnSpPr>
        <p:spPr>
          <a:xfrm>
            <a:off x="5896640" y="340591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F66CA621-D8AE-E691-7FA3-9ADE9535C746}"/>
              </a:ext>
            </a:extLst>
          </p:cNvPr>
          <p:cNvCxnSpPr>
            <a:cxnSpLocks/>
            <a:stCxn id="59" idx="6"/>
            <a:endCxn id="46" idx="0"/>
          </p:cNvCxnSpPr>
          <p:nvPr/>
        </p:nvCxnSpPr>
        <p:spPr>
          <a:xfrm>
            <a:off x="7651667" y="2375562"/>
            <a:ext cx="1561078" cy="933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20B60E0D-7134-4256-C2B2-C93479FF3F05}"/>
              </a:ext>
            </a:extLst>
          </p:cNvPr>
          <p:cNvCxnSpPr>
            <a:stCxn id="57" idx="2"/>
            <a:endCxn id="46" idx="3"/>
          </p:cNvCxnSpPr>
          <p:nvPr/>
        </p:nvCxnSpPr>
        <p:spPr>
          <a:xfrm flipH="1">
            <a:off x="10365684" y="2112824"/>
            <a:ext cx="306680" cy="14200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="" xmlns:a16="http://schemas.microsoft.com/office/drawing/2014/main" id="{A994978B-BEBD-3124-044C-46D87F26C4AA}"/>
              </a:ext>
            </a:extLst>
          </p:cNvPr>
          <p:cNvCxnSpPr>
            <a:stCxn id="46" idx="2"/>
            <a:endCxn id="58" idx="0"/>
          </p:cNvCxnSpPr>
          <p:nvPr/>
        </p:nvCxnSpPr>
        <p:spPr>
          <a:xfrm>
            <a:off x="9212745" y="3756506"/>
            <a:ext cx="1188954" cy="20711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87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4C6E3889-955A-4BE6-2BD5-3F7D9F559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EA0A5EED-E56D-949B-B1A3-31309AB33B8E}"/>
              </a:ext>
            </a:extLst>
          </p:cNvPr>
          <p:cNvSpPr/>
          <p:nvPr/>
        </p:nvSpPr>
        <p:spPr>
          <a:xfrm>
            <a:off x="307991" y="67559"/>
            <a:ext cx="4177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800" kern="0" dirty="0">
                <a:solidFill>
                  <a:srgbClr val="FFFF00"/>
                </a:solidFill>
              </a:rPr>
              <a:t>9/ Complaint ↔ Admin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="" xmlns:a16="http://schemas.microsoft.com/office/drawing/2014/main" id="{A245C28D-8156-6881-2BF3-82DB221E9CDC}"/>
              </a:ext>
            </a:extLst>
          </p:cNvPr>
          <p:cNvCxnSpPr>
            <a:cxnSpLocks/>
            <a:stCxn id="253" idx="3"/>
            <a:endCxn id="46" idx="1"/>
          </p:cNvCxnSpPr>
          <p:nvPr/>
        </p:nvCxnSpPr>
        <p:spPr>
          <a:xfrm>
            <a:off x="6557160" y="3529355"/>
            <a:ext cx="1502646" cy="3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="" xmlns:a16="http://schemas.microsoft.com/office/drawing/2014/main" id="{4D1C85A7-71E1-51CF-BFF3-CA7FC064E569}"/>
              </a:ext>
            </a:extLst>
          </p:cNvPr>
          <p:cNvCxnSpPr/>
          <p:nvPr/>
        </p:nvCxnSpPr>
        <p:spPr>
          <a:xfrm>
            <a:off x="7883345" y="3413372"/>
            <a:ext cx="0" cy="289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="" xmlns:a16="http://schemas.microsoft.com/office/drawing/2014/main" id="{C75AD2EB-1610-9016-D429-722A35B0FE6B}"/>
              </a:ext>
            </a:extLst>
          </p:cNvPr>
          <p:cNvSpPr/>
          <p:nvPr/>
        </p:nvSpPr>
        <p:spPr>
          <a:xfrm>
            <a:off x="5270782" y="3425801"/>
            <a:ext cx="7889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Records</a:t>
            </a:r>
          </a:p>
        </p:txBody>
      </p:sp>
      <p:sp>
        <p:nvSpPr>
          <p:cNvPr id="253" name="Flowchart: Decision 252">
            <a:extLst>
              <a:ext uri="{FF2B5EF4-FFF2-40B4-BE49-F238E27FC236}">
                <a16:creationId xmlns="" xmlns:a16="http://schemas.microsoft.com/office/drawing/2014/main" id="{49092BAE-15B3-62DF-E9F2-F8D2AD45B082}"/>
              </a:ext>
            </a:extLst>
          </p:cNvPr>
          <p:cNvSpPr/>
          <p:nvPr/>
        </p:nvSpPr>
        <p:spPr>
          <a:xfrm>
            <a:off x="4881738" y="3309245"/>
            <a:ext cx="1675422" cy="44022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Connector 267">
            <a:extLst>
              <a:ext uri="{FF2B5EF4-FFF2-40B4-BE49-F238E27FC236}">
                <a16:creationId xmlns="" xmlns:a16="http://schemas.microsoft.com/office/drawing/2014/main" id="{6AFB4A0D-F024-407C-21A8-4C8DCEE88A9F}"/>
              </a:ext>
            </a:extLst>
          </p:cNvPr>
          <p:cNvCxnSpPr>
            <a:cxnSpLocks/>
            <a:endCxn id="253" idx="1"/>
          </p:cNvCxnSpPr>
          <p:nvPr/>
        </p:nvCxnSpPr>
        <p:spPr>
          <a:xfrm>
            <a:off x="4006740" y="3514535"/>
            <a:ext cx="874998" cy="14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="" xmlns:a16="http://schemas.microsoft.com/office/drawing/2014/main" id="{A139F9C3-85BD-7A1E-5CF5-2EA1AB90B654}"/>
              </a:ext>
            </a:extLst>
          </p:cNvPr>
          <p:cNvCxnSpPr>
            <a:cxnSpLocks/>
          </p:cNvCxnSpPr>
          <p:nvPr/>
        </p:nvCxnSpPr>
        <p:spPr>
          <a:xfrm flipH="1" flipV="1">
            <a:off x="4010025" y="3260340"/>
            <a:ext cx="266849" cy="268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="" xmlns:a16="http://schemas.microsoft.com/office/drawing/2014/main" id="{479D4EFA-41B3-E59C-2673-F1BCEFBEF8D8}"/>
              </a:ext>
            </a:extLst>
          </p:cNvPr>
          <p:cNvCxnSpPr>
            <a:cxnSpLocks/>
          </p:cNvCxnSpPr>
          <p:nvPr/>
        </p:nvCxnSpPr>
        <p:spPr>
          <a:xfrm flipV="1">
            <a:off x="3982327" y="3514535"/>
            <a:ext cx="290497" cy="284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="" xmlns:a16="http://schemas.microsoft.com/office/drawing/2014/main" id="{A12C142B-9A1A-21CF-D774-9980720A2C3C}"/>
              </a:ext>
            </a:extLst>
          </p:cNvPr>
          <p:cNvCxnSpPr>
            <a:cxnSpLocks/>
          </p:cNvCxnSpPr>
          <p:nvPr/>
        </p:nvCxnSpPr>
        <p:spPr>
          <a:xfrm>
            <a:off x="4006740" y="3514535"/>
            <a:ext cx="506324" cy="140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="" xmlns:a16="http://schemas.microsoft.com/office/drawing/2014/main" id="{D2F5A206-E3AF-D2C9-5EC2-9BEE836256B3}"/>
              </a:ext>
            </a:extLst>
          </p:cNvPr>
          <p:cNvCxnSpPr>
            <a:cxnSpLocks/>
          </p:cNvCxnSpPr>
          <p:nvPr/>
        </p:nvCxnSpPr>
        <p:spPr>
          <a:xfrm flipH="1">
            <a:off x="2742992" y="1776428"/>
            <a:ext cx="95250" cy="147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="" xmlns:a16="http://schemas.microsoft.com/office/drawing/2014/main" id="{28CE1ED0-4D97-508E-5E4E-D6A2FAB46071}"/>
              </a:ext>
            </a:extLst>
          </p:cNvPr>
          <p:cNvCxnSpPr>
            <a:cxnSpLocks/>
          </p:cNvCxnSpPr>
          <p:nvPr/>
        </p:nvCxnSpPr>
        <p:spPr>
          <a:xfrm flipH="1">
            <a:off x="1479243" y="2096197"/>
            <a:ext cx="866408" cy="141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="" xmlns:a16="http://schemas.microsoft.com/office/drawing/2014/main" id="{DCA7FBB5-1375-AC8B-23B9-E4418F4D14A3}"/>
              </a:ext>
            </a:extLst>
          </p:cNvPr>
          <p:cNvCxnSpPr/>
          <p:nvPr/>
        </p:nvCxnSpPr>
        <p:spPr>
          <a:xfrm>
            <a:off x="4031744" y="3798969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C64247BF-65C2-8011-33BC-0D71DCCC6389}"/>
              </a:ext>
            </a:extLst>
          </p:cNvPr>
          <p:cNvSpPr/>
          <p:nvPr/>
        </p:nvSpPr>
        <p:spPr>
          <a:xfrm>
            <a:off x="8059806" y="3309245"/>
            <a:ext cx="2305878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Admin</a:t>
            </a: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5CA72E32-6B05-567B-D0CC-7769F46872D5}"/>
              </a:ext>
            </a:extLst>
          </p:cNvPr>
          <p:cNvSpPr/>
          <p:nvPr/>
        </p:nvSpPr>
        <p:spPr>
          <a:xfrm>
            <a:off x="10652320" y="3740218"/>
            <a:ext cx="1514718" cy="7735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2383581D-41B3-1C32-5E75-4EF729AFDC5A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10365684" y="3532876"/>
            <a:ext cx="508461" cy="3206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59F6232F-CF74-FE51-88CC-9BF70A0ABF20}"/>
              </a:ext>
            </a:extLst>
          </p:cNvPr>
          <p:cNvSpPr/>
          <p:nvPr/>
        </p:nvSpPr>
        <p:spPr>
          <a:xfrm>
            <a:off x="8516049" y="-35473"/>
            <a:ext cx="2324932" cy="119620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Created_At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2B75A8E4-7A89-36C2-D649-9AEEAC330F32}"/>
              </a:ext>
            </a:extLst>
          </p:cNvPr>
          <p:cNvSpPr/>
          <p:nvPr/>
        </p:nvSpPr>
        <p:spPr>
          <a:xfrm>
            <a:off x="8920183" y="1184628"/>
            <a:ext cx="1712787" cy="71400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Admin_ID</a:t>
            </a:r>
            <a:r>
              <a:rPr lang="en-US" sz="1200" dirty="0"/>
              <a:t> </a:t>
            </a:r>
            <a:r>
              <a:rPr lang="en-US" sz="1000" dirty="0"/>
              <a:t>(PK)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472DA1C-DF4D-FCE0-5F74-BBCE33BC3A0C}"/>
              </a:ext>
            </a:extLst>
          </p:cNvPr>
          <p:cNvCxnSpPr>
            <a:stCxn id="50" idx="4"/>
            <a:endCxn id="46" idx="0"/>
          </p:cNvCxnSpPr>
          <p:nvPr/>
        </p:nvCxnSpPr>
        <p:spPr>
          <a:xfrm flipH="1">
            <a:off x="9212745" y="1898635"/>
            <a:ext cx="563832" cy="1410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E90ECA60-A720-6FE7-6C8B-040D09DF77DF}"/>
              </a:ext>
            </a:extLst>
          </p:cNvPr>
          <p:cNvCxnSpPr>
            <a:cxnSpLocks/>
            <a:stCxn id="46" idx="3"/>
            <a:endCxn id="49" idx="3"/>
          </p:cNvCxnSpPr>
          <p:nvPr/>
        </p:nvCxnSpPr>
        <p:spPr>
          <a:xfrm flipH="1" flipV="1">
            <a:off x="8856527" y="985548"/>
            <a:ext cx="1509157" cy="25473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344EEEDE-E81C-4ED2-452B-93674DBFE0EE}"/>
              </a:ext>
            </a:extLst>
          </p:cNvPr>
          <p:cNvSpPr/>
          <p:nvPr/>
        </p:nvSpPr>
        <p:spPr>
          <a:xfrm>
            <a:off x="6231304" y="829445"/>
            <a:ext cx="2667591" cy="9850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Contact_Information</a:t>
            </a:r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513ED837-A89C-8C56-03AA-F1DB774E66F4}"/>
              </a:ext>
            </a:extLst>
          </p:cNvPr>
          <p:cNvCxnSpPr>
            <a:stCxn id="53" idx="5"/>
            <a:endCxn id="46" idx="0"/>
          </p:cNvCxnSpPr>
          <p:nvPr/>
        </p:nvCxnSpPr>
        <p:spPr>
          <a:xfrm>
            <a:off x="8508235" y="1670216"/>
            <a:ext cx="704510" cy="16390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00D5D636-F23B-111E-3DE3-6886ED14ADE1}"/>
              </a:ext>
            </a:extLst>
          </p:cNvPr>
          <p:cNvSpPr/>
          <p:nvPr/>
        </p:nvSpPr>
        <p:spPr>
          <a:xfrm>
            <a:off x="10406845" y="5001503"/>
            <a:ext cx="1514718" cy="7735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password</a:t>
            </a:r>
            <a:endParaRPr lang="en-US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6C0DC6AD-6E6C-9562-DB4D-68958D404349}"/>
              </a:ext>
            </a:extLst>
          </p:cNvPr>
          <p:cNvCxnSpPr>
            <a:cxnSpLocks/>
            <a:stCxn id="46" idx="3"/>
            <a:endCxn id="55" idx="0"/>
          </p:cNvCxnSpPr>
          <p:nvPr/>
        </p:nvCxnSpPr>
        <p:spPr>
          <a:xfrm>
            <a:off x="10365684" y="3532876"/>
            <a:ext cx="798520" cy="14686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2E7F9277-1E49-6F3D-2A26-DDB2C57DFF2C}"/>
              </a:ext>
            </a:extLst>
          </p:cNvPr>
          <p:cNvSpPr/>
          <p:nvPr/>
        </p:nvSpPr>
        <p:spPr>
          <a:xfrm>
            <a:off x="10672364" y="1621707"/>
            <a:ext cx="1609043" cy="9822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</a:t>
            </a:r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CC72AC2D-30B9-D250-6221-79F54969259F}"/>
              </a:ext>
            </a:extLst>
          </p:cNvPr>
          <p:cNvSpPr/>
          <p:nvPr/>
        </p:nvSpPr>
        <p:spPr>
          <a:xfrm>
            <a:off x="9207599" y="5827648"/>
            <a:ext cx="2388200" cy="9822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Updated_At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A329435B-A266-C6A7-8F6F-509CDE8BD04C}"/>
              </a:ext>
            </a:extLst>
          </p:cNvPr>
          <p:cNvSpPr/>
          <p:nvPr/>
        </p:nvSpPr>
        <p:spPr>
          <a:xfrm>
            <a:off x="6042624" y="1884445"/>
            <a:ext cx="1609043" cy="9822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Admin_Role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24DAFE6D-5EF7-B5D8-3DA1-8B32A37206AD}"/>
              </a:ext>
            </a:extLst>
          </p:cNvPr>
          <p:cNvSpPr txBox="1"/>
          <p:nvPr/>
        </p:nvSpPr>
        <p:spPr>
          <a:xfrm>
            <a:off x="10952406" y="3965799"/>
            <a:ext cx="8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DE3A3E8D-D98C-1FFD-F0B2-8E319CBDC7FD}"/>
              </a:ext>
            </a:extLst>
          </p:cNvPr>
          <p:cNvCxnSpPr/>
          <p:nvPr/>
        </p:nvCxnSpPr>
        <p:spPr>
          <a:xfrm>
            <a:off x="5896640" y="340591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FDC94C42-3FE9-65B1-96D0-59D11FF84D90}"/>
              </a:ext>
            </a:extLst>
          </p:cNvPr>
          <p:cNvCxnSpPr>
            <a:cxnSpLocks/>
            <a:stCxn id="59" idx="6"/>
            <a:endCxn id="46" idx="0"/>
          </p:cNvCxnSpPr>
          <p:nvPr/>
        </p:nvCxnSpPr>
        <p:spPr>
          <a:xfrm>
            <a:off x="7651667" y="2375562"/>
            <a:ext cx="1561078" cy="9336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0378DB26-68CD-62EC-D393-DC56FDADA9EC}"/>
              </a:ext>
            </a:extLst>
          </p:cNvPr>
          <p:cNvCxnSpPr>
            <a:stCxn id="57" idx="2"/>
            <a:endCxn id="46" idx="3"/>
          </p:cNvCxnSpPr>
          <p:nvPr/>
        </p:nvCxnSpPr>
        <p:spPr>
          <a:xfrm flipH="1">
            <a:off x="10365684" y="2112824"/>
            <a:ext cx="306680" cy="14200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="" xmlns:a16="http://schemas.microsoft.com/office/drawing/2014/main" id="{BA1A9A1B-947E-C748-973F-FFFC2AACD4F5}"/>
              </a:ext>
            </a:extLst>
          </p:cNvPr>
          <p:cNvCxnSpPr>
            <a:stCxn id="46" idx="2"/>
            <a:endCxn id="58" idx="0"/>
          </p:cNvCxnSpPr>
          <p:nvPr/>
        </p:nvCxnSpPr>
        <p:spPr>
          <a:xfrm>
            <a:off x="9212745" y="3756506"/>
            <a:ext cx="1188954" cy="20711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34D2051-CFF1-FAAA-CD43-27ECEA8ED030}"/>
              </a:ext>
            </a:extLst>
          </p:cNvPr>
          <p:cNvSpPr/>
          <p:nvPr/>
        </p:nvSpPr>
        <p:spPr>
          <a:xfrm>
            <a:off x="1454830" y="3280422"/>
            <a:ext cx="2527497" cy="5345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Complaints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EBB8CA8-2393-3B6F-25E7-B961C4266CBB}"/>
              </a:ext>
            </a:extLst>
          </p:cNvPr>
          <p:cNvSpPr/>
          <p:nvPr/>
        </p:nvSpPr>
        <p:spPr>
          <a:xfrm>
            <a:off x="3964956" y="795096"/>
            <a:ext cx="2001723" cy="8129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63538BF-E1F2-B037-B6F9-2FC68185FEBE}"/>
              </a:ext>
            </a:extLst>
          </p:cNvPr>
          <p:cNvSpPr/>
          <p:nvPr/>
        </p:nvSpPr>
        <p:spPr>
          <a:xfrm>
            <a:off x="4439636" y="1040967"/>
            <a:ext cx="13083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Student_ID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(FK)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A31417F6-5CFE-0C28-898C-4AD5ABCA88D1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2718579" y="1608005"/>
            <a:ext cx="2247239" cy="1672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F35BD7E3-A10F-FFAB-7404-A5BED266B797}"/>
              </a:ext>
            </a:extLst>
          </p:cNvPr>
          <p:cNvSpPr/>
          <p:nvPr/>
        </p:nvSpPr>
        <p:spPr>
          <a:xfrm>
            <a:off x="2191496" y="5764101"/>
            <a:ext cx="2400558" cy="10688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5B29A5FD-7AC4-8CD9-F9EF-F84B6AA1F54F}"/>
              </a:ext>
            </a:extLst>
          </p:cNvPr>
          <p:cNvSpPr/>
          <p:nvPr/>
        </p:nvSpPr>
        <p:spPr>
          <a:xfrm>
            <a:off x="4110212" y="4589929"/>
            <a:ext cx="2001723" cy="8129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6EEA4648-0C2A-E0FC-6940-1671356F765B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>
            <a:off x="2718579" y="3814995"/>
            <a:ext cx="1684779" cy="893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C8ECE91A-1F1A-A18E-E74A-4CB3522E27B9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718579" y="3814995"/>
            <a:ext cx="673196" cy="19491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3917761-8D77-3474-4627-59A563899D82}"/>
              </a:ext>
            </a:extLst>
          </p:cNvPr>
          <p:cNvSpPr/>
          <p:nvPr/>
        </p:nvSpPr>
        <p:spPr>
          <a:xfrm>
            <a:off x="4257028" y="4783404"/>
            <a:ext cx="1221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Admin_ID</a:t>
            </a:r>
            <a:r>
              <a:rPr lang="en-US" sz="1200" dirty="0">
                <a:solidFill>
                  <a:schemeClr val="bg1"/>
                </a:solidFill>
              </a:rPr>
              <a:t> (FK)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8F72CDA-5CAE-FA34-3A63-5AEDACC5D9DB}"/>
              </a:ext>
            </a:extLst>
          </p:cNvPr>
          <p:cNvSpPr/>
          <p:nvPr/>
        </p:nvSpPr>
        <p:spPr>
          <a:xfrm>
            <a:off x="2699323" y="6067674"/>
            <a:ext cx="1596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Complaints_ID</a:t>
            </a:r>
            <a:r>
              <a:rPr lang="en-US" sz="1200" dirty="0">
                <a:solidFill>
                  <a:schemeClr val="bg1"/>
                </a:solidFill>
              </a:rPr>
              <a:t> (PK)</a:t>
            </a:r>
          </a:p>
          <a:p>
            <a:r>
              <a:rPr lang="en-US" sz="1200" dirty="0">
                <a:solidFill>
                  <a:schemeClr val="bg1"/>
                </a:solidFill>
              </a:rPr>
              <a:t>__________________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0215FCB-0861-EBB3-D499-22E621F3889A}"/>
              </a:ext>
            </a:extLst>
          </p:cNvPr>
          <p:cNvSpPr/>
          <p:nvPr/>
        </p:nvSpPr>
        <p:spPr>
          <a:xfrm>
            <a:off x="-89112" y="1301856"/>
            <a:ext cx="18822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Complaint_Description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EA16AA25-55DB-227F-0BF0-AF6AF03704EE}"/>
              </a:ext>
            </a:extLst>
          </p:cNvPr>
          <p:cNvSpPr/>
          <p:nvPr/>
        </p:nvSpPr>
        <p:spPr>
          <a:xfrm>
            <a:off x="-181349" y="1058190"/>
            <a:ext cx="2001723" cy="8129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71ACB11-0FB3-AC6E-5971-FA215C333842}"/>
              </a:ext>
            </a:extLst>
          </p:cNvPr>
          <p:cNvCxnSpPr>
            <a:stCxn id="15" idx="5"/>
            <a:endCxn id="4" idx="0"/>
          </p:cNvCxnSpPr>
          <p:nvPr/>
        </p:nvCxnSpPr>
        <p:spPr>
          <a:xfrm>
            <a:off x="1527228" y="1752051"/>
            <a:ext cx="1191351" cy="15283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AE89ABAD-2FF2-FBA5-B797-BB42DD02C60E}"/>
              </a:ext>
            </a:extLst>
          </p:cNvPr>
          <p:cNvSpPr/>
          <p:nvPr/>
        </p:nvSpPr>
        <p:spPr>
          <a:xfrm>
            <a:off x="2021679" y="1035277"/>
            <a:ext cx="2001723" cy="8129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CC58A64E-32D1-8814-156E-6679A7EABCA4}"/>
              </a:ext>
            </a:extLst>
          </p:cNvPr>
          <p:cNvCxnSpPr>
            <a:stCxn id="17" idx="4"/>
            <a:endCxn id="4" idx="0"/>
          </p:cNvCxnSpPr>
          <p:nvPr/>
        </p:nvCxnSpPr>
        <p:spPr>
          <a:xfrm flipH="1">
            <a:off x="2718579" y="1848186"/>
            <a:ext cx="303962" cy="14322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99FBB78-20FD-FB76-E4D1-EE3A7B59E5BA}"/>
              </a:ext>
            </a:extLst>
          </p:cNvPr>
          <p:cNvSpPr/>
          <p:nvPr/>
        </p:nvSpPr>
        <p:spPr>
          <a:xfrm>
            <a:off x="2191496" y="1341776"/>
            <a:ext cx="16620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Complaint_Types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0BB220E3-880E-1F92-2F92-388BF8839FFA}"/>
              </a:ext>
            </a:extLst>
          </p:cNvPr>
          <p:cNvSpPr/>
          <p:nvPr/>
        </p:nvSpPr>
        <p:spPr>
          <a:xfrm>
            <a:off x="361033" y="4920637"/>
            <a:ext cx="2001723" cy="8129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0F8C334-8E18-6C0E-839B-6121AB3C0854}"/>
              </a:ext>
            </a:extLst>
          </p:cNvPr>
          <p:cNvSpPr/>
          <p:nvPr/>
        </p:nvSpPr>
        <p:spPr>
          <a:xfrm>
            <a:off x="4764461" y="5733081"/>
            <a:ext cx="2001723" cy="8129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E1A5F9D3-34A7-DC51-D1B4-87C52A022A4F}"/>
              </a:ext>
            </a:extLst>
          </p:cNvPr>
          <p:cNvCxnSpPr>
            <a:stCxn id="4" idx="2"/>
            <a:endCxn id="20" idx="0"/>
          </p:cNvCxnSpPr>
          <p:nvPr/>
        </p:nvCxnSpPr>
        <p:spPr>
          <a:xfrm flipH="1">
            <a:off x="1361895" y="3814995"/>
            <a:ext cx="1356684" cy="11056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22BCC77A-B781-EA63-A23D-4781D5A3DB13}"/>
              </a:ext>
            </a:extLst>
          </p:cNvPr>
          <p:cNvCxnSpPr>
            <a:cxnSpLocks/>
            <a:stCxn id="4" idx="2"/>
            <a:endCxn id="21" idx="2"/>
          </p:cNvCxnSpPr>
          <p:nvPr/>
        </p:nvCxnSpPr>
        <p:spPr>
          <a:xfrm>
            <a:off x="2718579" y="3814995"/>
            <a:ext cx="2045882" cy="23245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90AA568-5025-A459-0C08-F5ECC4C7D6CC}"/>
              </a:ext>
            </a:extLst>
          </p:cNvPr>
          <p:cNvSpPr txBox="1"/>
          <p:nvPr/>
        </p:nvSpPr>
        <p:spPr>
          <a:xfrm>
            <a:off x="257840" y="5169297"/>
            <a:ext cx="210491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Created_At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B703597-BF94-328F-965F-C53EC44C5C3B}"/>
              </a:ext>
            </a:extLst>
          </p:cNvPr>
          <p:cNvSpPr txBox="1"/>
          <p:nvPr/>
        </p:nvSpPr>
        <p:spPr>
          <a:xfrm>
            <a:off x="4576364" y="5880732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Updated_At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04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12499" y="3105835"/>
            <a:ext cx="3567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Logical Design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55429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50971" y="46590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314" y="1031655"/>
            <a:ext cx="2583544" cy="3283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Hostel_ID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(Primary Key)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Hostel_Name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Address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No_Of_Rooms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No_Of_Student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Single_Seater_Rooms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 err="1">
                <a:solidFill>
                  <a:schemeClr val="bg1"/>
                </a:solidFill>
              </a:rPr>
              <a:t>Two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_Seater_Rooms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Three_Seater_Room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Six_Seater_Rooms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7313" y="370506"/>
            <a:ext cx="2177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1. Hostel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67955" y="1031655"/>
            <a:ext cx="4833256" cy="595598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(Primary Key)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F_Name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_Name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Created_By_Admin_ID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Contact_Info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FatherName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fee_status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mess_status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fingerprint_data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Room_ID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(Foreign Key referencing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Hostel_ID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(Foreign Key referencing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6719" y="432061"/>
            <a:ext cx="1646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2. Student</a:t>
            </a:r>
          </a:p>
        </p:txBody>
      </p:sp>
    </p:spTree>
    <p:extLst>
      <p:ext uri="{BB962C8B-B14F-4D97-AF65-F5344CB8AC3E}">
        <p14:creationId xmlns:p14="http://schemas.microsoft.com/office/powerpoint/2010/main" val="996661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449" y="1200163"/>
            <a:ext cx="4586516" cy="3739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Room_ID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(Primary Key)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Room_Type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Capacity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Location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Room_No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Floor_No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Students_Alloted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Hostel_ID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(Foreign Key referencing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Hostel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1720" y="243199"/>
            <a:ext cx="1398140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3. Room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849259" y="1061803"/>
            <a:ext cx="3802741" cy="337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(Primary Key)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Passord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Contact_Information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Admin_Role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Created_At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Updated_At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77560" y="359384"/>
            <a:ext cx="1502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4. Admin</a:t>
            </a:r>
          </a:p>
        </p:txBody>
      </p:sp>
    </p:spTree>
    <p:extLst>
      <p:ext uri="{BB962C8B-B14F-4D97-AF65-F5344CB8AC3E}">
        <p14:creationId xmlns:p14="http://schemas.microsoft.com/office/powerpoint/2010/main" val="4255316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1720" y="243199"/>
            <a:ext cx="1649041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5. Visitors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38923" y="405589"/>
            <a:ext cx="23438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6. Complaint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1720" y="867254"/>
            <a:ext cx="9405257" cy="44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Visitor_ID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(Primary Key)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Visitor_Name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Contact_Info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Time_in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Time_out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(Foreign Key referencing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Requested_By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Approved_By</a:t>
            </a: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Approval_Status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Request_Date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75085" y="901446"/>
            <a:ext cx="5268686" cy="3001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Complaint_ID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(Primary Key)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(Foreign Key referencing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(Foreign Key referencing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Complaint_Description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Complaint_Type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Created_At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Updated_At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51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5760" y="1332298"/>
            <a:ext cx="5458265" cy="189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(Primary Key)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Hostel_ID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(Foreign Key referencing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Mess_Menu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Created_At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0" y="261983"/>
            <a:ext cx="1274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7. Mess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03373" y="1193797"/>
            <a:ext cx="5162989" cy="410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Attendance_ID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(Primary Key)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(Foreign Key referencing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(Foreign Key referencing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(FK)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Created_At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Fingerprint_Data</a:t>
            </a:r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(The actual fingerprint data stored for verification purposes (typically stored as a blob or hash)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57692" y="261983"/>
            <a:ext cx="304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Mess Attendance</a:t>
            </a:r>
          </a:p>
        </p:txBody>
      </p:sp>
    </p:spTree>
    <p:extLst>
      <p:ext uri="{BB962C8B-B14F-4D97-AF65-F5344CB8AC3E}">
        <p14:creationId xmlns:p14="http://schemas.microsoft.com/office/powerpoint/2010/main" val="908695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1774" y="402660"/>
            <a:ext cx="2052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Payment Table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6949" y="701504"/>
            <a:ext cx="4754880" cy="300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Payment_ID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(Primary Key)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Student_ID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(Foreign Key referencing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Fee_Type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Payment_Date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Amount_Paid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Receipt_Number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Fee_Status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109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1774" y="402659"/>
            <a:ext cx="3898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ERD Diagram</a:t>
            </a:r>
            <a:endParaRPr lang="en-US" sz="24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4" y="1068946"/>
            <a:ext cx="10427594" cy="566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4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2596" y="189394"/>
            <a:ext cx="72214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rgbClr val="FFFF00"/>
                </a:solidFill>
              </a:rPr>
              <a:t>1 / Hostel Attributes And Types: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8D2B2A7-3E2B-45C2-A79E-9C6AF28BB4E7}"/>
              </a:ext>
            </a:extLst>
          </p:cNvPr>
          <p:cNvSpPr/>
          <p:nvPr/>
        </p:nvSpPr>
        <p:spPr>
          <a:xfrm>
            <a:off x="4739805" y="3016785"/>
            <a:ext cx="2305878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Hostel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FB75030-45DB-430B-BD73-F8E6D530C473}"/>
              </a:ext>
            </a:extLst>
          </p:cNvPr>
          <p:cNvCxnSpPr>
            <a:cxnSpLocks/>
          </p:cNvCxnSpPr>
          <p:nvPr/>
        </p:nvCxnSpPr>
        <p:spPr>
          <a:xfrm>
            <a:off x="6394173" y="1404094"/>
            <a:ext cx="7553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34AEDE5A-9B1A-4317-89B8-ADD13678BAFD}"/>
              </a:ext>
            </a:extLst>
          </p:cNvPr>
          <p:cNvSpPr/>
          <p:nvPr/>
        </p:nvSpPr>
        <p:spPr>
          <a:xfrm>
            <a:off x="4059370" y="1404094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293F8B-8791-49A9-9BCC-3E83DE99B3A8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892744" y="1508513"/>
            <a:ext cx="745938" cy="15082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BDFD39B3-26B8-4901-AAD4-6117E0C14A49}"/>
              </a:ext>
            </a:extLst>
          </p:cNvPr>
          <p:cNvSpPr/>
          <p:nvPr/>
        </p:nvSpPr>
        <p:spPr>
          <a:xfrm>
            <a:off x="3757581" y="4755529"/>
            <a:ext cx="2135163" cy="91234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No_Of_Rooms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3208DCE-0CE3-4A2E-9081-7CD86C794D8D}"/>
              </a:ext>
            </a:extLst>
          </p:cNvPr>
          <p:cNvSpPr/>
          <p:nvPr/>
        </p:nvSpPr>
        <p:spPr>
          <a:xfrm>
            <a:off x="6031961" y="934875"/>
            <a:ext cx="1479798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Hostel_ID</a:t>
            </a:r>
            <a:r>
              <a:rPr lang="en-US" sz="1200" dirty="0"/>
              <a:t> </a:t>
            </a:r>
            <a:r>
              <a:rPr lang="en-US" sz="1000" dirty="0"/>
              <a:t>(PK)</a:t>
            </a:r>
          </a:p>
        </p:txBody>
      </p:sp>
      <p:cxnSp>
        <p:nvCxnSpPr>
          <p:cNvPr id="29" name="Straight Connector 28"/>
          <p:cNvCxnSpPr>
            <a:stCxn id="4" idx="2"/>
            <a:endCxn id="12" idx="0"/>
          </p:cNvCxnSpPr>
          <p:nvPr/>
        </p:nvCxnSpPr>
        <p:spPr>
          <a:xfrm flipH="1">
            <a:off x="4825163" y="3464046"/>
            <a:ext cx="1067581" cy="12914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BDFD39B3-26B8-4901-AAD4-6117E0C14A49}"/>
              </a:ext>
            </a:extLst>
          </p:cNvPr>
          <p:cNvSpPr/>
          <p:nvPr/>
        </p:nvSpPr>
        <p:spPr>
          <a:xfrm>
            <a:off x="7283847" y="4127310"/>
            <a:ext cx="2135163" cy="91234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No_Of_Students</a:t>
            </a:r>
            <a:endParaRPr lang="en-US" dirty="0"/>
          </a:p>
        </p:txBody>
      </p:sp>
      <p:cxnSp>
        <p:nvCxnSpPr>
          <p:cNvPr id="34" name="Straight Connector 33"/>
          <p:cNvCxnSpPr>
            <a:cxnSpLocks/>
            <a:stCxn id="4" idx="2"/>
            <a:endCxn id="31" idx="1"/>
          </p:cNvCxnSpPr>
          <p:nvPr/>
        </p:nvCxnSpPr>
        <p:spPr>
          <a:xfrm>
            <a:off x="5892744" y="3464046"/>
            <a:ext cx="1703790" cy="7968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4D37DFD6-A9B9-4F25-ACDA-A3D177A9AFB7}"/>
              </a:ext>
            </a:extLst>
          </p:cNvPr>
          <p:cNvCxnSpPr>
            <a:cxnSpLocks/>
            <a:stCxn id="8" idx="4"/>
            <a:endCxn id="4" idx="0"/>
          </p:cNvCxnSpPr>
          <p:nvPr/>
        </p:nvCxnSpPr>
        <p:spPr>
          <a:xfrm>
            <a:off x="4629740" y="2100698"/>
            <a:ext cx="1263004" cy="9160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088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="" xmlns:a16="http://schemas.microsoft.com/office/drawing/2014/main" id="{CA02B5DF-56CC-67B5-5C77-A1E1E9DC9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604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AB208320-7028-1F52-AA88-99B95D32F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6755F8F-7BA5-5EE5-9992-D0F891EB2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9022" y="0"/>
            <a:ext cx="8780078" cy="68580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BDC32B-3FC8-E49B-92C5-82312A0E721B}"/>
              </a:ext>
            </a:extLst>
          </p:cNvPr>
          <p:cNvSpPr txBox="1"/>
          <p:nvPr/>
        </p:nvSpPr>
        <p:spPr>
          <a:xfrm>
            <a:off x="342900" y="777359"/>
            <a:ext cx="1914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</a:rPr>
              <a:t>Class Diagram </a:t>
            </a:r>
          </a:p>
        </p:txBody>
      </p:sp>
    </p:spTree>
    <p:extLst>
      <p:ext uri="{BB962C8B-B14F-4D97-AF65-F5344CB8AC3E}">
        <p14:creationId xmlns:p14="http://schemas.microsoft.com/office/powerpoint/2010/main" val="4192100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6638184-1322-85C8-9A55-D61A1782F99A}"/>
              </a:ext>
            </a:extLst>
          </p:cNvPr>
          <p:cNvSpPr txBox="1"/>
          <p:nvPr/>
        </p:nvSpPr>
        <p:spPr>
          <a:xfrm>
            <a:off x="4000500" y="2558534"/>
            <a:ext cx="403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Flow Chart:</a:t>
            </a:r>
          </a:p>
        </p:txBody>
      </p:sp>
    </p:spTree>
    <p:extLst>
      <p:ext uri="{BB962C8B-B14F-4D97-AF65-F5344CB8AC3E}">
        <p14:creationId xmlns:p14="http://schemas.microsoft.com/office/powerpoint/2010/main" val="1829497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5C55F255-7161-5540-44C8-EEC8DA6E8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software system&#10;&#10;Description automatically generated">
            <a:extLst>
              <a:ext uri="{FF2B5EF4-FFF2-40B4-BE49-F238E27FC236}">
                <a16:creationId xmlns="" xmlns:a16="http://schemas.microsoft.com/office/drawing/2014/main" id="{6F7E0C9C-0F4F-ACF5-39E4-635D508A2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572" y="-38637"/>
            <a:ext cx="12265572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9871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FCB9347-F8E7-E4A8-9631-B1597E226A11}"/>
              </a:ext>
            </a:extLst>
          </p:cNvPr>
          <p:cNvSpPr txBox="1"/>
          <p:nvPr/>
        </p:nvSpPr>
        <p:spPr>
          <a:xfrm>
            <a:off x="3400425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2017834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0EF9E51A-6780-DC20-91BA-EF6ED3517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B077ADC-C147-5357-66C2-4F56D421B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0108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BEA194B1-A7B8-3415-F4EC-3F31E1264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38E03F2-A2CB-C1F4-AD12-EC288DC5C533}"/>
              </a:ext>
            </a:extLst>
          </p:cNvPr>
          <p:cNvSpPr txBox="1"/>
          <p:nvPr/>
        </p:nvSpPr>
        <p:spPr>
          <a:xfrm>
            <a:off x="3562350" y="29153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688596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4CB24ECF-45F9-C071-B581-3033631BC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any&#10;&#10;Description automatically generated">
            <a:extLst>
              <a:ext uri="{FF2B5EF4-FFF2-40B4-BE49-F238E27FC236}">
                <a16:creationId xmlns="" xmlns:a16="http://schemas.microsoft.com/office/drawing/2014/main" id="{CA02B5DF-56CC-67B5-5C77-A1E1E9DC9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4961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090665"/>
              </p:ext>
            </p:extLst>
          </p:nvPr>
        </p:nvGraphicFramePr>
        <p:xfrm>
          <a:off x="-609600" y="-137078"/>
          <a:ext cx="12518571" cy="79688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81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561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019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019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9649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964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0738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5197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Activity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 Oct - 30 Nov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 Dec-15 Jan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 Jan-20 Feb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 Feb-30 Mar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 May-15 Jun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 Jun-10 Jul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463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Requirements Gathering 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700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System Design                     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Implementation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2401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463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Integration and Testing                                                  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√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395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Documentation and Final Report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√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150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0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35AB47B-FFBE-4B36-B4D9-05307B0F02D0}"/>
              </a:ext>
            </a:extLst>
          </p:cNvPr>
          <p:cNvSpPr txBox="1"/>
          <p:nvPr/>
        </p:nvSpPr>
        <p:spPr>
          <a:xfrm>
            <a:off x="13251" y="0"/>
            <a:ext cx="675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2 / Student Attributes And Types: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8D2B2A7-3E2B-45C2-A79E-9C6AF28BB4E7}"/>
              </a:ext>
            </a:extLst>
          </p:cNvPr>
          <p:cNvSpPr/>
          <p:nvPr/>
        </p:nvSpPr>
        <p:spPr>
          <a:xfrm>
            <a:off x="4746074" y="2994581"/>
            <a:ext cx="2290830" cy="53094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Student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FB75030-45DB-430B-BD73-F8E6D530C473}"/>
              </a:ext>
            </a:extLst>
          </p:cNvPr>
          <p:cNvCxnSpPr>
            <a:cxnSpLocks/>
          </p:cNvCxnSpPr>
          <p:nvPr/>
        </p:nvCxnSpPr>
        <p:spPr>
          <a:xfrm>
            <a:off x="6842090" y="1253282"/>
            <a:ext cx="755374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76DD6DED-29F2-4E15-8B59-EDCD3E75E9D4}"/>
              </a:ext>
            </a:extLst>
          </p:cNvPr>
          <p:cNvSpPr/>
          <p:nvPr/>
        </p:nvSpPr>
        <p:spPr>
          <a:xfrm>
            <a:off x="8722032" y="4451938"/>
            <a:ext cx="1484244" cy="7123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Contact information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F1EFDD0E-E73A-48C2-AC32-5A64D8CE353D}"/>
              </a:ext>
            </a:extLst>
          </p:cNvPr>
          <p:cNvSpPr/>
          <p:nvPr/>
        </p:nvSpPr>
        <p:spPr>
          <a:xfrm>
            <a:off x="8534400" y="4306957"/>
            <a:ext cx="1850780" cy="103367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34AEDE5A-9B1A-4317-89B8-ADD13678BAFD}"/>
              </a:ext>
            </a:extLst>
          </p:cNvPr>
          <p:cNvSpPr/>
          <p:nvPr/>
        </p:nvSpPr>
        <p:spPr>
          <a:xfrm>
            <a:off x="4710116" y="737461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F_Name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293F8B-8791-49A9-9BCC-3E83DE99B3A8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5959414" y="1361053"/>
            <a:ext cx="1260363" cy="161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62FADE37-B8B1-4512-8257-DE24B7A07DD4}"/>
              </a:ext>
            </a:extLst>
          </p:cNvPr>
          <p:cNvCxnSpPr>
            <a:stCxn id="7" idx="1"/>
            <a:endCxn id="3" idx="3"/>
          </p:cNvCxnSpPr>
          <p:nvPr/>
        </p:nvCxnSpPr>
        <p:spPr>
          <a:xfrm flipH="1" flipV="1">
            <a:off x="7036904" y="3260056"/>
            <a:ext cx="1768536" cy="11982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4D37DFD6-A9B9-4F25-ACDA-A3D177A9AFB7}"/>
              </a:ext>
            </a:extLst>
          </p:cNvPr>
          <p:cNvCxnSpPr>
            <a:cxnSpLocks/>
            <a:stCxn id="8" idx="4"/>
            <a:endCxn id="3" idx="0"/>
          </p:cNvCxnSpPr>
          <p:nvPr/>
        </p:nvCxnSpPr>
        <p:spPr>
          <a:xfrm>
            <a:off x="5280486" y="1434065"/>
            <a:ext cx="611003" cy="1560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BDFD39B3-26B8-4901-AAD4-6117E0C14A49}"/>
              </a:ext>
            </a:extLst>
          </p:cNvPr>
          <p:cNvSpPr/>
          <p:nvPr/>
        </p:nvSpPr>
        <p:spPr>
          <a:xfrm>
            <a:off x="1904855" y="1964271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Address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5D5FA561-932E-4545-A6C9-F9C69CEDC8C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058171" y="2337170"/>
            <a:ext cx="1687903" cy="922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F9977F7D-A705-48D1-BCF7-C6170FCDC6BB}"/>
              </a:ext>
            </a:extLst>
          </p:cNvPr>
          <p:cNvSpPr/>
          <p:nvPr/>
        </p:nvSpPr>
        <p:spPr>
          <a:xfrm>
            <a:off x="8296624" y="1558344"/>
            <a:ext cx="1645866" cy="82819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Department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70A0AA85-438B-4C9B-AF91-C12AE020C48E}"/>
              </a:ext>
            </a:extLst>
          </p:cNvPr>
          <p:cNvSpPr/>
          <p:nvPr/>
        </p:nvSpPr>
        <p:spPr>
          <a:xfrm>
            <a:off x="8113356" y="1361053"/>
            <a:ext cx="2092920" cy="119605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835C9E0-5A15-4AE3-B1A5-838B30C78115}"/>
              </a:ext>
            </a:extLst>
          </p:cNvPr>
          <p:cNvCxnSpPr>
            <a:cxnSpLocks/>
            <a:stCxn id="19" idx="2"/>
            <a:endCxn id="3" idx="3"/>
          </p:cNvCxnSpPr>
          <p:nvPr/>
        </p:nvCxnSpPr>
        <p:spPr>
          <a:xfrm flipH="1">
            <a:off x="7036904" y="1959082"/>
            <a:ext cx="1076452" cy="1300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73208DCE-0CE3-4A2E-9081-7CD86C794D8D}"/>
              </a:ext>
            </a:extLst>
          </p:cNvPr>
          <p:cNvSpPr/>
          <p:nvPr/>
        </p:nvSpPr>
        <p:spPr>
          <a:xfrm>
            <a:off x="6479878" y="808425"/>
            <a:ext cx="1479798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Student_Id</a:t>
            </a:r>
            <a:r>
              <a:rPr lang="en-US" sz="1200" dirty="0"/>
              <a:t> </a:t>
            </a:r>
            <a:r>
              <a:rPr lang="en-US" sz="1050" dirty="0"/>
              <a:t>(PK)</a:t>
            </a:r>
            <a:endParaRPr lang="en-US" sz="140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34AEDE5A-9B1A-4317-89B8-ADD13678BAFD}"/>
              </a:ext>
            </a:extLst>
          </p:cNvPr>
          <p:cNvSpPr/>
          <p:nvPr/>
        </p:nvSpPr>
        <p:spPr>
          <a:xfrm>
            <a:off x="4297218" y="5164242"/>
            <a:ext cx="1641012" cy="9552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FatherName</a:t>
            </a:r>
            <a:endParaRPr lang="en-US" dirty="0"/>
          </a:p>
        </p:txBody>
      </p:sp>
      <p:cxnSp>
        <p:nvCxnSpPr>
          <p:cNvPr id="31" name="Straight Connector 30"/>
          <p:cNvCxnSpPr>
            <a:stCxn id="3" idx="2"/>
            <a:endCxn id="30" idx="0"/>
          </p:cNvCxnSpPr>
          <p:nvPr/>
        </p:nvCxnSpPr>
        <p:spPr>
          <a:xfrm flipH="1">
            <a:off x="5117724" y="3525530"/>
            <a:ext cx="773765" cy="16387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34AEDE5A-9B1A-4317-89B8-ADD13678BAFD}"/>
              </a:ext>
            </a:extLst>
          </p:cNvPr>
          <p:cNvSpPr/>
          <p:nvPr/>
        </p:nvSpPr>
        <p:spPr>
          <a:xfrm>
            <a:off x="6622563" y="5603970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</a:t>
            </a:r>
            <a:endParaRPr lang="en-US" dirty="0"/>
          </a:p>
        </p:txBody>
      </p:sp>
      <p:cxnSp>
        <p:nvCxnSpPr>
          <p:cNvPr id="36" name="Straight Connector 35"/>
          <p:cNvCxnSpPr>
            <a:stCxn id="3" idx="2"/>
          </p:cNvCxnSpPr>
          <p:nvPr/>
        </p:nvCxnSpPr>
        <p:spPr>
          <a:xfrm>
            <a:off x="5891489" y="3525530"/>
            <a:ext cx="936737" cy="21678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34AEDE5A-9B1A-4317-89B8-ADD13678BAFD}"/>
              </a:ext>
            </a:extLst>
          </p:cNvPr>
          <p:cNvSpPr/>
          <p:nvPr/>
        </p:nvSpPr>
        <p:spPr>
          <a:xfrm>
            <a:off x="2291638" y="3882683"/>
            <a:ext cx="1640874" cy="7575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Room_ID</a:t>
            </a:r>
            <a:r>
              <a:rPr lang="en-US" sz="1200" dirty="0"/>
              <a:t> (</a:t>
            </a:r>
            <a:r>
              <a:rPr lang="en-US" sz="1050" dirty="0" err="1"/>
              <a:t>Fk</a:t>
            </a:r>
            <a:r>
              <a:rPr lang="en-US" sz="1200" dirty="0"/>
              <a:t>)</a:t>
            </a:r>
            <a:endParaRPr lang="en-US" dirty="0"/>
          </a:p>
        </p:txBody>
      </p:sp>
      <p:cxnSp>
        <p:nvCxnSpPr>
          <p:cNvPr id="41" name="Straight Connector 40"/>
          <p:cNvCxnSpPr>
            <a:stCxn id="3" idx="1"/>
            <a:endCxn id="39" idx="7"/>
          </p:cNvCxnSpPr>
          <p:nvPr/>
        </p:nvCxnSpPr>
        <p:spPr>
          <a:xfrm flipH="1">
            <a:off x="3692212" y="3260056"/>
            <a:ext cx="1053862" cy="7335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="" xmlns:a16="http://schemas.microsoft.com/office/drawing/2014/main" id="{34AEDE5A-9B1A-4317-89B8-ADD13678BAFD}"/>
              </a:ext>
            </a:extLst>
          </p:cNvPr>
          <p:cNvSpPr/>
          <p:nvPr/>
        </p:nvSpPr>
        <p:spPr>
          <a:xfrm>
            <a:off x="8556094" y="2988441"/>
            <a:ext cx="1640874" cy="7575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Hostel_ID</a:t>
            </a:r>
            <a:r>
              <a:rPr lang="en-US" sz="1200" dirty="0"/>
              <a:t> (</a:t>
            </a:r>
            <a:r>
              <a:rPr lang="en-US" sz="1050" dirty="0" err="1"/>
              <a:t>Fk</a:t>
            </a:r>
            <a:r>
              <a:rPr lang="en-US" sz="1200" dirty="0"/>
              <a:t>)</a:t>
            </a:r>
            <a:endParaRPr lang="en-US" dirty="0"/>
          </a:p>
        </p:txBody>
      </p:sp>
      <p:cxnSp>
        <p:nvCxnSpPr>
          <p:cNvPr id="46" name="Straight Connector 45"/>
          <p:cNvCxnSpPr>
            <a:stCxn id="3" idx="3"/>
            <a:endCxn id="43" idx="2"/>
          </p:cNvCxnSpPr>
          <p:nvPr/>
        </p:nvCxnSpPr>
        <p:spPr>
          <a:xfrm>
            <a:off x="7036904" y="3260056"/>
            <a:ext cx="1519190" cy="1071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34AEDE5A-9B1A-4317-89B8-ADD13678BAFD}"/>
              </a:ext>
            </a:extLst>
          </p:cNvPr>
          <p:cNvSpPr/>
          <p:nvPr/>
        </p:nvSpPr>
        <p:spPr>
          <a:xfrm>
            <a:off x="2908238" y="969078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F_Name</a:t>
            </a:r>
            <a:endParaRPr lang="en-US" dirty="0"/>
          </a:p>
        </p:txBody>
      </p:sp>
      <p:cxnSp>
        <p:nvCxnSpPr>
          <p:cNvPr id="14" name="Straight Connector 13"/>
          <p:cNvCxnSpPr>
            <a:stCxn id="26" idx="4"/>
            <a:endCxn id="3" idx="0"/>
          </p:cNvCxnSpPr>
          <p:nvPr/>
        </p:nvCxnSpPr>
        <p:spPr>
          <a:xfrm>
            <a:off x="3478608" y="1665682"/>
            <a:ext cx="2412881" cy="13288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BDFD39B3-26B8-4901-AAD4-6117E0C14A49}"/>
              </a:ext>
            </a:extLst>
          </p:cNvPr>
          <p:cNvSpPr/>
          <p:nvPr/>
        </p:nvSpPr>
        <p:spPr>
          <a:xfrm>
            <a:off x="325116" y="2660875"/>
            <a:ext cx="1536478" cy="100863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fee_status</a:t>
            </a:r>
            <a:endParaRPr lang="en-US" dirty="0"/>
          </a:p>
        </p:txBody>
      </p:sp>
      <p:cxnSp>
        <p:nvCxnSpPr>
          <p:cNvPr id="24" name="Straight Connector 23"/>
          <p:cNvCxnSpPr>
            <a:stCxn id="33" idx="6"/>
            <a:endCxn id="3" idx="1"/>
          </p:cNvCxnSpPr>
          <p:nvPr/>
        </p:nvCxnSpPr>
        <p:spPr>
          <a:xfrm>
            <a:off x="1861594" y="3165191"/>
            <a:ext cx="2884480" cy="948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BDFD39B3-26B8-4901-AAD4-6117E0C14A49}"/>
              </a:ext>
            </a:extLst>
          </p:cNvPr>
          <p:cNvSpPr/>
          <p:nvPr/>
        </p:nvSpPr>
        <p:spPr>
          <a:xfrm>
            <a:off x="1706985" y="5241290"/>
            <a:ext cx="1536478" cy="100863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mess_status</a:t>
            </a:r>
            <a:endParaRPr lang="en-US" dirty="0"/>
          </a:p>
        </p:txBody>
      </p:sp>
      <p:cxnSp>
        <p:nvCxnSpPr>
          <p:cNvPr id="29" name="Straight Connector 28"/>
          <p:cNvCxnSpPr>
            <a:stCxn id="3" idx="2"/>
            <a:endCxn id="37" idx="6"/>
          </p:cNvCxnSpPr>
          <p:nvPr/>
        </p:nvCxnSpPr>
        <p:spPr>
          <a:xfrm flipH="1">
            <a:off x="3243463" y="3525530"/>
            <a:ext cx="2648026" cy="22200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34AEDE5A-9B1A-4317-89B8-ADD13678BAFD}"/>
              </a:ext>
            </a:extLst>
          </p:cNvPr>
          <p:cNvSpPr/>
          <p:nvPr/>
        </p:nvSpPr>
        <p:spPr>
          <a:xfrm>
            <a:off x="8407505" y="5511575"/>
            <a:ext cx="2127413" cy="9278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fingerprint_data</a:t>
            </a:r>
            <a:endParaRPr lang="en-US" b="1" dirty="0"/>
          </a:p>
        </p:txBody>
      </p:sp>
      <p:cxnSp>
        <p:nvCxnSpPr>
          <p:cNvPr id="34" name="Straight Connector 33"/>
          <p:cNvCxnSpPr>
            <a:stCxn id="3" idx="2"/>
            <a:endCxn id="40" idx="1"/>
          </p:cNvCxnSpPr>
          <p:nvPr/>
        </p:nvCxnSpPr>
        <p:spPr>
          <a:xfrm>
            <a:off x="5891489" y="3525530"/>
            <a:ext cx="2827568" cy="21219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="" xmlns:a16="http://schemas.microsoft.com/office/drawing/2014/main" id="{16D42AEF-9D40-05B2-9893-D0B46D7EB37D}"/>
              </a:ext>
            </a:extLst>
          </p:cNvPr>
          <p:cNvSpPr/>
          <p:nvPr/>
        </p:nvSpPr>
        <p:spPr>
          <a:xfrm>
            <a:off x="138545" y="3840116"/>
            <a:ext cx="1766310" cy="8761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Created_By_Admin_ID</a:t>
            </a:r>
            <a:endParaRPr lang="en-US" sz="1200" dirty="0"/>
          </a:p>
          <a:p>
            <a:pPr algn="ctr"/>
            <a:r>
              <a:rPr lang="en-US" sz="1200" dirty="0"/>
              <a:t>(FK)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CA2C1C77-4D62-769A-3A47-9DFA58C4857B}"/>
              </a:ext>
            </a:extLst>
          </p:cNvPr>
          <p:cNvSpPr/>
          <p:nvPr/>
        </p:nvSpPr>
        <p:spPr>
          <a:xfrm>
            <a:off x="865526" y="967158"/>
            <a:ext cx="1302813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Password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ABF28430-D1CC-6AE0-AA38-2DA2A97EDFCC}"/>
              </a:ext>
            </a:extLst>
          </p:cNvPr>
          <p:cNvCxnSpPr>
            <a:stCxn id="12" idx="6"/>
            <a:endCxn id="3" idx="0"/>
          </p:cNvCxnSpPr>
          <p:nvPr/>
        </p:nvCxnSpPr>
        <p:spPr>
          <a:xfrm>
            <a:off x="2168339" y="1315460"/>
            <a:ext cx="3723150" cy="16791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8425A64-C373-F75D-5AB1-8B9D4BF08C62}"/>
              </a:ext>
            </a:extLst>
          </p:cNvPr>
          <p:cNvCxnSpPr>
            <a:cxnSpLocks/>
            <a:stCxn id="4" idx="7"/>
            <a:endCxn id="3" idx="1"/>
          </p:cNvCxnSpPr>
          <p:nvPr/>
        </p:nvCxnSpPr>
        <p:spPr>
          <a:xfrm flipV="1">
            <a:off x="1646185" y="3260056"/>
            <a:ext cx="3099889" cy="708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51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B53266A-09AD-40C6-9F0F-F98E514324B5}"/>
              </a:ext>
            </a:extLst>
          </p:cNvPr>
          <p:cNvSpPr/>
          <p:nvPr/>
        </p:nvSpPr>
        <p:spPr>
          <a:xfrm>
            <a:off x="4731026" y="2981739"/>
            <a:ext cx="2305878" cy="41455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Room</a:t>
            </a: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D155C341-AE52-4C0D-A7AF-D604BD3F41EB}"/>
              </a:ext>
            </a:extLst>
          </p:cNvPr>
          <p:cNvSpPr/>
          <p:nvPr/>
        </p:nvSpPr>
        <p:spPr>
          <a:xfrm>
            <a:off x="8183217" y="1325867"/>
            <a:ext cx="1479798" cy="55262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Room_Id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470F27B-67D1-40DA-A0CA-7BA4A19AC4D4}"/>
              </a:ext>
            </a:extLst>
          </p:cNvPr>
          <p:cNvCxnSpPr>
            <a:cxnSpLocks/>
          </p:cNvCxnSpPr>
          <p:nvPr/>
        </p:nvCxnSpPr>
        <p:spPr>
          <a:xfrm>
            <a:off x="8535163" y="1717859"/>
            <a:ext cx="7553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674577E9-2DD4-41F5-88CA-1FFF88977B0A}"/>
              </a:ext>
            </a:extLst>
          </p:cNvPr>
          <p:cNvSpPr/>
          <p:nvPr/>
        </p:nvSpPr>
        <p:spPr>
          <a:xfrm>
            <a:off x="5165979" y="1170623"/>
            <a:ext cx="1479798" cy="6384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Room_Type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EB833DCF-1B25-4DAE-B199-FB4389626CED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7036904" y="1797565"/>
            <a:ext cx="1363024" cy="11974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C239EC3-5E02-4CA5-8EB8-11C28543271E}"/>
              </a:ext>
            </a:extLst>
          </p:cNvPr>
          <p:cNvCxnSpPr>
            <a:cxnSpLocks/>
            <a:stCxn id="11" idx="4"/>
            <a:endCxn id="6" idx="0"/>
          </p:cNvCxnSpPr>
          <p:nvPr/>
        </p:nvCxnSpPr>
        <p:spPr>
          <a:xfrm flipH="1">
            <a:off x="5883965" y="1809027"/>
            <a:ext cx="21913" cy="11727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79CD3ED5-35FE-4671-9A6C-4D8B5C6EDEFC}"/>
              </a:ext>
            </a:extLst>
          </p:cNvPr>
          <p:cNvSpPr/>
          <p:nvPr/>
        </p:nvSpPr>
        <p:spPr>
          <a:xfrm>
            <a:off x="5883965" y="4675850"/>
            <a:ext cx="1839198" cy="7161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Capacity</a:t>
            </a: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EAC3CA1D-DE4E-4F1E-BCBF-6172DDAAC296}"/>
              </a:ext>
            </a:extLst>
          </p:cNvPr>
          <p:cNvSpPr/>
          <p:nvPr/>
        </p:nvSpPr>
        <p:spPr>
          <a:xfrm>
            <a:off x="2217429" y="2477012"/>
            <a:ext cx="1250510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Location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DC9F4866-AE7A-4619-B3CC-3398F5DF8C38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839338" y="3396294"/>
            <a:ext cx="964226" cy="1279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C8035B21-A312-4079-ACFC-2690790485D2}"/>
              </a:ext>
            </a:extLst>
          </p:cNvPr>
          <p:cNvCxnSpPr>
            <a:cxnSpLocks/>
            <a:stCxn id="16" idx="6"/>
            <a:endCxn id="6" idx="1"/>
          </p:cNvCxnSpPr>
          <p:nvPr/>
        </p:nvCxnSpPr>
        <p:spPr>
          <a:xfrm>
            <a:off x="3467939" y="2825314"/>
            <a:ext cx="1263087" cy="3637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E662A4E-CCF6-4B66-BE10-E8DA1FFBDF99}"/>
              </a:ext>
            </a:extLst>
          </p:cNvPr>
          <p:cNvSpPr/>
          <p:nvPr/>
        </p:nvSpPr>
        <p:spPr>
          <a:xfrm>
            <a:off x="2217429" y="1158020"/>
            <a:ext cx="1250510" cy="44726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Floor_No</a:t>
            </a:r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DA47B2-2A76-4130-B262-59C6736D543A}"/>
              </a:ext>
            </a:extLst>
          </p:cNvPr>
          <p:cNvCxnSpPr>
            <a:cxnSpLocks/>
            <a:stCxn id="21" idx="4"/>
            <a:endCxn id="16" idx="0"/>
          </p:cNvCxnSpPr>
          <p:nvPr/>
        </p:nvCxnSpPr>
        <p:spPr>
          <a:xfrm>
            <a:off x="2842684" y="1605281"/>
            <a:ext cx="0" cy="8717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7824889E-6357-4716-A932-DFA8F8854E03}"/>
              </a:ext>
            </a:extLst>
          </p:cNvPr>
          <p:cNvSpPr/>
          <p:nvPr/>
        </p:nvSpPr>
        <p:spPr>
          <a:xfrm>
            <a:off x="9038746" y="2817464"/>
            <a:ext cx="2072572" cy="71230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Students_Alloted</a:t>
            </a: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8AD57919-2149-49F3-AB51-42688573431C}"/>
              </a:ext>
            </a:extLst>
          </p:cNvPr>
          <p:cNvSpPr/>
          <p:nvPr/>
        </p:nvSpPr>
        <p:spPr>
          <a:xfrm>
            <a:off x="8880887" y="2595817"/>
            <a:ext cx="2415470" cy="11263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56107B2D-71C8-4066-9C72-1AED2C55F953}"/>
              </a:ext>
            </a:extLst>
          </p:cNvPr>
          <p:cNvCxnSpPr>
            <a:cxnSpLocks/>
            <a:stCxn id="24" idx="2"/>
            <a:endCxn id="6" idx="3"/>
          </p:cNvCxnSpPr>
          <p:nvPr/>
        </p:nvCxnSpPr>
        <p:spPr>
          <a:xfrm flipH="1">
            <a:off x="7036904" y="3159011"/>
            <a:ext cx="1843983" cy="300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FEAA5A9-5DA5-4C7B-9370-4B30B70B1703}"/>
              </a:ext>
            </a:extLst>
          </p:cNvPr>
          <p:cNvSpPr txBox="1"/>
          <p:nvPr/>
        </p:nvSpPr>
        <p:spPr>
          <a:xfrm>
            <a:off x="13251" y="0"/>
            <a:ext cx="6758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3 / Room Attributes And Types: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674577E9-2DD4-41F5-88CA-1FFF88977B0A}"/>
              </a:ext>
            </a:extLst>
          </p:cNvPr>
          <p:cNvSpPr/>
          <p:nvPr/>
        </p:nvSpPr>
        <p:spPr>
          <a:xfrm>
            <a:off x="8317548" y="3943852"/>
            <a:ext cx="1442396" cy="6384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Student_ID</a:t>
            </a:r>
            <a:r>
              <a:rPr lang="en-US" sz="1000" dirty="0"/>
              <a:t>(FK)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4C239EC3-5E02-4CA5-8EB8-11C28543271E}"/>
              </a:ext>
            </a:extLst>
          </p:cNvPr>
          <p:cNvCxnSpPr>
            <a:cxnSpLocks/>
          </p:cNvCxnSpPr>
          <p:nvPr/>
        </p:nvCxnSpPr>
        <p:spPr>
          <a:xfrm flipH="1">
            <a:off x="4062080" y="3396294"/>
            <a:ext cx="1145714" cy="13478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4C239EC3-5E02-4CA5-8EB8-11C28543271E}"/>
              </a:ext>
            </a:extLst>
          </p:cNvPr>
          <p:cNvCxnSpPr>
            <a:cxnSpLocks/>
            <a:stCxn id="38" idx="2"/>
            <a:endCxn id="6" idx="3"/>
          </p:cNvCxnSpPr>
          <p:nvPr/>
        </p:nvCxnSpPr>
        <p:spPr>
          <a:xfrm flipH="1" flipV="1">
            <a:off x="7036904" y="3189017"/>
            <a:ext cx="1280644" cy="10740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674577E9-2DD4-41F5-88CA-1FFF88977B0A}"/>
              </a:ext>
            </a:extLst>
          </p:cNvPr>
          <p:cNvSpPr/>
          <p:nvPr/>
        </p:nvSpPr>
        <p:spPr>
          <a:xfrm>
            <a:off x="2772084" y="4561450"/>
            <a:ext cx="1442396" cy="6384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Room_No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3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8868" y="175326"/>
            <a:ext cx="701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rgbClr val="FFFF00"/>
                </a:solidFill>
              </a:rPr>
              <a:t>4 / Admin Attributes And Types: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342DE77-D219-47DD-80D5-7824459AC77B}"/>
              </a:ext>
            </a:extLst>
          </p:cNvPr>
          <p:cNvSpPr/>
          <p:nvPr/>
        </p:nvSpPr>
        <p:spPr>
          <a:xfrm>
            <a:off x="5023390" y="3108348"/>
            <a:ext cx="2305878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Admin</a:t>
            </a: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9ED077C3-BF3F-49F9-879A-28A3F61CF323}"/>
              </a:ext>
            </a:extLst>
          </p:cNvPr>
          <p:cNvSpPr/>
          <p:nvPr/>
        </p:nvSpPr>
        <p:spPr>
          <a:xfrm>
            <a:off x="2777152" y="4304714"/>
            <a:ext cx="1514718" cy="7735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stCxn id="8" idx="1"/>
            <a:endCxn id="9" idx="7"/>
          </p:cNvCxnSpPr>
          <p:nvPr/>
        </p:nvCxnSpPr>
        <p:spPr>
          <a:xfrm flipH="1">
            <a:off x="4070045" y="3331979"/>
            <a:ext cx="953345" cy="10860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9ED077C3-BF3F-49F9-879A-28A3F61CF323}"/>
              </a:ext>
            </a:extLst>
          </p:cNvPr>
          <p:cNvSpPr/>
          <p:nvPr/>
        </p:nvSpPr>
        <p:spPr>
          <a:xfrm>
            <a:off x="8139868" y="1565471"/>
            <a:ext cx="2324932" cy="119620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Created_At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9ED077C3-BF3F-49F9-879A-28A3F61CF323}"/>
              </a:ext>
            </a:extLst>
          </p:cNvPr>
          <p:cNvSpPr/>
          <p:nvPr/>
        </p:nvSpPr>
        <p:spPr>
          <a:xfrm>
            <a:off x="5883767" y="983731"/>
            <a:ext cx="1712787" cy="71400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Admin_ID</a:t>
            </a:r>
            <a:r>
              <a:rPr lang="en-US" sz="1200" dirty="0"/>
              <a:t> </a:t>
            </a:r>
            <a:r>
              <a:rPr lang="en-US" sz="1000" dirty="0"/>
              <a:t>(PK)</a:t>
            </a:r>
          </a:p>
        </p:txBody>
      </p:sp>
      <p:cxnSp>
        <p:nvCxnSpPr>
          <p:cNvPr id="16" name="Straight Connector 15"/>
          <p:cNvCxnSpPr>
            <a:stCxn id="13" idx="4"/>
            <a:endCxn id="8" idx="0"/>
          </p:cNvCxnSpPr>
          <p:nvPr/>
        </p:nvCxnSpPr>
        <p:spPr>
          <a:xfrm flipH="1">
            <a:off x="6176329" y="1697738"/>
            <a:ext cx="563832" cy="14106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  <a:stCxn id="8" idx="3"/>
            <a:endCxn id="12" idx="3"/>
          </p:cNvCxnSpPr>
          <p:nvPr/>
        </p:nvCxnSpPr>
        <p:spPr>
          <a:xfrm flipV="1">
            <a:off x="7329268" y="2586492"/>
            <a:ext cx="1151078" cy="745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9ED077C3-BF3F-49F9-879A-28A3F61CF323}"/>
              </a:ext>
            </a:extLst>
          </p:cNvPr>
          <p:cNvSpPr/>
          <p:nvPr/>
        </p:nvSpPr>
        <p:spPr>
          <a:xfrm>
            <a:off x="2174943" y="1433895"/>
            <a:ext cx="2667591" cy="98502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Contact_Information</a:t>
            </a:r>
            <a:endParaRPr lang="en-US" dirty="0"/>
          </a:p>
        </p:txBody>
      </p:sp>
      <p:cxnSp>
        <p:nvCxnSpPr>
          <p:cNvPr id="28" name="Straight Connector 27"/>
          <p:cNvCxnSpPr>
            <a:stCxn id="26" idx="5"/>
            <a:endCxn id="8" idx="0"/>
          </p:cNvCxnSpPr>
          <p:nvPr/>
        </p:nvCxnSpPr>
        <p:spPr>
          <a:xfrm>
            <a:off x="4451874" y="2274666"/>
            <a:ext cx="1724455" cy="8336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9ED077C3-BF3F-49F9-879A-28A3F61CF323}"/>
              </a:ext>
            </a:extLst>
          </p:cNvPr>
          <p:cNvSpPr/>
          <p:nvPr/>
        </p:nvSpPr>
        <p:spPr>
          <a:xfrm>
            <a:off x="6672449" y="4518958"/>
            <a:ext cx="1514718" cy="77357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password</a:t>
            </a:r>
            <a:endParaRPr lang="en-US" dirty="0"/>
          </a:p>
        </p:txBody>
      </p:sp>
      <p:cxnSp>
        <p:nvCxnSpPr>
          <p:cNvPr id="15" name="Straight Connector 14"/>
          <p:cNvCxnSpPr>
            <a:stCxn id="8" idx="2"/>
          </p:cNvCxnSpPr>
          <p:nvPr/>
        </p:nvCxnSpPr>
        <p:spPr>
          <a:xfrm>
            <a:off x="6176329" y="3555609"/>
            <a:ext cx="1152939" cy="9633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="" xmlns:a16="http://schemas.microsoft.com/office/drawing/2014/main" id="{67D16F3C-09D5-C99B-6173-41F4EF9C63A1}"/>
              </a:ext>
            </a:extLst>
          </p:cNvPr>
          <p:cNvSpPr/>
          <p:nvPr/>
        </p:nvSpPr>
        <p:spPr>
          <a:xfrm>
            <a:off x="8985882" y="3525782"/>
            <a:ext cx="1609043" cy="9822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EAE7A842-3AC8-625B-E9B9-552946A99F6D}"/>
              </a:ext>
            </a:extLst>
          </p:cNvPr>
          <p:cNvSpPr/>
          <p:nvPr/>
        </p:nvSpPr>
        <p:spPr>
          <a:xfrm>
            <a:off x="4070046" y="5083061"/>
            <a:ext cx="2388200" cy="9822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Updated_At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E00FEB91-CA15-B724-0111-1E8360C75B72}"/>
              </a:ext>
            </a:extLst>
          </p:cNvPr>
          <p:cNvSpPr/>
          <p:nvPr/>
        </p:nvSpPr>
        <p:spPr>
          <a:xfrm>
            <a:off x="1227396" y="2579411"/>
            <a:ext cx="1609043" cy="9822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Admin_Role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8714C8A-669A-024A-0CEF-EA9A0F0E5F79}"/>
              </a:ext>
            </a:extLst>
          </p:cNvPr>
          <p:cNvSpPr txBox="1"/>
          <p:nvPr/>
        </p:nvSpPr>
        <p:spPr>
          <a:xfrm>
            <a:off x="3131066" y="450683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454270F3-DE08-C3C2-947D-1274479C1C88}"/>
              </a:ext>
            </a:extLst>
          </p:cNvPr>
          <p:cNvCxnSpPr/>
          <p:nvPr/>
        </p:nvCxnSpPr>
        <p:spPr>
          <a:xfrm>
            <a:off x="2860224" y="320501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68B60F08-3A76-1446-74E9-192642570CD8}"/>
              </a:ext>
            </a:extLst>
          </p:cNvPr>
          <p:cNvCxnSpPr>
            <a:stCxn id="17" idx="6"/>
            <a:endCxn id="8" idx="1"/>
          </p:cNvCxnSpPr>
          <p:nvPr/>
        </p:nvCxnSpPr>
        <p:spPr>
          <a:xfrm>
            <a:off x="2836439" y="3070528"/>
            <a:ext cx="2186951" cy="2614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A6EA1518-D7D9-1817-BCB6-53C0EFB9F244}"/>
              </a:ext>
            </a:extLst>
          </p:cNvPr>
          <p:cNvCxnSpPr>
            <a:stCxn id="7" idx="2"/>
            <a:endCxn id="8" idx="3"/>
          </p:cNvCxnSpPr>
          <p:nvPr/>
        </p:nvCxnSpPr>
        <p:spPr>
          <a:xfrm flipH="1" flipV="1">
            <a:off x="7329268" y="3331979"/>
            <a:ext cx="1656614" cy="6849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438BAE54-7891-5CBA-C996-12F2353377D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5264146" y="3555609"/>
            <a:ext cx="912183" cy="15274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81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1293" y="273432"/>
            <a:ext cx="70244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5 / Visitors Attributes And Types: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57047F8-E51B-4AF5-8664-FBBD193C72DA}"/>
              </a:ext>
            </a:extLst>
          </p:cNvPr>
          <p:cNvSpPr/>
          <p:nvPr/>
        </p:nvSpPr>
        <p:spPr>
          <a:xfrm>
            <a:off x="4731026" y="2981739"/>
            <a:ext cx="2462236" cy="44726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Visitors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6A84CA3-B3B8-4A05-94AC-8B5B60E5CDB1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5962144" y="3429000"/>
            <a:ext cx="2574890" cy="14230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B948362E-0D29-436B-9DF5-D9B04E98D938}"/>
              </a:ext>
            </a:extLst>
          </p:cNvPr>
          <p:cNvSpPr/>
          <p:nvPr/>
        </p:nvSpPr>
        <p:spPr>
          <a:xfrm>
            <a:off x="1205402" y="3429000"/>
            <a:ext cx="1844634" cy="6997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68759" y="5260934"/>
            <a:ext cx="1302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Visitor_Friend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838438BE-F096-4393-99F1-7D2DD803E6E8}"/>
              </a:ext>
            </a:extLst>
          </p:cNvPr>
          <p:cNvSpPr/>
          <p:nvPr/>
        </p:nvSpPr>
        <p:spPr>
          <a:xfrm>
            <a:off x="3268312" y="1785556"/>
            <a:ext cx="1140739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Time_in</a:t>
            </a:r>
            <a:endParaRPr lang="en-US" sz="1200" dirty="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9F5CCE9C-976E-476D-A20D-71FD6D2AD1B9}"/>
              </a:ext>
            </a:extLst>
          </p:cNvPr>
          <p:cNvSpPr/>
          <p:nvPr/>
        </p:nvSpPr>
        <p:spPr>
          <a:xfrm>
            <a:off x="3304451" y="4915640"/>
            <a:ext cx="1041803" cy="858419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62620" y="5122435"/>
            <a:ext cx="848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Time_out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stCxn id="10" idx="5"/>
            <a:endCxn id="10" idx="5"/>
          </p:cNvCxnSpPr>
          <p:nvPr/>
        </p:nvCxnSpPr>
        <p:spPr>
          <a:xfrm>
            <a:off x="4241994" y="238014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5"/>
          </p:cNvCxnSpPr>
          <p:nvPr/>
        </p:nvCxnSpPr>
        <p:spPr>
          <a:xfrm>
            <a:off x="4241994" y="2380145"/>
            <a:ext cx="767888" cy="5911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5"/>
            <a:endCxn id="11" idx="5"/>
          </p:cNvCxnSpPr>
          <p:nvPr/>
        </p:nvCxnSpPr>
        <p:spPr>
          <a:xfrm>
            <a:off x="4193685" y="56483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2"/>
          </p:cNvCxnSpPr>
          <p:nvPr/>
        </p:nvCxnSpPr>
        <p:spPr>
          <a:xfrm flipV="1">
            <a:off x="4253527" y="3429000"/>
            <a:ext cx="1708617" cy="1664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838438BE-F096-4393-99F1-7D2DD803E6E8}"/>
              </a:ext>
            </a:extLst>
          </p:cNvPr>
          <p:cNvSpPr/>
          <p:nvPr/>
        </p:nvSpPr>
        <p:spPr>
          <a:xfrm>
            <a:off x="9201774" y="2271109"/>
            <a:ext cx="2643223" cy="8941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Contact_Information</a:t>
            </a:r>
            <a:endParaRPr lang="en-US" sz="1200" dirty="0"/>
          </a:p>
        </p:txBody>
      </p:sp>
      <p:cxnSp>
        <p:nvCxnSpPr>
          <p:cNvPr id="20" name="Straight Connector 19"/>
          <p:cNvCxnSpPr>
            <a:stCxn id="4" idx="3"/>
            <a:endCxn id="18" idx="2"/>
          </p:cNvCxnSpPr>
          <p:nvPr/>
        </p:nvCxnSpPr>
        <p:spPr>
          <a:xfrm flipV="1">
            <a:off x="7193262" y="2718170"/>
            <a:ext cx="2008512" cy="48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B948362E-0D29-436B-9DF5-D9B04E98D938}"/>
              </a:ext>
            </a:extLst>
          </p:cNvPr>
          <p:cNvSpPr/>
          <p:nvPr/>
        </p:nvSpPr>
        <p:spPr>
          <a:xfrm>
            <a:off x="7325157" y="4852069"/>
            <a:ext cx="2423754" cy="92198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>
            <a:stCxn id="4" idx="1"/>
            <a:endCxn id="8" idx="6"/>
          </p:cNvCxnSpPr>
          <p:nvPr/>
        </p:nvCxnSpPr>
        <p:spPr>
          <a:xfrm flipH="1">
            <a:off x="3050036" y="3205370"/>
            <a:ext cx="1680990" cy="5735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85867" y="3596033"/>
            <a:ext cx="1640642" cy="3351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Visistor_Name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D1D0C360-8054-CD83-AFED-089C6770C555}"/>
              </a:ext>
            </a:extLst>
          </p:cNvPr>
          <p:cNvSpPr/>
          <p:nvPr/>
        </p:nvSpPr>
        <p:spPr>
          <a:xfrm>
            <a:off x="7503185" y="623463"/>
            <a:ext cx="2245726" cy="69660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Approved_By</a:t>
            </a:r>
            <a:endParaRPr lang="en-US" sz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1701A69A-6616-2888-E930-086298248BD5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 flipH="1">
            <a:off x="5962144" y="1320067"/>
            <a:ext cx="2663904" cy="16616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2F50DCA4-FB12-429D-092D-6F5AE41DA4ED}"/>
              </a:ext>
            </a:extLst>
          </p:cNvPr>
          <p:cNvSpPr/>
          <p:nvPr/>
        </p:nvSpPr>
        <p:spPr>
          <a:xfrm>
            <a:off x="4346254" y="1034944"/>
            <a:ext cx="2328157" cy="77607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Approval_Status</a:t>
            </a:r>
            <a:endParaRPr lang="en-US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816CEBE1-275A-68B6-2106-2CA5112B572F}"/>
              </a:ext>
            </a:extLst>
          </p:cNvPr>
          <p:cNvCxnSpPr>
            <a:cxnSpLocks/>
            <a:stCxn id="17" idx="4"/>
            <a:endCxn id="4" idx="0"/>
          </p:cNvCxnSpPr>
          <p:nvPr/>
        </p:nvCxnSpPr>
        <p:spPr>
          <a:xfrm>
            <a:off x="5510333" y="1811016"/>
            <a:ext cx="451811" cy="117072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77A93E60-9B06-E9AD-868D-222DF15AA63E}"/>
              </a:ext>
            </a:extLst>
          </p:cNvPr>
          <p:cNvSpPr/>
          <p:nvPr/>
        </p:nvSpPr>
        <p:spPr>
          <a:xfrm>
            <a:off x="5138897" y="5524543"/>
            <a:ext cx="2054365" cy="7469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Request_Date</a:t>
            </a:r>
            <a:endParaRPr lang="en-US" sz="1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AEFA431D-228B-436D-DA4C-742817C04A2F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5962144" y="3429000"/>
            <a:ext cx="203936" cy="2095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5AC87D06-BA56-E4B4-E02F-CDC3527E7D1A}"/>
              </a:ext>
            </a:extLst>
          </p:cNvPr>
          <p:cNvSpPr/>
          <p:nvPr/>
        </p:nvSpPr>
        <p:spPr>
          <a:xfrm>
            <a:off x="8694282" y="3551068"/>
            <a:ext cx="1946439" cy="8941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Requested_By</a:t>
            </a:r>
            <a:endParaRPr lang="en-US" sz="12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CF90905D-BC35-80FB-8753-51D79145556A}"/>
              </a:ext>
            </a:extLst>
          </p:cNvPr>
          <p:cNvCxnSpPr>
            <a:cxnSpLocks/>
            <a:stCxn id="4" idx="3"/>
            <a:endCxn id="25" idx="2"/>
          </p:cNvCxnSpPr>
          <p:nvPr/>
        </p:nvCxnSpPr>
        <p:spPr>
          <a:xfrm>
            <a:off x="7193262" y="3205370"/>
            <a:ext cx="1501020" cy="7927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16DBA378-DB37-363C-6DE6-88B5A39C1BD8}"/>
              </a:ext>
            </a:extLst>
          </p:cNvPr>
          <p:cNvSpPr/>
          <p:nvPr/>
        </p:nvSpPr>
        <p:spPr>
          <a:xfrm>
            <a:off x="1074953" y="4565758"/>
            <a:ext cx="1844634" cy="6997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8F0F28E-6B63-F667-B5CF-2CDAF1404B2E}"/>
              </a:ext>
            </a:extLst>
          </p:cNvPr>
          <p:cNvSpPr txBox="1"/>
          <p:nvPr/>
        </p:nvSpPr>
        <p:spPr>
          <a:xfrm>
            <a:off x="842531" y="4704225"/>
            <a:ext cx="6096000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Visistor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_</a:t>
            </a:r>
            <a:r>
              <a:rPr lang="en-US" alt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(PK)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8F042E05-8A02-79D8-E427-79A218699905}"/>
              </a:ext>
            </a:extLst>
          </p:cNvPr>
          <p:cNvCxnSpPr>
            <a:stCxn id="37" idx="7"/>
            <a:endCxn id="4" idx="2"/>
          </p:cNvCxnSpPr>
          <p:nvPr/>
        </p:nvCxnSpPr>
        <p:spPr>
          <a:xfrm flipV="1">
            <a:off x="2649447" y="3429000"/>
            <a:ext cx="3312697" cy="12392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5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2595" y="231597"/>
            <a:ext cx="91627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rgbClr val="FFFF00"/>
                </a:solidFill>
              </a:rPr>
              <a:t>6 / Student Complaints Attributes And Types: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972D7C8-9A41-4FDF-9588-7659632B8AD2}"/>
              </a:ext>
            </a:extLst>
          </p:cNvPr>
          <p:cNvSpPr/>
          <p:nvPr/>
        </p:nvSpPr>
        <p:spPr>
          <a:xfrm>
            <a:off x="4936909" y="2902985"/>
            <a:ext cx="2527497" cy="5345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Complaints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B948362E-0D29-436B-9DF5-D9B04E98D938}"/>
              </a:ext>
            </a:extLst>
          </p:cNvPr>
          <p:cNvSpPr/>
          <p:nvPr/>
        </p:nvSpPr>
        <p:spPr>
          <a:xfrm>
            <a:off x="8424492" y="1487630"/>
            <a:ext cx="2001723" cy="8129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1167" y="1756254"/>
            <a:ext cx="13083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Student_ID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(FK)</a:t>
            </a:r>
          </a:p>
        </p:txBody>
      </p:sp>
      <p:cxnSp>
        <p:nvCxnSpPr>
          <p:cNvPr id="9" name="Straight Connector 8"/>
          <p:cNvCxnSpPr>
            <a:stCxn id="4" idx="3"/>
            <a:endCxn id="5" idx="4"/>
          </p:cNvCxnSpPr>
          <p:nvPr/>
        </p:nvCxnSpPr>
        <p:spPr>
          <a:xfrm flipV="1">
            <a:off x="7464406" y="2300539"/>
            <a:ext cx="1960948" cy="8697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B948362E-0D29-436B-9DF5-D9B04E98D938}"/>
              </a:ext>
            </a:extLst>
          </p:cNvPr>
          <p:cNvSpPr/>
          <p:nvPr/>
        </p:nvSpPr>
        <p:spPr>
          <a:xfrm>
            <a:off x="6370609" y="4290530"/>
            <a:ext cx="2400558" cy="106881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B948362E-0D29-436B-9DF5-D9B04E98D938}"/>
              </a:ext>
            </a:extLst>
          </p:cNvPr>
          <p:cNvSpPr/>
          <p:nvPr/>
        </p:nvSpPr>
        <p:spPr>
          <a:xfrm>
            <a:off x="1763821" y="3749898"/>
            <a:ext cx="2001723" cy="8129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>
            <a:stCxn id="4" idx="1"/>
            <a:endCxn id="11" idx="7"/>
          </p:cNvCxnSpPr>
          <p:nvPr/>
        </p:nvCxnSpPr>
        <p:spPr>
          <a:xfrm flipH="1">
            <a:off x="3472398" y="3170272"/>
            <a:ext cx="1464511" cy="6986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10" idx="0"/>
          </p:cNvCxnSpPr>
          <p:nvPr/>
        </p:nvCxnSpPr>
        <p:spPr>
          <a:xfrm>
            <a:off x="6200658" y="3437558"/>
            <a:ext cx="1370230" cy="8529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80294" y="4017854"/>
            <a:ext cx="1221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Admin_ID</a:t>
            </a:r>
            <a:r>
              <a:rPr lang="en-US" sz="1200" dirty="0">
                <a:solidFill>
                  <a:schemeClr val="bg1"/>
                </a:solidFill>
              </a:rPr>
              <a:t> (FK)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72432" y="4635214"/>
            <a:ext cx="15969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Complaints_ID</a:t>
            </a:r>
            <a:r>
              <a:rPr lang="en-US" sz="1200" dirty="0">
                <a:solidFill>
                  <a:schemeClr val="bg1"/>
                </a:solidFill>
              </a:rPr>
              <a:t> (PK)</a:t>
            </a:r>
          </a:p>
          <a:p>
            <a:r>
              <a:rPr lang="en-US" sz="1200" dirty="0">
                <a:solidFill>
                  <a:schemeClr val="bg1"/>
                </a:solidFill>
              </a:rPr>
              <a:t>__________________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00108" y="1845243"/>
            <a:ext cx="18822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Complaint_Description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B948362E-0D29-436B-9DF5-D9B04E98D938}"/>
              </a:ext>
            </a:extLst>
          </p:cNvPr>
          <p:cNvSpPr/>
          <p:nvPr/>
        </p:nvSpPr>
        <p:spPr>
          <a:xfrm>
            <a:off x="2200964" y="1626798"/>
            <a:ext cx="2001723" cy="8129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>
            <a:stCxn id="25" idx="5"/>
            <a:endCxn id="4" idx="0"/>
          </p:cNvCxnSpPr>
          <p:nvPr/>
        </p:nvCxnSpPr>
        <p:spPr>
          <a:xfrm>
            <a:off x="3909541" y="2320659"/>
            <a:ext cx="2291117" cy="5823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B948362E-0D29-436B-9DF5-D9B04E98D938}"/>
              </a:ext>
            </a:extLst>
          </p:cNvPr>
          <p:cNvSpPr/>
          <p:nvPr/>
        </p:nvSpPr>
        <p:spPr>
          <a:xfrm>
            <a:off x="5233225" y="1083658"/>
            <a:ext cx="2001723" cy="8129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>
            <a:stCxn id="28" idx="4"/>
            <a:endCxn id="4" idx="0"/>
          </p:cNvCxnSpPr>
          <p:nvPr/>
        </p:nvCxnSpPr>
        <p:spPr>
          <a:xfrm flipH="1">
            <a:off x="6200658" y="1896567"/>
            <a:ext cx="33429" cy="10064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503758" y="1331582"/>
            <a:ext cx="146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Complaint_Types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BABEC09C-1A9D-81F5-9C41-46D7A74220C6}"/>
              </a:ext>
            </a:extLst>
          </p:cNvPr>
          <p:cNvSpPr/>
          <p:nvPr/>
        </p:nvSpPr>
        <p:spPr>
          <a:xfrm>
            <a:off x="3843112" y="4543200"/>
            <a:ext cx="2001723" cy="8129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06B13769-E6C7-76EB-15B6-7F436D282B9C}"/>
              </a:ext>
            </a:extLst>
          </p:cNvPr>
          <p:cNvSpPr/>
          <p:nvPr/>
        </p:nvSpPr>
        <p:spPr>
          <a:xfrm>
            <a:off x="8653950" y="3110965"/>
            <a:ext cx="2001723" cy="8129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3E88EB7F-811B-2B4B-BCA7-6CED7A49A19E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843974" y="3437558"/>
            <a:ext cx="1356684" cy="11056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B22B8AB0-A7A3-1755-5FA9-EBDCD58EA0C2}"/>
              </a:ext>
            </a:extLst>
          </p:cNvPr>
          <p:cNvCxnSpPr>
            <a:stCxn id="4" idx="3"/>
            <a:endCxn id="8" idx="2"/>
          </p:cNvCxnSpPr>
          <p:nvPr/>
        </p:nvCxnSpPr>
        <p:spPr>
          <a:xfrm>
            <a:off x="7464406" y="3170272"/>
            <a:ext cx="1189544" cy="3471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2139947-619F-B286-A2E3-CC1B8DE517B9}"/>
              </a:ext>
            </a:extLst>
          </p:cNvPr>
          <p:cNvSpPr txBox="1"/>
          <p:nvPr/>
        </p:nvSpPr>
        <p:spPr>
          <a:xfrm>
            <a:off x="3724432" y="4673522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Created_At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70FA106-3D7F-2CD3-9EAC-B18A142B4F96}"/>
              </a:ext>
            </a:extLst>
          </p:cNvPr>
          <p:cNvSpPr txBox="1"/>
          <p:nvPr/>
        </p:nvSpPr>
        <p:spPr>
          <a:xfrm>
            <a:off x="8369344" y="3224761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cs typeface="Arial" panose="020B0604020202020204" pitchFamily="34" charset="0"/>
              </a:rPr>
              <a:t>Updated_At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7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259733"/>
            <a:ext cx="84593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rgbClr val="FFFF00"/>
                </a:solidFill>
              </a:rPr>
              <a:t>7 / Student Mess Attributes And Types: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972D7C8-9A41-4FDF-9588-7659632B8AD2}"/>
              </a:ext>
            </a:extLst>
          </p:cNvPr>
          <p:cNvSpPr/>
          <p:nvPr/>
        </p:nvSpPr>
        <p:spPr>
          <a:xfrm>
            <a:off x="4936909" y="2902985"/>
            <a:ext cx="2527497" cy="53457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Mess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F945DEF1-D1FB-419D-B3DA-80C7F56866E0}"/>
              </a:ext>
            </a:extLst>
          </p:cNvPr>
          <p:cNvSpPr/>
          <p:nvPr/>
        </p:nvSpPr>
        <p:spPr>
          <a:xfrm>
            <a:off x="7177290" y="1294229"/>
            <a:ext cx="1586881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Mess_ID</a:t>
            </a:r>
            <a:r>
              <a:rPr lang="en-US" sz="1200" dirty="0"/>
              <a:t> </a:t>
            </a:r>
            <a:r>
              <a:rPr lang="en-US" sz="1000" dirty="0"/>
              <a:t>(PK)</a:t>
            </a:r>
          </a:p>
          <a:p>
            <a:pPr algn="ctr"/>
            <a:r>
              <a:rPr lang="en-US" sz="1000" dirty="0"/>
              <a:t>______________</a:t>
            </a:r>
          </a:p>
        </p:txBody>
      </p:sp>
      <p:cxnSp>
        <p:nvCxnSpPr>
          <p:cNvPr id="7" name="Straight Connector 6"/>
          <p:cNvCxnSpPr>
            <a:stCxn id="5" idx="4"/>
            <a:endCxn id="4" idx="0"/>
          </p:cNvCxnSpPr>
          <p:nvPr/>
        </p:nvCxnSpPr>
        <p:spPr>
          <a:xfrm flipH="1">
            <a:off x="6200658" y="2074577"/>
            <a:ext cx="1770073" cy="8284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F945DEF1-D1FB-419D-B3DA-80C7F56866E0}"/>
              </a:ext>
            </a:extLst>
          </p:cNvPr>
          <p:cNvSpPr/>
          <p:nvPr/>
        </p:nvSpPr>
        <p:spPr>
          <a:xfrm>
            <a:off x="2715065" y="1294229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Hostel_ID</a:t>
            </a:r>
            <a:r>
              <a:rPr lang="en-US" sz="1200" dirty="0"/>
              <a:t> </a:t>
            </a:r>
            <a:r>
              <a:rPr lang="en-US" sz="1000" dirty="0"/>
              <a:t>(FK)</a:t>
            </a:r>
          </a:p>
        </p:txBody>
      </p:sp>
      <p:cxnSp>
        <p:nvCxnSpPr>
          <p:cNvPr id="12" name="Straight Connector 11"/>
          <p:cNvCxnSpPr>
            <a:stCxn id="10" idx="4"/>
            <a:endCxn id="4" idx="1"/>
          </p:cNvCxnSpPr>
          <p:nvPr/>
        </p:nvCxnSpPr>
        <p:spPr>
          <a:xfrm>
            <a:off x="3638843" y="2074577"/>
            <a:ext cx="1298066" cy="1095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F945DEF1-D1FB-419D-B3DA-80C7F56866E0}"/>
              </a:ext>
            </a:extLst>
          </p:cNvPr>
          <p:cNvSpPr/>
          <p:nvPr/>
        </p:nvSpPr>
        <p:spPr>
          <a:xfrm>
            <a:off x="2686931" y="4463238"/>
            <a:ext cx="1847555" cy="78034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Student_ID</a:t>
            </a:r>
            <a:r>
              <a:rPr lang="en-US" sz="1200" dirty="0"/>
              <a:t> </a:t>
            </a:r>
            <a:r>
              <a:rPr lang="en-US" sz="1000" dirty="0"/>
              <a:t>(FK)</a:t>
            </a:r>
          </a:p>
        </p:txBody>
      </p:sp>
      <p:cxnSp>
        <p:nvCxnSpPr>
          <p:cNvPr id="15" name="Straight Connector 14"/>
          <p:cNvCxnSpPr>
            <a:stCxn id="4" idx="2"/>
            <a:endCxn id="13" idx="0"/>
          </p:cNvCxnSpPr>
          <p:nvPr/>
        </p:nvCxnSpPr>
        <p:spPr>
          <a:xfrm flipH="1">
            <a:off x="3610709" y="3437558"/>
            <a:ext cx="2589949" cy="1025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3"/>
          </p:cNvCxnSpPr>
          <p:nvPr/>
        </p:nvCxnSpPr>
        <p:spPr>
          <a:xfrm>
            <a:off x="7464406" y="3170272"/>
            <a:ext cx="506324" cy="140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F945DEF1-D1FB-419D-B3DA-80C7F56866E0}"/>
              </a:ext>
            </a:extLst>
          </p:cNvPr>
          <p:cNvSpPr/>
          <p:nvPr/>
        </p:nvSpPr>
        <p:spPr>
          <a:xfrm>
            <a:off x="8388184" y="2685143"/>
            <a:ext cx="2172495" cy="87530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fingerprint_data</a:t>
            </a:r>
            <a:endParaRPr lang="en-US" sz="1000" dirty="0"/>
          </a:p>
        </p:txBody>
      </p:sp>
      <p:cxnSp>
        <p:nvCxnSpPr>
          <p:cNvPr id="27" name="Straight Connector 26"/>
          <p:cNvCxnSpPr>
            <a:stCxn id="4" idx="3"/>
            <a:endCxn id="23" idx="2"/>
          </p:cNvCxnSpPr>
          <p:nvPr/>
        </p:nvCxnSpPr>
        <p:spPr>
          <a:xfrm flipV="1">
            <a:off x="7464406" y="3122794"/>
            <a:ext cx="923778" cy="474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563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793</TotalTime>
  <Words>1052</Words>
  <Application>Microsoft Office PowerPoint</Application>
  <PresentationFormat>Widescreen</PresentationFormat>
  <Paragraphs>488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 Unicode MS</vt:lpstr>
      <vt:lpstr>Arial</vt:lpstr>
      <vt:lpstr>Calibri</vt:lpstr>
      <vt:lpstr>Century Gothic</vt:lpstr>
      <vt:lpstr>Times New Roman</vt:lpstr>
      <vt:lpstr>Wingdings 3</vt:lpstr>
      <vt:lpstr>Ion Boardroom</vt:lpstr>
      <vt:lpstr>Data Flow Diagram of Hostel Management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Diagram of Hostel Management System </dc:title>
  <dc:creator>3 STAR</dc:creator>
  <cp:lastModifiedBy>3 STAR</cp:lastModifiedBy>
  <cp:revision>66</cp:revision>
  <dcterms:created xsi:type="dcterms:W3CDTF">2024-12-16T04:12:16Z</dcterms:created>
  <dcterms:modified xsi:type="dcterms:W3CDTF">2024-12-19T05:19:03Z</dcterms:modified>
</cp:coreProperties>
</file>