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59" r:id="rId6"/>
    <p:sldId id="261" r:id="rId7"/>
    <p:sldId id="263" r:id="rId8"/>
    <p:sldId id="262" r:id="rId9"/>
    <p:sldId id="264" r:id="rId10"/>
    <p:sldId id="266" r:id="rId11"/>
    <p:sldId id="265" r:id="rId12"/>
    <p:sldId id="267"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p:restoredTop sz="94660"/>
  </p:normalViewPr>
  <p:slideViewPr>
    <p:cSldViewPr snapToGrid="0" showGuides="1">
      <p:cViewPr varScale="1">
        <p:scale>
          <a:sx n="73" d="100"/>
          <a:sy n="73" d="100"/>
        </p:scale>
        <p:origin x="-58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en-US" strike="noStrike" noProof="1" smtClean="0"/>
              <a:t>Click to edit Master text styles</a:t>
            </a:r>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1825625"/>
            <a:ext cx="5181600" cy="4351338"/>
          </a:xfrm>
        </p:spPr>
        <p:txBody>
          <a:body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6172200" y="1825625"/>
            <a:ext cx="5181600" cy="4351338"/>
          </a:xfrm>
        </p:spPr>
        <p:txBody>
          <a:body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8" name="Footer Placeholder 7"/>
          <p:cNvSpPr>
            <a:spLocks noGrp="1"/>
          </p:cNvSpPr>
          <p:nvPr>
            <p:ph type="ftr" sz="quarter" idx="11"/>
          </p:nvPr>
        </p:nvSpPr>
        <p:spPr/>
        <p:txBody>
          <a:bodyPr/>
          <a:lstStyle/>
          <a:p>
            <a:pPr fontAlgn="auto"/>
            <a:endParaRPr lang="en-US" strike="noStrike" noProof="1"/>
          </a:p>
        </p:txBody>
      </p:sp>
      <p:sp>
        <p:nvSpPr>
          <p:cNvPr id="9" name="Slide Number Placeholder 8"/>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3" name="Footer Placeholder 2"/>
          <p:cNvSpPr>
            <a:spLocks noGrp="1"/>
          </p:cNvSpPr>
          <p:nvPr>
            <p:ph type="ftr" sz="quarter" idx="11"/>
          </p:nvPr>
        </p:nvSpPr>
        <p:spPr/>
        <p:txBody>
          <a:bodyPr/>
          <a:lstStyle/>
          <a:p>
            <a:pPr fontAlgn="auto"/>
            <a:endParaRPr lang="en-US" strike="noStrike" noProof="1"/>
          </a:p>
        </p:txBody>
      </p:sp>
      <p:sp>
        <p:nvSpPr>
          <p:cNvPr id="4" name="Slide Number Placeholder 3"/>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en-US" strike="noStrike" noProof="1" smtClean="0"/>
              <a:t>Click to edit Master text styles</a:t>
            </a:r>
          </a:p>
        </p:txBody>
      </p:sp>
      <p:sp>
        <p:nvSpPr>
          <p:cNvPr id="4" name="Date Placeholder 3"/>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1825625"/>
            <a:ext cx="5181600" cy="4351338"/>
          </a:xfrm>
        </p:spPr>
        <p:txBody>
          <a:body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6172200" y="1825625"/>
            <a:ext cx="5181600" cy="4351338"/>
          </a:xfrm>
        </p:spPr>
        <p:txBody>
          <a:body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8" name="Footer Placeholder 7"/>
          <p:cNvSpPr>
            <a:spLocks noGrp="1"/>
          </p:cNvSpPr>
          <p:nvPr>
            <p:ph type="ftr" sz="quarter" idx="11"/>
          </p:nvPr>
        </p:nvSpPr>
        <p:spPr/>
        <p:txBody>
          <a:bodyPr/>
          <a:lstStyle/>
          <a:p>
            <a:pPr fontAlgn="auto"/>
            <a:endParaRPr lang="en-US" strike="noStrike" noProof="1"/>
          </a:p>
        </p:txBody>
      </p:sp>
      <p:sp>
        <p:nvSpPr>
          <p:cNvPr id="9" name="Slide Number Placeholder 8"/>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3" name="Footer Placeholder 2"/>
          <p:cNvSpPr>
            <a:spLocks noGrp="1"/>
          </p:cNvSpPr>
          <p:nvPr>
            <p:ph type="ftr" sz="quarter" idx="11"/>
          </p:nvPr>
        </p:nvSpPr>
        <p:spPr/>
        <p:txBody>
          <a:bodyPr/>
          <a:lstStyle/>
          <a:p>
            <a:pPr fontAlgn="auto"/>
            <a:endParaRPr lang="en-US" strike="noStrike" noProof="1"/>
          </a:p>
        </p:txBody>
      </p:sp>
      <p:sp>
        <p:nvSpPr>
          <p:cNvPr id="4" name="Slide Number Placeholder 3"/>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p>
          <a:p>
            <a:pPr lvl="1" fontAlgn="auto"/>
            <a:r>
              <a:rPr lang="en-US" strike="noStrike" noProof="1" smtClean="0"/>
              <a:t>Second level</a:t>
            </a:r>
          </a:p>
          <a:p>
            <a:pPr lvl="2" fontAlgn="auto"/>
            <a:r>
              <a:rPr lang="en-US" strike="noStrike" noProof="1" smtClean="0"/>
              <a:t>Third level</a:t>
            </a:r>
          </a:p>
          <a:p>
            <a:pPr lvl="3" fontAlgn="auto"/>
            <a:r>
              <a:rPr lang="en-US" strike="noStrike" noProof="1" smtClean="0"/>
              <a:t>Fourth level</a:t>
            </a:r>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p>
        </p:txBody>
      </p:sp>
      <p:sp>
        <p:nvSpPr>
          <p:cNvPr id="5" name="Date Placeholder 4"/>
          <p:cNvSpPr>
            <a:spLocks noGrp="1"/>
          </p:cNvSpPr>
          <p:nvPr>
            <p:ph type="dt" sz="half" idx="10"/>
          </p:nvPr>
        </p:nvSpPr>
        <p:spPr/>
        <p:txBody>
          <a:body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6" name="Footer Placeholder 5"/>
          <p:cNvSpPr>
            <a:spLocks noGrp="1"/>
          </p:cNvSpPr>
          <p:nvPr>
            <p:ph type="ftr" sz="quarter" idx="11"/>
          </p:nvPr>
        </p:nvSpPr>
        <p:spPr/>
        <p:txBody>
          <a:bodyPr/>
          <a:lstStyle/>
          <a:p>
            <a:pPr fontAlgn="auto"/>
            <a:endParaRPr lang="en-US" strike="noStrike" noProof="1"/>
          </a:p>
        </p:txBody>
      </p:sp>
      <p:sp>
        <p:nvSpPr>
          <p:cNvPr id="7" name="Slide Number Placeholder 6"/>
          <p:cNvSpPr>
            <a:spLocks noGrp="1"/>
          </p:cNvSpPr>
          <p:nvPr>
            <p:ph type="sldNum" sz="quarter" idx="12"/>
          </p:nvPr>
        </p:nvSpPr>
        <p:spPr/>
        <p:txBody>
          <a:body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lstStyle/>
          <a:p>
            <a:pPr lvl="0"/>
            <a:r>
              <a:rPr lang="en-US" altLang="zh-CN"/>
              <a:t>Click to edit Master title style</a:t>
            </a:r>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lstStyle/>
          <a:p>
            <a:pPr lvl="0"/>
            <a:r>
              <a:rPr lang="en-US" altLang="zh-CN"/>
              <a:t>Click to edit Master text styles</a:t>
            </a:r>
          </a:p>
          <a:p>
            <a:pPr lvl="1" indent="-228600"/>
            <a:r>
              <a:rPr lang="en-US" altLang="zh-CN"/>
              <a:t>Second level</a:t>
            </a:r>
          </a:p>
          <a:p>
            <a:pPr lvl="2" indent="-228600"/>
            <a:r>
              <a:rPr lang="en-US" altLang="zh-CN"/>
              <a:t>Third level</a:t>
            </a:r>
          </a:p>
          <a:p>
            <a:pPr lvl="3" indent="-228600"/>
            <a:r>
              <a:rPr lang="en-US" altLang="zh-CN"/>
              <a:t>Fourth level</a:t>
            </a:r>
          </a:p>
          <a:p>
            <a:pPr lvl="4" indent="-228600"/>
            <a:r>
              <a:rPr lang="en-US" altLang="zh-CN"/>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lstStyle/>
          <a:p>
            <a:pPr lvl="0"/>
            <a:r>
              <a:rPr lang="en-US" altLang="zh-CN"/>
              <a:t>Click to edit Master title style</a:t>
            </a:r>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lstStyle/>
          <a:p>
            <a:pPr lvl="0"/>
            <a:r>
              <a:rPr lang="en-US" altLang="zh-CN"/>
              <a:t>Click to edit Master text styles</a:t>
            </a:r>
          </a:p>
          <a:p>
            <a:pPr lvl="1" indent="-228600"/>
            <a:r>
              <a:rPr lang="en-US" altLang="zh-CN"/>
              <a:t>Second level</a:t>
            </a:r>
          </a:p>
          <a:p>
            <a:pPr lvl="2" indent="-228600"/>
            <a:r>
              <a:rPr lang="en-US" altLang="zh-CN"/>
              <a:t>Third level</a:t>
            </a:r>
          </a:p>
          <a:p>
            <a:pPr lvl="3" indent="-228600"/>
            <a:r>
              <a:rPr lang="en-US" altLang="zh-CN"/>
              <a:t>Fourth level</a:t>
            </a:r>
          </a:p>
          <a:p>
            <a:pPr lvl="4" indent="-228600"/>
            <a:r>
              <a:rPr lang="en-US" altLang="zh-CN"/>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63A1C593-65D0-4073-BCC9-577B9352EA97}" type="datetimeFigureOut">
              <a:rPr lang="en-US" strike="noStrike" noProof="1" smtClean="0">
                <a:latin typeface="+mn-lt"/>
                <a:ea typeface="+mn-ea"/>
                <a:cs typeface="+mn-cs"/>
              </a:rPr>
              <a:pPr fontAlgn="auto"/>
              <a:t>8/27/2020</a:t>
            </a:fld>
            <a:endParaRPr 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9B618960-8005-486C-9A75-10CB2AAC16F9}" type="slidenum">
              <a:rPr lang="en-US" strike="noStrike" noProof="1" smtClean="0">
                <a:latin typeface="+mn-lt"/>
                <a:ea typeface="+mn-ea"/>
                <a:cs typeface="+mn-cs"/>
              </a:rPr>
              <a:pPr fontAlgn="auto"/>
              <a:t>‹#›</a:t>
            </a:fld>
            <a:endParaRPr 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40105" y="457200"/>
            <a:ext cx="3931920" cy="1069340"/>
          </a:xfrm>
        </p:spPr>
        <p:txBody>
          <a:bodyPr/>
          <a:lstStyle/>
          <a:p>
            <a:r>
              <a:rPr lang="en-US" b="1">
                <a:solidFill>
                  <a:schemeClr val="accent2">
                    <a:lumMod val="75000"/>
                  </a:schemeClr>
                </a:solidFill>
              </a:rPr>
              <a:t>Phonetics</a:t>
            </a:r>
          </a:p>
        </p:txBody>
      </p:sp>
      <p:sp>
        <p:nvSpPr>
          <p:cNvPr id="7" name="Picture Placeholder 6"/>
          <p:cNvSpPr>
            <a:spLocks noGrp="1"/>
          </p:cNvSpPr>
          <p:nvPr>
            <p:ph type="pic" idx="1"/>
          </p:nvPr>
        </p:nvSpPr>
        <p:spPr/>
      </p:sp>
      <p:sp>
        <p:nvSpPr>
          <p:cNvPr id="8" name="Text Placeholder 7"/>
          <p:cNvSpPr>
            <a:spLocks noGrp="1"/>
          </p:cNvSpPr>
          <p:nvPr>
            <p:ph type="body" sz="half" idx="2"/>
          </p:nvPr>
        </p:nvSpPr>
        <p:spPr>
          <a:xfrm>
            <a:off x="208915" y="1955800"/>
            <a:ext cx="3893820" cy="3913505"/>
          </a:xfrm>
        </p:spPr>
        <p:txBody>
          <a:bodyPr/>
          <a:lstStyle/>
          <a:p>
            <a:r>
              <a:rPr lang="en-US" sz="2400" dirty="0"/>
              <a:t>Prepared By:</a:t>
            </a:r>
          </a:p>
          <a:p>
            <a:r>
              <a:rPr lang="en-US" sz="2400" dirty="0" smtClean="0"/>
              <a:t>ANINDITA GHOSH</a:t>
            </a:r>
            <a:endParaRPr lang="en-US" sz="2400" dirty="0"/>
          </a:p>
          <a:p>
            <a:r>
              <a:rPr lang="en-US" sz="2400" dirty="0"/>
              <a:t>Assistant Professor</a:t>
            </a:r>
          </a:p>
          <a:p>
            <a:r>
              <a:rPr lang="en-US" sz="2400" dirty="0"/>
              <a:t>Career Development Cell</a:t>
            </a:r>
          </a:p>
          <a:p>
            <a:r>
              <a:rPr lang="en-US" sz="2400" dirty="0" err="1"/>
              <a:t>Parul</a:t>
            </a:r>
            <a:r>
              <a:rPr lang="en-US" sz="2400" dirty="0"/>
              <a:t> Institute of Technology</a:t>
            </a:r>
          </a:p>
        </p:txBody>
      </p:sp>
      <p:pic>
        <p:nvPicPr>
          <p:cNvPr id="2049" name="Picture 4"/>
          <p:cNvPicPr>
            <a:picLocks noChangeAspect="1"/>
          </p:cNvPicPr>
          <p:nvPr/>
        </p:nvPicPr>
        <p:blipFill>
          <a:blip r:embed="rId2"/>
          <a:stretch>
            <a:fillRect/>
          </a:stretch>
        </p:blipFill>
        <p:spPr>
          <a:xfrm>
            <a:off x="4103370" y="457200"/>
            <a:ext cx="7350760" cy="591439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ang="5400000" scaled="0"/>
        </a:gradFill>
        <a:effectLst/>
      </p:bgPr>
    </p:bg>
    <p:spTree>
      <p:nvGrpSpPr>
        <p:cNvPr id="1" name=""/>
        <p:cNvGrpSpPr/>
        <p:nvPr/>
      </p:nvGrpSpPr>
      <p:grpSpPr>
        <a:xfrm>
          <a:off x="0" y="0"/>
          <a:ext cx="0" cy="0"/>
          <a:chOff x="0" y="0"/>
          <a:chExt cx="0" cy="0"/>
        </a:xfrm>
      </p:grpSpPr>
      <p:graphicFrame>
        <p:nvGraphicFramePr>
          <p:cNvPr id="5" name="Table 4"/>
          <p:cNvGraphicFramePr/>
          <p:nvPr/>
        </p:nvGraphicFramePr>
        <p:xfrm>
          <a:off x="661035" y="547370"/>
          <a:ext cx="10994390" cy="6344285"/>
        </p:xfrm>
        <a:graphic>
          <a:graphicData uri="http://schemas.openxmlformats.org/drawingml/2006/table">
            <a:tbl>
              <a:tblPr firstRow="1" bandRow="1">
                <a:tableStyleId>{5940675A-B579-460E-94D1-54222C63F5DA}</a:tableStyleId>
              </a:tblPr>
              <a:tblGrid>
                <a:gridCol w="4077970"/>
                <a:gridCol w="629920"/>
                <a:gridCol w="487680"/>
                <a:gridCol w="1259205"/>
                <a:gridCol w="2280285"/>
                <a:gridCol w="2259330"/>
              </a:tblGrid>
              <a:tr h="1490980">
                <a:tc>
                  <a:txBody>
                    <a:bodyPr/>
                    <a:lstStyle/>
                    <a:p>
                      <a:pPr indent="0" algn="ctr">
                        <a:buNone/>
                      </a:pPr>
                      <a:r>
                        <a:rPr lang="en-US" sz="2800" b="1">
                          <a:latin typeface="Corbel" panose="020B0503020204020204" charset="0"/>
                          <a:cs typeface="Corbel" panose="020B0503020204020204" charset="0"/>
                        </a:rPr>
                        <a:t>AFFRICATE</a:t>
                      </a:r>
                    </a:p>
                    <a:p>
                      <a:pPr indent="0" algn="ctr">
                        <a:buNone/>
                      </a:pPr>
                      <a:r>
                        <a:rPr lang="en-US" sz="2800" b="0">
                          <a:latin typeface="Corbel" panose="020B0503020204020204" charset="0"/>
                          <a:cs typeface="Corbel" panose="020B0503020204020204" charset="0"/>
                        </a:rPr>
                        <a:t>A composite speech sound consisting of plosive followed by a fricative.</a:t>
                      </a:r>
                      <a:endParaRPr lang="en-US" sz="2800" b="1">
                        <a:latin typeface="Corbel" panose="020B0503020204020204" charset="0"/>
                        <a:ea typeface="Corbel" panose="020B0503020204020204" charset="0"/>
                        <a:cs typeface="Corbel" panose="020B0503020204020204" charset="0"/>
                      </a:endParaRPr>
                    </a:p>
                  </a:txBody>
                  <a:tcPr marL="-6350" marR="0" marT="0" marB="0" anchor="ctr">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gridSpan="2">
                  <a:txBody>
                    <a:bodyPr/>
                    <a:lstStyle/>
                    <a:p>
                      <a:pPr indent="0" algn="ctr">
                        <a:buNone/>
                      </a:pPr>
                      <a:r>
                        <a:rPr lang="en-US" sz="2800" b="0">
                          <a:latin typeface="Corbel" panose="020B0503020204020204" charset="0"/>
                          <a:cs typeface="Corbel" panose="020B0503020204020204" charset="0"/>
                        </a:rPr>
                        <a:t>/tʃ/</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tcPr>
                </a:tc>
                <a:tc>
                  <a:txBody>
                    <a:bodyPr/>
                    <a:lstStyle/>
                    <a:p>
                      <a:pPr indent="0" algn="ctr">
                        <a:buNone/>
                      </a:pPr>
                      <a:r>
                        <a:rPr lang="en-US" sz="2800" b="1">
                          <a:latin typeface="Corbel" panose="020B0503020204020204" charset="0"/>
                          <a:cs typeface="Corbel" panose="020B0503020204020204" charset="0"/>
                        </a:rPr>
                        <a:t>ch</a:t>
                      </a:r>
                      <a:r>
                        <a:rPr lang="en-US" sz="2800" b="0">
                          <a:latin typeface="Corbel" panose="020B0503020204020204" charset="0"/>
                          <a:cs typeface="Corbel" panose="020B0503020204020204" charset="0"/>
                        </a:rPr>
                        <a:t>art</a:t>
                      </a:r>
                      <a:endParaRPr lang="en-US" sz="28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2800" b="0">
                          <a:latin typeface="Corbel" panose="020B0503020204020204" charset="0"/>
                          <a:cs typeface="Corbel" panose="020B0503020204020204" charset="0"/>
                        </a:rPr>
                        <a:t>i</a:t>
                      </a:r>
                      <a:r>
                        <a:rPr lang="en-US" sz="2800" b="1">
                          <a:latin typeface="Corbel" panose="020B0503020204020204" charset="0"/>
                          <a:cs typeface="Corbel" panose="020B0503020204020204" charset="0"/>
                        </a:rPr>
                        <a:t>tch</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r>
              <a:tr h="788035">
                <a:tc>
                  <a:txBody>
                    <a:bodyPr/>
                    <a:lstStyle/>
                    <a:p>
                      <a:pPr indent="0" algn="ctr">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800" b="0">
                          <a:latin typeface="Corbel" panose="020B0503020204020204" charset="0"/>
                          <a:cs typeface="Corbel" panose="020B0503020204020204" charset="0"/>
                        </a:rPr>
                        <a:t>/dʒ/</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800" b="1">
                          <a:latin typeface="Corbel" panose="020B0503020204020204" charset="0"/>
                          <a:cs typeface="Corbel" panose="020B0503020204020204" charset="0"/>
                        </a:rPr>
                        <a:t>g</a:t>
                      </a:r>
                      <a:r>
                        <a:rPr lang="en-US" sz="2800" b="0">
                          <a:latin typeface="Corbel" panose="020B0503020204020204" charset="0"/>
                          <a:cs typeface="Corbel" panose="020B0503020204020204" charset="0"/>
                        </a:rPr>
                        <a:t>iant</a:t>
                      </a:r>
                      <a:endParaRPr lang="en-US" sz="28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800" b="0">
                          <a:latin typeface="Corbel" panose="020B0503020204020204" charset="0"/>
                          <a:cs typeface="Corbel" panose="020B0503020204020204" charset="0"/>
                        </a:rPr>
                        <a:t>pa</a:t>
                      </a:r>
                      <a:r>
                        <a:rPr lang="en-US" sz="2800" b="1">
                          <a:latin typeface="Corbel" panose="020B0503020204020204" charset="0"/>
                          <a:cs typeface="Corbel" panose="020B0503020204020204" charset="0"/>
                        </a:rPr>
                        <a:t>g</a:t>
                      </a:r>
                      <a:r>
                        <a:rPr lang="en-US" sz="2800" b="0">
                          <a:latin typeface="Corbel" panose="020B0503020204020204" charset="0"/>
                          <a:cs typeface="Corbel" panose="020B0503020204020204" charset="0"/>
                        </a:rPr>
                        <a:t>e</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497840">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r>
              <a:tr h="994410">
                <a:tc>
                  <a:txBody>
                    <a:bodyPr/>
                    <a:lstStyle/>
                    <a:p>
                      <a:pPr indent="0" algn="ctr">
                        <a:buNone/>
                      </a:pPr>
                      <a:r>
                        <a:rPr lang="en-US" sz="2800" b="1">
                          <a:latin typeface="Corbel" panose="020B0503020204020204" charset="0"/>
                          <a:cs typeface="Corbel" panose="020B0503020204020204" charset="0"/>
                        </a:rPr>
                        <a:t>NASAL</a:t>
                      </a:r>
                    </a:p>
                    <a:p>
                      <a:pPr indent="0" algn="ctr">
                        <a:buNone/>
                      </a:pPr>
                      <a:r>
                        <a:rPr lang="en-US" sz="2800" b="0">
                          <a:latin typeface="Corbel" panose="020B0503020204020204" charset="0"/>
                          <a:cs typeface="Corbel" panose="020B0503020204020204" charset="0"/>
                        </a:rPr>
                        <a:t>Pronounced by the breath resonating in the nose</a:t>
                      </a:r>
                      <a:endParaRPr lang="en-US" sz="2800" b="1">
                        <a:latin typeface="Corbel" panose="020B0503020204020204" charset="0"/>
                        <a:ea typeface="Corbel" panose="020B0503020204020204" charset="0"/>
                        <a:cs typeface="Corbel" panose="020B0503020204020204" charset="0"/>
                      </a:endParaRPr>
                    </a:p>
                  </a:txBody>
                  <a:tcPr marL="-6350" marR="0" marT="0" marB="0" anchor="ctr">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gridSpan="2">
                  <a:txBody>
                    <a:bodyPr/>
                    <a:lstStyle/>
                    <a:p>
                      <a:pPr indent="0" algn="ctr">
                        <a:buNone/>
                      </a:pPr>
                      <a:r>
                        <a:rPr lang="en-US" sz="2800" b="0">
                          <a:latin typeface="Corbel" panose="020B0503020204020204" charset="0"/>
                          <a:cs typeface="Corbel" panose="020B0503020204020204" charset="0"/>
                        </a:rPr>
                        <a:t>/m/</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tcPr>
                </a:tc>
                <a:tc>
                  <a:txBody>
                    <a:bodyPr/>
                    <a:lstStyle/>
                    <a:p>
                      <a:pPr indent="0" algn="ctr">
                        <a:buNone/>
                      </a:pPr>
                      <a:r>
                        <a:rPr lang="en-US" sz="2800" b="1">
                          <a:latin typeface="Corbel" panose="020B0503020204020204" charset="0"/>
                          <a:cs typeface="Corbel" panose="020B0503020204020204" charset="0"/>
                        </a:rPr>
                        <a:t>m</a:t>
                      </a:r>
                      <a:r>
                        <a:rPr lang="en-US" sz="2800" b="0">
                          <a:latin typeface="Corbel" panose="020B0503020204020204" charset="0"/>
                          <a:cs typeface="Corbel" panose="020B0503020204020204" charset="0"/>
                        </a:rPr>
                        <a:t>ain</a:t>
                      </a:r>
                      <a:endParaRPr lang="en-US" sz="28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2800" b="0">
                          <a:latin typeface="Corbel" panose="020B0503020204020204" charset="0"/>
                          <a:cs typeface="Corbel" panose="020B0503020204020204" charset="0"/>
                        </a:rPr>
                        <a:t>li</a:t>
                      </a:r>
                      <a:r>
                        <a:rPr lang="en-US" sz="2800" b="1">
                          <a:latin typeface="Corbel" panose="020B0503020204020204" charset="0"/>
                          <a:cs typeface="Corbel" panose="020B0503020204020204" charset="0"/>
                        </a:rPr>
                        <a:t>m</a:t>
                      </a:r>
                      <a:r>
                        <a:rPr lang="en-US" sz="2800" b="0">
                          <a:latin typeface="Corbel" panose="020B0503020204020204" charset="0"/>
                          <a:cs typeface="Corbel" panose="020B0503020204020204" charset="0"/>
                        </a:rPr>
                        <a:t>e</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r>
              <a:tr h="787400">
                <a:tc>
                  <a:txBody>
                    <a:bodyPr/>
                    <a:lstStyle/>
                    <a:p>
                      <a:pPr indent="0" algn="ctr">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800" b="0">
                          <a:latin typeface="Corbel" panose="020B0503020204020204" charset="0"/>
                          <a:cs typeface="Corbel" panose="020B0503020204020204" charset="0"/>
                        </a:rPr>
                        <a:t>/n/</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800" b="1">
                          <a:latin typeface="Corbel" panose="020B0503020204020204" charset="0"/>
                          <a:cs typeface="Corbel" panose="020B0503020204020204" charset="0"/>
                        </a:rPr>
                        <a:t>n</a:t>
                      </a:r>
                      <a:r>
                        <a:rPr lang="en-US" sz="2800" b="0">
                          <a:latin typeface="Corbel" panose="020B0503020204020204" charset="0"/>
                          <a:cs typeface="Corbel" panose="020B0503020204020204" charset="0"/>
                        </a:rPr>
                        <a:t>o</a:t>
                      </a:r>
                      <a:endParaRPr lang="en-US" sz="28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800" b="0">
                          <a:latin typeface="Corbel" panose="020B0503020204020204" charset="0"/>
                          <a:cs typeface="Corbel" panose="020B0503020204020204" charset="0"/>
                        </a:rPr>
                        <a:t>rai</a:t>
                      </a:r>
                      <a:r>
                        <a:rPr lang="en-US" sz="2800" b="1">
                          <a:latin typeface="Corbel" panose="020B0503020204020204" charset="0"/>
                          <a:cs typeface="Corbel" panose="020B0503020204020204" charset="0"/>
                        </a:rPr>
                        <a:t>n</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786130">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800" b="0">
                          <a:latin typeface="Corbel" panose="020B0503020204020204" charset="0"/>
                          <a:cs typeface="Corbel" panose="020B0503020204020204" charset="0"/>
                        </a:rPr>
                        <a:t>/ŋ/</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800" b="0">
                          <a:latin typeface="Corbel" panose="020B0503020204020204" charset="0"/>
                          <a:cs typeface="Corbel" panose="020B0503020204020204" charset="0"/>
                        </a:rPr>
                        <a:t>-</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800" b="0">
                          <a:latin typeface="Corbel" panose="020B0503020204020204" charset="0"/>
                          <a:cs typeface="Corbel" panose="020B0503020204020204" charset="0"/>
                        </a:rPr>
                        <a:t>si</a:t>
                      </a:r>
                      <a:r>
                        <a:rPr lang="en-US" sz="2800" b="1">
                          <a:latin typeface="Corbel" panose="020B0503020204020204" charset="0"/>
                          <a:cs typeface="Corbel" panose="020B0503020204020204" charset="0"/>
                        </a:rPr>
                        <a:t>n</a:t>
                      </a:r>
                      <a:r>
                        <a:rPr lang="en-US" sz="2800" b="0">
                          <a:latin typeface="Corbel" panose="020B0503020204020204" charset="0"/>
                          <a:cs typeface="Corbel" panose="020B0503020204020204" charset="0"/>
                        </a:rPr>
                        <a:t>g</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497840">
                <a:tc>
                  <a:txBody>
                    <a:bodyPr/>
                    <a:lstStyle/>
                    <a:p>
                      <a:pPr indent="0">
                        <a:buNone/>
                      </a:pPr>
                      <a:r>
                        <a:rPr lang="en-US" sz="1000" b="0">
                          <a:latin typeface="Corbel" panose="020B0503020204020204" charset="0"/>
                          <a:cs typeface="Corbel" panose="020B0503020204020204" charset="0"/>
                        </a:rPr>
                        <a:t> </a:t>
                      </a:r>
                      <a:endParaRPr lang="en-US" sz="10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1000" b="0">
                          <a:latin typeface="Corbel" panose="020B0503020204020204" charset="0"/>
                          <a:cs typeface="Corbel" panose="020B0503020204020204" charset="0"/>
                        </a:rPr>
                        <a:t> </a:t>
                      </a:r>
                      <a:endParaRPr lang="en-US" sz="10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1000" b="0">
                          <a:latin typeface="Corbel" panose="020B0503020204020204" charset="0"/>
                          <a:cs typeface="Corbel" panose="020B0503020204020204" charset="0"/>
                        </a:rPr>
                        <a:t> </a:t>
                      </a:r>
                      <a:endParaRPr lang="en-US" sz="10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1000" b="0">
                          <a:latin typeface="Corbel" panose="020B0503020204020204" charset="0"/>
                          <a:cs typeface="Corbel" panose="020B0503020204020204" charset="0"/>
                        </a:rPr>
                        <a:t> </a:t>
                      </a:r>
                      <a:endParaRPr lang="en-US" sz="10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1000" b="0">
                          <a:latin typeface="Corbel" panose="020B0503020204020204" charset="0"/>
                          <a:cs typeface="Corbel" panose="020B0503020204020204" charset="0"/>
                        </a:rPr>
                        <a:t> </a:t>
                      </a:r>
                      <a:endParaRPr lang="en-US" sz="10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endParaRPr lang="en-US" sz="10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9EE256"/>
            </a:gs>
            <a:gs pos="100000">
              <a:srgbClr val="52762D"/>
            </a:gs>
          </a:gsLst>
          <a:lin ang="5400000" scaled="0"/>
        </a:gradFill>
        <a:effectLst/>
      </p:bgPr>
    </p:bg>
    <p:spTree>
      <p:nvGrpSpPr>
        <p:cNvPr id="1" name=""/>
        <p:cNvGrpSpPr/>
        <p:nvPr/>
      </p:nvGrpSpPr>
      <p:grpSpPr>
        <a:xfrm>
          <a:off x="0" y="0"/>
          <a:ext cx="0" cy="0"/>
          <a:chOff x="0" y="0"/>
          <a:chExt cx="0" cy="0"/>
        </a:xfrm>
      </p:grpSpPr>
      <p:graphicFrame>
        <p:nvGraphicFramePr>
          <p:cNvPr id="2" name="Table 1"/>
          <p:cNvGraphicFramePr/>
          <p:nvPr/>
        </p:nvGraphicFramePr>
        <p:xfrm>
          <a:off x="661035" y="506730"/>
          <a:ext cx="10734040" cy="6141720"/>
        </p:xfrm>
        <a:graphic>
          <a:graphicData uri="http://schemas.openxmlformats.org/drawingml/2006/table">
            <a:tbl>
              <a:tblPr firstRow="1" bandRow="1">
                <a:tableStyleId>{5940675A-B579-460E-94D1-54222C63F5DA}</a:tableStyleId>
              </a:tblPr>
              <a:tblGrid>
                <a:gridCol w="3980815"/>
                <a:gridCol w="615950"/>
                <a:gridCol w="475615"/>
                <a:gridCol w="1229360"/>
                <a:gridCol w="2226310"/>
                <a:gridCol w="2205990"/>
              </a:tblGrid>
              <a:tr h="1706880">
                <a:tc>
                  <a:txBody>
                    <a:bodyPr/>
                    <a:lstStyle/>
                    <a:p>
                      <a:pPr indent="0" algn="ctr">
                        <a:buNone/>
                      </a:pPr>
                      <a:r>
                        <a:rPr lang="en-US" sz="2800" b="1">
                          <a:latin typeface="Corbel" panose="020B0503020204020204" charset="0"/>
                          <a:cs typeface="Corbel" panose="020B0503020204020204" charset="0"/>
                        </a:rPr>
                        <a:t>   APPROXIMANT</a:t>
                      </a:r>
                    </a:p>
                    <a:p>
                      <a:pPr indent="0" algn="ctr">
                        <a:buNone/>
                      </a:pPr>
                      <a:r>
                        <a:rPr lang="en-US" sz="2800" b="0">
                          <a:latin typeface="Corbel" panose="020B0503020204020204" charset="0"/>
                          <a:cs typeface="Corbel" panose="020B0503020204020204" charset="0"/>
                        </a:rPr>
                        <a:t>In between a vowel and aconsonant, as the air is not fully blocked.</a:t>
                      </a:r>
                      <a:endParaRPr lang="en-US" sz="2800" b="1">
                        <a:latin typeface="Corbel" panose="020B0503020204020204" charset="0"/>
                        <a:ea typeface="Corbel" panose="020B0503020204020204" charset="0"/>
                        <a:cs typeface="Corbel" panose="020B0503020204020204" charset="0"/>
                      </a:endParaRPr>
                    </a:p>
                  </a:txBody>
                  <a:tcPr marL="-6350" marR="0" marT="0" marB="0" anchor="ctr">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gridSpan="2">
                  <a:txBody>
                    <a:bodyPr/>
                    <a:lstStyle/>
                    <a:p>
                      <a:pPr indent="0" algn="ctr">
                        <a:buNone/>
                      </a:pPr>
                      <a:r>
                        <a:rPr lang="en-US" sz="2800" b="0">
                          <a:latin typeface="Corbel" panose="020B0503020204020204" charset="0"/>
                          <a:cs typeface="Corbel" panose="020B0503020204020204" charset="0"/>
                        </a:rPr>
                        <a:t>   /w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tcPr>
                </a:tc>
                <a:tc>
                  <a:txBody>
                    <a:bodyPr/>
                    <a:lstStyle/>
                    <a:p>
                      <a:pPr indent="0" algn="ctr">
                        <a:buNone/>
                      </a:pPr>
                      <a:r>
                        <a:rPr lang="en-US" sz="2800" b="1">
                          <a:latin typeface="Corbel" panose="020B0503020204020204" charset="0"/>
                          <a:cs typeface="Corbel" panose="020B0503020204020204" charset="0"/>
                        </a:rPr>
                        <a:t>   w</a:t>
                      </a:r>
                      <a:r>
                        <a:rPr lang="en-US" sz="2800" b="0">
                          <a:latin typeface="Corbel" panose="020B0503020204020204" charset="0"/>
                          <a:cs typeface="Corbel" panose="020B0503020204020204" charset="0"/>
                        </a:rPr>
                        <a:t>all</a:t>
                      </a:r>
                      <a:endParaRPr lang="en-US" sz="28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2800" b="0">
                          <a:latin typeface="Corbel" panose="020B0503020204020204" charset="0"/>
                          <a:cs typeface="Corbel" panose="020B0503020204020204" charset="0"/>
                        </a:rPr>
                        <a:t>-</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r>
              <a:tr h="551815">
                <a:tc>
                  <a:txBody>
                    <a:bodyPr/>
                    <a:lstStyle/>
                    <a:p>
                      <a:pPr indent="0" algn="ctr">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800" b="0">
                          <a:latin typeface="Corbel" panose="020B0503020204020204" charset="0"/>
                          <a:cs typeface="Corbel" panose="020B0503020204020204" charset="0"/>
                        </a:rPr>
                        <a:t>/r/</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800" b="1">
                          <a:latin typeface="Corbel" panose="020B0503020204020204" charset="0"/>
                          <a:cs typeface="Corbel" panose="020B0503020204020204" charset="0"/>
                        </a:rPr>
                        <a:t>r</a:t>
                      </a:r>
                      <a:r>
                        <a:rPr lang="en-US" sz="2800" b="0">
                          <a:latin typeface="Corbel" panose="020B0503020204020204" charset="0"/>
                          <a:cs typeface="Corbel" panose="020B0503020204020204" charset="0"/>
                        </a:rPr>
                        <a:t>ight</a:t>
                      </a:r>
                      <a:endParaRPr lang="en-US" sz="28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800" b="0">
                          <a:latin typeface="Corbel" panose="020B0503020204020204" charset="0"/>
                          <a:cs typeface="Corbel" panose="020B0503020204020204" charset="0"/>
                        </a:rPr>
                        <a:t>-</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426720">
                <a:tc>
                  <a:txBody>
                    <a:bodyPr/>
                    <a:lstStyle/>
                    <a:p>
                      <a:pPr indent="0" algn="ctr">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800" b="0">
                          <a:latin typeface="Corbel" panose="020B0503020204020204" charset="0"/>
                          <a:cs typeface="Corbel" panose="020B0503020204020204" charset="0"/>
                        </a:rPr>
                        <a:t>/j/</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800" b="1">
                          <a:latin typeface="Corbel" panose="020B0503020204020204" charset="0"/>
                          <a:cs typeface="Corbel" panose="020B0503020204020204" charset="0"/>
                        </a:rPr>
                        <a:t>y</a:t>
                      </a:r>
                      <a:r>
                        <a:rPr lang="en-US" sz="2800" b="0">
                          <a:latin typeface="Corbel" panose="020B0503020204020204" charset="0"/>
                          <a:cs typeface="Corbel" panose="020B0503020204020204" charset="0"/>
                        </a:rPr>
                        <a:t>es</a:t>
                      </a:r>
                      <a:endParaRPr lang="en-US" sz="28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800" b="0">
                          <a:latin typeface="Corbel" panose="020B0503020204020204" charset="0"/>
                          <a:cs typeface="Corbel" panose="020B0503020204020204" charset="0"/>
                        </a:rPr>
                        <a:t>-</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426720">
                <a:tc>
                  <a:txBody>
                    <a:bodyPr/>
                    <a:lstStyle/>
                    <a:p>
                      <a:pPr indent="0" algn="ctr">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426720">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/l/</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/ɫ/</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800" b="1">
                          <a:latin typeface="Corbel" panose="020B0503020204020204" charset="0"/>
                          <a:cs typeface="Corbel" panose="020B0503020204020204" charset="0"/>
                        </a:rPr>
                        <a:t>l</a:t>
                      </a:r>
                      <a:r>
                        <a:rPr lang="en-US" sz="2800" b="0">
                          <a:latin typeface="Corbel" panose="020B0503020204020204" charset="0"/>
                          <a:cs typeface="Corbel" panose="020B0503020204020204" charset="0"/>
                        </a:rPr>
                        <a:t>ike</a:t>
                      </a:r>
                      <a:endParaRPr lang="en-US" sz="28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800" b="0">
                          <a:latin typeface="Corbel" panose="020B0503020204020204" charset="0"/>
                          <a:cs typeface="Corbel" panose="020B0503020204020204" charset="0"/>
                        </a:rPr>
                        <a:t>fa</a:t>
                      </a:r>
                      <a:r>
                        <a:rPr lang="en-US" sz="2800" b="1">
                          <a:latin typeface="Corbel" panose="020B0503020204020204" charset="0"/>
                          <a:cs typeface="Corbel" panose="020B0503020204020204" charset="0"/>
                        </a:rPr>
                        <a:t>ll</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582295">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426720">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r>
              <a:tr h="519430">
                <a:tc>
                  <a:txBody>
                    <a:bodyPr/>
                    <a:lstStyle/>
                    <a:p>
                      <a:pPr indent="0" algn="ctr">
                        <a:buNone/>
                      </a:pPr>
                      <a:r>
                        <a:rPr lang="en-US" sz="2800" b="1">
                          <a:latin typeface="Corbel" panose="020B0503020204020204" charset="0"/>
                          <a:cs typeface="Corbel" panose="020B0503020204020204" charset="0"/>
                        </a:rPr>
                        <a:t>GLOTTAL</a:t>
                      </a:r>
                      <a:endParaRPr lang="en-US" sz="28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gridSpan="2">
                  <a:txBody>
                    <a:bodyPr/>
                    <a:lstStyle/>
                    <a:p>
                      <a:pPr indent="0" algn="ctr">
                        <a:buNone/>
                      </a:pPr>
                      <a:r>
                        <a:rPr lang="en-US" sz="2800" b="0">
                          <a:latin typeface="Corbel" panose="020B0503020204020204" charset="0"/>
                          <a:cs typeface="Corbel" panose="020B0503020204020204" charset="0"/>
                        </a:rPr>
                        <a:t>/h/</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tcPr>
                </a:tc>
                <a:tc>
                  <a:txBody>
                    <a:bodyPr/>
                    <a:lstStyle/>
                    <a:p>
                      <a:pPr indent="0" algn="ctr">
                        <a:buNone/>
                      </a:pPr>
                      <a:r>
                        <a:rPr lang="en-US" sz="2800" b="1">
                          <a:latin typeface="Corbel" panose="020B0503020204020204" charset="0"/>
                          <a:cs typeface="Corbel" panose="020B0503020204020204" charset="0"/>
                        </a:rPr>
                        <a:t>h</a:t>
                      </a:r>
                      <a:r>
                        <a:rPr lang="en-US" sz="2800" b="0">
                          <a:latin typeface="Corbel" panose="020B0503020204020204" charset="0"/>
                          <a:cs typeface="Corbel" panose="020B0503020204020204" charset="0"/>
                        </a:rPr>
                        <a:t>ate</a:t>
                      </a:r>
                      <a:endParaRPr lang="en-US" sz="28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2800" b="0">
                          <a:latin typeface="Corbel" panose="020B0503020204020204" charset="0"/>
                          <a:cs typeface="Corbel" panose="020B0503020204020204" charset="0"/>
                        </a:rPr>
                        <a:t>-</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r>
              <a:tr h="647700">
                <a:tc>
                  <a:txBody>
                    <a:bodyPr/>
                    <a:lstStyle/>
                    <a:p>
                      <a:pPr indent="0" algn="ctr">
                        <a:buNone/>
                      </a:pPr>
                      <a:r>
                        <a:rPr lang="en-US" sz="2800" b="0">
                          <a:latin typeface="Corbel" panose="020B0503020204020204" charset="0"/>
                          <a:cs typeface="Corbel" panose="020B0503020204020204" charset="0"/>
                        </a:rPr>
                        <a:t>Produced in the glottis.</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800" b="0">
                          <a:latin typeface="Corbel" panose="020B0503020204020204" charset="0"/>
                          <a:cs typeface="Corbel" panose="020B0503020204020204" charset="0"/>
                        </a:rPr>
                        <a:t>/ʔ/</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800" b="0">
                          <a:latin typeface="Corbel" panose="020B0503020204020204" charset="0"/>
                          <a:cs typeface="Corbel" panose="020B0503020204020204" charset="0"/>
                        </a:rPr>
                        <a:t>-</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800" b="0">
                          <a:latin typeface="Corbel" panose="020B0503020204020204" charset="0"/>
                          <a:cs typeface="Corbel" panose="020B0503020204020204" charset="0"/>
                        </a:rPr>
                        <a:t>wha</a:t>
                      </a:r>
                      <a:r>
                        <a:rPr lang="en-US" sz="2800" b="1">
                          <a:latin typeface="Corbel" panose="020B0503020204020204" charset="0"/>
                          <a:cs typeface="Corbel" panose="020B0503020204020204" charset="0"/>
                        </a:rPr>
                        <a:t>t</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426720">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0"/>
              </a:schemeClr>
            </a:gs>
            <a:gs pos="100000">
              <a:srgbClr val="838309"/>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Decide if the words below are long (l), short (s) or diphthong (d) sounds. The first three have been done for you. </a:t>
            </a:r>
          </a:p>
        </p:txBody>
      </p:sp>
      <p:graphicFrame>
        <p:nvGraphicFramePr>
          <p:cNvPr id="4" name="Content Placeholder 3"/>
          <p:cNvGraphicFramePr>
            <a:graphicFrameLocks noGrp="1"/>
          </p:cNvGraphicFramePr>
          <p:nvPr>
            <p:ph idx="1"/>
          </p:nvPr>
        </p:nvGraphicFramePr>
        <p:xfrm>
          <a:off x="747395" y="1691005"/>
          <a:ext cx="10515600" cy="4334510"/>
        </p:xfrm>
        <a:graphic>
          <a:graphicData uri="http://schemas.openxmlformats.org/drawingml/2006/table">
            <a:tbl>
              <a:tblPr firstRow="1" bandRow="1">
                <a:tableStyleId>{5940675A-B579-460E-94D1-54222C63F5DA}</a:tableStyleId>
              </a:tblPr>
              <a:tblGrid>
                <a:gridCol w="2077720"/>
                <a:gridCol w="2185670"/>
                <a:gridCol w="2251710"/>
                <a:gridCol w="2252345"/>
                <a:gridCol w="1748155"/>
              </a:tblGrid>
              <a:tr h="1517015">
                <a:tc>
                  <a:txBody>
                    <a:bodyPr/>
                    <a:lstStyle/>
                    <a:p>
                      <a:pPr indent="0">
                        <a:buNone/>
                      </a:pPr>
                      <a:r>
                        <a:rPr lang="en-US" sz="3200" b="0">
                          <a:latin typeface="Corbel" panose="020B0503020204020204" charset="0"/>
                          <a:cs typeface="Corbel" panose="020B0503020204020204" charset="0"/>
                        </a:rPr>
                        <a:t>1. laugh</a:t>
                      </a:r>
                      <a:r>
                        <a:rPr lang="en-US" sz="3200" b="0">
                          <a:solidFill>
                            <a:srgbClr val="002D99"/>
                          </a:solidFill>
                          <a:latin typeface="Corbel" panose="020B0503020204020204" charset="0"/>
                          <a:cs typeface="Corbel" panose="020B0503020204020204" charset="0"/>
                        </a:rPr>
                        <a:t>L</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2. hot</a:t>
                      </a:r>
                      <a:r>
                        <a:rPr lang="en-US" sz="3200" b="0">
                          <a:solidFill>
                            <a:srgbClr val="002D99"/>
                          </a:solidFill>
                          <a:latin typeface="Corbel" panose="020B0503020204020204" charset="0"/>
                          <a:cs typeface="Corbel" panose="020B0503020204020204" charset="0"/>
                        </a:rPr>
                        <a:t>S</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3. side</a:t>
                      </a:r>
                      <a:r>
                        <a:rPr lang="en-US" sz="3200" b="0">
                          <a:solidFill>
                            <a:srgbClr val="002D99"/>
                          </a:solidFill>
                          <a:latin typeface="Corbel" panose="020B0503020204020204" charset="0"/>
                          <a:cs typeface="Corbel" panose="020B0503020204020204" charset="0"/>
                        </a:rPr>
                        <a:t>D</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4. chip</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5. m</a:t>
                      </a:r>
                      <a:r>
                        <a:rPr lang="en-US" sz="3200" b="0" u="sng">
                          <a:latin typeface="Corbel" panose="020B0503020204020204" charset="0"/>
                          <a:cs typeface="Corbel" panose="020B0503020204020204" charset="0"/>
                        </a:rPr>
                        <a:t>o</a:t>
                      </a:r>
                      <a:r>
                        <a:rPr lang="en-US" sz="3200" b="0">
                          <a:latin typeface="Corbel" panose="020B0503020204020204" charset="0"/>
                          <a:cs typeface="Corbel" panose="020B0503020204020204" charset="0"/>
                        </a:rPr>
                        <a:t>ment</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cap="flat">
                      <a:noFill/>
                    </a:lnR>
                    <a:lnT cap="flat">
                      <a:noFill/>
                    </a:lnT>
                    <a:lnB cap="flat">
                      <a:noFill/>
                    </a:lnB>
                    <a:lnTlToBr>
                      <a:noFill/>
                    </a:lnTlToBr>
                    <a:lnBlToTr>
                      <a:noFill/>
                    </a:lnBlToTr>
                    <a:noFill/>
                  </a:tcPr>
                </a:tc>
              </a:tr>
              <a:tr h="1300480">
                <a:tc>
                  <a:txBody>
                    <a:bodyPr/>
                    <a:lstStyle/>
                    <a:p>
                      <a:pPr indent="0">
                        <a:buNone/>
                      </a:pPr>
                      <a:r>
                        <a:rPr lang="en-US" sz="3200" b="0">
                          <a:latin typeface="Corbel" panose="020B0503020204020204" charset="0"/>
                          <a:cs typeface="Corbel" panose="020B0503020204020204" charset="0"/>
                        </a:rPr>
                        <a:t>6. worn</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7. mach</a:t>
                      </a:r>
                      <a:r>
                        <a:rPr lang="en-US" sz="3200" b="0" u="sng">
                          <a:latin typeface="Corbel" panose="020B0503020204020204" charset="0"/>
                          <a:cs typeface="Corbel" panose="020B0503020204020204" charset="0"/>
                        </a:rPr>
                        <a:t>i</a:t>
                      </a:r>
                      <a:r>
                        <a:rPr lang="en-US" sz="3200" b="0">
                          <a:latin typeface="Corbel" panose="020B0503020204020204" charset="0"/>
                          <a:cs typeface="Corbel" panose="020B0503020204020204" charset="0"/>
                        </a:rPr>
                        <a:t>ne</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8. lose</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9. round</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10. west</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cap="flat">
                      <a:noFill/>
                    </a:lnR>
                    <a:lnT cap="flat">
                      <a:noFill/>
                    </a:lnT>
                    <a:lnB cap="flat">
                      <a:noFill/>
                    </a:lnB>
                    <a:lnTlToBr>
                      <a:noFill/>
                    </a:lnTlToBr>
                    <a:lnBlToTr>
                      <a:noFill/>
                    </a:lnBlToTr>
                    <a:noFill/>
                  </a:tcPr>
                </a:tc>
              </a:tr>
              <a:tr h="1517015">
                <a:tc>
                  <a:txBody>
                    <a:bodyPr/>
                    <a:lstStyle/>
                    <a:p>
                      <a:pPr indent="0">
                        <a:buNone/>
                      </a:pPr>
                      <a:r>
                        <a:rPr lang="en-US" sz="3200" b="0">
                          <a:latin typeface="Corbel" panose="020B0503020204020204" charset="0"/>
                          <a:cs typeface="Corbel" panose="020B0503020204020204" charset="0"/>
                        </a:rPr>
                        <a:t>11. cheers</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12. son</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13. book</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14. where</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15. are</a:t>
                      </a:r>
                      <a:endParaRPr lang="en-US" sz="3200" b="0">
                        <a:latin typeface="Corbel" panose="020B0503020204020204" charset="0"/>
                        <a:ea typeface="Corbel" panose="020B0503020204020204" charset="0"/>
                        <a:cs typeface="Corbel" panose="020B0503020204020204" charset="0"/>
                      </a:endParaRPr>
                    </a:p>
                  </a:txBody>
                  <a:tcPr marL="0" marR="0" marT="0" marB="0" anchor="b">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0"/>
              </a:schemeClr>
            </a:gs>
            <a:gs pos="100000">
              <a:srgbClr val="838309"/>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9640"/>
          </a:xfrm>
        </p:spPr>
        <p:txBody>
          <a:bodyPr/>
          <a:lstStyle/>
          <a:p>
            <a:r>
              <a:rPr lang="en-US" sz="3200"/>
              <a:t>Say the words and put them into their correct column(“S” sound and “Z” sound) in the box: </a:t>
            </a:r>
          </a:p>
        </p:txBody>
      </p:sp>
      <p:sp>
        <p:nvSpPr>
          <p:cNvPr id="3" name="Content Placeholder 2"/>
          <p:cNvSpPr>
            <a:spLocks noGrp="1"/>
          </p:cNvSpPr>
          <p:nvPr>
            <p:ph idx="1"/>
          </p:nvPr>
        </p:nvSpPr>
        <p:spPr/>
        <p:txBody>
          <a:bodyPr/>
          <a:lstStyle/>
          <a:p>
            <a:r>
              <a:rPr lang="en-US"/>
              <a:t>.</a:t>
            </a:r>
          </a:p>
        </p:txBody>
      </p:sp>
      <p:graphicFrame>
        <p:nvGraphicFramePr>
          <p:cNvPr id="5" name="Table 4"/>
          <p:cNvGraphicFramePr/>
          <p:nvPr/>
        </p:nvGraphicFramePr>
        <p:xfrm>
          <a:off x="688975" y="1294765"/>
          <a:ext cx="10476230" cy="3540125"/>
        </p:xfrm>
        <a:graphic>
          <a:graphicData uri="http://schemas.openxmlformats.org/drawingml/2006/table">
            <a:tbl>
              <a:tblPr firstRow="1" bandRow="1">
                <a:tableStyleId>{5940675A-B579-460E-94D1-54222C63F5DA}</a:tableStyleId>
              </a:tblPr>
              <a:tblGrid>
                <a:gridCol w="3014980"/>
                <a:gridCol w="1214120"/>
                <a:gridCol w="1941830"/>
                <a:gridCol w="1391285"/>
                <a:gridCol w="2914015"/>
              </a:tblGrid>
              <a:tr h="1643380">
                <a:tc>
                  <a:txBody>
                    <a:bodyPr/>
                    <a:lstStyle/>
                    <a:p>
                      <a:pPr indent="0">
                        <a:buNone/>
                      </a:pPr>
                      <a:r>
                        <a:rPr lang="en-US" sz="3200" b="0">
                          <a:latin typeface="Corbel" panose="020B0503020204020204" charset="0"/>
                          <a:cs typeface="Corbel" panose="020B0503020204020204" charset="0"/>
                        </a:rPr>
                        <a:t>lea</a:t>
                      </a:r>
                      <a:r>
                        <a:rPr lang="en-US" sz="3200" b="0" u="sng">
                          <a:latin typeface="Corbel" panose="020B0503020204020204" charset="0"/>
                          <a:cs typeface="Corbel" panose="020B0503020204020204" charset="0"/>
                        </a:rPr>
                        <a:t>s</a:t>
                      </a:r>
                      <a:r>
                        <a:rPr lang="en-US" sz="3200" b="0">
                          <a:latin typeface="Corbel" panose="020B0503020204020204" charset="0"/>
                          <a:cs typeface="Corbel" panose="020B0503020204020204" charset="0"/>
                        </a:rPr>
                        <a:t>e</a:t>
                      </a:r>
                      <a:endParaRPr lang="en-US" sz="32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a:noFill/>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3200" b="0">
                          <a:latin typeface="Corbel" panose="020B0503020204020204" charset="0"/>
                          <a:cs typeface="Corbel" panose="020B0503020204020204" charset="0"/>
                        </a:rPr>
                        <a:t>play</a:t>
                      </a:r>
                      <a:r>
                        <a:rPr lang="en-US" sz="3200" b="0" u="sng">
                          <a:latin typeface="Corbel" panose="020B0503020204020204" charset="0"/>
                          <a:cs typeface="Corbel" panose="020B0503020204020204" charset="0"/>
                        </a:rPr>
                        <a:t>s</a:t>
                      </a:r>
                      <a:r>
                        <a:rPr lang="en-US" sz="3200" b="0">
                          <a:latin typeface="Corbel" panose="020B0503020204020204" charset="0"/>
                          <a:cs typeface="Corbel" panose="020B0503020204020204" charset="0"/>
                        </a:rPr>
                        <a:t>  lo</a:t>
                      </a:r>
                      <a:r>
                        <a:rPr lang="en-US" sz="3200" b="0" u="sng">
                          <a:latin typeface="Corbel" panose="020B0503020204020204" charset="0"/>
                          <a:cs typeface="Corbel" panose="020B0503020204020204" charset="0"/>
                        </a:rPr>
                        <a:t>s</a:t>
                      </a:r>
                      <a:r>
                        <a:rPr lang="en-US" sz="3200" b="0">
                          <a:latin typeface="Corbel" panose="020B0503020204020204" charset="0"/>
                          <a:cs typeface="Corbel" panose="020B0503020204020204" charset="0"/>
                        </a:rPr>
                        <a:t>e</a:t>
                      </a:r>
                      <a:endParaRPr lang="en-US" sz="3200" b="0">
                        <a:latin typeface="Corbel" panose="020B0503020204020204" charset="0"/>
                        <a:ea typeface="Corbel" panose="020B0503020204020204" charset="0"/>
                        <a:cs typeface="Corbel" panose="020B0503020204020204" charset="0"/>
                      </a:endParaRPr>
                    </a:p>
                  </a:txBody>
                  <a:tcPr marL="-6350" marR="0" marT="0" marB="0" anchor="b">
                    <a:lnL>
                      <a:noFill/>
                    </a:lnL>
                    <a:lnR>
                      <a:noFill/>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3200" b="0">
                          <a:latin typeface="Corbel" panose="020B0503020204020204" charset="0"/>
                          <a:cs typeface="Corbel" panose="020B0503020204020204" charset="0"/>
                        </a:rPr>
                        <a:t>loo</a:t>
                      </a:r>
                      <a:r>
                        <a:rPr lang="en-US" sz="3200" b="0" u="sng">
                          <a:latin typeface="Corbel" panose="020B0503020204020204" charset="0"/>
                          <a:cs typeface="Corbel" panose="020B0503020204020204" charset="0"/>
                        </a:rPr>
                        <a:t>s</a:t>
                      </a:r>
                      <a:r>
                        <a:rPr lang="en-US" sz="3200" b="0">
                          <a:latin typeface="Corbel" panose="020B0503020204020204" charset="0"/>
                          <a:cs typeface="Corbel" panose="020B0503020204020204" charset="0"/>
                        </a:rPr>
                        <a:t>e  wa</a:t>
                      </a:r>
                      <a:r>
                        <a:rPr lang="en-US" sz="3200" b="0" u="sng">
                          <a:latin typeface="Corbel" panose="020B0503020204020204" charset="0"/>
                          <a:cs typeface="Corbel" panose="020B0503020204020204" charset="0"/>
                        </a:rPr>
                        <a:t>s</a:t>
                      </a:r>
                      <a:r>
                        <a:rPr lang="en-US" sz="3200" b="0">
                          <a:latin typeface="Corbel" panose="020B0503020204020204" charset="0"/>
                          <a:cs typeface="Corbel" panose="020B0503020204020204" charset="0"/>
                        </a:rPr>
                        <a:t>  light</a:t>
                      </a:r>
                      <a:r>
                        <a:rPr lang="en-US" sz="3200" b="0" u="sng">
                          <a:latin typeface="Corbel" panose="020B0503020204020204" charset="0"/>
                          <a:cs typeface="Corbel" panose="020B0503020204020204" charset="0"/>
                        </a:rPr>
                        <a:t>s</a:t>
                      </a:r>
                      <a:endParaRPr lang="en-US" sz="3200" b="0">
                        <a:latin typeface="Corbel" panose="020B0503020204020204" charset="0"/>
                        <a:ea typeface="Corbel" panose="020B0503020204020204" charset="0"/>
                        <a:cs typeface="Corbel" panose="020B0503020204020204" charset="0"/>
                      </a:endParaRPr>
                    </a:p>
                  </a:txBody>
                  <a:tcPr marL="-6350" marR="0" marT="0" marB="0" anchor="b">
                    <a:lnL>
                      <a:noFill/>
                    </a:lnL>
                    <a:lnR>
                      <a:noFill/>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3200" b="0">
                          <a:latin typeface="Corbel" panose="020B0503020204020204" charset="0"/>
                          <a:cs typeface="Corbel" panose="020B0503020204020204" charset="0"/>
                        </a:rPr>
                        <a:t>it’</a:t>
                      </a:r>
                      <a:r>
                        <a:rPr lang="en-US" sz="3200" b="0" u="sng">
                          <a:latin typeface="Corbel" panose="020B0503020204020204" charset="0"/>
                          <a:cs typeface="Corbel" panose="020B0503020204020204" charset="0"/>
                        </a:rPr>
                        <a:t>s</a:t>
                      </a:r>
                      <a:r>
                        <a:rPr lang="en-US" sz="3200" b="0">
                          <a:latin typeface="Corbel" panose="020B0503020204020204" charset="0"/>
                          <a:cs typeface="Corbel" panose="020B0503020204020204" charset="0"/>
                        </a:rPr>
                        <a:t>  pea</a:t>
                      </a:r>
                      <a:r>
                        <a:rPr lang="en-US" sz="3200" b="0" u="sng">
                          <a:latin typeface="Corbel" panose="020B0503020204020204" charset="0"/>
                          <a:cs typeface="Corbel" panose="020B0503020204020204" charset="0"/>
                        </a:rPr>
                        <a:t>s</a:t>
                      </a:r>
                      <a:endParaRPr lang="en-US" sz="3200" b="0">
                        <a:latin typeface="Corbel" panose="020B0503020204020204" charset="0"/>
                        <a:ea typeface="Corbel" panose="020B0503020204020204" charset="0"/>
                        <a:cs typeface="Corbel" panose="020B0503020204020204" charset="0"/>
                      </a:endParaRPr>
                    </a:p>
                  </a:txBody>
                  <a:tcPr marL="-6350" marR="0" marT="0" marB="0" anchor="b">
                    <a:lnL>
                      <a:noFill/>
                    </a:lnL>
                    <a:lnR>
                      <a:noFill/>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what’</a:t>
                      </a:r>
                      <a:r>
                        <a:rPr lang="en-US" sz="3200" b="0" u="sng">
                          <a:latin typeface="Corbel" panose="020B0503020204020204" charset="0"/>
                          <a:cs typeface="Corbel" panose="020B0503020204020204" charset="0"/>
                        </a:rPr>
                        <a:t>s</a:t>
                      </a:r>
                      <a:r>
                        <a:rPr lang="en-US" sz="3200" b="0">
                          <a:latin typeface="Corbel" panose="020B0503020204020204" charset="0"/>
                          <a:cs typeface="Corbel" panose="020B0503020204020204" charset="0"/>
                        </a:rPr>
                        <a:t>  crea</a:t>
                      </a:r>
                      <a:r>
                        <a:rPr lang="en-US" sz="3200" b="0" u="sng">
                          <a:latin typeface="Corbel" panose="020B0503020204020204" charset="0"/>
                          <a:cs typeface="Corbel" panose="020B0503020204020204" charset="0"/>
                        </a:rPr>
                        <a:t>s</a:t>
                      </a:r>
                      <a:r>
                        <a:rPr lang="en-US" sz="3200" b="0">
                          <a:latin typeface="Corbel" panose="020B0503020204020204" charset="0"/>
                          <a:cs typeface="Corbel" panose="020B0503020204020204" charset="0"/>
                        </a:rPr>
                        <a:t>e</a:t>
                      </a:r>
                      <a:endParaRPr lang="en-US" sz="3200" b="0">
                        <a:latin typeface="Corbel" panose="020B0503020204020204" charset="0"/>
                        <a:ea typeface="Corbel" panose="020B0503020204020204" charset="0"/>
                        <a:cs typeface="Corbel" panose="020B0503020204020204" charset="0"/>
                      </a:endParaRPr>
                    </a:p>
                  </a:txBody>
                  <a:tcPr marL="-6350" marR="0" marT="0" marB="0" anchor="b">
                    <a:lnL>
                      <a:noFill/>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r>
              <a:tr h="1512570">
                <a:tc>
                  <a:txBody>
                    <a:bodyPr/>
                    <a:lstStyle/>
                    <a:p>
                      <a:pPr indent="0">
                        <a:buNone/>
                      </a:pPr>
                      <a:r>
                        <a:rPr lang="en-US" sz="3200" b="0">
                          <a:latin typeface="Corbel" panose="020B0503020204020204" charset="0"/>
                          <a:cs typeface="Corbel" panose="020B0503020204020204" charset="0"/>
                        </a:rPr>
                        <a:t>i</a:t>
                      </a:r>
                      <a:r>
                        <a:rPr lang="en-US" sz="3200" b="0" u="sng">
                          <a:latin typeface="Corbel" panose="020B0503020204020204" charset="0"/>
                          <a:cs typeface="Corbel" panose="020B0503020204020204" charset="0"/>
                        </a:rPr>
                        <a:t>s</a:t>
                      </a:r>
                      <a:r>
                        <a:rPr lang="en-US" sz="3200" b="0">
                          <a:latin typeface="Corbel" panose="020B0503020204020204" charset="0"/>
                          <a:cs typeface="Corbel" panose="020B0503020204020204" charset="0"/>
                        </a:rPr>
                        <a:t>  u</a:t>
                      </a:r>
                      <a:r>
                        <a:rPr lang="en-US" sz="3200" b="0" u="sng">
                          <a:latin typeface="Corbel" panose="020B0503020204020204" charset="0"/>
                          <a:cs typeface="Corbel" panose="020B0503020204020204" charset="0"/>
                        </a:rPr>
                        <a:t>s</a:t>
                      </a:r>
                      <a:endParaRPr lang="en-US" sz="32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3200" b="0">
                          <a:latin typeface="Corbel" panose="020B0503020204020204" charset="0"/>
                          <a:cs typeface="Corbel" panose="020B0503020204020204" charset="0"/>
                        </a:rPr>
                        <a:t>plea</a:t>
                      </a:r>
                      <a:r>
                        <a:rPr lang="en-US" sz="3200" b="0" u="sng">
                          <a:latin typeface="Corbel" panose="020B0503020204020204" charset="0"/>
                          <a:cs typeface="Corbel" panose="020B0503020204020204" charset="0"/>
                        </a:rPr>
                        <a:t>s</a:t>
                      </a:r>
                      <a:r>
                        <a:rPr lang="en-US" sz="3200" b="0">
                          <a:latin typeface="Corbel" panose="020B0503020204020204" charset="0"/>
                          <a:cs typeface="Corbel" panose="020B0503020204020204" charset="0"/>
                        </a:rPr>
                        <a:t>e</a:t>
                      </a:r>
                      <a:endParaRPr lang="en-US" sz="3200" b="0">
                        <a:latin typeface="Corbel" panose="020B0503020204020204" charset="0"/>
                        <a:ea typeface="Corbel" panose="020B0503020204020204" charset="0"/>
                        <a:cs typeface="Corbel" panose="020B0503020204020204" charset="0"/>
                      </a:endParaRPr>
                    </a:p>
                  </a:txBody>
                  <a:tcPr marL="-6350" marR="0" marT="0" marB="0" anchor="b">
                    <a:lnL>
                      <a:noFill/>
                    </a:lnL>
                    <a:lnR>
                      <a:noFill/>
                    </a:lnR>
                    <a:lnT cap="flat">
                      <a:noFill/>
                    </a:lnT>
                    <a:lnB cap="flat">
                      <a:noFill/>
                    </a:lnB>
                    <a:lnTlToBr>
                      <a:noFill/>
                    </a:lnTlToBr>
                    <a:lnBlToTr>
                      <a:noFill/>
                    </a:lnBlToTr>
                    <a:noFill/>
                  </a:tcPr>
                </a:tc>
                <a:tc>
                  <a:txBody>
                    <a:bodyPr/>
                    <a:lstStyle/>
                    <a:p>
                      <a:pPr indent="0" algn="ctr">
                        <a:buNone/>
                      </a:pPr>
                      <a:r>
                        <a:rPr lang="en-US" sz="3200" b="0">
                          <a:latin typeface="Corbel" panose="020B0503020204020204" charset="0"/>
                          <a:cs typeface="Corbel" panose="020B0503020204020204" charset="0"/>
                        </a:rPr>
                        <a:t>pa</a:t>
                      </a:r>
                      <a:r>
                        <a:rPr lang="en-US" sz="3200" b="0" u="sng">
                          <a:latin typeface="Corbel" panose="020B0503020204020204" charset="0"/>
                          <a:cs typeface="Corbel" panose="020B0503020204020204" charset="0"/>
                        </a:rPr>
                        <a:t>ss</a:t>
                      </a:r>
                      <a:r>
                        <a:rPr lang="en-US" sz="3200" b="0">
                          <a:latin typeface="Corbel" panose="020B0503020204020204" charset="0"/>
                          <a:cs typeface="Corbel" panose="020B0503020204020204" charset="0"/>
                        </a:rPr>
                        <a:t>  a</a:t>
                      </a:r>
                      <a:r>
                        <a:rPr lang="en-US" sz="3200" b="0" u="sng">
                          <a:latin typeface="Corbel" panose="020B0503020204020204" charset="0"/>
                          <a:cs typeface="Corbel" panose="020B0503020204020204" charset="0"/>
                        </a:rPr>
                        <a:t>s  s</a:t>
                      </a:r>
                      <a:r>
                        <a:rPr lang="en-US" sz="3200" b="0">
                          <a:latin typeface="Corbel" panose="020B0503020204020204" charset="0"/>
                          <a:cs typeface="Corbel" panose="020B0503020204020204" charset="0"/>
                        </a:rPr>
                        <a:t>top  he’</a:t>
                      </a:r>
                      <a:r>
                        <a:rPr lang="en-US" sz="3200" b="0" u="sng">
                          <a:latin typeface="Corbel" panose="020B0503020204020204" charset="0"/>
                          <a:cs typeface="Corbel" panose="020B0503020204020204" charset="0"/>
                        </a:rPr>
                        <a:t>s</a:t>
                      </a:r>
                      <a:endParaRPr lang="en-US" sz="3200" b="0">
                        <a:latin typeface="Corbel" panose="020B0503020204020204" charset="0"/>
                        <a:ea typeface="Corbel" panose="020B0503020204020204" charset="0"/>
                        <a:cs typeface="Corbel" panose="020B0503020204020204" charset="0"/>
                      </a:endParaRPr>
                    </a:p>
                  </a:txBody>
                  <a:tcPr marL="-6350" marR="0" marT="0" marB="0" anchor="b">
                    <a:lnL>
                      <a:noFill/>
                    </a:lnL>
                    <a:lnR>
                      <a:noFill/>
                    </a:lnR>
                    <a:lnT cap="flat">
                      <a:noFill/>
                    </a:lnT>
                    <a:lnB cap="flat">
                      <a:noFill/>
                    </a:lnB>
                    <a:lnTlToBr>
                      <a:noFill/>
                    </a:lnTlToBr>
                    <a:lnBlToTr>
                      <a:noFill/>
                    </a:lnBlToTr>
                    <a:noFill/>
                  </a:tcPr>
                </a:tc>
                <a:tc>
                  <a:txBody>
                    <a:bodyPr/>
                    <a:lstStyle/>
                    <a:p>
                      <a:pPr indent="0" algn="ctr">
                        <a:buNone/>
                      </a:pPr>
                      <a:r>
                        <a:rPr lang="en-US" sz="3200" b="0">
                          <a:latin typeface="Corbel" panose="020B0503020204020204" charset="0"/>
                          <a:cs typeface="Corbel" panose="020B0503020204020204" charset="0"/>
                        </a:rPr>
                        <a:t>who’</a:t>
                      </a:r>
                      <a:r>
                        <a:rPr lang="en-US" sz="3200" b="0" u="sng">
                          <a:latin typeface="Corbel" panose="020B0503020204020204" charset="0"/>
                          <a:cs typeface="Corbel" panose="020B0503020204020204" charset="0"/>
                        </a:rPr>
                        <a:t>s</a:t>
                      </a:r>
                      <a:endParaRPr lang="en-US" sz="3200" b="0">
                        <a:latin typeface="Corbel" panose="020B0503020204020204" charset="0"/>
                        <a:ea typeface="Corbel" panose="020B0503020204020204" charset="0"/>
                        <a:cs typeface="Corbel" panose="020B0503020204020204" charset="0"/>
                      </a:endParaRPr>
                    </a:p>
                  </a:txBody>
                  <a:tcPr marL="-6350" marR="0" marT="0" marB="0" anchor="b">
                    <a:lnL>
                      <a:noFill/>
                    </a:lnL>
                    <a:lnR>
                      <a:noFill/>
                    </a:lnR>
                    <a:lnT cap="flat">
                      <a:noFill/>
                    </a:lnT>
                    <a:lnB cap="flat">
                      <a:noFill/>
                    </a:lnB>
                    <a:lnTlToBr>
                      <a:noFill/>
                    </a:lnTlToBr>
                    <a:lnBlToTr>
                      <a:noFill/>
                    </a:lnBlToTr>
                    <a:noFill/>
                  </a:tcPr>
                </a:tc>
                <a:tc>
                  <a:txBody>
                    <a:bodyPr/>
                    <a:lstStyle/>
                    <a:p>
                      <a:pPr indent="0">
                        <a:buNone/>
                      </a:pPr>
                      <a:r>
                        <a:rPr lang="en-US" sz="3200" b="0">
                          <a:latin typeface="Corbel" panose="020B0503020204020204" charset="0"/>
                          <a:cs typeface="Corbel" panose="020B0503020204020204" charset="0"/>
                        </a:rPr>
                        <a:t>cha</a:t>
                      </a:r>
                      <a:r>
                        <a:rPr lang="en-US" sz="3200" b="0" u="sng">
                          <a:latin typeface="Corbel" panose="020B0503020204020204" charset="0"/>
                          <a:cs typeface="Corbel" panose="020B0503020204020204" charset="0"/>
                        </a:rPr>
                        <a:t>s</a:t>
                      </a:r>
                      <a:r>
                        <a:rPr lang="en-US" sz="3200" b="0">
                          <a:latin typeface="Corbel" panose="020B0503020204020204" charset="0"/>
                          <a:cs typeface="Corbel" panose="020B0503020204020204" charset="0"/>
                        </a:rPr>
                        <a:t>e</a:t>
                      </a:r>
                      <a:endParaRPr lang="en-US" sz="3200" b="0">
                        <a:latin typeface="Corbel" panose="020B0503020204020204" charset="0"/>
                        <a:ea typeface="Corbel" panose="020B0503020204020204" charset="0"/>
                        <a:cs typeface="Corbel" panose="020B0503020204020204" charset="0"/>
                      </a:endParaRPr>
                    </a:p>
                  </a:txBody>
                  <a:tcPr marL="-6350" marR="0" marT="0" marB="0" anchor="b">
                    <a:lnL>
                      <a:noFill/>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384175">
                <a:tc>
                  <a:txBody>
                    <a:bodyPr/>
                    <a:lstStyle/>
                    <a:p>
                      <a:pPr indent="0">
                        <a:buNone/>
                      </a:pPr>
                      <a:r>
                        <a:rPr lang="en-US" sz="1100" b="0">
                          <a:latin typeface="Corbel" panose="020B0503020204020204" charset="0"/>
                          <a:cs typeface="Corbel" panose="020B0503020204020204" charset="0"/>
                        </a:rPr>
                        <a:t> </a:t>
                      </a:r>
                      <a:endParaRPr lang="en-US" sz="11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a:noFill/>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1100" b="0">
                          <a:latin typeface="Corbel" panose="020B0503020204020204" charset="0"/>
                          <a:cs typeface="Corbel" panose="020B0503020204020204" charset="0"/>
                        </a:rPr>
                        <a:t> </a:t>
                      </a:r>
                      <a:endParaRPr lang="en-US" sz="1100" b="0">
                        <a:latin typeface="Corbel" panose="020B0503020204020204" charset="0"/>
                        <a:ea typeface="Corbel" panose="020B0503020204020204" charset="0"/>
                        <a:cs typeface="Corbel" panose="020B0503020204020204" charset="0"/>
                      </a:endParaRPr>
                    </a:p>
                  </a:txBody>
                  <a:tcPr marL="-6350" marR="0" marT="0" marB="0" anchor="b">
                    <a:lnL>
                      <a:noFill/>
                    </a:lnL>
                    <a:lnR>
                      <a:noFill/>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1100" b="0">
                          <a:latin typeface="Corbel" panose="020B0503020204020204" charset="0"/>
                          <a:cs typeface="Corbel" panose="020B0503020204020204" charset="0"/>
                        </a:rPr>
                        <a:t> </a:t>
                      </a:r>
                      <a:endParaRPr lang="en-US" sz="1100" b="0">
                        <a:latin typeface="Corbel" panose="020B0503020204020204" charset="0"/>
                        <a:ea typeface="Corbel" panose="020B0503020204020204" charset="0"/>
                        <a:cs typeface="Corbel" panose="020B0503020204020204" charset="0"/>
                      </a:endParaRPr>
                    </a:p>
                  </a:txBody>
                  <a:tcPr marL="-6350" marR="0" marT="0" marB="0" anchor="b">
                    <a:lnL>
                      <a:noFill/>
                    </a:lnL>
                    <a:lnR>
                      <a:noFill/>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1100" b="0">
                          <a:latin typeface="Corbel" panose="020B0503020204020204" charset="0"/>
                          <a:cs typeface="Corbel" panose="020B0503020204020204" charset="0"/>
                        </a:rPr>
                        <a:t> </a:t>
                      </a:r>
                      <a:endParaRPr lang="en-US" sz="1100" b="0">
                        <a:latin typeface="Corbel" panose="020B0503020204020204" charset="0"/>
                        <a:ea typeface="Corbel" panose="020B0503020204020204" charset="0"/>
                        <a:cs typeface="Corbel" panose="020B0503020204020204" charset="0"/>
                      </a:endParaRPr>
                    </a:p>
                  </a:txBody>
                  <a:tcPr marL="-6350" marR="0" marT="0" marB="0" anchor="b">
                    <a:lnL>
                      <a:noFill/>
                    </a:lnL>
                    <a:lnR>
                      <a:noFill/>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1100" b="0">
                          <a:latin typeface="Corbel" panose="020B0503020204020204" charset="0"/>
                          <a:cs typeface="Corbel" panose="020B0503020204020204" charset="0"/>
                        </a:rPr>
                        <a:t> </a:t>
                      </a:r>
                      <a:endParaRPr lang="en-US" sz="1100" b="0">
                        <a:latin typeface="Corbel" panose="020B0503020204020204" charset="0"/>
                        <a:ea typeface="Corbel" panose="020B0503020204020204" charset="0"/>
                        <a:cs typeface="Corbel" panose="020B0503020204020204" charset="0"/>
                      </a:endParaRPr>
                    </a:p>
                  </a:txBody>
                  <a:tcPr marL="-6350" marR="0" marT="0" marB="0" anchor="b">
                    <a:lnL>
                      <a:noFill/>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r>
            </a:tbl>
          </a:graphicData>
        </a:graphic>
      </p:graphicFrame>
      <p:sp>
        <p:nvSpPr>
          <p:cNvPr id="6" name="Text Box 5"/>
          <p:cNvSpPr txBox="1"/>
          <p:nvPr/>
        </p:nvSpPr>
        <p:spPr>
          <a:xfrm>
            <a:off x="3556000" y="2652713"/>
            <a:ext cx="5080000" cy="460375"/>
          </a:xfrm>
          <a:prstGeom prst="rect">
            <a:avLst/>
          </a:prstGeom>
          <a:noFill/>
          <a:ln w="9525">
            <a:noFill/>
          </a:ln>
        </p:spPr>
        <p:txBody>
          <a:bodyPr>
            <a:spAutoFit/>
          </a:bodyPr>
          <a:lstStyle/>
          <a:p>
            <a:endParaRPr lang="en-US" sz="1200" b="0">
              <a:latin typeface="Calibri" panose="020F0502020204030204" charset="0"/>
              <a:cs typeface="Adobe Fan Heiti Std B" charset="0"/>
            </a:endParaRPr>
          </a:p>
          <a:p>
            <a:r>
              <a:rPr lang="en-US" sz="1200" b="0">
                <a:latin typeface="Calibri" panose="020F0502020204030204" charset="0"/>
                <a:cs typeface="Adobe Fan Heiti Std B" charset="0"/>
              </a:rPr>
              <a:t> </a:t>
            </a:r>
            <a:endParaRPr lang="en-US"/>
          </a:p>
        </p:txBody>
      </p:sp>
      <p:graphicFrame>
        <p:nvGraphicFramePr>
          <p:cNvPr id="7" name="Table 6"/>
          <p:cNvGraphicFramePr/>
          <p:nvPr/>
        </p:nvGraphicFramePr>
        <p:xfrm>
          <a:off x="723265" y="4834890"/>
          <a:ext cx="10407650" cy="1872615"/>
        </p:xfrm>
        <a:graphic>
          <a:graphicData uri="http://schemas.openxmlformats.org/drawingml/2006/table">
            <a:tbl>
              <a:tblPr firstRow="1" bandRow="1">
                <a:tableStyleId>{5940675A-B579-460E-94D1-54222C63F5DA}</a:tableStyleId>
              </a:tblPr>
              <a:tblGrid>
                <a:gridCol w="3197860"/>
                <a:gridCol w="7209790"/>
              </a:tblGrid>
              <a:tr h="213360">
                <a:tc>
                  <a:txBody>
                    <a:bodyPr/>
                    <a:lstStyle/>
                    <a:p>
                      <a:pPr indent="0" algn="ctr">
                        <a:buNone/>
                      </a:pPr>
                      <a:r>
                        <a:rPr lang="en-US" sz="2400" b="1">
                          <a:latin typeface="Corbel" panose="020B0503020204020204" charset="0"/>
                          <a:cs typeface="Corbel" panose="020B0503020204020204" charset="0"/>
                        </a:rPr>
                        <a:t>s sound</a:t>
                      </a:r>
                      <a:endParaRPr lang="en-US" sz="2400" b="1">
                        <a:latin typeface="Corbel" panose="020B0503020204020204" charset="0"/>
                        <a:ea typeface="Corbel" panose="020B0503020204020204" charset="0"/>
                        <a:cs typeface="Corbel" panose="020B0503020204020204" charset="0"/>
                      </a:endParaRPr>
                    </a:p>
                  </a:txBody>
                  <a:tcPr marL="-6350" marR="0" marT="0" marB="0" anchor="ctr">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lgn="ctr">
                        <a:buNone/>
                      </a:pPr>
                      <a:r>
                        <a:rPr lang="en-US" sz="2400" b="1">
                          <a:latin typeface="Corbel" panose="020B0503020204020204" charset="0"/>
                          <a:cs typeface="Corbel" panose="020B0503020204020204" charset="0"/>
                        </a:rPr>
                        <a:t>z sound</a:t>
                      </a:r>
                      <a:endParaRPr lang="en-US" sz="2400" b="1">
                        <a:latin typeface="Corbel" panose="020B0503020204020204" charset="0"/>
                        <a:ea typeface="Corbel" panose="020B0503020204020204" charset="0"/>
                        <a:cs typeface="Corbel" panose="020B0503020204020204" charset="0"/>
                      </a:endParaRPr>
                    </a:p>
                  </a:txBody>
                  <a:tcPr marL="-6350" marR="0" marT="0" marB="0" anchor="ctr">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w="12700" cap="flat" cmpd="sng">
                      <a:solidFill>
                        <a:srgbClr val="00000A"/>
                      </a:solidFill>
                      <a:prstDash val="solid"/>
                      <a:headEnd type="none" w="med" len="med"/>
                      <a:tailEnd type="none" w="med" len="med"/>
                    </a:lnB>
                    <a:lnTlToBr>
                      <a:noFill/>
                    </a:lnTlToBr>
                    <a:lnBlToTr>
                      <a:noFill/>
                    </a:lnBlToTr>
                    <a:noFill/>
                  </a:tcPr>
                </a:tc>
              </a:tr>
              <a:tr h="185420">
                <a:tc>
                  <a:txBody>
                    <a:bodyPr/>
                    <a:lstStyle/>
                    <a:p>
                      <a:pPr indent="0" algn="ctr">
                        <a:buNone/>
                      </a:pPr>
                      <a:r>
                        <a:rPr lang="en-US" sz="2400" b="1">
                          <a:latin typeface="Corbel" panose="020B0503020204020204" charset="0"/>
                          <a:cs typeface="Corbel" panose="020B0503020204020204" charset="0"/>
                        </a:rPr>
                        <a:t>lease</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lgn="ctr">
                        <a:buNone/>
                      </a:pPr>
                      <a:r>
                        <a:rPr lang="en-US" sz="2400" b="1">
                          <a:latin typeface="Corbel" panose="020B0503020204020204" charset="0"/>
                          <a:cs typeface="Corbel" panose="020B0503020204020204" charset="0"/>
                        </a:rPr>
                        <a:t>plays</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w="12700" cap="flat" cmpd="sng">
                      <a:solidFill>
                        <a:srgbClr val="00000A"/>
                      </a:solidFill>
                      <a:prstDash val="solid"/>
                      <a:headEnd type="none" w="med" len="med"/>
                      <a:tailEnd type="none" w="med" len="med"/>
                    </a:lnB>
                    <a:lnTlToBr>
                      <a:noFill/>
                    </a:lnTlToBr>
                    <a:lnBlToTr>
                      <a:noFill/>
                    </a:lnBlToTr>
                    <a:noFill/>
                  </a:tcPr>
                </a:tc>
              </a:tr>
              <a:tr h="1141095">
                <a:tc>
                  <a:txBody>
                    <a:bodyPr/>
                    <a:lstStyle/>
                    <a:p>
                      <a:pPr indent="0">
                        <a:buNone/>
                      </a:pPr>
                      <a:r>
                        <a:rPr lang="en-US" sz="1200" b="0">
                          <a:latin typeface="Times New Roman" panose="02020603050405020304" charset="0"/>
                          <a:cs typeface="Times New Roman" panose="02020603050405020304" charset="0"/>
                        </a:rPr>
                        <a:t> </a:t>
                      </a:r>
                      <a:endParaRPr lang="en-US" sz="1200" b="0">
                        <a:latin typeface="Times New Roman" panose="02020603050405020304" charset="0"/>
                        <a:ea typeface="Times New Roman" panose="02020603050405020304" charset="0"/>
                        <a:cs typeface="Times New Roman" panose="020206030504050203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endParaRPr lang="en-US" sz="1200" b="0">
                        <a:latin typeface="Times New Roman" panose="02020603050405020304" charset="0"/>
                        <a:ea typeface="Times New Roman" panose="02020603050405020304" charset="0"/>
                        <a:cs typeface="Times New Roman" panose="020206030504050203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w="12700" cap="flat" cmpd="sng">
                      <a:solidFill>
                        <a:srgbClr val="00000A"/>
                      </a:solidFill>
                      <a:prstDash val="solid"/>
                      <a:headEnd type="none" w="med" len="med"/>
                      <a:tailEnd type="none" w="med" len="med"/>
                    </a:lnB>
                    <a:lnTlToBr>
                      <a:noFill/>
                    </a:lnTlToBr>
                    <a:lnBlToTr>
                      <a:noFill/>
                    </a:lnBlToTr>
                    <a:noFill/>
                  </a:tcPr>
                </a:tc>
              </a:tr>
            </a:tbl>
          </a:graphicData>
        </a:graphic>
      </p:graphicFrame>
      <p:cxnSp>
        <p:nvCxnSpPr>
          <p:cNvPr id="10" name="Straight Connector 9"/>
          <p:cNvCxnSpPr/>
          <p:nvPr/>
        </p:nvCxnSpPr>
        <p:spPr>
          <a:xfrm>
            <a:off x="2076450" y="1300480"/>
            <a:ext cx="22225" cy="3476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3769360" y="1277620"/>
            <a:ext cx="34290" cy="33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115935" y="1300480"/>
            <a:ext cx="11430" cy="3566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54850" y="1300480"/>
            <a:ext cx="11430" cy="3601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876165" y="1289050"/>
            <a:ext cx="10795" cy="367982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                           The Schwa /ə/</a:t>
            </a:r>
          </a:p>
        </p:txBody>
      </p:sp>
      <p:sp>
        <p:nvSpPr>
          <p:cNvPr id="8" name="Content Placeholder 7"/>
          <p:cNvSpPr>
            <a:spLocks noGrp="1"/>
          </p:cNvSpPr>
          <p:nvPr>
            <p:ph idx="1"/>
          </p:nvPr>
        </p:nvSpPr>
        <p:spPr/>
        <p:txBody>
          <a:bodyPr/>
          <a:lstStyle/>
          <a:p>
            <a:r>
              <a:rPr lang="en-US"/>
              <a:t>The schwa is a very short, neutral vowel and most common sound in English. The exact quality of schwa sound depends on the consonants around it. It is found in virtually all English words with more than one syllable and it is the sound we use for the weak forms of many words.</a:t>
            </a:r>
          </a:p>
          <a:p>
            <a:endParaRPr lang="en-US"/>
          </a:p>
          <a:p>
            <a:pPr marL="0" indent="0">
              <a:buNone/>
            </a:pPr>
            <a:endParaRPr lang="en-US"/>
          </a:p>
          <a:p>
            <a:r>
              <a:rPr lang="en-US"/>
              <a:t>E.g., earlier, cooker, painter, writer, teacher, soldier etc.,</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B6E38"/>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                           The Schwa /ə/</a:t>
            </a:r>
          </a:p>
        </p:txBody>
      </p:sp>
      <p:sp>
        <p:nvSpPr>
          <p:cNvPr id="8" name="Content Placeholder 7"/>
          <p:cNvSpPr>
            <a:spLocks noGrp="1"/>
          </p:cNvSpPr>
          <p:nvPr>
            <p:ph idx="1"/>
          </p:nvPr>
        </p:nvSpPr>
        <p:spPr/>
        <p:txBody>
          <a:bodyPr/>
          <a:lstStyle/>
          <a:p>
            <a:endParaRPr lang="en-US">
              <a:sym typeface="+mn-ea"/>
            </a:endParaRPr>
          </a:p>
          <a:p>
            <a:r>
              <a:rPr lang="en-US">
                <a:sym typeface="+mn-ea"/>
              </a:rPr>
              <a:t>The Schwa sound can replace any vowel sound in English.</a:t>
            </a:r>
            <a:endParaRPr lang="en-US"/>
          </a:p>
          <a:p>
            <a:endParaRPr lang="en-US">
              <a:sym typeface="+mn-ea"/>
            </a:endParaRPr>
          </a:p>
          <a:p>
            <a:r>
              <a:rPr lang="en-US">
                <a:sym typeface="+mn-ea"/>
              </a:rPr>
              <a:t>Example-  a, an, the, some, and, but, of, from, for, at, them, us, that, as, than, there, am, are, was etc.,</a:t>
            </a:r>
            <a:endParaRPr lang="en-US"/>
          </a:p>
          <a:p>
            <a:r>
              <a:rPr lang="en-US">
                <a:sym typeface="+mn-ea"/>
              </a:rPr>
              <a:t>Try pronouncing the following words with the Schwa sound.</a:t>
            </a:r>
          </a:p>
          <a:p>
            <a:pPr marL="0" indent="0">
              <a:buNone/>
            </a:pPr>
            <a:endParaRPr lang="en-US"/>
          </a:p>
          <a:p>
            <a:r>
              <a:rPr lang="en-US">
                <a:sym typeface="+mn-ea"/>
              </a:rPr>
              <a:t>A, to, the, mirror, memory, data, bigger, between, other, pencil, about</a:t>
            </a:r>
            <a:endParaRPr lang="en-US"/>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Intonation</a:t>
            </a:r>
          </a:p>
        </p:txBody>
      </p:sp>
      <p:sp>
        <p:nvSpPr>
          <p:cNvPr id="3" name="Content Placeholder 2"/>
          <p:cNvSpPr>
            <a:spLocks noGrp="1"/>
          </p:cNvSpPr>
          <p:nvPr>
            <p:ph sz="half" idx="1"/>
          </p:nvPr>
        </p:nvSpPr>
        <p:spPr>
          <a:xfrm>
            <a:off x="951865" y="1229360"/>
            <a:ext cx="5034280" cy="43281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a:lstStyle/>
          <a:p>
            <a:r>
              <a:rPr lang="en-US"/>
              <a:t>Intonation is the movement in pitch of the voice. There are three intonation patterns in spoken English: </a:t>
            </a:r>
          </a:p>
          <a:p>
            <a:r>
              <a:rPr lang="en-US"/>
              <a:t>Example:</a:t>
            </a:r>
          </a:p>
          <a:p>
            <a:pPr marL="0" indent="0">
              <a:buNone/>
            </a:pPr>
            <a:endParaRPr lang="en-US"/>
          </a:p>
          <a:p>
            <a:endParaRPr lang="en-US"/>
          </a:p>
        </p:txBody>
      </p:sp>
      <p:pic>
        <p:nvPicPr>
          <p:cNvPr id="6" name="Image1"/>
          <p:cNvPicPr>
            <a:picLocks noGrp="1" noChangeAspect="1" noChangeArrowheads="1"/>
          </p:cNvPicPr>
          <p:nvPr>
            <p:ph sz="half" idx="2"/>
          </p:nvPr>
        </p:nvPicPr>
        <p:blipFill>
          <a:blip r:embed="rId2"/>
          <a:stretch>
            <a:fillRect/>
          </a:stretch>
        </p:blipFill>
        <p:spPr>
          <a:xfrm>
            <a:off x="6489700" y="1300480"/>
            <a:ext cx="5133975" cy="4257040"/>
          </a:xfrm>
          <a:prstGeom prst="rect">
            <a:avLst/>
          </a:prstGeom>
        </p:spPr>
      </p:pic>
      <p:sp>
        <p:nvSpPr>
          <p:cNvPr id="100" name="Text Box 99"/>
          <p:cNvSpPr txBox="1"/>
          <p:nvPr/>
        </p:nvSpPr>
        <p:spPr>
          <a:xfrm>
            <a:off x="838200" y="3282950"/>
            <a:ext cx="5901055" cy="368300"/>
          </a:xfrm>
          <a:prstGeom prst="rect">
            <a:avLst/>
          </a:prstGeom>
          <a:noFill/>
          <a:ln w="9525">
            <a:noFill/>
          </a:ln>
        </p:spPr>
        <p:txBody>
          <a:bodyPr wrap="square">
            <a:spAutoFit/>
          </a:bodyPr>
          <a:lstStyle/>
          <a:p>
            <a:pPr indent="457200"/>
            <a:r>
              <a:rPr lang="en-US" sz="1800" b="1">
                <a:latin typeface="Calibri" panose="020F0502020204030204" charset="0"/>
                <a:cs typeface="Adobe Fan Heiti Std B" charset="0"/>
              </a:rPr>
              <a:t>↘No (no)	↘</a:t>
            </a:r>
            <a:r>
              <a:rPr lang="en-US" sz="1800" b="1">
                <a:latin typeface="Calibri" panose="020F0502020204030204" charset="0"/>
                <a:ea typeface="MS PGothic" panose="020B0600070205080204" charset="-128"/>
                <a:cs typeface="MS PGothic" panose="020B0600070205080204" charset="-128"/>
              </a:rPr>
              <a:t>↗</a:t>
            </a:r>
            <a:r>
              <a:rPr lang="en-US" sz="1800" b="1">
                <a:latin typeface="Calibri" panose="020F0502020204030204" charset="0"/>
                <a:cs typeface="Adobe Fan Heiti Std B" charset="0"/>
              </a:rPr>
              <a:t>No (maybe)	</a:t>
            </a:r>
            <a:r>
              <a:rPr lang="en-US" sz="1800" b="1">
                <a:latin typeface="Calibri" panose="020F0502020204030204" charset="0"/>
                <a:ea typeface="MS PGothic" panose="020B0600070205080204" charset="-128"/>
                <a:cs typeface="MS PGothic" panose="020B0600070205080204" charset="-128"/>
              </a:rPr>
              <a:t>↗</a:t>
            </a:r>
            <a:r>
              <a:rPr lang="en-US" sz="1800" b="1">
                <a:latin typeface="Calibri" panose="020F0502020204030204" charset="0"/>
                <a:cs typeface="Adobe Fan Heiti Std B" charset="0"/>
              </a:rPr>
              <a:t>No (surprise)</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ym typeface="+mn-ea"/>
              </a:rPr>
              <a:t>             </a:t>
            </a:r>
            <a:r>
              <a:rPr lang="en-US">
                <a:solidFill>
                  <a:schemeClr val="bg1"/>
                </a:solidFill>
                <a:sym typeface="+mn-ea"/>
              </a:rPr>
              <a:t>Repeat the words in the box:</a:t>
            </a:r>
            <a:r>
              <a:rPr lang="en-US"/>
              <a:t/>
            </a:r>
            <a:br>
              <a:rPr lang="en-US"/>
            </a:br>
            <a:endParaRPr lang="en-US"/>
          </a:p>
        </p:txBody>
      </p:sp>
      <p:pic>
        <p:nvPicPr>
          <p:cNvPr id="7" name="Picture 13"/>
          <p:cNvPicPr>
            <a:picLocks noGrp="1" noChangeAspect="1" noChangeArrowheads="1"/>
          </p:cNvPicPr>
          <p:nvPr>
            <p:ph idx="1"/>
          </p:nvPr>
        </p:nvPicPr>
        <p:blipFill>
          <a:blip r:embed="rId2"/>
          <a:stretch>
            <a:fillRect/>
          </a:stretch>
        </p:blipFill>
        <p:spPr>
          <a:xfrm>
            <a:off x="1602740" y="1870710"/>
            <a:ext cx="8425180" cy="42392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0530" y="133985"/>
            <a:ext cx="10899140" cy="63684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blipFill>
        <a:effectLst/>
      </p:bgPr>
    </p:bg>
    <p:spTree>
      <p:nvGrpSpPr>
        <p:cNvPr id="1" name=""/>
        <p:cNvGrpSpPr/>
        <p:nvPr/>
      </p:nvGrpSpPr>
      <p:grpSpPr>
        <a:xfrm>
          <a:off x="0" y="0"/>
          <a:ext cx="0" cy="0"/>
          <a:chOff x="0" y="0"/>
          <a:chExt cx="0" cy="0"/>
        </a:xfrm>
      </p:grpSpPr>
      <p:sp>
        <p:nvSpPr>
          <p:cNvPr id="3074" name="Title 3"/>
          <p:cNvSpPr>
            <a:spLocks noGrp="1"/>
          </p:cNvSpPr>
          <p:nvPr>
            <p:ph type="title"/>
          </p:nvPr>
        </p:nvSpPr>
        <p:spPr/>
        <p:txBody>
          <a:bodyPr vert="horz" lIns="91440" tIns="45720" rIns="91440" bIns="45720" anchor="ctr"/>
          <a:lstStyle/>
          <a:p>
            <a:r>
              <a:rPr lang="en-US" altLang="zh-CN"/>
              <a:t>			  What is Phonetics?</a:t>
            </a:r>
          </a:p>
        </p:txBody>
      </p:sp>
      <p:sp>
        <p:nvSpPr>
          <p:cNvPr id="3075" name="Content Placeholder 4"/>
          <p:cNvSpPr>
            <a:spLocks noGrp="1"/>
          </p:cNvSpPr>
          <p:nvPr>
            <p:ph idx="1"/>
          </p:nvPr>
        </p:nvSpPr>
        <p:spPr>
          <a:xfrm>
            <a:off x="838200" y="1558925"/>
            <a:ext cx="10515600" cy="5053013"/>
          </a:xfrm>
        </p:spPr>
        <p:txBody>
          <a:bodyPr vert="horz" lIns="91440" tIns="45720" rIns="91440" bIns="45720" anchor="t"/>
          <a:lstStyle/>
          <a:p>
            <a:r>
              <a:rPr lang="en-US" altLang="zh-CN" sz="3200"/>
              <a:t>Phonetics is a branch of linguistics that studies how humans make and perceive sounds, or in the case of sign languages, the equivalent aspects of sign.</a:t>
            </a:r>
          </a:p>
          <a:p>
            <a:endParaRPr lang="en-US" altLang="zh-CN" sz="3200"/>
          </a:p>
          <a:p>
            <a:r>
              <a:rPr lang="en-US" altLang="zh-CN" sz="3200"/>
              <a:t>Learning phonetics helps us improve our listening skills as we are taught to recognize words associated with the pronunciation. </a:t>
            </a:r>
          </a:p>
          <a:p>
            <a:endParaRPr lang="en-US" altLang="zh-CN" sz="3200"/>
          </a:p>
          <a:p>
            <a:r>
              <a:rPr lang="en-US" altLang="zh-CN" sz="3200"/>
              <a:t>Phonetics is a system of symbols used to represent all the sounds in English.</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p:cNvPicPr>
          <p:nvPr/>
        </p:nvPicPr>
        <p:blipFill>
          <a:blip r:embed="rId2"/>
          <a:stretch>
            <a:fillRect/>
          </a:stretch>
        </p:blipFill>
        <p:spPr>
          <a:xfrm>
            <a:off x="239713" y="0"/>
            <a:ext cx="11825287" cy="6769100"/>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5121" name="Title 1"/>
          <p:cNvSpPr>
            <a:spLocks noGrp="1"/>
          </p:cNvSpPr>
          <p:nvPr>
            <p:ph type="title"/>
          </p:nvPr>
        </p:nvSpPr>
        <p:spPr/>
        <p:txBody>
          <a:bodyPr vert="horz" lIns="91440" tIns="45720" rIns="91440" bIns="45720" anchor="ctr"/>
          <a:lstStyle/>
          <a:p>
            <a:r>
              <a:rPr lang="en-US" altLang="zh-CN"/>
              <a:t>		</a:t>
            </a:r>
            <a:r>
              <a:rPr lang="en-US" altLang="zh-CN" b="1"/>
              <a:t>Phonetic Representation</a:t>
            </a:r>
          </a:p>
        </p:txBody>
      </p:sp>
      <p:pic>
        <p:nvPicPr>
          <p:cNvPr id="5123" name="Picture 1"/>
          <p:cNvPicPr>
            <a:picLocks noChangeAspect="1"/>
          </p:cNvPicPr>
          <p:nvPr/>
        </p:nvPicPr>
        <p:blipFill>
          <a:blip r:embed="rId2"/>
          <a:stretch>
            <a:fillRect/>
          </a:stretch>
        </p:blipFill>
        <p:spPr>
          <a:xfrm>
            <a:off x="733425" y="1691640"/>
            <a:ext cx="5905500" cy="4959985"/>
          </a:xfrm>
          <a:prstGeom prst="rect">
            <a:avLst/>
          </a:prstGeom>
          <a:noFill/>
          <a:ln w="9525">
            <a:noFill/>
          </a:ln>
        </p:spPr>
      </p:pic>
      <p:graphicFrame>
        <p:nvGraphicFramePr>
          <p:cNvPr id="2" name="Content Placeholder 1"/>
          <p:cNvGraphicFramePr>
            <a:graphicFrameLocks noGrp="1"/>
          </p:cNvGraphicFramePr>
          <p:nvPr>
            <p:ph idx="1"/>
          </p:nvPr>
        </p:nvGraphicFramePr>
        <p:xfrm>
          <a:off x="6731000" y="1768475"/>
          <a:ext cx="4982210" cy="4882515"/>
        </p:xfrm>
        <a:graphic>
          <a:graphicData uri="http://schemas.openxmlformats.org/drawingml/2006/table">
            <a:tbl>
              <a:tblPr firstRow="1" bandRow="1">
                <a:tableStyleId>{5940675A-B579-460E-94D1-54222C63F5DA}</a:tableStyleId>
              </a:tblPr>
              <a:tblGrid>
                <a:gridCol w="2176780"/>
                <a:gridCol w="2805430"/>
              </a:tblGrid>
              <a:tr h="729615">
                <a:tc>
                  <a:txBody>
                    <a:bodyPr/>
                    <a:lstStyle/>
                    <a:p>
                      <a:pPr indent="0" algn="ctr">
                        <a:buNone/>
                      </a:pPr>
                      <a:r>
                        <a:rPr lang="en-US" sz="2800" b="1" dirty="0">
                          <a:latin typeface="Corbel" panose="020B0503020204020204" charset="0"/>
                          <a:cs typeface="Corbel" panose="020B0503020204020204" charset="0"/>
                        </a:rPr>
                        <a:t>Vowels</a:t>
                      </a:r>
                      <a:endParaRPr lang="en-US" sz="2800" b="1" dirty="0">
                        <a:latin typeface="Corbel" panose="020B0503020204020204" charset="0"/>
                        <a:ea typeface="Corbel" panose="020B0503020204020204" charset="0"/>
                        <a:cs typeface="Corbel" panose="020B0503020204020204" charset="0"/>
                      </a:endParaRPr>
                    </a:p>
                  </a:txBody>
                  <a:tcPr marL="65405"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800" b="1">
                          <a:latin typeface="Corbel" panose="020B0503020204020204" charset="0"/>
                          <a:cs typeface="Corbel" panose="020B0503020204020204" charset="0"/>
                        </a:rPr>
                        <a:t>Consonants</a:t>
                      </a:r>
                      <a:endParaRPr lang="en-US" sz="2800" b="1">
                        <a:latin typeface="Corbel" panose="020B0503020204020204" charset="0"/>
                        <a:ea typeface="Corbel" panose="020B0503020204020204" charset="0"/>
                        <a:cs typeface="Corbel" panose="020B0503020204020204" charset="0"/>
                      </a:endParaRPr>
                    </a:p>
                  </a:txBody>
                  <a:tcPr marL="65405"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2900">
                <a:tc>
                  <a:txBody>
                    <a:bodyPr/>
                    <a:lstStyle/>
                    <a:p>
                      <a:pPr indent="0">
                        <a:buNone/>
                      </a:pPr>
                      <a:r>
                        <a:rPr lang="en-US" sz="2400" b="0" dirty="0">
                          <a:latin typeface="Corbel" panose="020B0503020204020204" charset="0"/>
                          <a:cs typeface="Corbel" panose="020B0503020204020204" charset="0"/>
                        </a:rPr>
                        <a:t>1-12 </a:t>
                      </a:r>
                      <a:r>
                        <a:rPr lang="en-US" sz="2400" b="0" dirty="0" err="1">
                          <a:latin typeface="Corbel" panose="020B0503020204020204" charset="0"/>
                          <a:cs typeface="Corbel" panose="020B0503020204020204" charset="0"/>
                        </a:rPr>
                        <a:t>Monothong</a:t>
                      </a:r>
                      <a:endParaRPr lang="en-US" sz="2400" b="0" dirty="0">
                        <a:latin typeface="Corbel" panose="020B0503020204020204" charset="0"/>
                        <a:cs typeface="Corbel" panose="020B0503020204020204" charset="0"/>
                      </a:endParaRPr>
                    </a:p>
                    <a:p>
                      <a:pPr indent="0">
                        <a:buNone/>
                      </a:pPr>
                      <a:endParaRPr lang="en-US" sz="2400" b="0" dirty="0">
                        <a:latin typeface="Corbel" panose="020B0503020204020204" charset="0"/>
                        <a:cs typeface="Corbel" panose="020B0503020204020204" charset="0"/>
                      </a:endParaRPr>
                    </a:p>
                    <a:p>
                      <a:pPr indent="0">
                        <a:buNone/>
                      </a:pPr>
                      <a:endParaRPr lang="en-US" sz="2400" b="0" dirty="0">
                        <a:latin typeface="Corbel" panose="020B0503020204020204" charset="0"/>
                        <a:cs typeface="Corbel" panose="020B0503020204020204" charset="0"/>
                      </a:endParaRPr>
                    </a:p>
                    <a:p>
                      <a:pPr indent="0">
                        <a:buNone/>
                      </a:pPr>
                      <a:endParaRPr lang="en-US" sz="2400" b="0" dirty="0">
                        <a:latin typeface="Corbel" panose="020B0503020204020204" charset="0"/>
                        <a:cs typeface="Corbel" panose="020B0503020204020204" charset="0"/>
                      </a:endParaRPr>
                    </a:p>
                    <a:p>
                      <a:pPr indent="0">
                        <a:buNone/>
                      </a:pPr>
                      <a:r>
                        <a:rPr lang="en-US" sz="2400" b="0" dirty="0" smtClean="0">
                          <a:latin typeface="Corbel" panose="020B0503020204020204" charset="0"/>
                          <a:cs typeface="Corbel" panose="020B0503020204020204" charset="0"/>
                        </a:rPr>
                        <a:t>13-19 </a:t>
                      </a:r>
                      <a:r>
                        <a:rPr lang="en-US" sz="2400" b="0" dirty="0">
                          <a:latin typeface="Corbel" panose="020B0503020204020204" charset="0"/>
                          <a:cs typeface="Corbel" panose="020B0503020204020204" charset="0"/>
                        </a:rPr>
                        <a:t>Diphthongs </a:t>
                      </a:r>
                      <a:endParaRPr lang="en-US" sz="2400" b="0" dirty="0">
                        <a:latin typeface="Corbel" panose="020B0503020204020204" charset="0"/>
                        <a:ea typeface="Corbel" panose="020B0503020204020204" charset="0"/>
                        <a:cs typeface="Corbel" panose="020B0503020204020204" charset="0"/>
                      </a:endParaRPr>
                    </a:p>
                  </a:txBody>
                  <a:tcPr marL="65405"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20 – 26 Plosives</a:t>
                      </a:r>
                    </a:p>
                    <a:p>
                      <a:pPr indent="0">
                        <a:buNone/>
                      </a:pPr>
                      <a:endParaRPr lang="en-US" sz="2400" b="0">
                        <a:latin typeface="Corbel" panose="020B0503020204020204" charset="0"/>
                        <a:cs typeface="Corbel" panose="020B0503020204020204" charset="0"/>
                      </a:endParaRPr>
                    </a:p>
                    <a:p>
                      <a:pPr indent="0">
                        <a:buNone/>
                      </a:pPr>
                      <a:r>
                        <a:rPr lang="en-US" sz="2400" b="0">
                          <a:latin typeface="Corbel" panose="020B0503020204020204" charset="0"/>
                          <a:cs typeface="Corbel" panose="020B0503020204020204" charset="0"/>
                        </a:rPr>
                        <a:t>27 – 34 Fricatives</a:t>
                      </a:r>
                    </a:p>
                    <a:p>
                      <a:pPr indent="0">
                        <a:buNone/>
                      </a:pPr>
                      <a:endParaRPr lang="en-US" sz="2400" b="0">
                        <a:latin typeface="Corbel" panose="020B0503020204020204" charset="0"/>
                        <a:cs typeface="Corbel" panose="020B0503020204020204" charset="0"/>
                      </a:endParaRPr>
                    </a:p>
                    <a:p>
                      <a:pPr indent="0">
                        <a:buNone/>
                      </a:pPr>
                      <a:r>
                        <a:rPr lang="en-US" sz="2400" b="0">
                          <a:latin typeface="Corbel" panose="020B0503020204020204" charset="0"/>
                          <a:cs typeface="Corbel" panose="020B0503020204020204" charset="0"/>
                        </a:rPr>
                        <a:t>35 – 36Affricatives</a:t>
                      </a:r>
                    </a:p>
                    <a:p>
                      <a:pPr indent="0">
                        <a:buNone/>
                      </a:pPr>
                      <a:endParaRPr lang="en-US" sz="2400" b="0">
                        <a:latin typeface="Corbel" panose="020B0503020204020204" charset="0"/>
                        <a:cs typeface="Corbel" panose="020B0503020204020204" charset="0"/>
                      </a:endParaRPr>
                    </a:p>
                    <a:p>
                      <a:pPr indent="0">
                        <a:buNone/>
                      </a:pPr>
                      <a:r>
                        <a:rPr lang="en-US" sz="2400" b="0">
                          <a:latin typeface="Corbel" panose="020B0503020204020204" charset="0"/>
                          <a:cs typeface="Corbel" panose="020B0503020204020204" charset="0"/>
                        </a:rPr>
                        <a:t>37 – 39 Nasals</a:t>
                      </a:r>
                    </a:p>
                    <a:p>
                      <a:pPr indent="0">
                        <a:buNone/>
                      </a:pPr>
                      <a:endParaRPr lang="en-US" sz="2400" b="0">
                        <a:latin typeface="Corbel" panose="020B0503020204020204" charset="0"/>
                        <a:cs typeface="Corbel" panose="020B0503020204020204" charset="0"/>
                      </a:endParaRPr>
                    </a:p>
                    <a:p>
                      <a:pPr indent="0">
                        <a:buNone/>
                      </a:pPr>
                      <a:r>
                        <a:rPr lang="en-US" sz="2400" b="0">
                          <a:latin typeface="Corbel" panose="020B0503020204020204" charset="0"/>
                          <a:cs typeface="Corbel" panose="020B0503020204020204" charset="0"/>
                        </a:rPr>
                        <a:t>40 – 43Approximants </a:t>
                      </a:r>
                    </a:p>
                    <a:p>
                      <a:pPr indent="0">
                        <a:buNone/>
                      </a:pPr>
                      <a:endParaRPr lang="en-US" sz="2400" b="0">
                        <a:latin typeface="Corbel" panose="020B0503020204020204" charset="0"/>
                        <a:cs typeface="Corbel" panose="020B0503020204020204" charset="0"/>
                      </a:endParaRPr>
                    </a:p>
                    <a:p>
                      <a:pPr indent="0">
                        <a:buNone/>
                      </a:pPr>
                      <a:r>
                        <a:rPr lang="en-US" sz="2400" b="0">
                          <a:latin typeface="Corbel" panose="020B0503020204020204" charset="0"/>
                          <a:cs typeface="Corbel" panose="020B0503020204020204" charset="0"/>
                        </a:rPr>
                        <a:t>44 – 45 Glottal</a:t>
                      </a:r>
                      <a:endParaRPr lang="en-US" sz="2400" b="0">
                        <a:latin typeface="Corbel" panose="020B0503020204020204" charset="0"/>
                        <a:ea typeface="Corbel" panose="020B0503020204020204" charset="0"/>
                        <a:cs typeface="Corbel" panose="020B0503020204020204" charset="0"/>
                      </a:endParaRPr>
                    </a:p>
                  </a:txBody>
                  <a:tcPr marL="65405"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marL="0" marR="0" indent="0" algn="l" defTabSz="914400" rtl="0" eaLnBrk="1" fontAlgn="auto" latinLnBrk="0" hangingPunct="1">
              <a:lnSpc>
                <a:spcPct val="90000"/>
              </a:lnSpc>
              <a:spcBef>
                <a:spcPct val="0"/>
              </a:spcBef>
              <a:spcAft>
                <a:spcPct val="0"/>
              </a:spcAft>
              <a:buClrTx/>
              <a:buSzTx/>
              <a:buFontTx/>
              <a:buNone/>
            </a:pPr>
            <a:r>
              <a:rPr kumimoji="0" lang="en-US" sz="4400" b="0" i="0" u="none" strike="noStrike" kern="1200" cap="none" spc="0" normalizeH="0" baseline="0" noProof="1">
                <a:solidFill>
                  <a:schemeClr val="tx1"/>
                </a:solidFill>
                <a:latin typeface="Impact" panose="020B0806030902050204" charset="0"/>
                <a:ea typeface="+mj-ea"/>
                <a:cs typeface="Impact" panose="020B0806030902050204" charset="0"/>
                <a:sym typeface="+mn-ea"/>
              </a:rPr>
              <a:t>Vowel Sounds</a:t>
            </a:r>
            <a:r>
              <a:rPr lang="en-US">
                <a:latin typeface="Impact" panose="020B0806030902050204" charset="0"/>
                <a:cs typeface="Impact" panose="020B0806030902050204" charset="0"/>
              </a:rPr>
              <a:t/>
            </a:r>
            <a:br>
              <a:rPr lang="en-US">
                <a:latin typeface="Impact" panose="020B0806030902050204" charset="0"/>
                <a:cs typeface="Impact" panose="020B0806030902050204" charset="0"/>
              </a:rPr>
            </a:br>
            <a:endParaRPr kumimoji="0" lang="en-US" sz="4400" b="0" i="0" u="none" strike="noStrike" kern="1200" cap="none" spc="0" normalizeH="0" baseline="0" noProof="1">
              <a:solidFill>
                <a:schemeClr val="tx1"/>
              </a:solidFill>
              <a:latin typeface="+mj-lt"/>
              <a:ea typeface="+mj-ea"/>
              <a:cs typeface="+mj-cs"/>
            </a:endParaRPr>
          </a:p>
        </p:txBody>
      </p:sp>
      <p:sp>
        <p:nvSpPr>
          <p:cNvPr id="7" name="Text Placeholder 6"/>
          <p:cNvSpPr>
            <a:spLocks noGrp="1"/>
          </p:cNvSpPr>
          <p:nvPr>
            <p:ph type="body" idx="4294967295"/>
          </p:nvPr>
        </p:nvSpPr>
        <p:spPr>
          <a:xfrm>
            <a:off x="295275" y="1133475"/>
            <a:ext cx="6407150" cy="5427980"/>
          </a:xfrm>
        </p:spPr>
        <p:txBody>
          <a:bodyPr>
            <a:normAutofit fontScale="42500" lnSpcReduction="10000"/>
          </a:bodyPr>
          <a:lstStyle/>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lang="en-US" sz="2800" b="0" i="0" u="none" strike="noStrike" kern="1200" cap="none" spc="0" normalizeH="0" baseline="0" noProof="1">
              <a:solidFill>
                <a:schemeClr val="tx1"/>
              </a:solidFill>
              <a:latin typeface="+mn-lt"/>
              <a:ea typeface="+mn-ea"/>
              <a:cs typeface="+mn-cs"/>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10800" b="0" i="0" u="none" strike="noStrike" kern="1200" cap="none" spc="0" normalizeH="0" baseline="0" noProof="1">
                <a:solidFill>
                  <a:schemeClr val="tx1"/>
                </a:solidFill>
                <a:latin typeface="+mn-lt"/>
                <a:ea typeface="+mn-ea"/>
                <a:cs typeface="+mn-cs"/>
              </a:rPr>
              <a:t>1. Sounds in 1st image are </a:t>
            </a:r>
            <a:r>
              <a:rPr kumimoji="0" lang="en-US" sz="10800" b="1" i="0" u="none" strike="noStrike" kern="1200" cap="none" spc="0" normalizeH="0" baseline="0" noProof="1">
                <a:solidFill>
                  <a:schemeClr val="tx1"/>
                </a:solidFill>
                <a:latin typeface="+mn-lt"/>
                <a:ea typeface="+mn-ea"/>
                <a:cs typeface="+mn-cs"/>
              </a:rPr>
              <a:t>monothongs</a:t>
            </a:r>
            <a:r>
              <a:rPr kumimoji="0" lang="en-US" sz="10800" b="0" i="0" u="none" strike="noStrike" kern="1200" cap="none" spc="0" normalizeH="0" baseline="0" noProof="1">
                <a:solidFill>
                  <a:schemeClr val="tx1"/>
                </a:solidFill>
                <a:latin typeface="+mn-lt"/>
                <a:ea typeface="+mn-ea"/>
                <a:cs typeface="+mn-cs"/>
              </a:rPr>
              <a:t>: they require one mouth position. </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lang="en-US" sz="10800" b="0" i="0" u="none" strike="noStrike" kern="1200" cap="none" spc="0" normalizeH="0" baseline="0" noProof="1">
              <a:solidFill>
                <a:schemeClr val="tx1"/>
              </a:solidFill>
              <a:latin typeface="+mn-lt"/>
              <a:ea typeface="+mn-ea"/>
              <a:cs typeface="+mn-cs"/>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10800" b="0" i="0" u="none" strike="noStrike" kern="1200" cap="none" spc="0" normalizeH="0" baseline="0" noProof="1">
                <a:solidFill>
                  <a:schemeClr val="tx1"/>
                </a:solidFill>
                <a:latin typeface="+mn-lt"/>
                <a:ea typeface="+mn-ea"/>
                <a:cs typeface="+mn-cs"/>
              </a:rPr>
              <a:t>2. Sounds in image 2nd, are </a:t>
            </a:r>
            <a:r>
              <a:rPr kumimoji="0" lang="en-US" sz="10800" b="1" i="0" u="none" strike="noStrike" kern="1200" cap="none" spc="0" normalizeH="0" baseline="0" noProof="1">
                <a:solidFill>
                  <a:schemeClr val="tx1"/>
                </a:solidFill>
                <a:latin typeface="+mn-lt"/>
                <a:ea typeface="+mn-ea"/>
                <a:cs typeface="+mn-cs"/>
              </a:rPr>
              <a:t>diphthongs</a:t>
            </a:r>
            <a:r>
              <a:rPr kumimoji="0" lang="en-US" sz="10800" b="0" i="0" u="none" strike="noStrike" kern="1200" cap="none" spc="0" normalizeH="0" baseline="0" noProof="1">
                <a:solidFill>
                  <a:schemeClr val="tx1"/>
                </a:solidFill>
                <a:latin typeface="+mn-lt"/>
                <a:ea typeface="+mn-ea"/>
                <a:cs typeface="+mn-cs"/>
              </a:rPr>
              <a:t>: they require two mouth positions. </a:t>
            </a: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lang="en-US" sz="108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lang="en-US" sz="10800" b="0" i="0" u="none" strike="noStrike" kern="1200" cap="none" spc="0" normalizeH="0" baseline="0" noProof="1">
              <a:solidFill>
                <a:schemeClr val="tx1"/>
              </a:solidFill>
              <a:latin typeface="+mn-lt"/>
              <a:ea typeface="+mn-ea"/>
              <a:cs typeface="+mn-cs"/>
            </a:endParaRPr>
          </a:p>
        </p:txBody>
      </p:sp>
      <p:pic>
        <p:nvPicPr>
          <p:cNvPr id="6148" name="Content Placeholder 7"/>
          <p:cNvPicPr>
            <a:picLocks noGrp="1" noChangeAspect="1"/>
          </p:cNvPicPr>
          <p:nvPr>
            <p:ph sz="half" idx="1"/>
          </p:nvPr>
        </p:nvPicPr>
        <p:blipFill>
          <a:blip r:embed="rId3"/>
          <a:stretch>
            <a:fillRect/>
          </a:stretch>
        </p:blipFill>
        <p:spPr>
          <a:xfrm>
            <a:off x="6847205" y="0"/>
            <a:ext cx="5035550" cy="3091180"/>
          </a:xfrm>
        </p:spPr>
      </p:pic>
      <p:sp>
        <p:nvSpPr>
          <p:cNvPr id="11" name="Content Placeholder 10"/>
          <p:cNvSpPr>
            <a:spLocks noGrp="1"/>
          </p:cNvSpPr>
          <p:nvPr>
            <p:ph sz="half" idx="2"/>
          </p:nvPr>
        </p:nvSpPr>
        <p:spPr>
          <a:xfrm>
            <a:off x="6172200" y="185738"/>
            <a:ext cx="5181600" cy="5991225"/>
          </a:xfrm>
        </p:spPr>
        <p:txBody>
          <a:bodyPr/>
          <a:lstStyle/>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endParaRPr kumimoji="0" lang="en-US" sz="2800" b="0" i="0" u="none" strike="noStrike" kern="1200" cap="none" spc="0" normalizeH="0" baseline="0" noProof="1">
              <a:solidFill>
                <a:schemeClr val="tx1"/>
              </a:solidFill>
              <a:latin typeface="Impact" panose="020B0806030902050204" charset="0"/>
              <a:ea typeface="+mn-ea"/>
              <a:cs typeface="Impact" panose="020B0806030902050204" charset="0"/>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lang="en-US" sz="2800" b="0" i="0" u="none" strike="noStrike" kern="1200" cap="none" spc="0" normalizeH="0" baseline="0" noProof="1">
              <a:solidFill>
                <a:schemeClr val="tx1"/>
              </a:solidFill>
              <a:latin typeface="+mn-lt"/>
              <a:ea typeface="+mn-ea"/>
              <a:cs typeface="+mn-cs"/>
            </a:endParaRPr>
          </a:p>
        </p:txBody>
      </p:sp>
      <p:pic>
        <p:nvPicPr>
          <p:cNvPr id="6150" name="Picture 11"/>
          <p:cNvPicPr>
            <a:picLocks noChangeAspect="1"/>
          </p:cNvPicPr>
          <p:nvPr/>
        </p:nvPicPr>
        <p:blipFill>
          <a:blip r:embed="rId4"/>
          <a:stretch>
            <a:fillRect/>
          </a:stretch>
        </p:blipFill>
        <p:spPr>
          <a:xfrm>
            <a:off x="6848475" y="3292475"/>
            <a:ext cx="5033645" cy="3078480"/>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pPr marL="0" marR="0" indent="0" algn="l" defTabSz="914400" rtl="0" eaLnBrk="1" fontAlgn="auto" latinLnBrk="0" hangingPunct="1">
              <a:lnSpc>
                <a:spcPct val="90000"/>
              </a:lnSpc>
              <a:spcBef>
                <a:spcPct val="0"/>
              </a:spcBef>
              <a:spcAft>
                <a:spcPct val="0"/>
              </a:spcAft>
              <a:buClrTx/>
              <a:buSzTx/>
              <a:buFontTx/>
              <a:buNone/>
            </a:pPr>
            <a:r>
              <a:rPr lang="en-US">
                <a:latin typeface="Impact" panose="020B0806030902050204" charset="0"/>
                <a:cs typeface="Impact" panose="020B0806030902050204" charset="0"/>
              </a:rPr>
              <a:t/>
            </a:r>
            <a:br>
              <a:rPr lang="en-US">
                <a:latin typeface="Impact" panose="020B0806030902050204" charset="0"/>
                <a:cs typeface="Impact" panose="020B0806030902050204" charset="0"/>
              </a:rPr>
            </a:br>
            <a:r>
              <a:rPr lang="en-US">
                <a:latin typeface="Impact" panose="020B0806030902050204" charset="0"/>
                <a:cs typeface="Impact" panose="020B0806030902050204" charset="0"/>
                <a:sym typeface="+mn-ea"/>
              </a:rPr>
              <a:t>Vowel Sounds</a:t>
            </a:r>
            <a:br>
              <a:rPr lang="en-US">
                <a:latin typeface="Impact" panose="020B0806030902050204" charset="0"/>
                <a:cs typeface="Impact" panose="020B0806030902050204" charset="0"/>
                <a:sym typeface="+mn-ea"/>
              </a:rPr>
            </a:br>
            <a:endParaRPr kumimoji="0" lang="en-US" sz="4400" b="0" i="0" u="none" strike="noStrike" kern="1200" cap="none" spc="0" normalizeH="0" baseline="0" noProof="1">
              <a:solidFill>
                <a:schemeClr val="tx1"/>
              </a:solidFill>
              <a:latin typeface="+mj-lt"/>
              <a:ea typeface="+mj-ea"/>
              <a:cs typeface="+mj-cs"/>
            </a:endParaRPr>
          </a:p>
        </p:txBody>
      </p:sp>
      <p:sp>
        <p:nvSpPr>
          <p:cNvPr id="7" name="Text Placeholder 6"/>
          <p:cNvSpPr>
            <a:spLocks noGrp="1"/>
          </p:cNvSpPr>
          <p:nvPr>
            <p:ph type="body" idx="4294967295"/>
          </p:nvPr>
        </p:nvSpPr>
        <p:spPr>
          <a:xfrm>
            <a:off x="0" y="1333500"/>
            <a:ext cx="6702425" cy="5227638"/>
          </a:xfrm>
        </p:spPr>
        <p:txBody>
          <a:bodyPr>
            <a:normAutofit fontScale="52500" lnSpcReduction="10000"/>
          </a:bodyPr>
          <a:lstStyle/>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lang="en-US" sz="2800" b="0" i="0" u="none" strike="noStrike" kern="1200" cap="none" spc="0" normalizeH="0" baseline="0" noProof="1">
              <a:solidFill>
                <a:schemeClr val="tx1"/>
              </a:solidFill>
              <a:latin typeface="+mn-lt"/>
              <a:ea typeface="+mn-ea"/>
              <a:cs typeface="+mn-cs"/>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r>
              <a:rPr kumimoji="0" lang="en-US" sz="10800" b="0" i="0" u="none" strike="noStrike" kern="1200" cap="none" spc="0" normalizeH="0" baseline="0" noProof="1">
                <a:solidFill>
                  <a:schemeClr val="tx1"/>
                </a:solidFill>
                <a:latin typeface="+mn-lt"/>
                <a:ea typeface="+mn-ea"/>
                <a:cs typeface="+mn-cs"/>
              </a:rPr>
              <a:t> </a:t>
            </a:r>
            <a:r>
              <a:rPr lang="en-US" sz="10800">
                <a:sym typeface="+mn-ea"/>
              </a:rPr>
              <a:t>3.Sounds /ɒʊ/ and /ʊ/ are common regional variations. </a:t>
            </a: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endParaRPr lang="en-US" sz="10800">
              <a:sym typeface="+mn-ea"/>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r>
              <a:rPr lang="en-US" sz="10800">
                <a:sym typeface="+mn-ea"/>
              </a:rPr>
              <a:t>Sounds with / : / are long.</a:t>
            </a:r>
            <a:endParaRPr kumimoji="0" lang="en-US" sz="108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lang="en-US" sz="10800" b="0" i="0" u="none" strike="noStrike" kern="1200" cap="none" spc="0" normalizeH="0" baseline="0" noProof="1">
              <a:solidFill>
                <a:schemeClr val="tx1"/>
              </a:solidFill>
              <a:latin typeface="+mn-lt"/>
              <a:ea typeface="+mn-ea"/>
              <a:cs typeface="+mn-cs"/>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endParaRPr kumimoji="0" lang="en-US" sz="108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lang="en-US" sz="10800" b="0" i="0" u="none" strike="noStrike" kern="1200" cap="none" spc="0" normalizeH="0" baseline="0" noProof="1">
              <a:solidFill>
                <a:schemeClr val="tx1"/>
              </a:solidFill>
              <a:latin typeface="+mn-lt"/>
              <a:ea typeface="+mn-ea"/>
              <a:cs typeface="+mn-cs"/>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endParaRPr kumimoji="0" lang="en-US" sz="108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lang="en-US" sz="10800" b="0" i="0" u="none" strike="noStrike" kern="1200" cap="none" spc="0" normalizeH="0" baseline="0" noProof="1">
              <a:solidFill>
                <a:schemeClr val="tx1"/>
              </a:solidFill>
              <a:latin typeface="+mn-lt"/>
              <a:ea typeface="+mn-ea"/>
              <a:cs typeface="+mn-cs"/>
            </a:endParaRPr>
          </a:p>
        </p:txBody>
      </p:sp>
      <p:sp>
        <p:nvSpPr>
          <p:cNvPr id="11" name="Content Placeholder 10"/>
          <p:cNvSpPr>
            <a:spLocks noGrp="1"/>
          </p:cNvSpPr>
          <p:nvPr>
            <p:ph sz="half" idx="2"/>
          </p:nvPr>
        </p:nvSpPr>
        <p:spPr>
          <a:xfrm>
            <a:off x="6172200" y="186055"/>
            <a:ext cx="5808980" cy="5991225"/>
          </a:xfrm>
        </p:spPr>
        <p:txBody>
          <a:bodyPr/>
          <a:lstStyle/>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endParaRPr kumimoji="0" lang="en-US" sz="2800" b="0" i="0" u="none" strike="noStrike" kern="1200" cap="none" spc="0" normalizeH="0" baseline="0" noProof="1">
              <a:solidFill>
                <a:schemeClr val="tx1"/>
              </a:solidFill>
              <a:latin typeface="Impact" panose="020B0806030902050204" charset="0"/>
              <a:ea typeface="+mn-ea"/>
              <a:cs typeface="Impact" panose="020B0806030902050204" charset="0"/>
            </a:endParaRPr>
          </a:p>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endParaRPr kumimoji="0" lang="en-US" sz="2800" b="0" i="0" u="none" strike="noStrike" kern="1200" cap="none" spc="0" normalizeH="0" baseline="0" noProof="1">
              <a:solidFill>
                <a:schemeClr val="tx1"/>
              </a:solidFill>
              <a:latin typeface="+mn-lt"/>
              <a:ea typeface="+mn-ea"/>
              <a:cs typeface="+mn-cs"/>
            </a:endParaRPr>
          </a:p>
        </p:txBody>
      </p:sp>
      <p:pic>
        <p:nvPicPr>
          <p:cNvPr id="5" name="Content Placeholder 4"/>
          <p:cNvPicPr>
            <a:picLocks noGrp="1" noChangeAspect="1" noChangeArrowheads="1"/>
          </p:cNvPicPr>
          <p:nvPr>
            <p:ph sz="half" idx="1"/>
          </p:nvPr>
        </p:nvPicPr>
        <p:blipFill>
          <a:blip r:embed="rId3"/>
          <a:stretch>
            <a:fillRect/>
          </a:stretch>
        </p:blipFill>
        <p:spPr>
          <a:xfrm>
            <a:off x="6055995" y="674370"/>
            <a:ext cx="5509260" cy="42481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981075"/>
          </a:xfrm>
        </p:spPr>
        <p:txBody>
          <a:bodyPr/>
          <a:lstStyle/>
          <a:p>
            <a:r>
              <a:rPr lang="en-US"/>
              <a:t>                                  Sounds</a:t>
            </a:r>
          </a:p>
        </p:txBody>
      </p:sp>
      <p:sp>
        <p:nvSpPr>
          <p:cNvPr id="3" name="Content Placeholder 2"/>
          <p:cNvSpPr>
            <a:spLocks noGrp="1"/>
          </p:cNvSpPr>
          <p:nvPr>
            <p:ph sz="half" idx="1"/>
          </p:nvPr>
        </p:nvSpPr>
        <p:spPr/>
        <p:txBody>
          <a:bodyPr>
            <a:normAutofit/>
          </a:bodyPr>
          <a:lstStyle/>
          <a:p>
            <a: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pPr>
            <a:endParaRPr kumimoji="0" lang="en-US" sz="28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pPr>
            <a:endParaRPr kumimoji="0" lang="en-US" sz="2800" b="0" i="0" u="none" strike="noStrike" kern="1200" cap="none" spc="0" normalizeH="0" baseline="0" noProof="1">
              <a:solidFill>
                <a:schemeClr val="tx1"/>
              </a:solidFill>
              <a:latin typeface="+mn-lt"/>
              <a:ea typeface="+mn-ea"/>
              <a:cs typeface="+mn-cs"/>
            </a:endParaRPr>
          </a:p>
        </p:txBody>
      </p:sp>
      <p:graphicFrame>
        <p:nvGraphicFramePr>
          <p:cNvPr id="4" name="Content Placeholder 3"/>
          <p:cNvGraphicFramePr>
            <a:graphicFrameLocks noGrp="1"/>
          </p:cNvGraphicFramePr>
          <p:nvPr>
            <p:ph sz="half" idx="2"/>
          </p:nvPr>
        </p:nvGraphicFramePr>
        <p:xfrm>
          <a:off x="461645" y="1346200"/>
          <a:ext cx="10892155" cy="4787900"/>
        </p:xfrm>
        <a:graphic>
          <a:graphicData uri="http://schemas.openxmlformats.org/drawingml/2006/table">
            <a:tbl>
              <a:tblPr firstRow="1" bandRow="1">
                <a:tableStyleId>{5940675A-B579-460E-94D1-54222C63F5DA}</a:tableStyleId>
              </a:tblPr>
              <a:tblGrid>
                <a:gridCol w="3639820"/>
                <a:gridCol w="3609975"/>
                <a:gridCol w="3642360"/>
              </a:tblGrid>
              <a:tr h="748030">
                <a:tc>
                  <a:txBody>
                    <a:bodyPr/>
                    <a:lstStyle/>
                    <a:p>
                      <a:pPr indent="0" algn="ctr">
                        <a:buNone/>
                      </a:pPr>
                      <a:r>
                        <a:rPr lang="en-US" sz="2800" b="1">
                          <a:latin typeface="Corbel" panose="020B0503020204020204" charset="0"/>
                          <a:cs typeface="Corbel" panose="020B0503020204020204" charset="0"/>
                        </a:rPr>
                        <a:t>Short Sounds</a:t>
                      </a:r>
                      <a:endParaRPr lang="en-US" sz="2800" b="1">
                        <a:latin typeface="Corbel" panose="020B0503020204020204" charset="0"/>
                        <a:ea typeface="Corbel" panose="020B0503020204020204" charset="0"/>
                        <a:cs typeface="Corbel" panose="020B0503020204020204" charset="0"/>
                      </a:endParaRPr>
                    </a:p>
                  </a:txBody>
                  <a:tcPr marL="-6350" marR="0" marT="0" marB="0" anchor="ctr">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2800" b="1">
                          <a:latin typeface="Corbel" panose="020B0503020204020204" charset="0"/>
                          <a:cs typeface="Corbel" panose="020B0503020204020204" charset="0"/>
                        </a:rPr>
                        <a:t>Long Sounds</a:t>
                      </a:r>
                      <a:endParaRPr lang="en-US" sz="2800" b="1">
                        <a:latin typeface="Corbel" panose="020B0503020204020204" charset="0"/>
                        <a:ea typeface="Corbel" panose="020B0503020204020204" charset="0"/>
                        <a:cs typeface="Corbel" panose="020B0503020204020204" charset="0"/>
                      </a:endParaRPr>
                    </a:p>
                  </a:txBody>
                  <a:tcPr marL="-6350" marR="0" marT="0" marB="0" anchor="ctr">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2800" b="1">
                          <a:latin typeface="Corbel" panose="020B0503020204020204" charset="0"/>
                          <a:cs typeface="Corbel" panose="020B0503020204020204" charset="0"/>
                        </a:rPr>
                        <a:t>Diphthong Sounds</a:t>
                      </a:r>
                      <a:endParaRPr lang="en-US" sz="2800" b="1">
                        <a:latin typeface="Corbel" panose="020B0503020204020204" charset="0"/>
                        <a:ea typeface="Corbel" panose="020B0503020204020204" charset="0"/>
                        <a:cs typeface="Corbel" panose="020B0503020204020204" charset="0"/>
                      </a:endParaRPr>
                    </a:p>
                  </a:txBody>
                  <a:tcPr marL="-6350" marR="0" marT="0" marB="0" anchor="ctr">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r>
              <a:tr h="448310">
                <a:tc>
                  <a:txBody>
                    <a:bodyPr/>
                    <a:lstStyle/>
                    <a:p>
                      <a:pPr indent="0">
                        <a:buNone/>
                      </a:pPr>
                      <a:r>
                        <a:rPr lang="en-US" sz="1100" b="0">
                          <a:latin typeface="Corbel" panose="020B0503020204020204" charset="0"/>
                          <a:cs typeface="Corbel" panose="020B0503020204020204" charset="0"/>
                        </a:rPr>
                        <a:t> </a:t>
                      </a:r>
                      <a:endParaRPr lang="en-US" sz="11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1100" b="0">
                          <a:latin typeface="Corbel" panose="020B0503020204020204" charset="0"/>
                          <a:cs typeface="Corbel" panose="020B0503020204020204" charset="0"/>
                        </a:rPr>
                        <a:t> </a:t>
                      </a:r>
                      <a:endParaRPr lang="en-US" sz="11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1100" b="0">
                          <a:latin typeface="Corbel" panose="020B0503020204020204" charset="0"/>
                          <a:cs typeface="Corbel" panose="020B0503020204020204" charset="0"/>
                        </a:rPr>
                        <a:t> </a:t>
                      </a:r>
                      <a:endParaRPr lang="en-US" sz="11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r>
              <a:tr h="543560">
                <a:tc>
                  <a:txBody>
                    <a:bodyPr/>
                    <a:lstStyle/>
                    <a:p>
                      <a:pPr indent="0">
                        <a:buNone/>
                      </a:pPr>
                      <a:r>
                        <a:rPr lang="en-US" sz="3200" b="0">
                          <a:latin typeface="Corbel" panose="020B0503020204020204" charset="0"/>
                          <a:cs typeface="Corbel" panose="020B0503020204020204" charset="0"/>
                        </a:rPr>
                        <a:t>  ɪ =thin</a:t>
                      </a:r>
                      <a:endParaRPr lang="en-US" sz="32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i: =need</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eɪ =pave</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r>
              <a:tr h="474980">
                <a:tc>
                  <a:txBody>
                    <a:bodyPr/>
                    <a:lstStyle/>
                    <a:p>
                      <a:pPr indent="0">
                        <a:buNone/>
                      </a:pPr>
                      <a:r>
                        <a:rPr lang="en-US" sz="2800" b="0">
                          <a:latin typeface="Corbel" panose="020B0503020204020204" charset="0"/>
                          <a:cs typeface="Corbel" panose="020B0503020204020204" charset="0"/>
                        </a:rPr>
                        <a:t>  ʊ= look</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u: = food</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ɔɪ =boy</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475615">
                <a:tc>
                  <a:txBody>
                    <a:bodyPr/>
                    <a:lstStyle/>
                    <a:p>
                      <a:pPr indent="0">
                        <a:buNone/>
                      </a:pPr>
                      <a:r>
                        <a:rPr lang="en-US" sz="2800" b="0">
                          <a:latin typeface="Corbel" panose="020B0503020204020204" charset="0"/>
                          <a:cs typeface="Corbel" panose="020B0503020204020204" charset="0"/>
                        </a:rPr>
                        <a:t>  e =left</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ɜ: =turn</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aɪ =time</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475615">
                <a:tc>
                  <a:txBody>
                    <a:bodyPr/>
                    <a:lstStyle/>
                    <a:p>
                      <a:pPr indent="0">
                        <a:buNone/>
                      </a:pPr>
                      <a:r>
                        <a:rPr lang="en-US" sz="2800" b="0">
                          <a:latin typeface="Corbel" panose="020B0503020204020204" charset="0"/>
                          <a:cs typeface="Corbel" panose="020B0503020204020204" charset="0"/>
                        </a:rPr>
                        <a:t>  ʌ =love</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Helvetica" charset="0"/>
                          <a:cs typeface="Helvetica" charset="0"/>
                        </a:rPr>
                        <a:t>  ɑ</a:t>
                      </a:r>
                      <a:r>
                        <a:rPr lang="en-US" sz="2800" b="0">
                          <a:latin typeface="Corbel" panose="020B0503020204020204" charset="0"/>
                          <a:cs typeface="Corbel" panose="020B0503020204020204" charset="0"/>
                        </a:rPr>
                        <a:t>: =heart</a:t>
                      </a:r>
                      <a:endParaRPr lang="en-US" sz="2800" b="0">
                        <a:latin typeface="Helvetica" charset="0"/>
                        <a:ea typeface="Helvetica" charset="0"/>
                        <a:cs typeface="Helvetica"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əʊ =road</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475615">
                <a:tc>
                  <a:txBody>
                    <a:bodyPr/>
                    <a:lstStyle/>
                    <a:p>
                      <a:pPr indent="0">
                        <a:buNone/>
                      </a:pPr>
                      <a:r>
                        <a:rPr lang="en-US" sz="2800" b="0">
                          <a:latin typeface="Corbel" panose="020B0503020204020204" charset="0"/>
                          <a:cs typeface="Corbel" panose="020B0503020204020204" charset="0"/>
                        </a:rPr>
                        <a:t>  æ =cat </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ɔ: =bored</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aʊ =down</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476250">
                <a:tc>
                  <a:txBody>
                    <a:bodyPr/>
                    <a:lstStyle/>
                    <a:p>
                      <a:pPr indent="0">
                        <a:buNone/>
                      </a:pPr>
                      <a:r>
                        <a:rPr lang="en-US" sz="2800" b="0">
                          <a:latin typeface="Corbel" panose="020B0503020204020204" charset="0"/>
                          <a:cs typeface="Corbel" panose="020B0503020204020204" charset="0"/>
                        </a:rPr>
                        <a:t>  ɒ= lost</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1100" b="0">
                          <a:latin typeface="Corbel" panose="020B0503020204020204" charset="0"/>
                          <a:cs typeface="Corbel" panose="020B0503020204020204" charset="0"/>
                        </a:rPr>
                        <a:t> </a:t>
                      </a:r>
                      <a:endParaRPr lang="en-US" sz="11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ɪə =beard</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644525">
                <a:tc>
                  <a:txBody>
                    <a:bodyPr/>
                    <a:lstStyle/>
                    <a:p>
                      <a:pPr indent="0">
                        <a:buNone/>
                      </a:pPr>
                      <a:r>
                        <a:rPr lang="en-US" sz="1100" b="0">
                          <a:latin typeface="Corbel" panose="020B0503020204020204" charset="0"/>
                          <a:cs typeface="Corbel" panose="020B0503020204020204" charset="0"/>
                        </a:rPr>
                        <a:t> </a:t>
                      </a:r>
                      <a:endParaRPr lang="en-US" sz="11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1100" b="0">
                          <a:latin typeface="Corbel" panose="020B0503020204020204" charset="0"/>
                          <a:cs typeface="Corbel" panose="020B0503020204020204" charset="0"/>
                        </a:rPr>
                        <a:t> </a:t>
                      </a:r>
                      <a:endParaRPr lang="en-US" sz="11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800" b="0">
                          <a:latin typeface="Corbel" panose="020B0503020204020204" charset="0"/>
                          <a:cs typeface="Corbel" panose="020B0503020204020204" charset="0"/>
                        </a:rPr>
                        <a:t>     eə =chair</a:t>
                      </a:r>
                      <a:endParaRPr lang="en-US" sz="28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0">
                <a:tc>
                  <a:txBody>
                    <a:bodyPr/>
                    <a:lstStyle/>
                    <a:p>
                      <a:pPr indent="0">
                        <a:buNone/>
                      </a:pPr>
                      <a:r>
                        <a:rPr lang="en-US" sz="100" b="0">
                          <a:latin typeface="Times New Roman" panose="02020603050405020304" charset="0"/>
                          <a:cs typeface="Times New Roman" panose="02020603050405020304" charset="0"/>
                        </a:rPr>
                        <a:t> </a:t>
                      </a:r>
                      <a:endParaRPr lang="en-US" sz="100" b="0">
                        <a:latin typeface="Times New Roman" panose="02020603050405020304" charset="0"/>
                        <a:ea typeface="Times New Roman" panose="02020603050405020304" charset="0"/>
                        <a:cs typeface="Times New Roman" panose="020206030504050203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charset="0"/>
                          <a:cs typeface="Times New Roman" panose="02020603050405020304" charset="0"/>
                        </a:rPr>
                        <a:t> </a:t>
                      </a:r>
                      <a:endParaRPr lang="en-US" sz="100" b="0">
                        <a:latin typeface="Times New Roman" panose="02020603050405020304" charset="0"/>
                        <a:ea typeface="Times New Roman" panose="02020603050405020304" charset="0"/>
                        <a:cs typeface="Times New Roman" panose="020206030504050203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endParaRPr lang="en-US" sz="100" b="0">
                        <a:latin typeface="Times New Roman" panose="02020603050405020304" charset="0"/>
                        <a:ea typeface="Times New Roman" panose="02020603050405020304" charset="0"/>
                        <a:cs typeface="Times New Roman" panose="020206030504050203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EE256"/>
            </a:gs>
            <a:gs pos="100000">
              <a:srgbClr val="52762D"/>
            </a:gs>
          </a:gsLst>
          <a:lin ang="5400000" scaled="0"/>
        </a:gra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a:latin typeface="Corbel" panose="020B0503020204020204" charset="0"/>
                <a:cs typeface="Corbel" panose="020B0503020204020204" charset="0"/>
                <a:sym typeface="+mn-ea"/>
              </a:rPr>
              <a:t>                               Type of sound </a:t>
            </a:r>
            <a:r>
              <a:rPr lang="en-US" b="1">
                <a:latin typeface="Corbel" panose="020B0503020204020204" charset="0"/>
                <a:ea typeface="Corbel" panose="020B0503020204020204" charset="0"/>
                <a:cs typeface="Corbel" panose="020B0503020204020204" charset="0"/>
              </a:rPr>
              <a:t/>
            </a:r>
            <a:br>
              <a:rPr lang="en-US" b="1">
                <a:latin typeface="Corbel" panose="020B0503020204020204" charset="0"/>
                <a:ea typeface="Corbel" panose="020B0503020204020204" charset="0"/>
                <a:cs typeface="Corbel" panose="020B0503020204020204" charset="0"/>
              </a:rPr>
            </a:br>
            <a:endParaRPr lang="en-US"/>
          </a:p>
        </p:txBody>
      </p:sp>
      <p:graphicFrame>
        <p:nvGraphicFramePr>
          <p:cNvPr id="7" name="Content Placeholder 6"/>
          <p:cNvGraphicFramePr>
            <a:graphicFrameLocks noGrp="1"/>
          </p:cNvGraphicFramePr>
          <p:nvPr>
            <p:ph idx="1"/>
          </p:nvPr>
        </p:nvGraphicFramePr>
        <p:xfrm>
          <a:off x="759460" y="1464310"/>
          <a:ext cx="10515600" cy="4754880"/>
        </p:xfrm>
        <a:graphic>
          <a:graphicData uri="http://schemas.openxmlformats.org/drawingml/2006/table">
            <a:tbl>
              <a:tblPr firstRow="1" bandRow="1">
                <a:tableStyleId>{5940675A-B579-460E-94D1-54222C63F5DA}</a:tableStyleId>
              </a:tblPr>
              <a:tblGrid>
                <a:gridCol w="3900170"/>
                <a:gridCol w="602615"/>
                <a:gridCol w="466090"/>
                <a:gridCol w="1207135"/>
                <a:gridCol w="2181860"/>
                <a:gridCol w="2157730"/>
              </a:tblGrid>
              <a:tr h="215900">
                <a:tc>
                  <a:txBody>
                    <a:bodyPr/>
                    <a:lstStyle/>
                    <a:p>
                      <a:pPr indent="0" algn="ctr">
                        <a:buNone/>
                      </a:pPr>
                      <a:r>
                        <a:rPr lang="en-US" sz="2400" b="1">
                          <a:latin typeface="Corbel" panose="020B0503020204020204" charset="0"/>
                          <a:cs typeface="Corbel" panose="020B0503020204020204" charset="0"/>
                        </a:rPr>
                        <a:t>Type of sound </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gridSpan="2">
                  <a:txBody>
                    <a:bodyPr/>
                    <a:lstStyle/>
                    <a:p>
                      <a:pPr indent="0" algn="ctr">
                        <a:buNone/>
                      </a:pPr>
                      <a:r>
                        <a:rPr lang="en-US" sz="2400" b="1">
                          <a:latin typeface="Corbel" panose="020B0503020204020204" charset="0"/>
                          <a:cs typeface="Corbel" panose="020B0503020204020204" charset="0"/>
                        </a:rPr>
                        <a:t>sound</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tcPr>
                </a:tc>
                <a:tc>
                  <a:txBody>
                    <a:bodyPr/>
                    <a:lstStyle/>
                    <a:p>
                      <a:pPr indent="0" algn="ctr">
                        <a:buNone/>
                      </a:pPr>
                      <a:r>
                        <a:rPr lang="en-US" sz="2400" b="1">
                          <a:latin typeface="Corbel" panose="020B0503020204020204" charset="0"/>
                          <a:cs typeface="Corbel" panose="020B0503020204020204" charset="0"/>
                        </a:rPr>
                        <a:t>word-initial</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2400" b="1">
                          <a:latin typeface="Corbel" panose="020B0503020204020204" charset="0"/>
                          <a:cs typeface="Corbel" panose="020B0503020204020204" charset="0"/>
                        </a:rPr>
                        <a:t>word-final</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r>
              <a:tr h="0">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r>
              <a:tr h="203200">
                <a:tc>
                  <a:txBody>
                    <a:bodyPr/>
                    <a:lstStyle/>
                    <a:p>
                      <a:pPr indent="0" algn="ctr">
                        <a:buNone/>
                      </a:pPr>
                      <a:endParaRPr lang="en-US" sz="2400" b="1">
                        <a:latin typeface="Corbel" panose="020B0503020204020204" charset="0"/>
                        <a:cs typeface="Corbel" panose="020B0503020204020204" charset="0"/>
                      </a:endParaRPr>
                    </a:p>
                    <a:p>
                      <a:pPr indent="0" algn="ctr">
                        <a:buNone/>
                      </a:pPr>
                      <a:endParaRPr lang="en-US" sz="2400" b="1">
                        <a:latin typeface="Corbel" panose="020B0503020204020204" charset="0"/>
                        <a:cs typeface="Corbel" panose="020B0503020204020204" charset="0"/>
                      </a:endParaRPr>
                    </a:p>
                    <a:p>
                      <a:pPr indent="0" algn="ctr">
                        <a:buNone/>
                      </a:pPr>
                      <a:r>
                        <a:rPr lang="en-US" sz="2400" b="1">
                          <a:latin typeface="Corbel" panose="020B0503020204020204" charset="0"/>
                          <a:cs typeface="Corbel" panose="020B0503020204020204" charset="0"/>
                        </a:rPr>
                        <a:t>PLOSIVE</a:t>
                      </a:r>
                    </a:p>
                    <a:p>
                      <a:pPr indent="0" algn="ctr">
                        <a:buNone/>
                      </a:pPr>
                      <a:r>
                        <a:rPr lang="en-US" sz="2400" b="0">
                          <a:latin typeface="Corbel" panose="020B0503020204020204" charset="0"/>
                          <a:cs typeface="Corbel" panose="020B0503020204020204" charset="0"/>
                        </a:rPr>
                        <a:t>Air in the mouth followed by an explosion of air.</a:t>
                      </a:r>
                      <a:endParaRPr lang="en-US" sz="2400" b="1">
                        <a:latin typeface="Corbel" panose="020B0503020204020204" charset="0"/>
                        <a:ea typeface="Corbel" panose="020B0503020204020204" charset="0"/>
                        <a:cs typeface="Corbel" panose="020B0503020204020204" charset="0"/>
                      </a:endParaRPr>
                    </a:p>
                  </a:txBody>
                  <a:tcPr marL="-6350" marR="0" marT="0" marB="0" anchor="ctr">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/p/</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tcPr>
                </a:tc>
                <a:tc>
                  <a:txBody>
                    <a:bodyPr/>
                    <a:lstStyle/>
                    <a:p>
                      <a:pPr indent="0" algn="ctr">
                        <a:buNone/>
                      </a:pPr>
                      <a:r>
                        <a:rPr lang="en-US" sz="2400" b="1">
                          <a:latin typeface="Corbel" panose="020B0503020204020204" charset="0"/>
                          <a:cs typeface="Corbel" panose="020B0503020204020204" charset="0"/>
                        </a:rPr>
                        <a:t>p</a:t>
                      </a:r>
                      <a:r>
                        <a:rPr lang="en-US" sz="2400" b="0">
                          <a:latin typeface="Corbel" panose="020B0503020204020204" charset="0"/>
                          <a:cs typeface="Corbel" panose="020B0503020204020204" charset="0"/>
                        </a:rPr>
                        <a:t>ark</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Sto</a:t>
                      </a:r>
                      <a:r>
                        <a:rPr lang="en-US" sz="2400" b="1">
                          <a:latin typeface="Corbel" panose="020B0503020204020204" charset="0"/>
                          <a:cs typeface="Corbel" panose="020B0503020204020204" charset="0"/>
                        </a:rPr>
                        <a:t>p</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r>
              <a:tr h="365760">
                <a:tc>
                  <a:txBody>
                    <a:bodyPr/>
                    <a:lstStyle/>
                    <a:p>
                      <a:pPr indent="0" algn="ctr">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/b/</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1">
                          <a:latin typeface="Corbel" panose="020B0503020204020204" charset="0"/>
                          <a:cs typeface="Corbel" panose="020B0503020204020204" charset="0"/>
                        </a:rPr>
                        <a:t>b</a:t>
                      </a:r>
                      <a:r>
                        <a:rPr lang="en-US" sz="2400" b="0">
                          <a:latin typeface="Corbel" panose="020B0503020204020204" charset="0"/>
                          <a:cs typeface="Corbel" panose="020B0503020204020204" charset="0"/>
                        </a:rPr>
                        <a:t>est</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lo</a:t>
                      </a:r>
                      <a:r>
                        <a:rPr lang="en-US" sz="2400" b="1">
                          <a:latin typeface="Corbel" panose="020B0503020204020204" charset="0"/>
                          <a:cs typeface="Corbel" panose="020B0503020204020204" charset="0"/>
                        </a:rPr>
                        <a:t>b</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127000">
                <a:tc>
                  <a:txBody>
                    <a:bodyPr/>
                    <a:lstStyle/>
                    <a:p>
                      <a:pPr indent="0" algn="ctr">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177800">
                <a:tc>
                  <a:txBody>
                    <a:bodyPr/>
                    <a:lstStyle/>
                    <a:p>
                      <a:pPr indent="0" algn="ctr">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/t/</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1">
                          <a:latin typeface="Corbel" panose="020B0503020204020204" charset="0"/>
                          <a:cs typeface="Corbel" panose="020B0503020204020204" charset="0"/>
                        </a:rPr>
                        <a:t>t</a:t>
                      </a:r>
                      <a:r>
                        <a:rPr lang="en-US" sz="2400" b="0">
                          <a:latin typeface="Corbel" panose="020B0503020204020204" charset="0"/>
                          <a:cs typeface="Corbel" panose="020B0503020204020204" charset="0"/>
                        </a:rPr>
                        <a:t>ime</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Migh</a:t>
                      </a:r>
                      <a:r>
                        <a:rPr lang="en-US" sz="2400" b="1">
                          <a:latin typeface="Corbel" panose="020B0503020204020204" charset="0"/>
                          <a:cs typeface="Corbel" panose="020B0503020204020204" charset="0"/>
                        </a:rPr>
                        <a:t>t</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241300">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/d/</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1">
                          <a:latin typeface="Corbel" panose="020B0503020204020204" charset="0"/>
                          <a:cs typeface="Corbel" panose="020B0503020204020204" charset="0"/>
                        </a:rPr>
                        <a:t>d</a:t>
                      </a:r>
                      <a:r>
                        <a:rPr lang="en-US" sz="2400" b="0">
                          <a:latin typeface="Corbel" panose="020B0503020204020204" charset="0"/>
                          <a:cs typeface="Corbel" panose="020B0503020204020204" charset="0"/>
                        </a:rPr>
                        <a:t>one</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Pai</a:t>
                      </a:r>
                      <a:r>
                        <a:rPr lang="en-US" sz="2400" b="1">
                          <a:latin typeface="Corbel" panose="020B0503020204020204" charset="0"/>
                          <a:cs typeface="Corbel" panose="020B0503020204020204" charset="0"/>
                        </a:rPr>
                        <a:t>d</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266700">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/k/</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1">
                          <a:latin typeface="Corbel" panose="020B0503020204020204" charset="0"/>
                          <a:cs typeface="Corbel" panose="020B0503020204020204" charset="0"/>
                        </a:rPr>
                        <a:t>c</a:t>
                      </a:r>
                      <a:r>
                        <a:rPr lang="en-US" sz="2400" b="0">
                          <a:latin typeface="Corbel" panose="020B0503020204020204" charset="0"/>
                          <a:cs typeface="Corbel" panose="020B0503020204020204" charset="0"/>
                        </a:rPr>
                        <a:t>art</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la</a:t>
                      </a:r>
                      <a:r>
                        <a:rPr lang="en-US" sz="2400" b="1">
                          <a:latin typeface="Corbel" panose="020B0503020204020204" charset="0"/>
                          <a:cs typeface="Corbel" panose="020B0503020204020204" charset="0"/>
                        </a:rPr>
                        <a:t>k</a:t>
                      </a:r>
                      <a:r>
                        <a:rPr lang="en-US" sz="2400" b="0">
                          <a:latin typeface="Corbel" panose="020B0503020204020204" charset="0"/>
                          <a:cs typeface="Corbel" panose="020B0503020204020204" charset="0"/>
                        </a:rPr>
                        <a:t>e</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266700">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/g/</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1">
                          <a:latin typeface="Corbel" panose="020B0503020204020204" charset="0"/>
                          <a:cs typeface="Corbel" panose="020B0503020204020204" charset="0"/>
                        </a:rPr>
                        <a:t>g</a:t>
                      </a:r>
                      <a:r>
                        <a:rPr lang="en-US" sz="2400" b="0">
                          <a:latin typeface="Corbel" panose="020B0503020204020204" charset="0"/>
                          <a:cs typeface="Corbel" panose="020B0503020204020204" charset="0"/>
                        </a:rPr>
                        <a:t>uide</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Fla</a:t>
                      </a:r>
                      <a:r>
                        <a:rPr lang="en-US" sz="2400" b="1">
                          <a:latin typeface="Corbel" panose="020B0503020204020204" charset="0"/>
                          <a:cs typeface="Corbel" panose="020B0503020204020204" charset="0"/>
                        </a:rPr>
                        <a:t>g</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EE256"/>
            </a:gs>
            <a:gs pos="100000">
              <a:srgbClr val="52762D"/>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graphicFrame>
        <p:nvGraphicFramePr>
          <p:cNvPr id="3" name="Content Placeholder 2"/>
          <p:cNvGraphicFramePr>
            <a:graphicFrameLocks noGrp="1"/>
          </p:cNvGraphicFramePr>
          <p:nvPr>
            <p:ph idx="1"/>
          </p:nvPr>
        </p:nvGraphicFramePr>
        <p:xfrm>
          <a:off x="538480" y="679450"/>
          <a:ext cx="10815320" cy="5852160"/>
        </p:xfrm>
        <a:graphic>
          <a:graphicData uri="http://schemas.openxmlformats.org/drawingml/2006/table">
            <a:tbl>
              <a:tblPr firstRow="1" bandRow="1">
                <a:tableStyleId>{5940675A-B579-460E-94D1-54222C63F5DA}</a:tableStyleId>
              </a:tblPr>
              <a:tblGrid>
                <a:gridCol w="4154805"/>
                <a:gridCol w="606425"/>
                <a:gridCol w="469265"/>
                <a:gridCol w="1212850"/>
                <a:gridCol w="2196465"/>
                <a:gridCol w="2175510"/>
              </a:tblGrid>
              <a:tr h="2560320">
                <a:tc>
                  <a:txBody>
                    <a:bodyPr/>
                    <a:lstStyle/>
                    <a:p>
                      <a:pPr indent="0" algn="ctr">
                        <a:buNone/>
                      </a:pPr>
                      <a:endParaRPr lang="en-US" sz="2400" b="1">
                        <a:latin typeface="Corbel" panose="020B0503020204020204" charset="0"/>
                        <a:cs typeface="Corbel" panose="020B0503020204020204" charset="0"/>
                      </a:endParaRPr>
                    </a:p>
                    <a:p>
                      <a:pPr indent="0" algn="ctr">
                        <a:buNone/>
                      </a:pPr>
                      <a:r>
                        <a:rPr lang="en-US" sz="2400" b="1">
                          <a:latin typeface="Corbel" panose="020B0503020204020204" charset="0"/>
                          <a:cs typeface="Corbel" panose="020B0503020204020204" charset="0"/>
                          <a:sym typeface="+mn-ea"/>
                        </a:rPr>
                        <a:t>FRICATIVE</a:t>
                      </a:r>
                      <a:endParaRPr lang="en-US" sz="2400" b="1">
                        <a:latin typeface="Corbel" panose="020B0503020204020204" charset="0"/>
                        <a:cs typeface="Corbel" panose="020B0503020204020204" charset="0"/>
                      </a:endParaRPr>
                    </a:p>
                    <a:p>
                      <a:pPr indent="0" algn="ctr">
                        <a:buNone/>
                      </a:pPr>
                      <a:endParaRPr lang="en-US" sz="2400" b="1">
                        <a:latin typeface="Corbel" panose="020B0503020204020204" charset="0"/>
                        <a:cs typeface="Corbel" panose="020B0503020204020204" charset="0"/>
                      </a:endParaRPr>
                    </a:p>
                    <a:p>
                      <a:pPr indent="0" algn="ctr">
                        <a:buNone/>
                      </a:pPr>
                      <a:r>
                        <a:rPr lang="en-US" sz="2400" b="0">
                          <a:latin typeface="Corbel" panose="020B0503020204020204" charset="0"/>
                          <a:cs typeface="Corbel" panose="020B0503020204020204" charset="0"/>
                        </a:rPr>
                        <a:t>Denoting a type of consonant made by the friction of breath in a narrow opening, producing a turbulent air flow.</a:t>
                      </a:r>
                      <a:endParaRPr lang="en-US" sz="2400" b="1">
                        <a:latin typeface="Corbel" panose="020B0503020204020204" charset="0"/>
                        <a:ea typeface="Corbel" panose="020B0503020204020204" charset="0"/>
                        <a:cs typeface="Corbel" panose="020B0503020204020204" charset="0"/>
                      </a:endParaRPr>
                    </a:p>
                  </a:txBody>
                  <a:tcPr marL="-6350" marR="0" marT="0" marB="0" anchor="ctr">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/f/</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tcPr>
                </a:tc>
                <a:tc>
                  <a:txBody>
                    <a:bodyPr/>
                    <a:lstStyle/>
                    <a:p>
                      <a:pPr indent="0" algn="ctr">
                        <a:buNone/>
                      </a:pPr>
                      <a:r>
                        <a:rPr lang="en-US" sz="2400" b="1">
                          <a:latin typeface="Corbel" panose="020B0503020204020204" charset="0"/>
                          <a:cs typeface="Corbel" panose="020B0503020204020204" charset="0"/>
                        </a:rPr>
                        <a:t>f</a:t>
                      </a:r>
                      <a:r>
                        <a:rPr lang="en-US" sz="2400" b="0">
                          <a:latin typeface="Corbel" panose="020B0503020204020204" charset="0"/>
                          <a:cs typeface="Corbel" panose="020B0503020204020204" charset="0"/>
                        </a:rPr>
                        <a:t>ine</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kni</a:t>
                      </a:r>
                      <a:r>
                        <a:rPr lang="en-US" sz="2400" b="1">
                          <a:latin typeface="Corbel" panose="020B0503020204020204" charset="0"/>
                          <a:cs typeface="Corbel" panose="020B0503020204020204" charset="0"/>
                        </a:rPr>
                        <a:t>f</a:t>
                      </a:r>
                      <a:r>
                        <a:rPr lang="en-US" sz="2400" b="0">
                          <a:latin typeface="Corbel" panose="020B0503020204020204" charset="0"/>
                          <a:cs typeface="Corbel" panose="020B0503020204020204" charset="0"/>
                        </a:rPr>
                        <a:t>e</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w="12700" cap="flat" cmpd="sng">
                      <a:solidFill>
                        <a:srgbClr val="00000A"/>
                      </a:solidFill>
                      <a:prstDash val="solid"/>
                      <a:headEnd type="none" w="med" len="med"/>
                      <a:tailEnd type="none" w="med" len="med"/>
                    </a:lnT>
                    <a:lnB cap="flat">
                      <a:noFill/>
                    </a:lnB>
                    <a:lnTlToBr>
                      <a:noFill/>
                    </a:lnTlToBr>
                    <a:lnBlToTr>
                      <a:noFill/>
                    </a:lnBlToTr>
                    <a:noFill/>
                  </a:tcPr>
                </a:tc>
              </a:tr>
              <a:tr h="365760">
                <a:tc>
                  <a:txBody>
                    <a:bodyPr/>
                    <a:lstStyle/>
                    <a:p>
                      <a:pPr indent="0" algn="ctr">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/v/</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1">
                          <a:latin typeface="Corbel" panose="020B0503020204020204" charset="0"/>
                          <a:cs typeface="Corbel" panose="020B0503020204020204" charset="0"/>
                        </a:rPr>
                        <a:t>v</a:t>
                      </a:r>
                      <a:r>
                        <a:rPr lang="en-US" sz="2400" b="0">
                          <a:latin typeface="Corbel" panose="020B0503020204020204" charset="0"/>
                          <a:cs typeface="Corbel" panose="020B0503020204020204" charset="0"/>
                        </a:rPr>
                        <a:t>an</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lea</a:t>
                      </a:r>
                      <a:r>
                        <a:rPr lang="en-US" sz="2400" b="1">
                          <a:latin typeface="Corbel" panose="020B0503020204020204" charset="0"/>
                          <a:cs typeface="Corbel" panose="020B0503020204020204" charset="0"/>
                        </a:rPr>
                        <a:t>v</a:t>
                      </a:r>
                      <a:r>
                        <a:rPr lang="en-US" sz="2400" b="0">
                          <a:latin typeface="Corbel" panose="020B0503020204020204" charset="0"/>
                          <a:cs typeface="Corbel" panose="020B0503020204020204" charset="0"/>
                        </a:rPr>
                        <a:t>e</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365760">
                <a:tc>
                  <a:txBody>
                    <a:bodyPr/>
                    <a:lstStyle/>
                    <a:p>
                      <a:pPr indent="0" algn="ctr">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/θ/</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1">
                          <a:latin typeface="Corbel" panose="020B0503020204020204" charset="0"/>
                          <a:cs typeface="Corbel" panose="020B0503020204020204" charset="0"/>
                        </a:rPr>
                        <a:t>th</a:t>
                      </a:r>
                      <a:r>
                        <a:rPr lang="en-US" sz="2400" b="0">
                          <a:latin typeface="Corbel" panose="020B0503020204020204" charset="0"/>
                          <a:cs typeface="Corbel" panose="020B0503020204020204" charset="0"/>
                        </a:rPr>
                        <a:t>ink</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pa</a:t>
                      </a:r>
                      <a:r>
                        <a:rPr lang="en-US" sz="2400" b="1">
                          <a:latin typeface="Corbel" panose="020B0503020204020204" charset="0"/>
                          <a:cs typeface="Corbel" panose="020B0503020204020204" charset="0"/>
                        </a:rPr>
                        <a:t>th</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365760">
                <a:tc>
                  <a:txBody>
                    <a:bodyPr/>
                    <a:lstStyle/>
                    <a:p>
                      <a:pPr indent="0" algn="ctr">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365760">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/ð/</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1">
                          <a:latin typeface="Corbel" panose="020B0503020204020204" charset="0"/>
                          <a:cs typeface="Corbel" panose="020B0503020204020204" charset="0"/>
                        </a:rPr>
                        <a:t>th</a:t>
                      </a:r>
                      <a:r>
                        <a:rPr lang="en-US" sz="2400" b="0">
                          <a:latin typeface="Corbel" panose="020B0503020204020204" charset="0"/>
                          <a:cs typeface="Corbel" panose="020B0503020204020204" charset="0"/>
                        </a:rPr>
                        <a:t>ose</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ba</a:t>
                      </a:r>
                      <a:r>
                        <a:rPr lang="en-US" sz="2400" b="1">
                          <a:latin typeface="Corbel" panose="020B0503020204020204" charset="0"/>
                          <a:cs typeface="Corbel" panose="020B0503020204020204" charset="0"/>
                        </a:rPr>
                        <a:t>th</a:t>
                      </a:r>
                      <a:r>
                        <a:rPr lang="en-US" sz="2400" b="0">
                          <a:latin typeface="Corbel" panose="020B0503020204020204" charset="0"/>
                          <a:cs typeface="Corbel" panose="020B0503020204020204" charset="0"/>
                        </a:rPr>
                        <a:t>e</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365760">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/s/</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1">
                          <a:latin typeface="Corbel" panose="020B0503020204020204" charset="0"/>
                          <a:cs typeface="Corbel" panose="020B0503020204020204" charset="0"/>
                        </a:rPr>
                        <a:t>s</a:t>
                      </a:r>
                      <a:r>
                        <a:rPr lang="en-US" sz="2400" b="0">
                          <a:latin typeface="Corbel" panose="020B0503020204020204" charset="0"/>
                          <a:cs typeface="Corbel" panose="020B0503020204020204" charset="0"/>
                        </a:rPr>
                        <a:t>ort</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pa</a:t>
                      </a:r>
                      <a:r>
                        <a:rPr lang="en-US" sz="2400" b="1">
                          <a:latin typeface="Corbel" panose="020B0503020204020204" charset="0"/>
                          <a:cs typeface="Corbel" panose="020B0503020204020204" charset="0"/>
                        </a:rPr>
                        <a:t>ss</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365760">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/z/</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1">
                          <a:latin typeface="Corbel" panose="020B0503020204020204" charset="0"/>
                          <a:cs typeface="Corbel" panose="020B0503020204020204" charset="0"/>
                        </a:rPr>
                        <a:t>z</a:t>
                      </a:r>
                      <a:r>
                        <a:rPr lang="en-US" sz="2400" b="0">
                          <a:latin typeface="Corbel" panose="020B0503020204020204" charset="0"/>
                          <a:cs typeface="Corbel" panose="020B0503020204020204" charset="0"/>
                        </a:rPr>
                        <a:t>one</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chee</a:t>
                      </a:r>
                      <a:r>
                        <a:rPr lang="en-US" sz="2400" b="1">
                          <a:latin typeface="Corbel" panose="020B0503020204020204" charset="0"/>
                          <a:cs typeface="Corbel" panose="020B0503020204020204" charset="0"/>
                        </a:rPr>
                        <a:t>s</a:t>
                      </a:r>
                      <a:r>
                        <a:rPr lang="en-US" sz="2400" b="0">
                          <a:latin typeface="Corbel" panose="020B0503020204020204" charset="0"/>
                          <a:cs typeface="Corbel" panose="020B0503020204020204" charset="0"/>
                        </a:rPr>
                        <a:t>e</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365760">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/ʃ/</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1">
                          <a:latin typeface="Corbel" panose="020B0503020204020204" charset="0"/>
                          <a:cs typeface="Corbel" panose="020B0503020204020204" charset="0"/>
                        </a:rPr>
                        <a:t>sh</a:t>
                      </a:r>
                      <a:r>
                        <a:rPr lang="en-US" sz="2400" b="0">
                          <a:latin typeface="Corbel" panose="020B0503020204020204" charset="0"/>
                          <a:cs typeface="Corbel" panose="020B0503020204020204" charset="0"/>
                        </a:rPr>
                        <a:t>ip</a:t>
                      </a:r>
                      <a:endParaRPr lang="en-US" sz="2400" b="1">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mar</a:t>
                      </a:r>
                      <a:r>
                        <a:rPr lang="en-US" sz="2400" b="1">
                          <a:latin typeface="Corbel" panose="020B0503020204020204" charset="0"/>
                          <a:cs typeface="Corbel" panose="020B0503020204020204" charset="0"/>
                        </a:rPr>
                        <a:t>sh</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365760">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gridSpan="2">
                  <a:txBody>
                    <a:bodyPr/>
                    <a:lstStyle/>
                    <a:p>
                      <a:pPr indent="0" algn="ctr">
                        <a:buNone/>
                      </a:pPr>
                      <a:r>
                        <a:rPr lang="en-US" sz="2400" b="0">
                          <a:latin typeface="Corbel" panose="020B0503020204020204" charset="0"/>
                          <a:cs typeface="Corbel" panose="020B0503020204020204" charset="0"/>
                        </a:rPr>
                        <a:t>/ʒ/</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hMerge="1">
                  <a:txBody>
                    <a:bodyPr/>
                    <a:lstStyle/>
                    <a:p>
                      <a:endParaRPr lang="en-US"/>
                    </a:p>
                  </a:txBody>
                  <a:tcPr>
                    <a:lnR w="12700" cap="flat" cmpd="sng">
                      <a:solidFill>
                        <a:srgbClr val="CCCCCC"/>
                      </a:solidFill>
                      <a:prstDash val="solid"/>
                      <a:headEnd type="none" w="med" len="med"/>
                      <a:tailEnd type="none" w="med" len="med"/>
                    </a:lnR>
                    <a:lnT cap="flat">
                      <a:noFill/>
                    </a:lnT>
                    <a:lnB cap="flat">
                      <a:noFill/>
                    </a:lnB>
                  </a:tcPr>
                </a:tc>
                <a:tc>
                  <a:txBody>
                    <a:bodyPr/>
                    <a:lstStyle/>
                    <a:p>
                      <a:pPr indent="0" algn="ctr">
                        <a:buNone/>
                      </a:pPr>
                      <a:r>
                        <a:rPr lang="en-US" sz="2400" b="0">
                          <a:latin typeface="Corbel" panose="020B0503020204020204" charset="0"/>
                          <a:cs typeface="Corbel" panose="020B0503020204020204" charset="0"/>
                        </a:rPr>
                        <a:t>-</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2400" b="0">
                          <a:latin typeface="Corbel" panose="020B0503020204020204" charset="0"/>
                          <a:cs typeface="Corbel" panose="020B0503020204020204" charset="0"/>
                        </a:rPr>
                        <a:t>mea</a:t>
                      </a:r>
                      <a:r>
                        <a:rPr lang="en-US" sz="2400" b="1">
                          <a:latin typeface="Corbel" panose="020B0503020204020204" charset="0"/>
                          <a:cs typeface="Corbel" panose="020B0503020204020204" charset="0"/>
                        </a:rPr>
                        <a:t>s</a:t>
                      </a:r>
                      <a:r>
                        <a:rPr lang="en-US" sz="2400" b="0">
                          <a:latin typeface="Corbel" panose="020B0503020204020204" charset="0"/>
                          <a:cs typeface="Corbel" panose="020B0503020204020204" charset="0"/>
                        </a:rPr>
                        <a:t>ure</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cap="flat">
                      <a:noFill/>
                    </a:lnB>
                    <a:lnTlToBr>
                      <a:noFill/>
                    </a:lnTlToBr>
                    <a:lnBlToTr>
                      <a:noFill/>
                    </a:lnBlToTr>
                    <a:noFill/>
                  </a:tcPr>
                </a:tc>
              </a:tr>
              <a:tr h="365760">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00000A"/>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r>
                        <a:rPr lang="en-US" sz="2400" b="0">
                          <a:latin typeface="Corbel" panose="020B0503020204020204" charset="0"/>
                          <a:cs typeface="Corbel" panose="020B0503020204020204" charset="0"/>
                        </a:rPr>
                        <a:t> </a:t>
                      </a: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CCCCCC"/>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c>
                  <a:txBody>
                    <a:bodyPr/>
                    <a:lstStyle/>
                    <a:p>
                      <a:pPr indent="0">
                        <a:buNone/>
                      </a:pPr>
                      <a:endParaRPr lang="en-US" sz="2400" b="0">
                        <a:latin typeface="Corbel" panose="020B0503020204020204" charset="0"/>
                        <a:ea typeface="Corbel" panose="020B0503020204020204" charset="0"/>
                        <a:cs typeface="Corbel" panose="020B0503020204020204" charset="0"/>
                      </a:endParaRPr>
                    </a:p>
                  </a:txBody>
                  <a:tcPr marL="-6350" marR="0" marT="0" marB="0" anchor="b">
                    <a:lnL w="12700" cap="flat" cmpd="sng">
                      <a:solidFill>
                        <a:srgbClr val="CCCCCC"/>
                      </a:solidFill>
                      <a:prstDash val="solid"/>
                      <a:headEnd type="none" w="med" len="med"/>
                      <a:tailEnd type="none" w="med" len="med"/>
                    </a:lnL>
                    <a:lnR w="12700" cap="flat" cmpd="sng">
                      <a:solidFill>
                        <a:srgbClr val="00000A"/>
                      </a:solidFill>
                      <a:prstDash val="solid"/>
                      <a:headEnd type="none" w="med" len="med"/>
                      <a:tailEnd type="none" w="med" len="med"/>
                    </a:lnR>
                    <a:lnT cap="flat">
                      <a:noFill/>
                    </a:lnT>
                    <a:lnB w="12700" cap="flat" cmpd="sng">
                      <a:solidFill>
                        <a:srgbClr val="00000A"/>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906</Words>
  <Application>WPS Presentation</Application>
  <PresentationFormat>Custom</PresentationFormat>
  <Paragraphs>326</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1_Office Theme</vt:lpstr>
      <vt:lpstr>Phonetics</vt:lpstr>
      <vt:lpstr>     What is Phonetics?</vt:lpstr>
      <vt:lpstr>Slide 3</vt:lpstr>
      <vt:lpstr>  Phonetic Representation</vt:lpstr>
      <vt:lpstr>Vowel Sounds </vt:lpstr>
      <vt:lpstr> Vowel Sounds </vt:lpstr>
      <vt:lpstr>                                  Sounds</vt:lpstr>
      <vt:lpstr>                               Type of sound  </vt:lpstr>
      <vt:lpstr>Slide 9</vt:lpstr>
      <vt:lpstr>Slide 10</vt:lpstr>
      <vt:lpstr>Slide 11</vt:lpstr>
      <vt:lpstr>Decide if the words below are long (l), short (s) or diphthong (d) sounds. The first three have been done for you. </vt:lpstr>
      <vt:lpstr>Say the words and put them into their correct column(“S” sound and “Z” sound) in the box: </vt:lpstr>
      <vt:lpstr>                           The Schwa /ə/</vt:lpstr>
      <vt:lpstr>                           The Schwa /ə/</vt:lpstr>
      <vt:lpstr>                              Intonation</vt:lpstr>
      <vt:lpstr>             Repeat the words in the box: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6</cp:revision>
  <dcterms:created xsi:type="dcterms:W3CDTF">2020-08-21T19:54:00Z</dcterms:created>
  <dcterms:modified xsi:type="dcterms:W3CDTF">2020-08-27T11:08:54Z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