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8" r:id="rId12"/>
    <p:sldId id="269" r:id="rId13"/>
    <p:sldId id="271" r:id="rId14"/>
    <p:sldId id="273" r:id="rId15"/>
    <p:sldId id="274" r:id="rId16"/>
    <p:sldId id="275"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718820" y="775970"/>
            <a:ext cx="10897870" cy="51193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6" name="Content Placeholder 5"/>
          <p:cNvPicPr>
            <a:picLocks noChangeAspect="1"/>
          </p:cNvPicPr>
          <p:nvPr>
            <p:ph idx="1"/>
          </p:nvPr>
        </p:nvPicPr>
        <p:blipFill>
          <a:blip r:embed="rId1"/>
          <a:stretch>
            <a:fillRect/>
          </a:stretch>
        </p:blipFill>
        <p:spPr>
          <a:xfrm>
            <a:off x="0" y="73025"/>
            <a:ext cx="12073890" cy="67849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456565" y="365125"/>
            <a:ext cx="11267440" cy="61531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5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r>
              <a:rPr lang="en-US"/>
              <a:t>                    </a:t>
            </a:r>
            <a:r>
              <a:rPr lang="en-US" b="1"/>
              <a:t>BORROWING WORDS</a:t>
            </a:r>
            <a:endParaRPr lang="en-US" b="1"/>
          </a:p>
        </p:txBody>
      </p:sp>
      <p:sp>
        <p:nvSpPr>
          <p:cNvPr id="3" name="Content Placeholder 2"/>
          <p:cNvSpPr>
            <a:spLocks noGrp="1"/>
          </p:cNvSpPr>
          <p:nvPr>
            <p:ph idx="1"/>
          </p:nvPr>
        </p:nvSpPr>
        <p:spPr>
          <a:xfrm>
            <a:off x="0" y="1340485"/>
            <a:ext cx="11971655" cy="5516880"/>
          </a:xfrm>
        </p:spPr>
        <p:txBody>
          <a:bodyPr>
            <a:normAutofit fontScale="90000"/>
          </a:bodyPr>
          <a:p>
            <a:r>
              <a:rPr lang="en-US" b="1" u="sng"/>
              <a:t>Definition</a:t>
            </a:r>
            <a:r>
              <a:rPr lang="en-US"/>
              <a:t>: Loanwords are words adopted by the speakers of one language from a different language (the source language). </a:t>
            </a:r>
            <a:endParaRPr lang="en-US"/>
          </a:p>
          <a:p>
            <a:pPr marL="0" indent="0">
              <a:buNone/>
            </a:pPr>
            <a:r>
              <a:rPr lang="en-US" b="1"/>
              <a:t>1. ANONYMOUS (GREEK)</a:t>
            </a:r>
            <a:endParaRPr lang="en-US" b="1"/>
          </a:p>
          <a:p>
            <a:r>
              <a:rPr lang="en-US"/>
              <a:t>The word ‘anonymous’ comes from the Greek word ‘anōnumos’. Anōnumos is defined as something or someone without a name, similar to the English meaning which defines the word as someone who does not reveal their identity.</a:t>
            </a:r>
            <a:endParaRPr lang="en-US"/>
          </a:p>
          <a:p>
            <a:pPr marL="0" indent="0">
              <a:buNone/>
            </a:pPr>
            <a:r>
              <a:rPr lang="en-US" b="1"/>
              <a:t>2. LOOT (HINDI)</a:t>
            </a:r>
            <a:endParaRPr lang="en-US" b="1"/>
          </a:p>
          <a:p>
            <a:r>
              <a:rPr lang="en-US"/>
              <a:t>Pronounced and defined in the exact same manner in English as it is in the origin language Hindi, the word ‘loot’ refers to stolen goods/property.</a:t>
            </a:r>
            <a:endParaRPr lang="en-US"/>
          </a:p>
          <a:p>
            <a:r>
              <a:rPr lang="en-US"/>
              <a:t>For example, a dacoit or robber would keep the ‘loot’ hidden from the eyes of the police.</a:t>
            </a:r>
            <a:endParaRPr lang="en-US"/>
          </a:p>
          <a:p>
            <a:r>
              <a:rPr lang="en-US"/>
              <a:t>The word can also be used as a verb, for example, “they looted all the banks in the town post the civil war.’</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r>
              <a:rPr lang="en-US"/>
              <a:t>                  </a:t>
            </a:r>
            <a:r>
              <a:rPr lang="en-US" b="1"/>
              <a:t>  BORROWING WORDS</a:t>
            </a:r>
            <a:endParaRPr lang="en-US" b="1"/>
          </a:p>
        </p:txBody>
      </p:sp>
      <p:sp>
        <p:nvSpPr>
          <p:cNvPr id="3" name="Content Placeholder 2"/>
          <p:cNvSpPr>
            <a:spLocks noGrp="1"/>
          </p:cNvSpPr>
          <p:nvPr>
            <p:ph idx="1"/>
          </p:nvPr>
        </p:nvSpPr>
        <p:spPr>
          <a:xfrm>
            <a:off x="0" y="1340485"/>
            <a:ext cx="11971655" cy="5516880"/>
          </a:xfrm>
        </p:spPr>
        <p:txBody>
          <a:bodyPr>
            <a:normAutofit/>
          </a:bodyPr>
          <a:p>
            <a:pPr marL="0" indent="0">
              <a:buNone/>
            </a:pPr>
            <a:r>
              <a:rPr lang="en-US" b="1"/>
              <a:t>3. GURU (SANSKRIT)</a:t>
            </a:r>
            <a:endParaRPr lang="en-US" b="1"/>
          </a:p>
          <a:p>
            <a:pPr marL="0" indent="0">
              <a:buNone/>
            </a:pPr>
            <a:r>
              <a:rPr lang="en-US"/>
              <a:t>The word ‘guru’ is derived from the Sanskrit language, in which the definition goes beyond that of a teacher or an expert of subject. Rather, it describes an individual with influential leadership, exceptional knowledge and deep, thought provoking intelligence.</a:t>
            </a:r>
            <a:endParaRPr lang="en-US"/>
          </a:p>
          <a:p>
            <a:pPr marL="0" indent="0">
              <a:buNone/>
            </a:pPr>
            <a:endParaRPr lang="en-US"/>
          </a:p>
          <a:p>
            <a:pPr marL="0" indent="0">
              <a:buNone/>
            </a:pPr>
            <a:r>
              <a:rPr lang="en-US" b="1"/>
              <a:t>4. SAFARI (ARABIC)</a:t>
            </a:r>
            <a:endParaRPr lang="en-US" b="1"/>
          </a:p>
          <a:p>
            <a:pPr marL="0" indent="0">
              <a:buNone/>
            </a:pPr>
            <a:r>
              <a:rPr lang="en-US"/>
              <a:t>An expedition or observing animals in their natural atmosphere is called a ‘safari’. The word originates from the Arabic language and, since having been borrowed by the English language, is used widely across the globe right from jungle safaris to the famous desert safari in the Middle East.</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r>
              <a:rPr lang="en-US"/>
              <a:t>                    </a:t>
            </a:r>
            <a:r>
              <a:rPr lang="en-US" b="1"/>
              <a:t>BORROWING WORDS</a:t>
            </a:r>
            <a:endParaRPr lang="en-US" b="1"/>
          </a:p>
        </p:txBody>
      </p:sp>
      <p:sp>
        <p:nvSpPr>
          <p:cNvPr id="3" name="Content Placeholder 2"/>
          <p:cNvSpPr>
            <a:spLocks noGrp="1"/>
          </p:cNvSpPr>
          <p:nvPr>
            <p:ph idx="1"/>
          </p:nvPr>
        </p:nvSpPr>
        <p:spPr>
          <a:xfrm>
            <a:off x="0" y="1340485"/>
            <a:ext cx="11971655" cy="5516880"/>
          </a:xfrm>
        </p:spPr>
        <p:txBody>
          <a:bodyPr>
            <a:normAutofit lnSpcReduction="10000"/>
          </a:bodyPr>
          <a:p>
            <a:pPr marL="0" indent="0">
              <a:buNone/>
            </a:pPr>
            <a:r>
              <a:rPr lang="en-US" b="1"/>
              <a:t>5. CIGAR (SPANISH)</a:t>
            </a:r>
            <a:endParaRPr lang="en-US" b="1"/>
          </a:p>
          <a:p>
            <a:pPr marL="0" indent="0">
              <a:buNone/>
            </a:pPr>
            <a:r>
              <a:rPr lang="en-US"/>
              <a:t>While many of you may know what a cigar is, the technical definition is ‘a cylinder of dried and fermented tobacco rolled in tobacco leaves for the purpose of smoking’. Quite a hefty definition for something so small, isn’t it?</a:t>
            </a:r>
            <a:endParaRPr lang="en-US"/>
          </a:p>
          <a:p>
            <a:pPr marL="0" indent="0">
              <a:buNone/>
            </a:pPr>
            <a:r>
              <a:rPr lang="en-US"/>
              <a:t>The English terms originate from its Spanish equivalent ‘Cigarro’, which too was derived from another foreign language known as Mayan and was called ‘Sicar’.</a:t>
            </a:r>
            <a:endParaRPr lang="en-US"/>
          </a:p>
          <a:p>
            <a:pPr marL="0" indent="0">
              <a:buNone/>
            </a:pPr>
            <a:r>
              <a:rPr lang="en-US" b="1"/>
              <a:t>6. CARTOON (ITALIAN)</a:t>
            </a:r>
            <a:endParaRPr lang="en-US" b="1"/>
          </a:p>
          <a:p>
            <a:pPr marL="0" indent="0">
              <a:buNone/>
            </a:pPr>
            <a:r>
              <a:rPr lang="en-US"/>
              <a:t>Described as a sketch or drawing showing the subjects in a humorous manner, the word ‘cartoon’ originates from the Italian term ‘carton’ which initially referred to as a drawing on hard paper and was transformed into comical representation in 1843.</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                         </a:t>
            </a:r>
            <a:r>
              <a:rPr lang="en-US" b="1">
                <a:gradFill>
                  <a:gsLst>
                    <a:gs pos="0">
                      <a:srgbClr val="9EE256"/>
                    </a:gs>
                    <a:gs pos="100000">
                      <a:srgbClr val="52762D"/>
                    </a:gs>
                  </a:gsLst>
                  <a:lin scaled="0"/>
                </a:gradFill>
                <a:sym typeface="+mn-ea"/>
              </a:rPr>
              <a:t>BORROWING WORDS</a:t>
            </a:r>
            <a:br>
              <a:rPr lang="en-US" b="1">
                <a:gradFill>
                  <a:gsLst>
                    <a:gs pos="0">
                      <a:srgbClr val="9EE256"/>
                    </a:gs>
                    <a:gs pos="100000">
                      <a:srgbClr val="52762D"/>
                    </a:gs>
                  </a:gsLst>
                  <a:lin scaled="0"/>
                </a:gradFill>
              </a:rPr>
            </a:br>
            <a:endParaRPr lang="en-US" b="1">
              <a:gradFill>
                <a:gsLst>
                  <a:gs pos="0">
                    <a:srgbClr val="9EE256"/>
                  </a:gs>
                  <a:gs pos="100000">
                    <a:srgbClr val="52762D"/>
                  </a:gs>
                </a:gsLst>
                <a:lin scaled="0"/>
              </a:gradFill>
            </a:endParaRPr>
          </a:p>
        </p:txBody>
      </p:sp>
      <p:pic>
        <p:nvPicPr>
          <p:cNvPr id="4" name="Content Placeholder 3"/>
          <p:cNvPicPr>
            <a:picLocks noChangeAspect="1"/>
          </p:cNvPicPr>
          <p:nvPr>
            <p:ph idx="1"/>
          </p:nvPr>
        </p:nvPicPr>
        <p:blipFill>
          <a:blip r:embed="rId1"/>
          <a:stretch>
            <a:fillRect/>
          </a:stretch>
        </p:blipFill>
        <p:spPr>
          <a:xfrm>
            <a:off x="503555" y="1132840"/>
            <a:ext cx="11084560" cy="55918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304800" y="372110"/>
            <a:ext cx="10769600" cy="58096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3"/>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3" name="Title 2"/>
          <p:cNvSpPr>
            <a:spLocks noGrp="1"/>
          </p:cNvSpPr>
          <p:nvPr>
            <p:ph type="title"/>
          </p:nvPr>
        </p:nvSpPr>
        <p:spPr/>
        <p:txBody>
          <a:bodyPr>
            <a:normAutofit fontScale="90000"/>
          </a:bodyPr>
          <a:p>
            <a:pPr algn="ctr"/>
            <a:r>
              <a:rPr lang="en-US" b="1"/>
              <a:t>WORD FORMATION PROCESS</a:t>
            </a:r>
            <a:br>
              <a:rPr lang="en-US" b="1"/>
            </a:br>
            <a:endParaRPr lang="en-US" b="1"/>
          </a:p>
        </p:txBody>
      </p:sp>
      <p:sp>
        <p:nvSpPr>
          <p:cNvPr id="4" name="Content Placeholder 3"/>
          <p:cNvSpPr>
            <a:spLocks noGrp="1"/>
          </p:cNvSpPr>
          <p:nvPr>
            <p:ph idx="1"/>
          </p:nvPr>
        </p:nvSpPr>
        <p:spPr/>
        <p:txBody>
          <a:bodyPr/>
          <a:p>
            <a:pPr>
              <a:buFont typeface="Wingdings" panose="05000000000000000000" charset="0"/>
              <a:buChar char="ü"/>
            </a:pPr>
            <a:r>
              <a:rPr lang="en-US">
                <a:sym typeface="+mn-ea"/>
              </a:rPr>
              <a:t>COMPOUNDING</a:t>
            </a:r>
            <a:endParaRPr lang="en-US">
              <a:sym typeface="+mn-ea"/>
            </a:endParaRPr>
          </a:p>
          <a:p>
            <a:pPr>
              <a:buFont typeface="Wingdings" panose="05000000000000000000" charset="0"/>
              <a:buChar char="ü"/>
            </a:pPr>
            <a:r>
              <a:rPr lang="en-US"/>
              <a:t>CLIPPING</a:t>
            </a:r>
            <a:endParaRPr lang="en-US">
              <a:sym typeface="+mn-ea"/>
            </a:endParaRPr>
          </a:p>
          <a:p>
            <a:pPr>
              <a:buFont typeface="Wingdings" panose="05000000000000000000" charset="0"/>
              <a:buChar char="ü"/>
            </a:pPr>
            <a:r>
              <a:rPr lang="en-US"/>
              <a:t>BLENDING</a:t>
            </a:r>
            <a:endParaRPr lang="en-US">
              <a:sym typeface="+mn-ea"/>
            </a:endParaRPr>
          </a:p>
          <a:p>
            <a:r>
              <a:rPr lang="en-US"/>
              <a:t>DERIVATION</a:t>
            </a:r>
            <a:endParaRPr lang="en-US">
              <a:sym typeface="+mn-ea"/>
            </a:endParaRPr>
          </a:p>
          <a:p>
            <a:r>
              <a:rPr lang="en-US"/>
              <a:t>CREATIVE RESPELLING</a:t>
            </a:r>
            <a:endParaRPr lang="en-US">
              <a:sym typeface="+mn-ea"/>
            </a:endParaRPr>
          </a:p>
          <a:p>
            <a:r>
              <a:rPr lang="en-US"/>
              <a:t>COINING WORDS</a:t>
            </a:r>
            <a:endParaRPr lang="en-US">
              <a:sym typeface="+mn-ea"/>
            </a:endParaRPr>
          </a:p>
          <a:p>
            <a:r>
              <a:rPr lang="en-US"/>
              <a:t>BORROWING WORDS</a:t>
            </a: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2" name="Title 1"/>
          <p:cNvSpPr>
            <a:spLocks noGrp="1"/>
          </p:cNvSpPr>
          <p:nvPr>
            <p:ph type="title"/>
          </p:nvPr>
        </p:nvSpPr>
        <p:spPr/>
        <p:txBody>
          <a:bodyPr/>
          <a:p>
            <a:r>
              <a:rPr lang="en-US"/>
              <a:t>                              </a:t>
            </a:r>
            <a:r>
              <a:rPr lang="en-US" b="1"/>
              <a:t>DERIVATION</a:t>
            </a:r>
            <a:endParaRPr lang="en-US" b="1"/>
          </a:p>
        </p:txBody>
      </p:sp>
      <p:sp>
        <p:nvSpPr>
          <p:cNvPr id="3" name="Content Placeholder 2"/>
          <p:cNvSpPr>
            <a:spLocks noGrp="1"/>
          </p:cNvSpPr>
          <p:nvPr>
            <p:ph idx="1"/>
          </p:nvPr>
        </p:nvSpPr>
        <p:spPr>
          <a:xfrm>
            <a:off x="307975" y="1793240"/>
            <a:ext cx="11045825" cy="4936490"/>
          </a:xfrm>
        </p:spPr>
        <p:txBody>
          <a:bodyPr>
            <a:normAutofit fontScale="80000"/>
          </a:bodyPr>
          <a:p>
            <a:pPr>
              <a:buFont typeface="Wingdings" panose="05000000000000000000" charset="0"/>
              <a:buChar char="Ø"/>
            </a:pPr>
            <a:r>
              <a:rPr lang="en-US" sz="3200" b="1" u="sng"/>
              <a:t>Definition</a:t>
            </a:r>
            <a:r>
              <a:rPr lang="en-US" sz="3200"/>
              <a:t>: Derivation is the process of forming a new word on the basis of an existing word. Examples:</a:t>
            </a:r>
            <a:endParaRPr lang="en-US" sz="3200"/>
          </a:p>
          <a:p>
            <a:r>
              <a:rPr lang="en-US" sz="3200"/>
              <a:t>Happiness and unhappy from </a:t>
            </a:r>
            <a:r>
              <a:rPr lang="en-US" sz="3200" b="1"/>
              <a:t>happy</a:t>
            </a:r>
            <a:r>
              <a:rPr lang="en-US" sz="3200"/>
              <a:t>, </a:t>
            </a:r>
            <a:endParaRPr lang="en-US" sz="3200"/>
          </a:p>
          <a:p>
            <a:r>
              <a:rPr lang="en-US" sz="3200"/>
              <a:t>drinkable from </a:t>
            </a:r>
            <a:r>
              <a:rPr lang="en-US" sz="3200" b="1"/>
              <a:t>drink</a:t>
            </a:r>
            <a:r>
              <a:rPr lang="en-US" sz="3200"/>
              <a:t>, </a:t>
            </a:r>
            <a:endParaRPr lang="en-US" sz="3200"/>
          </a:p>
          <a:p>
            <a:r>
              <a:rPr lang="en-US" sz="3200"/>
              <a:t>modernise from </a:t>
            </a:r>
            <a:r>
              <a:rPr lang="en-US" sz="3200" b="1"/>
              <a:t>modern</a:t>
            </a:r>
            <a:r>
              <a:rPr lang="en-US" sz="3200"/>
              <a:t>, </a:t>
            </a:r>
            <a:endParaRPr lang="en-US" sz="3200"/>
          </a:p>
          <a:p>
            <a:r>
              <a:rPr lang="en-US" sz="3200"/>
              <a:t>reddish from </a:t>
            </a:r>
            <a:r>
              <a:rPr lang="en-US" sz="3200" b="1"/>
              <a:t>red</a:t>
            </a:r>
            <a:r>
              <a:rPr lang="en-US" sz="3200"/>
              <a:t>, </a:t>
            </a:r>
            <a:endParaRPr lang="en-US" sz="3200"/>
          </a:p>
          <a:p>
            <a:r>
              <a:rPr lang="en-US" sz="3200"/>
              <a:t>personally from </a:t>
            </a:r>
            <a:r>
              <a:rPr lang="en-US" sz="3200" b="1"/>
              <a:t>personal</a:t>
            </a:r>
            <a:r>
              <a:rPr lang="en-US" sz="3200"/>
              <a:t>, </a:t>
            </a:r>
            <a:endParaRPr lang="en-US" sz="3200"/>
          </a:p>
          <a:p>
            <a:r>
              <a:rPr lang="en-US" sz="3200"/>
              <a:t>recreational from </a:t>
            </a:r>
            <a:r>
              <a:rPr lang="en-US" sz="3200" b="1"/>
              <a:t>recreation</a:t>
            </a:r>
            <a:r>
              <a:rPr lang="en-US" sz="3200"/>
              <a:t>, </a:t>
            </a:r>
            <a:endParaRPr lang="en-US" sz="3200"/>
          </a:p>
          <a:p>
            <a:r>
              <a:rPr lang="en-US" sz="3200"/>
              <a:t>deliverance from </a:t>
            </a:r>
            <a:r>
              <a:rPr lang="en-US" sz="3200" b="1"/>
              <a:t>deliver</a:t>
            </a:r>
            <a:r>
              <a:rPr lang="en-US" sz="3200"/>
              <a:t>, </a:t>
            </a:r>
            <a:endParaRPr lang="en-US" sz="3200"/>
          </a:p>
          <a:p>
            <a:r>
              <a:rPr lang="en-US" sz="3200"/>
              <a:t>writer from </a:t>
            </a:r>
            <a:r>
              <a:rPr lang="en-US" sz="3200" b="1"/>
              <a:t>write</a:t>
            </a:r>
            <a:endParaRPr lang="en-US" sz="32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ECF40"/>
            </a:gs>
            <a:gs pos="100000">
              <a:srgbClr val="846C21"/>
            </a:gs>
          </a:gsLst>
          <a:lin ang="5400000" scaled="0"/>
        </a:gradFill>
        <a:effectLst/>
      </p:bgPr>
    </p:bg>
    <p:spTree>
      <p:nvGrpSpPr>
        <p:cNvPr id="1" name=""/>
        <p:cNvGrpSpPr/>
        <p:nvPr/>
      </p:nvGrpSpPr>
      <p:grpSpPr/>
      <p:pic>
        <p:nvPicPr>
          <p:cNvPr id="4" name="Content Placeholder 3"/>
          <p:cNvPicPr>
            <a:picLocks noChangeAspect="1"/>
          </p:cNvPicPr>
          <p:nvPr>
            <p:ph idx="4294967295"/>
          </p:nvPr>
        </p:nvPicPr>
        <p:blipFill>
          <a:blip r:embed="rId1"/>
          <a:stretch>
            <a:fillRect/>
          </a:stretch>
        </p:blipFill>
        <p:spPr>
          <a:xfrm>
            <a:off x="860425" y="309245"/>
            <a:ext cx="10541000" cy="61861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691515" y="461645"/>
            <a:ext cx="10721340" cy="57238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tile tx="0" ty="0" sx="100000" sy="100000" flip="none" algn="tl"/>
        </a:blipFill>
        <a:effectLst/>
      </p:bgPr>
    </p:bg>
    <p:spTree>
      <p:nvGrpSpPr>
        <p:cNvPr id="1" name=""/>
        <p:cNvGrpSpPr/>
        <p:nvPr/>
      </p:nvGrpSpPr>
      <p:grpSpPr/>
      <p:sp>
        <p:nvSpPr>
          <p:cNvPr id="2" name="Title 1"/>
          <p:cNvSpPr>
            <a:spLocks noGrp="1"/>
          </p:cNvSpPr>
          <p:nvPr>
            <p:ph type="title"/>
          </p:nvPr>
        </p:nvSpPr>
        <p:spPr/>
        <p:txBody>
          <a:bodyPr/>
          <a:p>
            <a:r>
              <a:rPr lang="en-US"/>
              <a:t>                      </a:t>
            </a:r>
            <a:r>
              <a:rPr lang="en-US" b="1"/>
              <a:t>CREATIVE RESPELLING</a:t>
            </a:r>
            <a:endParaRPr lang="en-US" b="1"/>
          </a:p>
        </p:txBody>
      </p:sp>
      <p:sp>
        <p:nvSpPr>
          <p:cNvPr id="3" name="Content Placeholder 2"/>
          <p:cNvSpPr>
            <a:spLocks noGrp="1"/>
          </p:cNvSpPr>
          <p:nvPr>
            <p:ph idx="1"/>
          </p:nvPr>
        </p:nvSpPr>
        <p:spPr/>
        <p:txBody>
          <a:bodyPr/>
          <a:p>
            <a:r>
              <a:rPr lang="en-US" b="1" u="sng"/>
              <a:t>Definition</a:t>
            </a:r>
            <a:r>
              <a:rPr lang="en-US"/>
              <a:t>: Sometimes words are formed by simply changing the spelling of a word that the speaker wants to relate to the new word. Product names often involve creative respelling, such as Mr. Kleen.</a:t>
            </a:r>
            <a:endParaRPr lang="en-US"/>
          </a:p>
          <a:p>
            <a:endParaRPr lang="en-US"/>
          </a:p>
          <a:p>
            <a:r>
              <a:rPr lang="en-US"/>
              <a:t>Chiefly North American "airplane" is not a respelling but a recoining, modelled after "airship" and "aircraft".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0" y="196215"/>
            <a:ext cx="11532235" cy="64173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r>
              <a:rPr lang="en-US"/>
              <a:t>                           COINING WORDS</a:t>
            </a:r>
            <a:endParaRPr lang="en-US"/>
          </a:p>
        </p:txBody>
      </p:sp>
      <p:sp>
        <p:nvSpPr>
          <p:cNvPr id="3" name="Content Placeholder 2"/>
          <p:cNvSpPr>
            <a:spLocks noGrp="1"/>
          </p:cNvSpPr>
          <p:nvPr>
            <p:ph idx="1"/>
          </p:nvPr>
        </p:nvSpPr>
        <p:spPr/>
        <p:txBody>
          <a:bodyPr/>
          <a:p>
            <a:r>
              <a:rPr lang="en-US"/>
              <a:t>Definition: A coined word (or neologism) is a word that has been inspired by a person or event.</a:t>
            </a:r>
            <a:endParaRPr lang="en-US"/>
          </a:p>
          <a:p>
            <a:pPr marL="0" indent="0">
              <a:buNone/>
            </a:pPr>
            <a:r>
              <a:rPr lang="en-US"/>
              <a:t>Here are a few unique neologisms:</a:t>
            </a:r>
            <a:endParaRPr lang="en-US"/>
          </a:p>
          <a:p>
            <a:r>
              <a:rPr lang="en-US"/>
              <a:t>Metrosexual - a man who dedicates a lot of time and money to his appearance</a:t>
            </a:r>
            <a:endParaRPr lang="en-US"/>
          </a:p>
          <a:p>
            <a:pPr marL="0" indent="0">
              <a:buNone/>
            </a:pPr>
            <a:endParaRPr lang="en-US"/>
          </a:p>
          <a:p>
            <a:r>
              <a:rPr lang="en-US"/>
              <a:t>Staycation - a vacation at home or near one’s home</a:t>
            </a:r>
            <a:endParaRPr lang="en-US"/>
          </a:p>
          <a:p>
            <a:endParaRPr lang="en-US"/>
          </a:p>
          <a:p>
            <a:r>
              <a:rPr lang="en-US"/>
              <a:t>Webinar - online seminar</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a:xfrm>
            <a:off x="838200" y="530225"/>
            <a:ext cx="10515600" cy="819150"/>
          </a:xfrm>
        </p:spPr>
        <p:txBody>
          <a:bodyPr>
            <a:normAutofit fontScale="90000"/>
          </a:bodyPr>
          <a:p>
            <a:r>
              <a:rPr lang="en-US">
                <a:sym typeface="+mn-ea"/>
              </a:rPr>
              <a:t>                               COINING WORDS</a:t>
            </a:r>
            <a:br>
              <a:rPr lang="en-US"/>
            </a:br>
            <a:endParaRPr lang="en-US"/>
          </a:p>
        </p:txBody>
      </p:sp>
      <p:sp>
        <p:nvSpPr>
          <p:cNvPr id="3" name="Content Placeholder 2"/>
          <p:cNvSpPr>
            <a:spLocks noGrp="1"/>
          </p:cNvSpPr>
          <p:nvPr>
            <p:ph idx="1"/>
          </p:nvPr>
        </p:nvSpPr>
        <p:spPr/>
        <p:txBody>
          <a:bodyPr/>
          <a:p>
            <a:r>
              <a:rPr lang="en-US"/>
              <a:t>Banana Republic - politically unstable country that depends on exports</a:t>
            </a:r>
            <a:endParaRPr lang="en-US"/>
          </a:p>
          <a:p>
            <a:r>
              <a:rPr lang="en-US"/>
              <a:t>Butterfingers - clumsy person</a:t>
            </a:r>
            <a:endParaRPr lang="en-US"/>
          </a:p>
          <a:p>
            <a:r>
              <a:rPr lang="en-US"/>
              <a:t>Chortle - chuckle + snort</a:t>
            </a:r>
            <a:endParaRPr lang="en-US"/>
          </a:p>
          <a:p>
            <a:r>
              <a:rPr lang="en-US"/>
              <a:t>Factoid - doubtful fact that has no back-up proof</a:t>
            </a:r>
            <a:endParaRPr lang="en-US"/>
          </a:p>
          <a:p>
            <a:r>
              <a:rPr lang="en-US"/>
              <a:t>Oxbridge = Oxford + Cambridge</a:t>
            </a:r>
            <a:endParaRPr lang="en-US"/>
          </a:p>
          <a:p>
            <a:r>
              <a:rPr lang="en-US"/>
              <a:t>Workaholic - taken from the suffix “-holic” which means addiction</a:t>
            </a:r>
            <a:endParaRPr lang="en-US"/>
          </a:p>
          <a:p>
            <a:r>
              <a:rPr lang="en-US"/>
              <a:t>Yahoo - primitive people with materialistic ways of thinking</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3619</Words>
  <Application>WPS Presentation</Application>
  <PresentationFormat>Widescreen</PresentationFormat>
  <Paragraphs>77</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SimSun</vt:lpstr>
      <vt:lpstr>Wingdings</vt:lpstr>
      <vt:lpstr>Wingdings</vt:lpstr>
      <vt:lpstr>Calibri Light</vt:lpstr>
      <vt:lpstr>Calibri</vt:lpstr>
      <vt:lpstr>Microsoft YaHei</vt:lpstr>
      <vt:lpstr>Arial Unicode MS</vt:lpstr>
      <vt:lpstr>Office Theme</vt:lpstr>
      <vt:lpstr>PowerPoint 演示文稿</vt:lpstr>
      <vt:lpstr>WORD FORMATION PROCESS </vt:lpstr>
      <vt:lpstr>                              DERIVATION</vt:lpstr>
      <vt:lpstr>PowerPoint 演示文稿</vt:lpstr>
      <vt:lpstr>PowerPoint 演示文稿</vt:lpstr>
      <vt:lpstr>                      CREATIVE RESPELLING</vt:lpstr>
      <vt:lpstr>PowerPoint 演示文稿</vt:lpstr>
      <vt:lpstr>                           COINING WORDS</vt:lpstr>
      <vt:lpstr>                               COINING WORDS </vt:lpstr>
      <vt:lpstr>PowerPoint 演示文稿</vt:lpstr>
      <vt:lpstr>PowerPoint 演示文稿</vt:lpstr>
      <vt:lpstr>                    BORROWING WORDS</vt:lpstr>
      <vt:lpstr>                    BORROWING WORDS</vt:lpstr>
      <vt:lpstr>                    BORROWING WORDS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Nidhi</cp:lastModifiedBy>
  <cp:revision>5</cp:revision>
  <dcterms:created xsi:type="dcterms:W3CDTF">2020-09-04T17:27:00Z</dcterms:created>
  <dcterms:modified xsi:type="dcterms:W3CDTF">2020-09-06T10:50:39Z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