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31850" y="4699635"/>
            <a:ext cx="10515600" cy="1835785"/>
          </a:xfrm>
        </p:spPr>
        <p:txBody>
          <a:bodyPr/>
          <a:p>
            <a:r>
              <a:rPr lang="en-US"/>
              <a:t>Prepared by: Dr. Nidhi Joshi</a:t>
            </a:r>
            <a:endParaRPr lang="en-US"/>
          </a:p>
          <a:p>
            <a:r>
              <a:rPr lang="en-US"/>
              <a:t>Asistant Professor</a:t>
            </a:r>
            <a:endParaRPr lang="en-US"/>
          </a:p>
          <a:p>
            <a:r>
              <a:rPr lang="en-US"/>
              <a:t>Career Development Cell</a:t>
            </a:r>
            <a:endParaRPr lang="en-US"/>
          </a:p>
          <a:p>
            <a:r>
              <a:rPr lang="en-US"/>
              <a:t>Parul Institute of Technology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831850" y="629920"/>
            <a:ext cx="10775315" cy="4069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" y="152400"/>
            <a:ext cx="12211685" cy="66351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372110"/>
            <a:ext cx="10769600" cy="58096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120"/>
          </a:xfrm>
        </p:spPr>
        <p:txBody>
          <a:bodyPr/>
          <a:p>
            <a:r>
              <a:rPr lang="en-US"/>
              <a:t>                                </a:t>
            </a:r>
            <a:r>
              <a:rPr lang="en-US" b="1"/>
              <a:t> </a:t>
            </a:r>
            <a:r>
              <a:rPr lang="en-US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Statistics</a:t>
            </a:r>
            <a:endParaRPr lang="en-US" b="1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336040"/>
            <a:ext cx="10515600" cy="4841240"/>
          </a:xfrm>
        </p:spPr>
        <p:txBody>
          <a:bodyPr>
            <a:normAutofit fontScale="90000" lnSpcReduction="10000"/>
          </a:bodyPr>
          <a:p>
            <a:r>
              <a:rPr lang="en-US" sz="3600">
                <a:solidFill>
                  <a:schemeClr val="accent2"/>
                </a:solidFill>
              </a:rPr>
              <a:t>120 words are only needed to survive</a:t>
            </a:r>
            <a:endParaRPr lang="en-US" sz="3600">
              <a:solidFill>
                <a:schemeClr val="accent2"/>
              </a:solidFill>
            </a:endParaRPr>
          </a:p>
          <a:p>
            <a:r>
              <a:rPr lang="en-US" sz="3600">
                <a:solidFill>
                  <a:schemeClr val="accent2"/>
                </a:solidFill>
              </a:rPr>
              <a:t>2000 words are enough to understand the English language</a:t>
            </a:r>
            <a:endParaRPr lang="en-US" sz="3600">
              <a:solidFill>
                <a:schemeClr val="accent2"/>
              </a:solidFill>
            </a:endParaRPr>
          </a:p>
          <a:p>
            <a:r>
              <a:rPr lang="en-US" sz="3600">
                <a:solidFill>
                  <a:schemeClr val="accent2"/>
                </a:solidFill>
              </a:rPr>
              <a:t>10,000 words makes you Champaign in English</a:t>
            </a:r>
            <a:endParaRPr lang="en-US" sz="3600">
              <a:solidFill>
                <a:schemeClr val="accent2"/>
              </a:solidFill>
            </a:endParaRPr>
          </a:p>
          <a:p>
            <a:r>
              <a:rPr lang="en-US" sz="3600">
                <a:solidFill>
                  <a:schemeClr val="accent2"/>
                </a:solidFill>
              </a:rPr>
              <a:t>Native speakers known only around 20,000 words</a:t>
            </a:r>
            <a:endParaRPr lang="en-US" sz="3600">
              <a:solidFill>
                <a:schemeClr val="accent2"/>
              </a:solidFill>
            </a:endParaRPr>
          </a:p>
          <a:p>
            <a:r>
              <a:rPr lang="en-US" sz="3600">
                <a:solidFill>
                  <a:schemeClr val="accent2"/>
                </a:solidFill>
              </a:rPr>
              <a:t>Total number of English words are above 1 million</a:t>
            </a:r>
            <a:endParaRPr lang="en-US" sz="3600">
              <a:solidFill>
                <a:schemeClr val="accent2"/>
              </a:solidFill>
            </a:endParaRPr>
          </a:p>
          <a:p>
            <a:endParaRPr lang="en-US" sz="3600"/>
          </a:p>
          <a:p>
            <a:r>
              <a:rPr lang="en-US" sz="3600"/>
              <a:t>....</a:t>
            </a:r>
            <a:r>
              <a:rPr lang="en-US" sz="360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Did You know vocabulary is more important than grammar.</a:t>
            </a:r>
            <a:endParaRPr lang="en-US" sz="3600"/>
          </a:p>
          <a:p>
            <a:endParaRPr lang="en-US"/>
          </a:p>
          <a:p>
            <a:pPr marL="0" indent="0">
              <a:buNone/>
            </a:pPr>
            <a:r>
              <a:rPr lang="en-US"/>
              <a:t>                                  </a:t>
            </a: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The difficult task is to moemorize words</a:t>
            </a:r>
            <a:endParaRPr lang="en-US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</a:endParaRPr>
          </a:p>
        </p:txBody>
      </p:sp>
      <p:sp>
        <p:nvSpPr>
          <p:cNvPr id="6" name="6-Point Star 5"/>
          <p:cNvSpPr/>
          <p:nvPr/>
        </p:nvSpPr>
        <p:spPr>
          <a:xfrm>
            <a:off x="1002030" y="4458335"/>
            <a:ext cx="369570" cy="424180"/>
          </a:xfrm>
          <a:prstGeom prst="star6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p>
            <a:r>
              <a:rPr lang="en-US"/>
              <a:t>                   </a:t>
            </a:r>
            <a:r>
              <a:rPr lang="en-US">
                <a:latin typeface="Impact" panose="020B0806030902050204" charset="0"/>
                <a:cs typeface="Impact" panose="020B0806030902050204" charset="0"/>
              </a:rPr>
              <a:t>Truth of the matter is </a:t>
            </a:r>
            <a:endParaRPr lang="en-US">
              <a:latin typeface="Impact" panose="020B0806030902050204" charset="0"/>
              <a:cs typeface="Impact" panose="020B080603090205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3830"/>
            <a:ext cx="10515600" cy="4743450"/>
          </a:xfrm>
        </p:spPr>
        <p:txBody>
          <a:bodyPr>
            <a:normAutofit lnSpcReduction="10000"/>
          </a:bodyPr>
          <a:p>
            <a:r>
              <a:rPr lang="en-US"/>
              <a:t>People learn languages with different words and comes to us from various sources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latin typeface="MV Boli" panose="02000500030200090000" charset="0"/>
                <a:cs typeface="MV Boli" panose="02000500030200090000" charset="0"/>
              </a:rPr>
              <a:t>1. Listening (Listen as often as you can)</a:t>
            </a:r>
            <a:endParaRPr lang="en-US">
              <a:latin typeface="MV Boli" panose="02000500030200090000" charset="0"/>
              <a:cs typeface="MV Boli" panose="02000500030200090000" charset="0"/>
            </a:endParaRPr>
          </a:p>
          <a:p>
            <a:pPr marL="0" indent="0">
              <a:buNone/>
            </a:pPr>
            <a:endParaRPr lang="en-US">
              <a:latin typeface="MV Boli" panose="02000500030200090000" charset="0"/>
              <a:cs typeface="MV Boli" panose="02000500030200090000" charset="0"/>
            </a:endParaRPr>
          </a:p>
          <a:p>
            <a:pPr marL="0" indent="0">
              <a:buNone/>
            </a:pPr>
            <a:r>
              <a:rPr lang="en-US">
                <a:latin typeface="MV Boli" panose="02000500030200090000" charset="0"/>
                <a:cs typeface="MV Boli" panose="02000500030200090000" charset="0"/>
              </a:rPr>
              <a:t>2. Reading (While reading note difficult words)</a:t>
            </a:r>
            <a:endParaRPr lang="en-US">
              <a:latin typeface="MV Boli" panose="02000500030200090000" charset="0"/>
              <a:cs typeface="MV Boli" panose="02000500030200090000" charset="0"/>
            </a:endParaRPr>
          </a:p>
          <a:p>
            <a:pPr marL="0" indent="0">
              <a:buNone/>
            </a:pPr>
            <a:endParaRPr lang="en-US">
              <a:latin typeface="MV Boli" panose="02000500030200090000" charset="0"/>
              <a:cs typeface="MV Boli" panose="02000500030200090000" charset="0"/>
            </a:endParaRPr>
          </a:p>
          <a:p>
            <a:pPr marL="0" indent="0">
              <a:buNone/>
            </a:pPr>
            <a:r>
              <a:rPr lang="en-US">
                <a:latin typeface="MV Boli" panose="02000500030200090000" charset="0"/>
                <a:cs typeface="MV Boli" panose="02000500030200090000" charset="0"/>
              </a:rPr>
              <a:t>3. Watching (Watch phonetics of native speakers)</a:t>
            </a:r>
            <a:endParaRPr lang="en-US">
              <a:latin typeface="MV Boli" panose="02000500030200090000" charset="0"/>
              <a:cs typeface="MV Boli" panose="02000500030200090000" charset="0"/>
            </a:endParaRPr>
          </a:p>
          <a:p>
            <a:pPr marL="0" indent="0">
              <a:buNone/>
            </a:pPr>
            <a:endParaRPr lang="en-US">
              <a:latin typeface="MV Boli" panose="02000500030200090000" charset="0"/>
              <a:cs typeface="MV Boli" panose="02000500030200090000" charset="0"/>
            </a:endParaRPr>
          </a:p>
          <a:p>
            <a:pPr marL="0" indent="0">
              <a:buNone/>
            </a:pPr>
            <a:r>
              <a:rPr lang="en-US">
                <a:latin typeface="MV Boli" panose="02000500030200090000" charset="0"/>
                <a:cs typeface="MV Boli" panose="02000500030200090000" charset="0"/>
              </a:rPr>
              <a:t>4. Thinking (Very Important)</a:t>
            </a:r>
            <a:endParaRPr lang="en-US">
              <a:latin typeface="MV Boli" panose="02000500030200090000" charset="0"/>
              <a:cs typeface="MV Boli" panose="0200050003020009000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                                      </a:t>
            </a:r>
            <a:r>
              <a:rPr lang="en-US" b="1"/>
              <a:t>Actions</a:t>
            </a:r>
            <a:br>
              <a:rPr lang="en-US"/>
            </a:br>
            <a:endParaRPr lang="en-US"/>
          </a:p>
        </p:txBody>
      </p:sp>
      <p:sp>
        <p:nvSpPr>
          <p:cNvPr id="5" name="Content Placeholder 4"/>
          <p:cNvSpPr/>
          <p:nvPr>
            <p:ph sz="half" idx="1"/>
          </p:nvPr>
        </p:nvSpPr>
        <p:spPr>
          <a:xfrm>
            <a:off x="838200" y="1825625"/>
            <a:ext cx="10194925" cy="4351655"/>
          </a:xfrm>
        </p:spPr>
        <p:txBody>
          <a:bodyPr>
            <a:normAutofit fontScale="40000"/>
          </a:bodyPr>
          <a:p>
            <a:pPr marL="0" indent="0">
              <a:buNone/>
            </a:pPr>
            <a:r>
              <a:rPr lang="en-US" sz="6000">
                <a:latin typeface="Bahnschrift SemiBold" panose="020B0502040204020203" charset="0"/>
                <a:cs typeface="Bahnschrift SemiBold" panose="020B0502040204020203" charset="0"/>
              </a:rPr>
              <a:t>Read Read and Read</a:t>
            </a:r>
            <a:endParaRPr lang="en-US" sz="6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sz="6000">
                <a:latin typeface="Bahnschrift SemiBold" panose="020B0502040204020203" charset="0"/>
                <a:cs typeface="Bahnschrift SemiBold" panose="020B0502040204020203" charset="0"/>
              </a:rPr>
              <a:t>Read what you are intrested in, Novels, Magazines, Fiction, non-fiction, current affairs, sports etc.</a:t>
            </a:r>
            <a:endParaRPr lang="en-US" sz="6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sz="6000">
                <a:latin typeface="Bahnschrift SemiBold" panose="020B0502040204020203" charset="0"/>
                <a:cs typeface="Bahnschrift SemiBold" panose="020B0502040204020203" charset="0"/>
              </a:rPr>
              <a:t>Write: Write words with more detail.</a:t>
            </a:r>
            <a:endParaRPr lang="en-US" sz="60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0" indent="0">
              <a:buNone/>
            </a:pPr>
            <a:r>
              <a:rPr lang="en-US" sz="6000">
                <a:latin typeface="Bahnschrift SemiBold" panose="020B0502040204020203" charset="0"/>
                <a:cs typeface="Bahnschrift SemiBold" panose="020B0502040204020203" charset="0"/>
              </a:rPr>
              <a:t>   Ex- Noun- Beauty, Verb- Beautify, Adj- Beautiful, Adverb- Beautifully</a:t>
            </a:r>
            <a:endParaRPr lang="en-US" sz="60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0" indent="0">
              <a:buNone/>
            </a:pPr>
            <a:endParaRPr lang="en-US" sz="6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sz="6000">
                <a:latin typeface="Bahnschrift SemiBold" panose="020B0502040204020203" charset="0"/>
                <a:cs typeface="Bahnschrift SemiBold" panose="020B0502040204020203" charset="0"/>
              </a:rPr>
              <a:t>Root, suffix, prefix based words</a:t>
            </a:r>
            <a:endParaRPr lang="en-US" sz="6000">
              <a:latin typeface="Bahnschrift SemiBold" panose="020B0502040204020203" charset="0"/>
              <a:cs typeface="Bahnschrift SemiBold" panose="020B0502040204020203" charset="0"/>
            </a:endParaRPr>
          </a:p>
          <a:p>
            <a:r>
              <a:rPr lang="en-US" sz="6000">
                <a:latin typeface="Bahnschrift SemiBold" panose="020B0502040204020203" charset="0"/>
                <a:cs typeface="Bahnschrift SemiBold" panose="020B0502040204020203" charset="0"/>
              </a:rPr>
              <a:t>Listen: Listen Audio, Video programs that interest you</a:t>
            </a:r>
            <a:endParaRPr lang="en-US" sz="60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0" indent="0">
              <a:buNone/>
            </a:pPr>
            <a:endParaRPr lang="en-US" sz="6000">
              <a:latin typeface="Bahnschrift SemiBold" panose="020B0502040204020203" charset="0"/>
              <a:cs typeface="Bahnschrift SemiBold" panose="020B0502040204020203" charset="0"/>
            </a:endParaRPr>
          </a:p>
          <a:p>
            <a:pPr marL="0" indent="0">
              <a:buNone/>
            </a:pPr>
            <a:r>
              <a:rPr lang="en-US"/>
              <a:t>  </a:t>
            </a:r>
            <a:endParaRPr lang="en-US"/>
          </a:p>
        </p:txBody>
      </p:sp>
      <p:pic>
        <p:nvPicPr>
          <p:cNvPr id="6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134600" y="220345"/>
            <a:ext cx="173355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ECF40"/>
            </a:gs>
            <a:gs pos="100000">
              <a:srgbClr val="846C2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                                      </a:t>
            </a:r>
            <a:r>
              <a:rPr lang="en-US" b="1"/>
              <a:t>Actions</a:t>
            </a:r>
            <a:br>
              <a:rPr lang="en-US"/>
            </a:br>
            <a:endParaRPr lang="en-US"/>
          </a:p>
        </p:txBody>
      </p:sp>
      <p:sp>
        <p:nvSpPr>
          <p:cNvPr id="5" name="Content Placeholder 4"/>
          <p:cNvSpPr/>
          <p:nvPr>
            <p:ph sz="half" idx="1"/>
          </p:nvPr>
        </p:nvSpPr>
        <p:spPr>
          <a:xfrm>
            <a:off x="838200" y="1825625"/>
            <a:ext cx="10194925" cy="4351655"/>
          </a:xfrm>
        </p:spPr>
        <p:txBody>
          <a:bodyPr>
            <a:normAutofit lnSpcReduction="10000"/>
          </a:bodyPr>
          <a:p>
            <a:r>
              <a:rPr lang="en-US" sz="4000">
                <a:latin typeface="Bahnschrift SemiBold" panose="020B0502040204020203" charset="0"/>
                <a:ea typeface="Malgun Gothic Semilight" panose="020B0502040204020203" charset="-122"/>
                <a:cs typeface="Bahnschrift SemiBold" panose="020B0502040204020203" charset="0"/>
              </a:rPr>
              <a:t>Keep a dictionary and thesaurus handy</a:t>
            </a:r>
            <a:endParaRPr lang="en-US" sz="4000">
              <a:latin typeface="Bahnschrift SemiBold" panose="020B0502040204020203" charset="0"/>
              <a:ea typeface="Malgun Gothic Semilight" panose="020B0502040204020203" charset="-122"/>
              <a:cs typeface="Bahnschrift SemiBold" panose="020B0502040204020203" charset="0"/>
            </a:endParaRPr>
          </a:p>
          <a:p>
            <a:endParaRPr lang="en-US" sz="4000">
              <a:latin typeface="Bahnschrift SemiBold" panose="020B0502040204020203" charset="0"/>
              <a:ea typeface="Malgun Gothic Semilight" panose="020B0502040204020203" charset="-122"/>
              <a:cs typeface="Bahnschrift SemiBold" panose="020B0502040204020203" charset="0"/>
            </a:endParaRPr>
          </a:p>
          <a:p>
            <a:r>
              <a:rPr lang="en-US" sz="4000">
                <a:latin typeface="Bahnschrift SemiBold" panose="020B0502040204020203" charset="0"/>
                <a:ea typeface="Malgun Gothic Semilight" panose="020B0502040204020203" charset="-122"/>
                <a:cs typeface="Bahnschrift SemiBold" panose="020B0502040204020203" charset="0"/>
              </a:rPr>
              <a:t>Learn a word a day</a:t>
            </a:r>
            <a:endParaRPr lang="en-US" sz="4000">
              <a:latin typeface="Bahnschrift SemiBold" panose="020B0502040204020203" charset="0"/>
              <a:ea typeface="Malgun Gothic Semilight" panose="020B0502040204020203" charset="-122"/>
              <a:cs typeface="Bahnschrift SemiBold" panose="020B0502040204020203" charset="0"/>
            </a:endParaRPr>
          </a:p>
          <a:p>
            <a:endParaRPr lang="en-US" sz="4000">
              <a:latin typeface="Bahnschrift SemiBold" panose="020B0502040204020203" charset="0"/>
              <a:ea typeface="Malgun Gothic Semilight" panose="020B0502040204020203" charset="-122"/>
              <a:cs typeface="Bahnschrift SemiBold" panose="020B0502040204020203" charset="0"/>
            </a:endParaRPr>
          </a:p>
          <a:p>
            <a:r>
              <a:rPr lang="en-US" sz="4000">
                <a:latin typeface="Bahnschrift SemiBold" panose="020B0502040204020203" charset="0"/>
                <a:ea typeface="Malgun Gothic Semilight" panose="020B0502040204020203" charset="-122"/>
                <a:cs typeface="Bahnschrift SemiBold" panose="020B0502040204020203" charset="0"/>
              </a:rPr>
              <a:t>Play some games</a:t>
            </a:r>
            <a:endParaRPr lang="en-US" sz="4000">
              <a:latin typeface="Bahnschrift SemiBold" panose="020B0502040204020203" charset="0"/>
              <a:ea typeface="Malgun Gothic Semilight" panose="020B0502040204020203" charset="-122"/>
              <a:cs typeface="Bahnschrift SemiBold" panose="020B0502040204020203" charset="0"/>
            </a:endParaRPr>
          </a:p>
          <a:p>
            <a:endParaRPr lang="en-US" sz="4000">
              <a:latin typeface="Bahnschrift SemiBold" panose="020B0502040204020203" charset="0"/>
              <a:ea typeface="Malgun Gothic Semilight" panose="020B0502040204020203" charset="-122"/>
              <a:cs typeface="Bahnschrift SemiBold" panose="020B0502040204020203" charset="0"/>
            </a:endParaRPr>
          </a:p>
          <a:p>
            <a:r>
              <a:rPr lang="en-US" sz="4000">
                <a:latin typeface="Bahnschrift SemiBold" panose="020B0502040204020203" charset="0"/>
                <a:ea typeface="Malgun Gothic Semilight" panose="020B0502040204020203" charset="-122"/>
                <a:cs typeface="Bahnschrift SemiBold" panose="020B0502040204020203" charset="0"/>
              </a:rPr>
              <a:t>Engage yourself in conversations  </a:t>
            </a:r>
            <a:endParaRPr lang="en-US" sz="4000">
              <a:latin typeface="Bahnschrift SemiBold" panose="020B0502040204020203" charset="0"/>
              <a:ea typeface="Malgun Gothic Semilight" panose="020B0502040204020203" charset="-122"/>
              <a:cs typeface="Bahnschrift SemiBold" panose="020B0502040204020203" charset="0"/>
            </a:endParaRPr>
          </a:p>
        </p:txBody>
      </p:sp>
      <p:pic>
        <p:nvPicPr>
          <p:cNvPr id="6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0134600" y="220345"/>
            <a:ext cx="1733550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C000"/>
            </a:gs>
            <a:gs pos="100000">
              <a:srgbClr val="832B2B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          </a:t>
            </a:r>
            <a:r>
              <a:rPr lang="en-US" b="1"/>
              <a:t>Way to Play Vocabulary Game</a:t>
            </a:r>
            <a:br>
              <a:rPr lang="en-US" b="1"/>
            </a:br>
            <a:r>
              <a:rPr lang="en-US" b="1"/>
              <a:t>			(Word Association) </a:t>
            </a:r>
            <a:endParaRPr lang="en-US" b="1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1. A word slide along with a picture will be shown.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2. After 5 to 7 minutes of preperation, Students must speak a </a:t>
            </a:r>
            <a:r>
              <a:rPr lang="en-US" u="sng"/>
              <a:t>story</a:t>
            </a:r>
            <a:r>
              <a:rPr lang="en-US"/>
              <a:t>     	using some or all the words.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Text Box 8"/>
          <p:cNvSpPr txBox="1"/>
          <p:nvPr/>
        </p:nvSpPr>
        <p:spPr>
          <a:xfrm>
            <a:off x="457835" y="1221105"/>
            <a:ext cx="845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bg1"/>
                </a:solidFill>
              </a:rPr>
              <a:t>Night</a:t>
            </a:r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640080" y="2738120"/>
            <a:ext cx="146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business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623060" y="3853815"/>
            <a:ext cx="1358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Buildings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136650" y="4726305"/>
            <a:ext cx="1347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modern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832610" y="5642610"/>
            <a:ext cx="123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Luxury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3898265" y="3244850"/>
            <a:ext cx="1291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tower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8856345" y="2620645"/>
            <a:ext cx="1534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Population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5720080" y="2738120"/>
            <a:ext cx="1634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Excitement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2992120" y="46932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Crowded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168265" y="4693285"/>
            <a:ext cx="127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Crime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7708265" y="4438650"/>
            <a:ext cx="136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bg1"/>
                </a:solidFill>
              </a:rPr>
              <a:t>Energy</a:t>
            </a:r>
            <a:endParaRPr lang="en-US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835" y="86360"/>
            <a:ext cx="11734165" cy="68732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254635" y="-313690"/>
            <a:ext cx="11405235" cy="68529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410" y="-155575"/>
            <a:ext cx="12190095" cy="71037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WPS Presentation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Impact</vt:lpstr>
      <vt:lpstr>MV Boli</vt:lpstr>
      <vt:lpstr>Bahnschrift SemiBold</vt:lpstr>
      <vt:lpstr>Malgun Gothic Semilight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                                 Statistics</vt:lpstr>
      <vt:lpstr>                   Truth of the matter is </vt:lpstr>
      <vt:lpstr>                                      Actions </vt:lpstr>
      <vt:lpstr>                                      Actions </vt:lpstr>
      <vt:lpstr>          Way to Play Vocabulary Game</vt:lpstr>
      <vt:lpstr>Big City Life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Nidhi</cp:lastModifiedBy>
  <cp:revision>7</cp:revision>
  <dcterms:created xsi:type="dcterms:W3CDTF">2020-08-24T17:53:00Z</dcterms:created>
  <dcterms:modified xsi:type="dcterms:W3CDTF">2020-08-30T08:32:34Z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1033-11.2.0.9635</vt:lpwstr>
  </property>
</Properties>
</file>