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73"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xSko2FuhPPLzxOOMYmrB/hyQV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B9024C9-8FCE-4AA2-9233-ACA99D4C898D}">
  <a:tblStyle styleId="{9B9024C9-8FCE-4AA2-9233-ACA99D4C898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
        <p:cNvGrpSpPr/>
        <p:nvPr/>
      </p:nvGrpSpPr>
      <p:grpSpPr>
        <a:xfrm>
          <a:off x="0" y="0"/>
          <a:ext cx="0" cy="0"/>
          <a:chOff x="0" y="0"/>
          <a:chExt cx="0" cy="0"/>
        </a:xfrm>
      </p:grpSpPr>
      <p:sp>
        <p:nvSpPr>
          <p:cNvPr id="12" name="Google Shape;1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 name="Google Shape;1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2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9"/>
        <p:cNvGrpSpPr/>
        <p:nvPr/>
      </p:nvGrpSpPr>
      <p:grpSpPr>
        <a:xfrm>
          <a:off x="0" y="0"/>
          <a:ext cx="0" cy="0"/>
          <a:chOff x="0" y="0"/>
          <a:chExt cx="0" cy="0"/>
        </a:xfrm>
      </p:grpSpPr>
      <p:sp>
        <p:nvSpPr>
          <p:cNvPr id="40" name="Google Shape;40;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2" name="Google Shape;42;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8"/>
          <p:cNvSpPr>
            <a:spLocks noGrp="1"/>
          </p:cNvSpPr>
          <p:nvPr>
            <p:ph type="pic" idx="2"/>
          </p:nvPr>
        </p:nvSpPr>
        <p:spPr>
          <a:xfrm>
            <a:off x="5183188" y="987425"/>
            <a:ext cx="6172200" cy="4873625"/>
          </a:xfrm>
          <a:prstGeom prst="rect">
            <a:avLst/>
          </a:prstGeom>
          <a:noFill/>
          <a:ln>
            <a:noFill/>
          </a:ln>
        </p:spPr>
      </p:sp>
      <p:sp>
        <p:nvSpPr>
          <p:cNvPr id="64" name="Google Shape;64;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8D08C"/>
        </a:solid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title"/>
          </p:nvPr>
        </p:nvSpPr>
        <p:spPr>
          <a:xfrm>
            <a:off x="838200" y="4032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a:t>                      Vocabulary Building</a:t>
            </a:r>
            <a:endParaRPr/>
          </a:p>
        </p:txBody>
      </p:sp>
      <p:pic>
        <p:nvPicPr>
          <p:cNvPr id="85" name="Google Shape;85;p1"/>
          <p:cNvPicPr preferRelativeResize="0">
            <a:picLocks noGrp="1"/>
          </p:cNvPicPr>
          <p:nvPr>
            <p:ph type="body" idx="1"/>
          </p:nvPr>
        </p:nvPicPr>
        <p:blipFill rotWithShape="1">
          <a:blip r:embed="rId3">
            <a:alphaModFix/>
          </a:blip>
          <a:srcRect/>
          <a:stretch/>
        </p:blipFill>
        <p:spPr>
          <a:xfrm>
            <a:off x="3288665" y="1469390"/>
            <a:ext cx="8903335" cy="5296535"/>
          </a:xfrm>
          <a:prstGeom prst="rect">
            <a:avLst/>
          </a:prstGeom>
          <a:noFill/>
          <a:ln>
            <a:noFill/>
          </a:ln>
        </p:spPr>
      </p:pic>
      <p:sp>
        <p:nvSpPr>
          <p:cNvPr id="86" name="Google Shape;86;p1"/>
          <p:cNvSpPr txBox="1">
            <a:spLocks noGrp="1"/>
          </p:cNvSpPr>
          <p:nvPr>
            <p:ph type="body" idx="2"/>
          </p:nvPr>
        </p:nvSpPr>
        <p:spPr>
          <a:xfrm>
            <a:off x="3288665" y="1469390"/>
            <a:ext cx="8801735" cy="538861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7"/>
        <p:cNvGrpSpPr/>
        <p:nvPr/>
      </p:nvGrpSpPr>
      <p:grpSpPr>
        <a:xfrm>
          <a:off x="0" y="0"/>
          <a:ext cx="0" cy="0"/>
          <a:chOff x="0" y="0"/>
          <a:chExt cx="0" cy="0"/>
        </a:xfrm>
      </p:grpSpPr>
      <p:sp>
        <p:nvSpPr>
          <p:cNvPr id="138" name="Google Shape;138;p10"/>
          <p:cNvSpPr txBox="1">
            <a:spLocks noGrp="1"/>
          </p:cNvSpPr>
          <p:nvPr>
            <p:ph type="title"/>
          </p:nvPr>
        </p:nvSpPr>
        <p:spPr>
          <a:xfrm>
            <a:off x="838200" y="365125"/>
            <a:ext cx="10515600" cy="9067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CLIPPING</a:t>
            </a:r>
            <a:endParaRPr/>
          </a:p>
        </p:txBody>
      </p:sp>
      <p:graphicFrame>
        <p:nvGraphicFramePr>
          <p:cNvPr id="139" name="Google Shape;139;p10"/>
          <p:cNvGraphicFramePr/>
          <p:nvPr/>
        </p:nvGraphicFramePr>
        <p:xfrm>
          <a:off x="231140" y="1528445"/>
          <a:ext cx="3000000" cy="3000000"/>
        </p:xfrm>
        <a:graphic>
          <a:graphicData uri="http://schemas.openxmlformats.org/drawingml/2006/table">
            <a:tbl>
              <a:tblPr firstRow="1" bandRow="1">
                <a:noFill/>
                <a:tableStyleId>{9B9024C9-8FCE-4AA2-9233-ACA99D4C898D}</a:tableStyleId>
              </a:tblPr>
              <a:tblGrid>
                <a:gridCol w="2957200">
                  <a:extLst>
                    <a:ext uri="{9D8B030D-6E8A-4147-A177-3AD203B41FA5}">
                      <a16:colId xmlns:a16="http://schemas.microsoft.com/office/drawing/2014/main" val="20000"/>
                    </a:ext>
                  </a:extLst>
                </a:gridCol>
                <a:gridCol w="2957200">
                  <a:extLst>
                    <a:ext uri="{9D8B030D-6E8A-4147-A177-3AD203B41FA5}">
                      <a16:colId xmlns:a16="http://schemas.microsoft.com/office/drawing/2014/main" val="20001"/>
                    </a:ext>
                  </a:extLst>
                </a:gridCol>
                <a:gridCol w="2957200">
                  <a:extLst>
                    <a:ext uri="{9D8B030D-6E8A-4147-A177-3AD203B41FA5}">
                      <a16:colId xmlns:a16="http://schemas.microsoft.com/office/drawing/2014/main" val="20002"/>
                    </a:ext>
                  </a:extLst>
                </a:gridCol>
                <a:gridCol w="2957200">
                  <a:extLst>
                    <a:ext uri="{9D8B030D-6E8A-4147-A177-3AD203B41FA5}">
                      <a16:colId xmlns:a16="http://schemas.microsoft.com/office/drawing/2014/main" val="20003"/>
                    </a:ext>
                  </a:extLst>
                </a:gridCol>
              </a:tblGrid>
              <a:tr h="1137925">
                <a:tc>
                  <a:txBody>
                    <a:bodyPr/>
                    <a:lstStyle/>
                    <a:p>
                      <a:pPr marL="0" marR="0" lvl="0" indent="0" algn="l" rtl="0">
                        <a:spcBef>
                          <a:spcPts val="0"/>
                        </a:spcBef>
                        <a:spcAft>
                          <a:spcPts val="0"/>
                        </a:spcAft>
                        <a:buClr>
                          <a:schemeClr val="dk1"/>
                        </a:buClr>
                        <a:buSzPts val="3600"/>
                        <a:buFont typeface="Calibri"/>
                        <a:buNone/>
                      </a:pPr>
                      <a:r>
                        <a:rPr lang="en-US" sz="3600" u="none" strike="noStrike" cap="none"/>
                        <a:t>Clip</a:t>
                      </a:r>
                      <a:endParaRPr/>
                    </a:p>
                    <a:p>
                      <a:pPr marL="0" marR="0" lvl="0" indent="0" algn="l" rtl="0">
                        <a:spcBef>
                          <a:spcPts val="0"/>
                        </a:spcBef>
                        <a:spcAft>
                          <a:spcPts val="0"/>
                        </a:spcAft>
                        <a:buClr>
                          <a:schemeClr val="dk1"/>
                        </a:buClr>
                        <a:buSzPts val="3600"/>
                        <a:buFont typeface="Calibri"/>
                        <a:buNone/>
                      </a:pPr>
                      <a:r>
                        <a:rPr lang="en-US" sz="3600" u="none" strike="noStrike" cap="none"/>
                        <a:t>Word</a:t>
                      </a:r>
                      <a:endParaRPr/>
                    </a:p>
                  </a:txBody>
                  <a:tcPr marL="91450" marR="91450" marT="45725" marB="45725"/>
                </a:tc>
                <a:tc>
                  <a:txBody>
                    <a:bodyPr/>
                    <a:lstStyle/>
                    <a:p>
                      <a:pPr marL="0" marR="0" lvl="0" indent="0" algn="l" rtl="0">
                        <a:spcBef>
                          <a:spcPts val="0"/>
                        </a:spcBef>
                        <a:spcAft>
                          <a:spcPts val="0"/>
                        </a:spcAft>
                        <a:buClr>
                          <a:schemeClr val="dk1"/>
                        </a:buClr>
                        <a:buSzPts val="3600"/>
                        <a:buFont typeface="Calibri"/>
                        <a:buNone/>
                      </a:pPr>
                      <a:r>
                        <a:rPr lang="en-US" sz="3600" u="none" strike="noStrike" cap="none"/>
                        <a:t>Original</a:t>
                      </a:r>
                      <a:endParaRPr/>
                    </a:p>
                    <a:p>
                      <a:pPr marL="0" marR="0" lvl="0" indent="0" algn="l" rtl="0">
                        <a:spcBef>
                          <a:spcPts val="0"/>
                        </a:spcBef>
                        <a:spcAft>
                          <a:spcPts val="0"/>
                        </a:spcAft>
                        <a:buClr>
                          <a:schemeClr val="dk1"/>
                        </a:buClr>
                        <a:buSzPts val="3600"/>
                        <a:buFont typeface="Calibri"/>
                        <a:buNone/>
                      </a:pPr>
                      <a:r>
                        <a:rPr lang="en-US" sz="3600" u="none" strike="noStrike" cap="none"/>
                        <a:t>Word</a:t>
                      </a:r>
                      <a:endParaRPr/>
                    </a:p>
                  </a:txBody>
                  <a:tcPr marL="91450" marR="91450" marT="45725" marB="45725"/>
                </a:tc>
                <a:tc>
                  <a:txBody>
                    <a:bodyPr/>
                    <a:lstStyle/>
                    <a:p>
                      <a:pPr marL="0" marR="0" lvl="0" indent="0" algn="l" rtl="0">
                        <a:spcBef>
                          <a:spcPts val="0"/>
                        </a:spcBef>
                        <a:spcAft>
                          <a:spcPts val="0"/>
                        </a:spcAft>
                        <a:buClr>
                          <a:schemeClr val="dk1"/>
                        </a:buClr>
                        <a:buSzPts val="3600"/>
                        <a:buFont typeface="Calibri"/>
                        <a:buNone/>
                      </a:pPr>
                      <a:r>
                        <a:rPr lang="en-US" sz="3600" u="none" strike="noStrike" cap="none"/>
                        <a:t>Clip</a:t>
                      </a:r>
                      <a:endParaRPr/>
                    </a:p>
                    <a:p>
                      <a:pPr marL="0" marR="0" lvl="0" indent="0" algn="l" rtl="0">
                        <a:spcBef>
                          <a:spcPts val="0"/>
                        </a:spcBef>
                        <a:spcAft>
                          <a:spcPts val="0"/>
                        </a:spcAft>
                        <a:buClr>
                          <a:schemeClr val="dk1"/>
                        </a:buClr>
                        <a:buSzPts val="3600"/>
                        <a:buFont typeface="Calibri"/>
                        <a:buNone/>
                      </a:pPr>
                      <a:r>
                        <a:rPr lang="en-US" sz="3600" u="none" strike="noStrike" cap="none"/>
                        <a:t>Word</a:t>
                      </a:r>
                      <a:endParaRPr/>
                    </a:p>
                  </a:txBody>
                  <a:tcPr marL="91450" marR="91450" marT="45725" marB="45725"/>
                </a:tc>
                <a:tc>
                  <a:txBody>
                    <a:bodyPr/>
                    <a:lstStyle/>
                    <a:p>
                      <a:pPr marL="0" marR="0" lvl="0" indent="0" algn="l" rtl="0">
                        <a:spcBef>
                          <a:spcPts val="0"/>
                        </a:spcBef>
                        <a:spcAft>
                          <a:spcPts val="0"/>
                        </a:spcAft>
                        <a:buClr>
                          <a:schemeClr val="dk1"/>
                        </a:buClr>
                        <a:buSzPts val="3600"/>
                        <a:buFont typeface="Calibri"/>
                        <a:buNone/>
                      </a:pPr>
                      <a:r>
                        <a:rPr lang="en-US" sz="3600" u="none" strike="noStrike" cap="none"/>
                        <a:t>Original</a:t>
                      </a:r>
                      <a:endParaRPr/>
                    </a:p>
                    <a:p>
                      <a:pPr marL="0" marR="0" lvl="0" indent="0" algn="l" rtl="0">
                        <a:spcBef>
                          <a:spcPts val="0"/>
                        </a:spcBef>
                        <a:spcAft>
                          <a:spcPts val="0"/>
                        </a:spcAft>
                        <a:buClr>
                          <a:schemeClr val="dk1"/>
                        </a:buClr>
                        <a:buSzPts val="3600"/>
                        <a:buFont typeface="Calibri"/>
                        <a:buNone/>
                      </a:pPr>
                      <a:r>
                        <a:rPr lang="en-US" sz="3600" u="none" strike="noStrike" cap="none"/>
                        <a:t>Word</a:t>
                      </a:r>
                      <a:endParaRPr/>
                    </a:p>
                  </a:txBody>
                  <a:tcPr marL="91450" marR="91450" marT="45725" marB="45725"/>
                </a:tc>
                <a:extLst>
                  <a:ext uri="{0D108BD9-81ED-4DB2-BD59-A6C34878D82A}">
                    <a16:rowId xmlns:a16="http://schemas.microsoft.com/office/drawing/2014/main" val="10000"/>
                  </a:ext>
                </a:extLst>
              </a:tr>
              <a:tr h="1137925">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Ad</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Advertisement</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margarine</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Oleomargarine</a:t>
                      </a:r>
                      <a:endParaRPr sz="2800" b="1" u="none" strike="noStrike" cap="none">
                        <a:latin typeface="Arial"/>
                        <a:ea typeface="Arial"/>
                        <a:cs typeface="Arial"/>
                        <a:sym typeface="Arial"/>
                      </a:endParaRPr>
                    </a:p>
                  </a:txBody>
                  <a:tcPr marL="93975" marR="93975" marT="93975" marB="93975" anchor="ctr"/>
                </a:tc>
                <a:extLst>
                  <a:ext uri="{0D108BD9-81ED-4DB2-BD59-A6C34878D82A}">
                    <a16:rowId xmlns:a16="http://schemas.microsoft.com/office/drawing/2014/main" val="10001"/>
                  </a:ext>
                </a:extLst>
              </a:tr>
              <a:tr h="1137925">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alum</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Alumni</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mart</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Market</a:t>
                      </a:r>
                      <a:endParaRPr sz="2800" b="1" u="none" strike="noStrike" cap="none">
                        <a:latin typeface="Arial"/>
                        <a:ea typeface="Arial"/>
                        <a:cs typeface="Arial"/>
                        <a:sym typeface="Arial"/>
                      </a:endParaRPr>
                    </a:p>
                  </a:txBody>
                  <a:tcPr marL="93975" marR="93975" marT="93975" marB="93975" anchor="ctr"/>
                </a:tc>
                <a:extLst>
                  <a:ext uri="{0D108BD9-81ED-4DB2-BD59-A6C34878D82A}">
                    <a16:rowId xmlns:a16="http://schemas.microsoft.com/office/drawing/2014/main" val="10002"/>
                  </a:ext>
                </a:extLst>
              </a:tr>
              <a:tr h="1137925">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auto</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Automobile</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math</a:t>
                      </a:r>
                      <a:endParaRPr sz="28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2800"/>
                        <a:buFont typeface="Arial"/>
                        <a:buNone/>
                      </a:pPr>
                      <a:r>
                        <a:rPr lang="en-US" sz="2800" b="1" u="none" strike="noStrike" cap="none">
                          <a:latin typeface="Arial"/>
                          <a:ea typeface="Arial"/>
                          <a:cs typeface="Arial"/>
                          <a:sym typeface="Arial"/>
                        </a:rPr>
                        <a:t>Mathematics</a:t>
                      </a:r>
                      <a:endParaRPr sz="2800" b="1" u="none" strike="noStrike" cap="none">
                        <a:latin typeface="Arial"/>
                        <a:ea typeface="Arial"/>
                        <a:cs typeface="Arial"/>
                        <a:sym typeface="Arial"/>
                      </a:endParaRPr>
                    </a:p>
                  </a:txBody>
                  <a:tcPr marL="93975" marR="93975" marT="93975" marB="93975" anchor="ctr"/>
                </a:tc>
                <a:extLst>
                  <a:ext uri="{0D108BD9-81ED-4DB2-BD59-A6C34878D82A}">
                    <a16:rowId xmlns:a16="http://schemas.microsoft.com/office/drawing/2014/main" val="10003"/>
                  </a:ext>
                </a:extLst>
              </a:tr>
            </a:tbl>
          </a:graphicData>
        </a:graphic>
      </p:graphicFrame>
      <p:pic>
        <p:nvPicPr>
          <p:cNvPr id="140" name="Google Shape;140;p10"/>
          <p:cNvPicPr preferRelativeResize="0"/>
          <p:nvPr/>
        </p:nvPicPr>
        <p:blipFill rotWithShape="1">
          <a:blip r:embed="rId3">
            <a:alphaModFix/>
          </a:blip>
          <a:srcRect/>
          <a:stretch/>
        </p:blipFill>
        <p:spPr>
          <a:xfrm rot="660000">
            <a:off x="1252220" y="1026160"/>
            <a:ext cx="1522730" cy="787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4"/>
        <p:cNvGrpSpPr/>
        <p:nvPr/>
      </p:nvGrpSpPr>
      <p:grpSpPr>
        <a:xfrm>
          <a:off x="0" y="0"/>
          <a:ext cx="0" cy="0"/>
          <a:chOff x="0" y="0"/>
          <a:chExt cx="0" cy="0"/>
        </a:xfrm>
      </p:grpSpPr>
      <p:sp>
        <p:nvSpPr>
          <p:cNvPr id="145" name="Google Shape;145;p11"/>
          <p:cNvSpPr txBox="1">
            <a:spLocks noGrp="1"/>
          </p:cNvSpPr>
          <p:nvPr>
            <p:ph type="title"/>
          </p:nvPr>
        </p:nvSpPr>
        <p:spPr>
          <a:xfrm>
            <a:off x="838200" y="365125"/>
            <a:ext cx="10515600" cy="90678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CLIPPING</a:t>
            </a:r>
            <a:endParaRPr/>
          </a:p>
        </p:txBody>
      </p:sp>
      <p:graphicFrame>
        <p:nvGraphicFramePr>
          <p:cNvPr id="146" name="Google Shape;146;p11"/>
          <p:cNvGraphicFramePr/>
          <p:nvPr/>
        </p:nvGraphicFramePr>
        <p:xfrm>
          <a:off x="231140" y="1528445"/>
          <a:ext cx="3000000" cy="3000000"/>
        </p:xfrm>
        <a:graphic>
          <a:graphicData uri="http://schemas.openxmlformats.org/drawingml/2006/table">
            <a:tbl>
              <a:tblPr firstRow="1" bandRow="1">
                <a:noFill/>
                <a:tableStyleId>{9B9024C9-8FCE-4AA2-9233-ACA99D4C898D}</a:tableStyleId>
              </a:tblPr>
              <a:tblGrid>
                <a:gridCol w="2957200">
                  <a:extLst>
                    <a:ext uri="{9D8B030D-6E8A-4147-A177-3AD203B41FA5}">
                      <a16:colId xmlns:a16="http://schemas.microsoft.com/office/drawing/2014/main" val="20000"/>
                    </a:ext>
                  </a:extLst>
                </a:gridCol>
                <a:gridCol w="2957200">
                  <a:extLst>
                    <a:ext uri="{9D8B030D-6E8A-4147-A177-3AD203B41FA5}">
                      <a16:colId xmlns:a16="http://schemas.microsoft.com/office/drawing/2014/main" val="20001"/>
                    </a:ext>
                  </a:extLst>
                </a:gridCol>
                <a:gridCol w="2957200">
                  <a:extLst>
                    <a:ext uri="{9D8B030D-6E8A-4147-A177-3AD203B41FA5}">
                      <a16:colId xmlns:a16="http://schemas.microsoft.com/office/drawing/2014/main" val="20002"/>
                    </a:ext>
                  </a:extLst>
                </a:gridCol>
                <a:gridCol w="2957200">
                  <a:extLst>
                    <a:ext uri="{9D8B030D-6E8A-4147-A177-3AD203B41FA5}">
                      <a16:colId xmlns:a16="http://schemas.microsoft.com/office/drawing/2014/main" val="20003"/>
                    </a:ext>
                  </a:extLst>
                </a:gridCol>
              </a:tblGrid>
              <a:tr h="1137925">
                <a:tc>
                  <a:txBody>
                    <a:bodyPr/>
                    <a:lstStyle/>
                    <a:p>
                      <a:pPr marL="0" marR="0" lvl="0" indent="0" algn="l" rtl="0">
                        <a:spcBef>
                          <a:spcPts val="0"/>
                        </a:spcBef>
                        <a:spcAft>
                          <a:spcPts val="0"/>
                        </a:spcAft>
                        <a:buClr>
                          <a:schemeClr val="dk1"/>
                        </a:buClr>
                        <a:buSzPts val="3600"/>
                        <a:buFont typeface="Calibri"/>
                        <a:buNone/>
                      </a:pPr>
                      <a:r>
                        <a:rPr lang="en-US" sz="3600" u="none" strike="noStrike" cap="none"/>
                        <a:t>Clip</a:t>
                      </a:r>
                      <a:endParaRPr/>
                    </a:p>
                    <a:p>
                      <a:pPr marL="0" marR="0" lvl="0" indent="0" algn="l" rtl="0">
                        <a:spcBef>
                          <a:spcPts val="0"/>
                        </a:spcBef>
                        <a:spcAft>
                          <a:spcPts val="0"/>
                        </a:spcAft>
                        <a:buClr>
                          <a:schemeClr val="dk1"/>
                        </a:buClr>
                        <a:buSzPts val="3600"/>
                        <a:buFont typeface="Calibri"/>
                        <a:buNone/>
                      </a:pPr>
                      <a:r>
                        <a:rPr lang="en-US" sz="3600" u="none" strike="noStrike" cap="none"/>
                        <a:t>Word</a:t>
                      </a:r>
                      <a:endParaRPr/>
                    </a:p>
                  </a:txBody>
                  <a:tcPr marL="91450" marR="91450" marT="45725" marB="45725"/>
                </a:tc>
                <a:tc>
                  <a:txBody>
                    <a:bodyPr/>
                    <a:lstStyle/>
                    <a:p>
                      <a:pPr marL="0" marR="0" lvl="0" indent="0" algn="l" rtl="0">
                        <a:spcBef>
                          <a:spcPts val="0"/>
                        </a:spcBef>
                        <a:spcAft>
                          <a:spcPts val="0"/>
                        </a:spcAft>
                        <a:buClr>
                          <a:schemeClr val="dk1"/>
                        </a:buClr>
                        <a:buSzPts val="3600"/>
                        <a:buFont typeface="Calibri"/>
                        <a:buNone/>
                      </a:pPr>
                      <a:r>
                        <a:rPr lang="en-US" sz="3600" u="none" strike="noStrike" cap="none"/>
                        <a:t>Original</a:t>
                      </a:r>
                      <a:endParaRPr/>
                    </a:p>
                    <a:p>
                      <a:pPr marL="0" marR="0" lvl="0" indent="0" algn="l" rtl="0">
                        <a:spcBef>
                          <a:spcPts val="0"/>
                        </a:spcBef>
                        <a:spcAft>
                          <a:spcPts val="0"/>
                        </a:spcAft>
                        <a:buClr>
                          <a:schemeClr val="dk1"/>
                        </a:buClr>
                        <a:buSzPts val="3600"/>
                        <a:buFont typeface="Calibri"/>
                        <a:buNone/>
                      </a:pPr>
                      <a:r>
                        <a:rPr lang="en-US" sz="3600" u="none" strike="noStrike" cap="none"/>
                        <a:t>Word</a:t>
                      </a:r>
                      <a:endParaRPr/>
                    </a:p>
                  </a:txBody>
                  <a:tcPr marL="91450" marR="91450" marT="45725" marB="45725"/>
                </a:tc>
                <a:tc>
                  <a:txBody>
                    <a:bodyPr/>
                    <a:lstStyle/>
                    <a:p>
                      <a:pPr marL="0" marR="0" lvl="0" indent="0" algn="l" rtl="0">
                        <a:spcBef>
                          <a:spcPts val="0"/>
                        </a:spcBef>
                        <a:spcAft>
                          <a:spcPts val="0"/>
                        </a:spcAft>
                        <a:buClr>
                          <a:schemeClr val="dk1"/>
                        </a:buClr>
                        <a:buSzPts val="3600"/>
                        <a:buFont typeface="Calibri"/>
                        <a:buNone/>
                      </a:pPr>
                      <a:r>
                        <a:rPr lang="en-US" sz="3600" u="none" strike="noStrike" cap="none"/>
                        <a:t>Clip</a:t>
                      </a:r>
                      <a:endParaRPr/>
                    </a:p>
                    <a:p>
                      <a:pPr marL="0" marR="0" lvl="0" indent="0" algn="l" rtl="0">
                        <a:spcBef>
                          <a:spcPts val="0"/>
                        </a:spcBef>
                        <a:spcAft>
                          <a:spcPts val="0"/>
                        </a:spcAft>
                        <a:buClr>
                          <a:schemeClr val="dk1"/>
                        </a:buClr>
                        <a:buSzPts val="3600"/>
                        <a:buFont typeface="Calibri"/>
                        <a:buNone/>
                      </a:pPr>
                      <a:r>
                        <a:rPr lang="en-US" sz="3600" u="none" strike="noStrike" cap="none"/>
                        <a:t>Word</a:t>
                      </a:r>
                      <a:endParaRPr/>
                    </a:p>
                  </a:txBody>
                  <a:tcPr marL="91450" marR="91450" marT="45725" marB="45725"/>
                </a:tc>
                <a:tc>
                  <a:txBody>
                    <a:bodyPr/>
                    <a:lstStyle/>
                    <a:p>
                      <a:pPr marL="0" marR="0" lvl="0" indent="0" algn="l" rtl="0">
                        <a:spcBef>
                          <a:spcPts val="0"/>
                        </a:spcBef>
                        <a:spcAft>
                          <a:spcPts val="0"/>
                        </a:spcAft>
                        <a:buClr>
                          <a:schemeClr val="dk1"/>
                        </a:buClr>
                        <a:buSzPts val="3600"/>
                        <a:buFont typeface="Calibri"/>
                        <a:buNone/>
                      </a:pPr>
                      <a:r>
                        <a:rPr lang="en-US" sz="3600" u="none" strike="noStrike" cap="none"/>
                        <a:t>Original</a:t>
                      </a:r>
                      <a:endParaRPr/>
                    </a:p>
                    <a:p>
                      <a:pPr marL="0" marR="0" lvl="0" indent="0" algn="l" rtl="0">
                        <a:spcBef>
                          <a:spcPts val="0"/>
                        </a:spcBef>
                        <a:spcAft>
                          <a:spcPts val="0"/>
                        </a:spcAft>
                        <a:buClr>
                          <a:schemeClr val="dk1"/>
                        </a:buClr>
                        <a:buSzPts val="3600"/>
                        <a:buFont typeface="Calibri"/>
                        <a:buNone/>
                      </a:pPr>
                      <a:r>
                        <a:rPr lang="en-US" sz="3600" u="none" strike="noStrike" cap="none"/>
                        <a:t>Word</a:t>
                      </a:r>
                      <a:endParaRPr/>
                    </a:p>
                  </a:txBody>
                  <a:tcPr marL="91450" marR="91450" marT="45725" marB="45725"/>
                </a:tc>
                <a:extLst>
                  <a:ext uri="{0D108BD9-81ED-4DB2-BD59-A6C34878D82A}">
                    <a16:rowId xmlns:a16="http://schemas.microsoft.com/office/drawing/2014/main" val="10000"/>
                  </a:ext>
                </a:extLst>
              </a:tr>
              <a:tr h="1137925">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bike</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Bicycle</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memo</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Memorandum</a:t>
                      </a:r>
                      <a:endParaRPr sz="3200" b="1" u="none" strike="noStrike" cap="none">
                        <a:latin typeface="Arial"/>
                        <a:ea typeface="Arial"/>
                        <a:cs typeface="Arial"/>
                        <a:sym typeface="Arial"/>
                      </a:endParaRPr>
                    </a:p>
                  </a:txBody>
                  <a:tcPr marL="93975" marR="93975" marT="93975" marB="93975" anchor="ctr"/>
                </a:tc>
                <a:extLst>
                  <a:ext uri="{0D108BD9-81ED-4DB2-BD59-A6C34878D82A}">
                    <a16:rowId xmlns:a16="http://schemas.microsoft.com/office/drawing/2014/main" val="10001"/>
                  </a:ext>
                </a:extLst>
              </a:tr>
              <a:tr h="1137925">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Lab</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Laboratory</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mend</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Amend</a:t>
                      </a:r>
                      <a:endParaRPr sz="3200" b="1" u="none" strike="noStrike" cap="none">
                        <a:latin typeface="Arial"/>
                        <a:ea typeface="Arial"/>
                        <a:cs typeface="Arial"/>
                        <a:sym typeface="Arial"/>
                      </a:endParaRPr>
                    </a:p>
                  </a:txBody>
                  <a:tcPr marL="93975" marR="93975" marT="93975" marB="93975" anchor="ctr"/>
                </a:tc>
                <a:extLst>
                  <a:ext uri="{0D108BD9-81ED-4DB2-BD59-A6C34878D82A}">
                    <a16:rowId xmlns:a16="http://schemas.microsoft.com/office/drawing/2014/main" val="10002"/>
                  </a:ext>
                </a:extLst>
              </a:tr>
              <a:tr h="1137925">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Bro</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Brother</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mike</a:t>
                      </a:r>
                      <a:endParaRPr sz="3200" b="1" u="none" strike="noStrike" cap="none">
                        <a:latin typeface="Arial"/>
                        <a:ea typeface="Arial"/>
                        <a:cs typeface="Arial"/>
                        <a:sym typeface="Arial"/>
                      </a:endParaRPr>
                    </a:p>
                  </a:txBody>
                  <a:tcPr marL="93975" marR="93975" marT="93975" marB="93975" anchor="ctr"/>
                </a:tc>
                <a:tc>
                  <a:txBody>
                    <a:bodyPr/>
                    <a:lstStyle/>
                    <a:p>
                      <a:pPr marL="0" marR="0" lvl="0" indent="0" algn="l" rtl="0">
                        <a:spcBef>
                          <a:spcPts val="0"/>
                        </a:spcBef>
                        <a:spcAft>
                          <a:spcPts val="0"/>
                        </a:spcAft>
                        <a:buClr>
                          <a:schemeClr val="dk1"/>
                        </a:buClr>
                        <a:buSzPts val="3200"/>
                        <a:buFont typeface="Arial"/>
                        <a:buNone/>
                      </a:pPr>
                      <a:r>
                        <a:rPr lang="en-US" sz="3200" b="1" u="none" strike="noStrike" cap="none">
                          <a:latin typeface="Arial"/>
                          <a:ea typeface="Arial"/>
                          <a:cs typeface="Arial"/>
                          <a:sym typeface="Arial"/>
                        </a:rPr>
                        <a:t>Microphone</a:t>
                      </a:r>
                      <a:endParaRPr sz="3200" b="1" u="none" strike="noStrike" cap="none">
                        <a:latin typeface="Arial"/>
                        <a:ea typeface="Arial"/>
                        <a:cs typeface="Arial"/>
                        <a:sym typeface="Arial"/>
                      </a:endParaRPr>
                    </a:p>
                  </a:txBody>
                  <a:tcPr marL="93975" marR="93975" marT="93975" marB="93975" anchor="ctr"/>
                </a:tc>
                <a:extLst>
                  <a:ext uri="{0D108BD9-81ED-4DB2-BD59-A6C34878D82A}">
                    <a16:rowId xmlns:a16="http://schemas.microsoft.com/office/drawing/2014/main" val="10003"/>
                  </a:ext>
                </a:extLst>
              </a:tr>
            </a:tbl>
          </a:graphicData>
        </a:graphic>
      </p:graphicFrame>
      <p:pic>
        <p:nvPicPr>
          <p:cNvPr id="147" name="Google Shape;147;p11"/>
          <p:cNvPicPr preferRelativeResize="0"/>
          <p:nvPr/>
        </p:nvPicPr>
        <p:blipFill rotWithShape="1">
          <a:blip r:embed="rId3">
            <a:alphaModFix/>
          </a:blip>
          <a:srcRect/>
          <a:stretch/>
        </p:blipFill>
        <p:spPr>
          <a:xfrm rot="660000">
            <a:off x="1252220" y="1026160"/>
            <a:ext cx="1522730" cy="787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endParaRPr/>
          </a:p>
        </p:txBody>
      </p:sp>
      <p:pic>
        <p:nvPicPr>
          <p:cNvPr id="153" name="Google Shape;153;p12"/>
          <p:cNvPicPr preferRelativeResize="0">
            <a:picLocks noGrp="1"/>
          </p:cNvPicPr>
          <p:nvPr>
            <p:ph type="body" idx="1"/>
          </p:nvPr>
        </p:nvPicPr>
        <p:blipFill rotWithShape="1">
          <a:blip r:embed="rId3">
            <a:alphaModFix/>
          </a:blip>
          <a:srcRect/>
          <a:stretch/>
        </p:blipFill>
        <p:spPr>
          <a:xfrm>
            <a:off x="838200" y="365125"/>
            <a:ext cx="10515600" cy="5864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7B7B7B"/>
            </a:gs>
            <a:gs pos="74000">
              <a:srgbClr val="B3D1EC"/>
            </a:gs>
            <a:gs pos="83000">
              <a:srgbClr val="B3D1EC"/>
            </a:gs>
            <a:gs pos="100000">
              <a:srgbClr val="CCE0F2"/>
            </a:gs>
          </a:gsLst>
          <a:lin ang="5400000" scaled="0"/>
        </a:gradFill>
        <a:effectLst/>
      </p:bgPr>
    </p:bg>
    <p:spTree>
      <p:nvGrpSpPr>
        <p:cNvPr id="1" name="Shape 157"/>
        <p:cNvGrpSpPr/>
        <p:nvPr/>
      </p:nvGrpSpPr>
      <p:grpSpPr>
        <a:xfrm>
          <a:off x="0" y="0"/>
          <a:ext cx="0" cy="0"/>
          <a:chOff x="0" y="0"/>
          <a:chExt cx="0" cy="0"/>
        </a:xfrm>
      </p:grpSpPr>
      <p:sp>
        <p:nvSpPr>
          <p:cNvPr id="158" name="Google Shape;158;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BLENDING</a:t>
            </a:r>
            <a:endParaRPr/>
          </a:p>
        </p:txBody>
      </p:sp>
      <p:sp>
        <p:nvSpPr>
          <p:cNvPr id="159" name="Google Shape;159;p13"/>
          <p:cNvSpPr txBox="1">
            <a:spLocks noGrp="1"/>
          </p:cNvSpPr>
          <p:nvPr>
            <p:ph type="body" idx="1"/>
          </p:nvPr>
        </p:nvSpPr>
        <p:spPr>
          <a:xfrm>
            <a:off x="274955" y="1439545"/>
            <a:ext cx="11674475" cy="504634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800"/>
              <a:buNone/>
            </a:pPr>
            <a:r>
              <a:rPr lang="en-US" sz="4800" b="1" u="sng"/>
              <a:t>Definition</a:t>
            </a:r>
            <a:r>
              <a:rPr lang="en-US" sz="4800"/>
              <a:t>: Blending is the word formation processes in which parts of two or more words combine to create a new word whose meaning is often a combination of the original words.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7B7B7B"/>
            </a:gs>
            <a:gs pos="74000">
              <a:srgbClr val="B3D1EC"/>
            </a:gs>
            <a:gs pos="83000">
              <a:srgbClr val="B3D1EC"/>
            </a:gs>
            <a:gs pos="100000">
              <a:srgbClr val="CCE0F2"/>
            </a:gs>
          </a:gsLst>
          <a:lin ang="5400000" scaled="0"/>
        </a:gradFill>
        <a:effectLst/>
      </p:bgPr>
    </p:bg>
    <p:spTree>
      <p:nvGrpSpPr>
        <p:cNvPr id="1" name="Shape 163"/>
        <p:cNvGrpSpPr/>
        <p:nvPr/>
      </p:nvGrpSpPr>
      <p:grpSpPr>
        <a:xfrm>
          <a:off x="0" y="0"/>
          <a:ext cx="0" cy="0"/>
          <a:chOff x="0" y="0"/>
          <a:chExt cx="0" cy="0"/>
        </a:xfrm>
      </p:grpSpPr>
      <p:sp>
        <p:nvSpPr>
          <p:cNvPr id="164" name="Google Shape;164;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a:latin typeface="Arial"/>
                <a:ea typeface="Arial"/>
                <a:cs typeface="Arial"/>
                <a:sym typeface="Arial"/>
              </a:rPr>
              <a:t>BLENDING Examples</a:t>
            </a:r>
            <a:endParaRPr/>
          </a:p>
        </p:txBody>
      </p:sp>
      <p:sp>
        <p:nvSpPr>
          <p:cNvPr id="165" name="Google Shape;165;p14"/>
          <p:cNvSpPr txBox="1">
            <a:spLocks noGrp="1"/>
          </p:cNvSpPr>
          <p:nvPr>
            <p:ph type="body" idx="1"/>
          </p:nvPr>
        </p:nvSpPr>
        <p:spPr>
          <a:xfrm>
            <a:off x="274955" y="1439545"/>
            <a:ext cx="11674475" cy="5046345"/>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4800"/>
              <a:buNone/>
            </a:pPr>
            <a:r>
              <a:rPr lang="en-US" sz="4800"/>
              <a:t>advertisement + entertainment → advertainment</a:t>
            </a:r>
            <a:endParaRPr/>
          </a:p>
          <a:p>
            <a:pPr marL="0" lvl="0" indent="0" algn="l" rtl="0">
              <a:lnSpc>
                <a:spcPct val="90000"/>
              </a:lnSpc>
              <a:spcBef>
                <a:spcPts val="1000"/>
              </a:spcBef>
              <a:spcAft>
                <a:spcPts val="0"/>
              </a:spcAft>
              <a:buClr>
                <a:schemeClr val="dk1"/>
              </a:buClr>
              <a:buSzPts val="4800"/>
              <a:buNone/>
            </a:pPr>
            <a:r>
              <a:rPr lang="en-US" sz="4800"/>
              <a:t>biographical + picture → biopic</a:t>
            </a:r>
            <a:endParaRPr/>
          </a:p>
          <a:p>
            <a:pPr marL="0" lvl="0" indent="0" algn="l" rtl="0">
              <a:lnSpc>
                <a:spcPct val="90000"/>
              </a:lnSpc>
              <a:spcBef>
                <a:spcPts val="1000"/>
              </a:spcBef>
              <a:spcAft>
                <a:spcPts val="0"/>
              </a:spcAft>
              <a:buClr>
                <a:schemeClr val="dk1"/>
              </a:buClr>
              <a:buSzPts val="4800"/>
              <a:buNone/>
            </a:pPr>
            <a:r>
              <a:rPr lang="en-US" sz="4800"/>
              <a:t>breakfast + lunch → brunch</a:t>
            </a:r>
            <a:endParaRPr/>
          </a:p>
          <a:p>
            <a:pPr marL="0" lvl="0" indent="0" algn="l" rtl="0">
              <a:lnSpc>
                <a:spcPct val="90000"/>
              </a:lnSpc>
              <a:spcBef>
                <a:spcPts val="1000"/>
              </a:spcBef>
              <a:spcAft>
                <a:spcPts val="0"/>
              </a:spcAft>
              <a:buClr>
                <a:schemeClr val="dk1"/>
              </a:buClr>
              <a:buSzPts val="4800"/>
              <a:buNone/>
            </a:pPr>
            <a:r>
              <a:rPr lang="en-US" sz="4800"/>
              <a:t>chuckle + snort → chortle</a:t>
            </a:r>
            <a:endParaRPr/>
          </a:p>
          <a:p>
            <a:pPr marL="0" lvl="0" indent="0" algn="l" rtl="0">
              <a:lnSpc>
                <a:spcPct val="90000"/>
              </a:lnSpc>
              <a:spcBef>
                <a:spcPts val="1000"/>
              </a:spcBef>
              <a:spcAft>
                <a:spcPts val="0"/>
              </a:spcAft>
              <a:buClr>
                <a:schemeClr val="dk1"/>
              </a:buClr>
              <a:buSzPts val="4800"/>
              <a:buNone/>
            </a:pPr>
            <a:r>
              <a:rPr lang="en-US" sz="4800"/>
              <a:t>cybernetic + organism → cyborg</a:t>
            </a:r>
            <a:endParaRPr/>
          </a:p>
          <a:p>
            <a:pPr marL="0" lvl="0" indent="0" algn="l" rtl="0">
              <a:lnSpc>
                <a:spcPct val="90000"/>
              </a:lnSpc>
              <a:spcBef>
                <a:spcPts val="1000"/>
              </a:spcBef>
              <a:spcAft>
                <a:spcPts val="0"/>
              </a:spcAft>
              <a:buClr>
                <a:schemeClr val="dk1"/>
              </a:buClr>
              <a:buSzPts val="4800"/>
              <a:buNone/>
            </a:pPr>
            <a:r>
              <a:rPr lang="en-US" sz="4800"/>
              <a:t>guess + estimate → guesstimate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7B7B7B"/>
            </a:gs>
            <a:gs pos="74000">
              <a:srgbClr val="B3D1EC"/>
            </a:gs>
            <a:gs pos="83000">
              <a:srgbClr val="B3D1EC"/>
            </a:gs>
            <a:gs pos="100000">
              <a:srgbClr val="CCE0F2"/>
            </a:gs>
          </a:gsLst>
          <a:lin ang="5400000" scaled="0"/>
        </a:gradFill>
        <a:effectLst/>
      </p:bgPr>
    </p:bg>
    <p:spTree>
      <p:nvGrpSpPr>
        <p:cNvPr id="1" name="Shape 169"/>
        <p:cNvGrpSpPr/>
        <p:nvPr/>
      </p:nvGrpSpPr>
      <p:grpSpPr>
        <a:xfrm>
          <a:off x="0" y="0"/>
          <a:ext cx="0" cy="0"/>
          <a:chOff x="0" y="0"/>
          <a:chExt cx="0" cy="0"/>
        </a:xfrm>
      </p:grpSpPr>
      <p:sp>
        <p:nvSpPr>
          <p:cNvPr id="170" name="Google Shape;170;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a:latin typeface="Arial"/>
                <a:ea typeface="Arial"/>
                <a:cs typeface="Arial"/>
                <a:sym typeface="Arial"/>
              </a:rPr>
              <a:t>BLENDING Examples</a:t>
            </a:r>
            <a:endParaRPr/>
          </a:p>
        </p:txBody>
      </p:sp>
      <p:sp>
        <p:nvSpPr>
          <p:cNvPr id="171" name="Google Shape;171;p15"/>
          <p:cNvSpPr txBox="1">
            <a:spLocks noGrp="1"/>
          </p:cNvSpPr>
          <p:nvPr>
            <p:ph type="body" idx="1"/>
          </p:nvPr>
        </p:nvSpPr>
        <p:spPr>
          <a:xfrm>
            <a:off x="274955" y="1439545"/>
            <a:ext cx="11674475" cy="504634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800"/>
              <a:buNone/>
            </a:pPr>
            <a:r>
              <a:rPr lang="en-US" sz="4800"/>
              <a:t>hazardous + material → hazmat</a:t>
            </a:r>
            <a:endParaRPr/>
          </a:p>
          <a:p>
            <a:pPr marL="0" lvl="0" indent="0" algn="l" rtl="0">
              <a:lnSpc>
                <a:spcPct val="90000"/>
              </a:lnSpc>
              <a:spcBef>
                <a:spcPts val="1000"/>
              </a:spcBef>
              <a:spcAft>
                <a:spcPts val="0"/>
              </a:spcAft>
              <a:buClr>
                <a:schemeClr val="dk1"/>
              </a:buClr>
              <a:buSzPts val="4800"/>
              <a:buNone/>
            </a:pPr>
            <a:r>
              <a:rPr lang="en-US" sz="4800"/>
              <a:t>motor + hotel → motel</a:t>
            </a:r>
            <a:endParaRPr/>
          </a:p>
          <a:p>
            <a:pPr marL="0" lvl="0" indent="0" algn="l" rtl="0">
              <a:lnSpc>
                <a:spcPct val="90000"/>
              </a:lnSpc>
              <a:spcBef>
                <a:spcPts val="1000"/>
              </a:spcBef>
              <a:spcAft>
                <a:spcPts val="0"/>
              </a:spcAft>
              <a:buClr>
                <a:schemeClr val="dk1"/>
              </a:buClr>
              <a:buSzPts val="4800"/>
              <a:buNone/>
            </a:pPr>
            <a:r>
              <a:rPr lang="en-US" sz="4800"/>
              <a:t>simultaneous + broadcast → simulcast</a:t>
            </a:r>
            <a:endParaRPr/>
          </a:p>
          <a:p>
            <a:pPr marL="0" lvl="0" indent="0" algn="l" rtl="0">
              <a:lnSpc>
                <a:spcPct val="90000"/>
              </a:lnSpc>
              <a:spcBef>
                <a:spcPts val="1000"/>
              </a:spcBef>
              <a:spcAft>
                <a:spcPts val="0"/>
              </a:spcAft>
              <a:buClr>
                <a:schemeClr val="dk1"/>
              </a:buClr>
              <a:buSzPts val="4800"/>
              <a:buNone/>
            </a:pPr>
            <a:r>
              <a:rPr lang="en-US" sz="4800"/>
              <a:t>smoke + fog → smog</a:t>
            </a:r>
            <a:endParaRPr/>
          </a:p>
          <a:p>
            <a:pPr marL="0" lvl="0" indent="0" algn="l" rtl="0">
              <a:lnSpc>
                <a:spcPct val="90000"/>
              </a:lnSpc>
              <a:spcBef>
                <a:spcPts val="1000"/>
              </a:spcBef>
              <a:spcAft>
                <a:spcPts val="0"/>
              </a:spcAft>
              <a:buClr>
                <a:schemeClr val="dk1"/>
              </a:buClr>
              <a:buSzPts val="4800"/>
              <a:buNone/>
            </a:pPr>
            <a:r>
              <a:rPr lang="en-US" sz="4800"/>
              <a:t>spoon + fork → spork</a:t>
            </a:r>
            <a:endParaRPr/>
          </a:p>
          <a:p>
            <a:pPr marL="0" lvl="0" indent="0" algn="l" rtl="0">
              <a:lnSpc>
                <a:spcPct val="90000"/>
              </a:lnSpc>
              <a:spcBef>
                <a:spcPts val="1000"/>
              </a:spcBef>
              <a:spcAft>
                <a:spcPts val="0"/>
              </a:spcAft>
              <a:buClr>
                <a:schemeClr val="dk1"/>
              </a:buClr>
              <a:buSzPts val="4800"/>
              <a:buNone/>
            </a:pPr>
            <a:r>
              <a:rPr lang="en-US" sz="4800"/>
              <a:t>telephone + marathon → telethon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7B7B7B"/>
            </a:gs>
            <a:gs pos="74000">
              <a:srgbClr val="B3D1EC"/>
            </a:gs>
            <a:gs pos="83000">
              <a:srgbClr val="B3D1EC"/>
            </a:gs>
            <a:gs pos="100000">
              <a:srgbClr val="CCE0F2"/>
            </a:gs>
          </a:gsLst>
          <a:lin ang="5400000" scaled="0"/>
        </a:gradFill>
        <a:effectLst/>
      </p:bgPr>
    </p:bg>
    <p:spTree>
      <p:nvGrpSpPr>
        <p:cNvPr id="1" name="Shape 175"/>
        <p:cNvGrpSpPr/>
        <p:nvPr/>
      </p:nvGrpSpPr>
      <p:grpSpPr>
        <a:xfrm>
          <a:off x="0" y="0"/>
          <a:ext cx="0" cy="0"/>
          <a:chOff x="0" y="0"/>
          <a:chExt cx="0" cy="0"/>
        </a:xfrm>
      </p:grpSpPr>
      <p:sp>
        <p:nvSpPr>
          <p:cNvPr id="176" name="Google Shape;176;p16"/>
          <p:cNvSpPr txBox="1">
            <a:spLocks noGrp="1"/>
          </p:cNvSpPr>
          <p:nvPr>
            <p:ph type="title"/>
          </p:nvPr>
        </p:nvSpPr>
        <p:spPr>
          <a:xfrm>
            <a:off x="838200" y="365125"/>
            <a:ext cx="10515600" cy="97345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a:t>
            </a:r>
            <a:r>
              <a:rPr lang="en-US">
                <a:latin typeface="Arial"/>
                <a:ea typeface="Arial"/>
                <a:cs typeface="Arial"/>
                <a:sym typeface="Arial"/>
              </a:rPr>
              <a:t>BLENDING Examples</a:t>
            </a:r>
            <a:endParaRPr/>
          </a:p>
        </p:txBody>
      </p:sp>
      <p:pic>
        <p:nvPicPr>
          <p:cNvPr id="177" name="Google Shape;177;p16"/>
          <p:cNvPicPr preferRelativeResize="0">
            <a:picLocks noGrp="1"/>
          </p:cNvPicPr>
          <p:nvPr>
            <p:ph type="body" idx="1"/>
          </p:nvPr>
        </p:nvPicPr>
        <p:blipFill rotWithShape="1">
          <a:blip r:embed="rId3">
            <a:alphaModFix/>
          </a:blip>
          <a:srcRect/>
          <a:stretch/>
        </p:blipFill>
        <p:spPr>
          <a:xfrm>
            <a:off x="635" y="1263015"/>
            <a:ext cx="5440680" cy="5455285"/>
          </a:xfrm>
          <a:prstGeom prst="rect">
            <a:avLst/>
          </a:prstGeom>
          <a:noFill/>
          <a:ln>
            <a:noFill/>
          </a:ln>
        </p:spPr>
      </p:pic>
      <p:pic>
        <p:nvPicPr>
          <p:cNvPr id="178" name="Google Shape;178;p16"/>
          <p:cNvPicPr preferRelativeResize="0">
            <a:picLocks noGrp="1"/>
          </p:cNvPicPr>
          <p:nvPr>
            <p:ph type="body" idx="2"/>
          </p:nvPr>
        </p:nvPicPr>
        <p:blipFill rotWithShape="1">
          <a:blip r:embed="rId4">
            <a:alphaModFix/>
          </a:blip>
          <a:srcRect/>
          <a:stretch/>
        </p:blipFill>
        <p:spPr>
          <a:xfrm>
            <a:off x="5340985" y="1262380"/>
            <a:ext cx="6767195" cy="559498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17"/>
          <p:cNvPicPr preferRelativeResize="0">
            <a:picLocks noGrp="1"/>
          </p:cNvPicPr>
          <p:nvPr>
            <p:ph type="body" idx="4294967295"/>
          </p:nvPr>
        </p:nvPicPr>
        <p:blipFill rotWithShape="1">
          <a:blip r:embed="rId3">
            <a:alphaModFix/>
          </a:blip>
          <a:srcRect/>
          <a:stretch/>
        </p:blipFill>
        <p:spPr>
          <a:xfrm>
            <a:off x="-635" y="238760"/>
            <a:ext cx="12192635" cy="639381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b="1"/>
              <a:t>DERIVATION</a:t>
            </a:r>
          </a:p>
        </p:txBody>
      </p:sp>
      <p:sp>
        <p:nvSpPr>
          <p:cNvPr id="3" name="Content Placeholder 2"/>
          <p:cNvSpPr>
            <a:spLocks noGrp="1"/>
          </p:cNvSpPr>
          <p:nvPr>
            <p:ph idx="1"/>
          </p:nvPr>
        </p:nvSpPr>
        <p:spPr>
          <a:xfrm>
            <a:off x="307975" y="1793240"/>
            <a:ext cx="11045825" cy="4936490"/>
          </a:xfrm>
        </p:spPr>
        <p:txBody>
          <a:bodyPr>
            <a:normAutofit fontScale="87500" lnSpcReduction="10000"/>
          </a:bodyPr>
          <a:lstStyle/>
          <a:p>
            <a:pPr>
              <a:buFont typeface="Wingdings" panose="05000000000000000000" charset="0"/>
              <a:buChar char="Ø"/>
            </a:pPr>
            <a:r>
              <a:rPr lang="en-US" sz="3200" b="1" u="sng"/>
              <a:t>Definition</a:t>
            </a:r>
            <a:r>
              <a:rPr lang="en-US" sz="3200"/>
              <a:t>: Derivation is the process of forming a new word on the basis of an existing word. Examples:</a:t>
            </a:r>
          </a:p>
          <a:p>
            <a:r>
              <a:rPr lang="en-US" sz="3200"/>
              <a:t>Happiness and unhappy from </a:t>
            </a:r>
            <a:r>
              <a:rPr lang="en-US" sz="3200" b="1"/>
              <a:t>happy</a:t>
            </a:r>
            <a:r>
              <a:rPr lang="en-US" sz="3200"/>
              <a:t>, </a:t>
            </a:r>
          </a:p>
          <a:p>
            <a:r>
              <a:rPr lang="en-US" sz="3200"/>
              <a:t>drinkable from </a:t>
            </a:r>
            <a:r>
              <a:rPr lang="en-US" sz="3200" b="1"/>
              <a:t>drink</a:t>
            </a:r>
            <a:r>
              <a:rPr lang="en-US" sz="3200"/>
              <a:t>, </a:t>
            </a:r>
          </a:p>
          <a:p>
            <a:r>
              <a:rPr lang="en-US" sz="3200"/>
              <a:t>modernise from </a:t>
            </a:r>
            <a:r>
              <a:rPr lang="en-US" sz="3200" b="1"/>
              <a:t>modern</a:t>
            </a:r>
            <a:r>
              <a:rPr lang="en-US" sz="3200"/>
              <a:t>, </a:t>
            </a:r>
          </a:p>
          <a:p>
            <a:r>
              <a:rPr lang="en-US" sz="3200"/>
              <a:t>reddish from </a:t>
            </a:r>
            <a:r>
              <a:rPr lang="en-US" sz="3200" b="1"/>
              <a:t>red</a:t>
            </a:r>
            <a:r>
              <a:rPr lang="en-US" sz="3200"/>
              <a:t>, </a:t>
            </a:r>
          </a:p>
          <a:p>
            <a:r>
              <a:rPr lang="en-US" sz="3200"/>
              <a:t>personally from </a:t>
            </a:r>
            <a:r>
              <a:rPr lang="en-US" sz="3200" b="1"/>
              <a:t>personal</a:t>
            </a:r>
            <a:r>
              <a:rPr lang="en-US" sz="3200"/>
              <a:t>, </a:t>
            </a:r>
          </a:p>
          <a:p>
            <a:r>
              <a:rPr lang="en-US" sz="3200"/>
              <a:t>recreational from </a:t>
            </a:r>
            <a:r>
              <a:rPr lang="en-US" sz="3200" b="1"/>
              <a:t>recreation</a:t>
            </a:r>
            <a:r>
              <a:rPr lang="en-US" sz="3200"/>
              <a:t>, </a:t>
            </a:r>
          </a:p>
          <a:p>
            <a:r>
              <a:rPr lang="en-US" sz="3200"/>
              <a:t>deliverance from </a:t>
            </a:r>
            <a:r>
              <a:rPr lang="en-US" sz="3200" b="1"/>
              <a:t>deliver</a:t>
            </a:r>
            <a:r>
              <a:rPr lang="en-US" sz="3200"/>
              <a:t>, </a:t>
            </a:r>
          </a:p>
          <a:p>
            <a:r>
              <a:rPr lang="en-US" sz="3200"/>
              <a:t>writer from </a:t>
            </a:r>
            <a:r>
              <a:rPr lang="en-US" sz="3200" b="1"/>
              <a:t>write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4294967295"/>
          </p:nvPr>
        </p:nvPicPr>
        <p:blipFill>
          <a:blip r:embed="rId2"/>
          <a:stretch>
            <a:fillRect/>
          </a:stretch>
        </p:blipFill>
        <p:spPr>
          <a:xfrm>
            <a:off x="860425" y="309245"/>
            <a:ext cx="10541000" cy="61861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E2F3"/>
        </a:solidFill>
        <a:effectLst/>
      </p:bgPr>
    </p:bg>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838200" y="365125"/>
            <a:ext cx="10515600" cy="487807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u="sng"/>
              <a:t>Objective</a:t>
            </a:r>
            <a:r>
              <a:rPr lang="en-US" b="1"/>
              <a:t>: To enable the students expand their vocabulary so as to enhance their</a:t>
            </a:r>
            <a:br>
              <a:rPr lang="en-US" b="1"/>
            </a:br>
            <a:r>
              <a:rPr lang="en-US" b="1"/>
              <a:t>proficiency in reading and listening to academic texts, writing and speaking.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91515" y="461645"/>
            <a:ext cx="10721340" cy="57238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b="1"/>
              <a:t>CREATIVE RESPELLING</a:t>
            </a:r>
          </a:p>
        </p:txBody>
      </p:sp>
      <p:sp>
        <p:nvSpPr>
          <p:cNvPr id="3" name="Content Placeholder 2"/>
          <p:cNvSpPr>
            <a:spLocks noGrp="1"/>
          </p:cNvSpPr>
          <p:nvPr>
            <p:ph idx="1"/>
          </p:nvPr>
        </p:nvSpPr>
        <p:spPr/>
        <p:txBody>
          <a:bodyPr/>
          <a:lstStyle/>
          <a:p>
            <a:r>
              <a:rPr lang="en-US" b="1" u="sng"/>
              <a:t>Definition</a:t>
            </a:r>
            <a:r>
              <a:rPr lang="en-US"/>
              <a:t>: Sometimes words are formed by simply changing the spelling of a word that the speaker wants to relate to the new word. Product names often involve creative respelling, such as Mr. Kleen.</a:t>
            </a:r>
          </a:p>
          <a:p>
            <a:endParaRPr lang="en-US"/>
          </a:p>
          <a:p>
            <a:r>
              <a:rPr lang="en-US"/>
              <a:t>Chiefly North American "airplane" is not a respelling but a recoining, modelled after "airship" and "aircraft".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0" y="196215"/>
            <a:ext cx="11532235" cy="64173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COINING WORDS</a:t>
            </a:r>
          </a:p>
        </p:txBody>
      </p:sp>
      <p:sp>
        <p:nvSpPr>
          <p:cNvPr id="3" name="Content Placeholder 2"/>
          <p:cNvSpPr>
            <a:spLocks noGrp="1"/>
          </p:cNvSpPr>
          <p:nvPr>
            <p:ph idx="1"/>
          </p:nvPr>
        </p:nvSpPr>
        <p:spPr/>
        <p:txBody>
          <a:bodyPr>
            <a:normAutofit lnSpcReduction="10000"/>
          </a:bodyPr>
          <a:lstStyle/>
          <a:p>
            <a:r>
              <a:rPr lang="en-US"/>
              <a:t>Definition: A coined word (or neologism) is a word that has been inspired by a person or event.</a:t>
            </a:r>
          </a:p>
          <a:p>
            <a:pPr marL="0" indent="0">
              <a:buNone/>
            </a:pPr>
            <a:r>
              <a:rPr lang="en-US"/>
              <a:t>Here are a few unique neologisms:</a:t>
            </a:r>
          </a:p>
          <a:p>
            <a:r>
              <a:rPr lang="en-US"/>
              <a:t>Metrosexual - a man who dedicates a lot of time and money to his appearance</a:t>
            </a:r>
          </a:p>
          <a:p>
            <a:pPr marL="0" indent="0">
              <a:buNone/>
            </a:pPr>
            <a:endParaRPr lang="en-US"/>
          </a:p>
          <a:p>
            <a:r>
              <a:rPr lang="en-US"/>
              <a:t>Staycation - a vacation at home or near one’s home</a:t>
            </a:r>
          </a:p>
          <a:p>
            <a:endParaRPr lang="en-US"/>
          </a:p>
          <a:p>
            <a:r>
              <a:rPr lang="en-US"/>
              <a:t>Webinar - online seminar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30225"/>
            <a:ext cx="10515600" cy="819150"/>
          </a:xfrm>
        </p:spPr>
        <p:txBody>
          <a:bodyPr>
            <a:normAutofit fontScale="90000"/>
          </a:bodyPr>
          <a:lstStyle/>
          <a:p>
            <a:r>
              <a:rPr lang="en-US">
                <a:sym typeface="+mn-ea"/>
              </a:rPr>
              <a:t>                               COINING WORDS</a:t>
            </a:r>
            <a:br>
              <a:rPr lang="en-US"/>
            </a:br>
            <a:endParaRPr lang="en-US"/>
          </a:p>
        </p:txBody>
      </p:sp>
      <p:sp>
        <p:nvSpPr>
          <p:cNvPr id="3" name="Content Placeholder 2"/>
          <p:cNvSpPr>
            <a:spLocks noGrp="1"/>
          </p:cNvSpPr>
          <p:nvPr>
            <p:ph idx="1"/>
          </p:nvPr>
        </p:nvSpPr>
        <p:spPr/>
        <p:txBody>
          <a:bodyPr/>
          <a:lstStyle/>
          <a:p>
            <a:r>
              <a:rPr lang="en-US"/>
              <a:t>Banana Republic - politically unstable country that depends on exports</a:t>
            </a:r>
          </a:p>
          <a:p>
            <a:r>
              <a:rPr lang="en-US"/>
              <a:t>Butterfingers - clumsy person</a:t>
            </a:r>
          </a:p>
          <a:p>
            <a:r>
              <a:rPr lang="en-US"/>
              <a:t>Chortle - chuckle + snort</a:t>
            </a:r>
          </a:p>
          <a:p>
            <a:r>
              <a:rPr lang="en-US"/>
              <a:t>Factoid - doubtful fact that has no back-up proof</a:t>
            </a:r>
          </a:p>
          <a:p>
            <a:r>
              <a:rPr lang="en-US"/>
              <a:t>Oxbridge = Oxford + Cambridge</a:t>
            </a:r>
          </a:p>
          <a:p>
            <a:r>
              <a:rPr lang="en-US"/>
              <a:t>Workaholic - taken from the suffix “-holic” which means addiction</a:t>
            </a:r>
          </a:p>
          <a:p>
            <a:r>
              <a:rPr lang="en-US"/>
              <a:t>Yahoo - primitive people with materialistic ways of thinking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0" y="73025"/>
            <a:ext cx="12073890" cy="67849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456565" y="365125"/>
            <a:ext cx="11267440" cy="61531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b="1"/>
              <a:t>BORROWING WORDS</a:t>
            </a:r>
          </a:p>
        </p:txBody>
      </p:sp>
      <p:sp>
        <p:nvSpPr>
          <p:cNvPr id="3" name="Content Placeholder 2"/>
          <p:cNvSpPr>
            <a:spLocks noGrp="1"/>
          </p:cNvSpPr>
          <p:nvPr>
            <p:ph idx="1"/>
          </p:nvPr>
        </p:nvSpPr>
        <p:spPr>
          <a:xfrm>
            <a:off x="0" y="1340485"/>
            <a:ext cx="11971655" cy="5516880"/>
          </a:xfrm>
        </p:spPr>
        <p:txBody>
          <a:bodyPr>
            <a:normAutofit fontScale="97500" lnSpcReduction="10000"/>
          </a:bodyPr>
          <a:lstStyle/>
          <a:p>
            <a:r>
              <a:rPr lang="en-US" b="1" u="sng"/>
              <a:t>Definition</a:t>
            </a:r>
            <a:r>
              <a:rPr lang="en-US"/>
              <a:t>: Loanwords are words adopted by the speakers of one language from a different language (the source language). </a:t>
            </a:r>
          </a:p>
          <a:p>
            <a:pPr marL="0" indent="0">
              <a:buNone/>
            </a:pPr>
            <a:r>
              <a:rPr lang="en-US" b="1"/>
              <a:t>1. ANONYMOUS (GREEK)</a:t>
            </a:r>
          </a:p>
          <a:p>
            <a:r>
              <a:rPr lang="en-US"/>
              <a:t>The word ‘anonymous’ comes from the Greek word ‘anōnumos’. Anōnumos is defined as something or someone without a name, similar to the English meaning which defines the word as someone who does not reveal their identity.</a:t>
            </a:r>
          </a:p>
          <a:p>
            <a:pPr marL="0" indent="0">
              <a:buNone/>
            </a:pPr>
            <a:r>
              <a:rPr lang="en-US" b="1"/>
              <a:t>2. LOOT (HINDI)</a:t>
            </a:r>
          </a:p>
          <a:p>
            <a:r>
              <a:rPr lang="en-US"/>
              <a:t>Pronounced and defined in the exact same manner in English as it is in the origin language Hindi, the word ‘loot’ refers to stolen goods/property.</a:t>
            </a:r>
          </a:p>
          <a:p>
            <a:r>
              <a:rPr lang="en-US"/>
              <a:t>For example, a dacoit or robber would keep the ‘loot’ hidden from the eyes of the police.</a:t>
            </a:r>
          </a:p>
          <a:p>
            <a:r>
              <a:rPr lang="en-US"/>
              <a:t>The word can also be used as a verb, for example, “they looted all the banks in the town post the civil war.’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b="1"/>
              <a:t>  BORROWING WORDS</a:t>
            </a:r>
          </a:p>
        </p:txBody>
      </p:sp>
      <p:sp>
        <p:nvSpPr>
          <p:cNvPr id="3" name="Content Placeholder 2"/>
          <p:cNvSpPr>
            <a:spLocks noGrp="1"/>
          </p:cNvSpPr>
          <p:nvPr>
            <p:ph idx="1"/>
          </p:nvPr>
        </p:nvSpPr>
        <p:spPr>
          <a:xfrm>
            <a:off x="0" y="1340485"/>
            <a:ext cx="11971655" cy="5516880"/>
          </a:xfrm>
        </p:spPr>
        <p:txBody>
          <a:bodyPr>
            <a:normAutofit/>
          </a:bodyPr>
          <a:lstStyle/>
          <a:p>
            <a:pPr marL="0" indent="0">
              <a:buNone/>
            </a:pPr>
            <a:r>
              <a:rPr lang="en-US" b="1"/>
              <a:t>3. GURU (SANSKRIT)</a:t>
            </a:r>
          </a:p>
          <a:p>
            <a:pPr marL="0" indent="0">
              <a:buNone/>
            </a:pPr>
            <a:r>
              <a:rPr lang="en-US"/>
              <a:t>The word ‘guru’ is derived from the Sanskrit language, in which the definition goes beyond that of a teacher or an expert of subject. Rather, it describes an individual with influential leadership, exceptional knowledge and deep, thought provoking intelligence.</a:t>
            </a:r>
          </a:p>
          <a:p>
            <a:pPr marL="0" indent="0">
              <a:buNone/>
            </a:pPr>
            <a:endParaRPr lang="en-US"/>
          </a:p>
          <a:p>
            <a:pPr marL="0" indent="0">
              <a:buNone/>
            </a:pPr>
            <a:r>
              <a:rPr lang="en-US" b="1"/>
              <a:t>4. SAFARI (ARABIC)</a:t>
            </a:r>
          </a:p>
          <a:p>
            <a:pPr marL="0" indent="0">
              <a:buNone/>
            </a:pPr>
            <a:r>
              <a:rPr lang="en-US"/>
              <a:t>An expedition or observing animals in their natural atmosphere is called a ‘safari’. The word originates from the Arabic language and, since having been borrowed by the English language, is used widely across the globe right from jungle safaris to the famous desert safari in the Middle East.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b="1"/>
              <a:t>BORROWING WORDS</a:t>
            </a:r>
          </a:p>
        </p:txBody>
      </p:sp>
      <p:sp>
        <p:nvSpPr>
          <p:cNvPr id="3" name="Content Placeholder 2"/>
          <p:cNvSpPr>
            <a:spLocks noGrp="1"/>
          </p:cNvSpPr>
          <p:nvPr>
            <p:ph idx="1"/>
          </p:nvPr>
        </p:nvSpPr>
        <p:spPr>
          <a:xfrm>
            <a:off x="0" y="1340485"/>
            <a:ext cx="11971655" cy="5516880"/>
          </a:xfrm>
        </p:spPr>
        <p:txBody>
          <a:bodyPr>
            <a:normAutofit/>
          </a:bodyPr>
          <a:lstStyle/>
          <a:p>
            <a:pPr marL="0" indent="0">
              <a:buNone/>
            </a:pPr>
            <a:r>
              <a:rPr lang="en-US" b="1"/>
              <a:t>5. CIGAR (SPANISH)</a:t>
            </a:r>
          </a:p>
          <a:p>
            <a:pPr marL="0" indent="0">
              <a:buNone/>
            </a:pPr>
            <a:r>
              <a:rPr lang="en-US"/>
              <a:t>While many of you may know what a cigar is, the technical definition is ‘a cylinder of dried and fermented tobacco rolled in tobacco leaves for the purpose of smoking’. Quite a hefty definition for something so small, isn’t it?</a:t>
            </a:r>
          </a:p>
          <a:p>
            <a:pPr marL="0" indent="0">
              <a:buNone/>
            </a:pPr>
            <a:r>
              <a:rPr lang="en-US"/>
              <a:t>The English terms originate from its Spanish equivalent ‘Cigarro’, which too was derived from another foreign language known as Mayan and was called ‘Sicar’.</a:t>
            </a:r>
          </a:p>
          <a:p>
            <a:pPr marL="0" indent="0">
              <a:buNone/>
            </a:pPr>
            <a:r>
              <a:rPr lang="en-US" b="1"/>
              <a:t>6. CARTOON (ITALIAN)</a:t>
            </a:r>
          </a:p>
          <a:p>
            <a:pPr marL="0" indent="0">
              <a:buNone/>
            </a:pPr>
            <a:r>
              <a:rPr lang="en-US"/>
              <a:t>Described as a sketch or drawing showing the subjects in a humorous manner, the word ‘cartoon’ originates from the Italian term ‘carton’ which initially referred to as a drawing on hard paper and was transformed into comical representation in 1843.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8DA9DB"/>
        </a:solidFill>
        <a:effectLst/>
      </p:bgPr>
    </p:bg>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US" b="1"/>
              <a:t>WORD FORMATION PROCESS</a:t>
            </a:r>
            <a:br>
              <a:rPr lang="en-US" b="1"/>
            </a:br>
            <a:endParaRPr b="1"/>
          </a:p>
        </p:txBody>
      </p:sp>
      <p:sp>
        <p:nvSpPr>
          <p:cNvPr id="98" name="Google Shape;98;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COMPOUNDING</a:t>
            </a:r>
            <a:endParaRPr/>
          </a:p>
          <a:p>
            <a:pPr marL="228600" lvl="0" indent="-228600" algn="l" rtl="0">
              <a:lnSpc>
                <a:spcPct val="90000"/>
              </a:lnSpc>
              <a:spcBef>
                <a:spcPts val="1000"/>
              </a:spcBef>
              <a:spcAft>
                <a:spcPts val="0"/>
              </a:spcAft>
              <a:buClr>
                <a:schemeClr val="dk1"/>
              </a:buClr>
              <a:buSzPts val="2800"/>
              <a:buChar char="•"/>
            </a:pPr>
            <a:r>
              <a:rPr lang="en-US"/>
              <a:t>CLIPPING</a:t>
            </a:r>
            <a:endParaRPr/>
          </a:p>
          <a:p>
            <a:pPr marL="228600" lvl="0" indent="-228600" algn="l" rtl="0">
              <a:lnSpc>
                <a:spcPct val="90000"/>
              </a:lnSpc>
              <a:spcBef>
                <a:spcPts val="1000"/>
              </a:spcBef>
              <a:spcAft>
                <a:spcPts val="0"/>
              </a:spcAft>
              <a:buClr>
                <a:schemeClr val="dk1"/>
              </a:buClr>
              <a:buSzPts val="2800"/>
              <a:buChar char="•"/>
            </a:pPr>
            <a:r>
              <a:rPr lang="en-US"/>
              <a:t>BLENDING</a:t>
            </a:r>
            <a:endParaRPr/>
          </a:p>
          <a:p>
            <a:pPr marL="228600" lvl="0" indent="-228600" algn="l" rtl="0">
              <a:lnSpc>
                <a:spcPct val="90000"/>
              </a:lnSpc>
              <a:spcBef>
                <a:spcPts val="1000"/>
              </a:spcBef>
              <a:spcAft>
                <a:spcPts val="0"/>
              </a:spcAft>
              <a:buClr>
                <a:schemeClr val="dk1"/>
              </a:buClr>
              <a:buSzPts val="2800"/>
              <a:buChar char="•"/>
            </a:pPr>
            <a:r>
              <a:rPr lang="en-US"/>
              <a:t>DERIVATION</a:t>
            </a:r>
            <a:endParaRPr/>
          </a:p>
          <a:p>
            <a:pPr marL="228600" lvl="0" indent="-228600" algn="l" rtl="0">
              <a:lnSpc>
                <a:spcPct val="90000"/>
              </a:lnSpc>
              <a:spcBef>
                <a:spcPts val="1000"/>
              </a:spcBef>
              <a:spcAft>
                <a:spcPts val="0"/>
              </a:spcAft>
              <a:buClr>
                <a:schemeClr val="dk1"/>
              </a:buClr>
              <a:buSzPts val="2800"/>
              <a:buChar char="•"/>
            </a:pPr>
            <a:r>
              <a:rPr lang="en-US"/>
              <a:t>CREATIVE RESPELLING</a:t>
            </a:r>
            <a:endParaRPr/>
          </a:p>
          <a:p>
            <a:pPr marL="228600" lvl="0" indent="-228600" algn="l" rtl="0">
              <a:lnSpc>
                <a:spcPct val="90000"/>
              </a:lnSpc>
              <a:spcBef>
                <a:spcPts val="1000"/>
              </a:spcBef>
              <a:spcAft>
                <a:spcPts val="0"/>
              </a:spcAft>
              <a:buClr>
                <a:schemeClr val="dk1"/>
              </a:buClr>
              <a:buSzPts val="2800"/>
              <a:buChar char="•"/>
            </a:pPr>
            <a:r>
              <a:rPr lang="en-US"/>
              <a:t>COINING WORDS</a:t>
            </a:r>
            <a:endParaRPr/>
          </a:p>
          <a:p>
            <a:pPr marL="228600" lvl="0" indent="-228600" algn="l" rtl="0">
              <a:lnSpc>
                <a:spcPct val="90000"/>
              </a:lnSpc>
              <a:spcBef>
                <a:spcPts val="1000"/>
              </a:spcBef>
              <a:spcAft>
                <a:spcPts val="0"/>
              </a:spcAft>
              <a:buClr>
                <a:schemeClr val="dk1"/>
              </a:buClr>
              <a:buSzPts val="2800"/>
              <a:buChar char="•"/>
            </a:pPr>
            <a:r>
              <a:rPr lang="en-US"/>
              <a:t>BORROWING WORDS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sym typeface="+mn-ea"/>
              </a:rPr>
              <a:t>                         </a:t>
            </a:r>
            <a:r>
              <a:rPr lang="en-US" b="1">
                <a:gradFill>
                  <a:gsLst>
                    <a:gs pos="0">
                      <a:srgbClr val="9EE256"/>
                    </a:gs>
                    <a:gs pos="100000">
                      <a:srgbClr val="52762D"/>
                    </a:gs>
                  </a:gsLst>
                  <a:lin scaled="0"/>
                </a:gradFill>
                <a:sym typeface="+mn-ea"/>
              </a:rPr>
              <a:t>BORROWING WORDS</a:t>
            </a:r>
            <a:br>
              <a:rPr lang="en-US" b="1">
                <a:gradFill>
                  <a:gsLst>
                    <a:gs pos="0">
                      <a:srgbClr val="9EE256"/>
                    </a:gs>
                    <a:gs pos="100000">
                      <a:srgbClr val="52762D"/>
                    </a:gs>
                  </a:gsLst>
                  <a:lin scaled="0"/>
                </a:gradFill>
              </a:rPr>
            </a:br>
            <a:endParaRPr lang="en-US" b="1">
              <a:gradFill>
                <a:gsLst>
                  <a:gs pos="0">
                    <a:srgbClr val="9EE256"/>
                  </a:gs>
                  <a:gs pos="100000">
                    <a:srgbClr val="52762D"/>
                  </a:gs>
                </a:gsLst>
                <a:lin scaled="0"/>
              </a:gradFill>
            </a:endParaRPr>
          </a:p>
        </p:txBody>
      </p:sp>
      <p:pic>
        <p:nvPicPr>
          <p:cNvPr id="4" name="Content Placeholder 3"/>
          <p:cNvPicPr>
            <a:picLocks noGrp="1" noChangeAspect="1"/>
          </p:cNvPicPr>
          <p:nvPr>
            <p:ph idx="1"/>
          </p:nvPr>
        </p:nvPicPr>
        <p:blipFill>
          <a:blip r:embed="rId2"/>
          <a:stretch>
            <a:fillRect/>
          </a:stretch>
        </p:blipFill>
        <p:spPr>
          <a:xfrm>
            <a:off x="503555" y="1132840"/>
            <a:ext cx="11084560" cy="559181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87"/>
        <p:cNvGrpSpPr/>
        <p:nvPr/>
      </p:nvGrpSpPr>
      <p:grpSpPr>
        <a:xfrm>
          <a:off x="0" y="0"/>
          <a:ext cx="0" cy="0"/>
          <a:chOff x="0" y="0"/>
          <a:chExt cx="0" cy="0"/>
        </a:xfrm>
      </p:grpSpPr>
      <p:pic>
        <p:nvPicPr>
          <p:cNvPr id="188" name="Google Shape;188;p18"/>
          <p:cNvPicPr preferRelativeResize="0"/>
          <p:nvPr/>
        </p:nvPicPr>
        <p:blipFill rotWithShape="1">
          <a:blip r:embed="rId3">
            <a:alphaModFix/>
          </a:blip>
          <a:srcRect/>
          <a:stretch/>
        </p:blipFill>
        <p:spPr>
          <a:xfrm>
            <a:off x="304800" y="372110"/>
            <a:ext cx="10769600" cy="580961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ct val="100000"/>
              <a:buFont typeface="Calibri"/>
              <a:buNone/>
            </a:pPr>
            <a:r>
              <a:rPr lang="en-US"/>
              <a:t>COMPOUND Words</a:t>
            </a:r>
            <a:br>
              <a:rPr lang="en-US"/>
            </a:br>
            <a:r>
              <a:rPr lang="en-US"/>
              <a:t> </a:t>
            </a:r>
            <a:endParaRPr/>
          </a:p>
        </p:txBody>
      </p:sp>
      <p:sp>
        <p:nvSpPr>
          <p:cNvPr id="104" name="Google Shape;104;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400"/>
              <a:buNone/>
            </a:pPr>
            <a:r>
              <a:rPr lang="en-US" sz="4400">
                <a:latin typeface="Arial"/>
                <a:ea typeface="Arial"/>
                <a:cs typeface="Arial"/>
                <a:sym typeface="Arial"/>
              </a:rPr>
              <a:t>The process of combining two or more words to form a new word.</a:t>
            </a:r>
            <a:endParaRPr sz="44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838200" y="114935"/>
            <a:ext cx="10515600" cy="101028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COMPOUND Words</a:t>
            </a:r>
            <a:br>
              <a:rPr lang="en-US"/>
            </a:br>
            <a:r>
              <a:rPr lang="en-US"/>
              <a:t> </a:t>
            </a:r>
            <a:endParaRPr/>
          </a:p>
        </p:txBody>
      </p:sp>
      <p:sp>
        <p:nvSpPr>
          <p:cNvPr id="110" name="Google Shape;110;p5"/>
          <p:cNvSpPr txBox="1">
            <a:spLocks noGrp="1"/>
          </p:cNvSpPr>
          <p:nvPr>
            <p:ph type="body" idx="1"/>
          </p:nvPr>
        </p:nvSpPr>
        <p:spPr>
          <a:xfrm>
            <a:off x="838200" y="1193800"/>
            <a:ext cx="10515600" cy="5462905"/>
          </a:xfrm>
          <a:prstGeom prst="rect">
            <a:avLst/>
          </a:prstGeom>
          <a:noFill/>
          <a:ln>
            <a:noFill/>
          </a:ln>
        </p:spPr>
        <p:txBody>
          <a:bodyPr spcFirstLastPara="1" wrap="square" lIns="91425" tIns="45700" rIns="91425" bIns="45700" anchor="t" anchorCtr="0">
            <a:normAutofit/>
          </a:bodyPr>
          <a:lstStyle/>
          <a:p>
            <a:pPr marL="228600" lvl="0" indent="-254000" algn="l" rtl="0">
              <a:lnSpc>
                <a:spcPct val="90000"/>
              </a:lnSpc>
              <a:spcBef>
                <a:spcPts val="0"/>
              </a:spcBef>
              <a:spcAft>
                <a:spcPts val="0"/>
              </a:spcAft>
              <a:buClr>
                <a:schemeClr val="dk1"/>
              </a:buClr>
              <a:buSzPts val="4000"/>
              <a:buChar char="•"/>
            </a:pPr>
            <a:r>
              <a:rPr lang="en-US" sz="4000" b="1"/>
              <a:t>Closed compound words</a:t>
            </a:r>
            <a:r>
              <a:rPr lang="en-US" sz="4000"/>
              <a:t> are formed when two unique words are joined together. They don’t have a space between them and they are the type that generally comes to mind when we think of compound words. </a:t>
            </a:r>
            <a:endParaRPr/>
          </a:p>
          <a:p>
            <a:pPr marL="0" lvl="0" indent="0" algn="l" rtl="0">
              <a:lnSpc>
                <a:spcPct val="90000"/>
              </a:lnSpc>
              <a:spcBef>
                <a:spcPts val="1000"/>
              </a:spcBef>
              <a:spcAft>
                <a:spcPts val="0"/>
              </a:spcAft>
              <a:buClr>
                <a:schemeClr val="dk1"/>
              </a:buClr>
              <a:buSzPts val="4000"/>
              <a:buNone/>
            </a:pPr>
            <a:r>
              <a:rPr lang="en-US" sz="4000"/>
              <a:t>For example: water+bed= waterbed, door+knob= doorknob, wall+paper= wallpaper, grand+mother= grandmother, up+side= upside, fire+flies= fireflies, play+things= playthings</a:t>
            </a:r>
            <a:endParaRPr/>
          </a:p>
          <a:p>
            <a:pPr marL="0" lvl="0" indent="0" algn="l" rtl="0">
              <a:lnSpc>
                <a:spcPct val="90000"/>
              </a:lnSpc>
              <a:spcBef>
                <a:spcPts val="1000"/>
              </a:spcBef>
              <a:spcAft>
                <a:spcPts val="0"/>
              </a:spcAft>
              <a:buClr>
                <a:schemeClr val="dk1"/>
              </a:buClr>
              <a:buSzPts val="4000"/>
              <a:buNone/>
            </a:pPr>
            <a:endParaRPr sz="4000"/>
          </a:p>
          <a:p>
            <a:pPr marL="0" lvl="0" indent="0" algn="l" rtl="0">
              <a:lnSpc>
                <a:spcPct val="90000"/>
              </a:lnSpc>
              <a:spcBef>
                <a:spcPts val="1000"/>
              </a:spcBef>
              <a:spcAft>
                <a:spcPts val="0"/>
              </a:spcAft>
              <a:buClr>
                <a:schemeClr val="dk1"/>
              </a:buClr>
              <a:buSzPts val="4000"/>
              <a:buNone/>
            </a:pP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3">
            <a:alphaModFix/>
          </a:blip>
          <a:tile tx="0" ty="0" sx="100000" sy="100000" flip="none" algn="tl"/>
        </a:blipFill>
        <a:effectLst/>
      </p:bgPr>
    </p:bg>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838200" y="114935"/>
            <a:ext cx="10515600" cy="1010285"/>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n-US"/>
              <a:t>COMPOUND Words</a:t>
            </a:r>
            <a:br>
              <a:rPr lang="en-US"/>
            </a:br>
            <a:r>
              <a:rPr lang="en-US"/>
              <a:t> </a:t>
            </a:r>
            <a:endParaRPr/>
          </a:p>
        </p:txBody>
      </p:sp>
      <p:sp>
        <p:nvSpPr>
          <p:cNvPr id="116" name="Google Shape;116;p6"/>
          <p:cNvSpPr txBox="1">
            <a:spLocks noGrp="1"/>
          </p:cNvSpPr>
          <p:nvPr>
            <p:ph type="body" idx="1"/>
          </p:nvPr>
        </p:nvSpPr>
        <p:spPr>
          <a:xfrm>
            <a:off x="838200" y="1193800"/>
            <a:ext cx="10515600" cy="546290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400"/>
              <a:buNone/>
            </a:pPr>
            <a:endParaRPr sz="3400"/>
          </a:p>
          <a:p>
            <a:pPr marL="228600" lvl="0" indent="-254000" algn="l" rtl="0">
              <a:lnSpc>
                <a:spcPct val="90000"/>
              </a:lnSpc>
              <a:spcBef>
                <a:spcPts val="1000"/>
              </a:spcBef>
              <a:spcAft>
                <a:spcPts val="0"/>
              </a:spcAft>
              <a:buClr>
                <a:schemeClr val="dk1"/>
              </a:buClr>
              <a:buSzPts val="4000"/>
              <a:buChar char="•"/>
            </a:pPr>
            <a:r>
              <a:rPr lang="en-US" sz="4000" b="1"/>
              <a:t>Open compound words</a:t>
            </a:r>
            <a:r>
              <a:rPr lang="en-US" sz="4000"/>
              <a:t> have a space between the words but when they are read together &amp; a new meaning is formed. </a:t>
            </a:r>
            <a:endParaRPr/>
          </a:p>
          <a:p>
            <a:pPr marL="0" lvl="0" indent="0" algn="l" rtl="0">
              <a:lnSpc>
                <a:spcPct val="90000"/>
              </a:lnSpc>
              <a:spcBef>
                <a:spcPts val="1000"/>
              </a:spcBef>
              <a:spcAft>
                <a:spcPts val="0"/>
              </a:spcAft>
              <a:buClr>
                <a:schemeClr val="dk1"/>
              </a:buClr>
              <a:buSzPts val="4000"/>
              <a:buNone/>
            </a:pPr>
            <a:r>
              <a:rPr lang="en-US" sz="4000" b="1"/>
              <a:t>Examples</a:t>
            </a:r>
            <a:r>
              <a:rPr lang="en-US" sz="4000"/>
              <a:t>- ice cream, attorney general, post office, grand jury, middle class, full moon, real estate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48135"/>
        </a:solidFill>
        <a:effectLst/>
      </p:bgPr>
    </p:bg>
    <p:spTree>
      <p:nvGrpSpPr>
        <p:cNvPr id="1" name="Shape 120"/>
        <p:cNvGrpSpPr/>
        <p:nvPr/>
      </p:nvGrpSpPr>
      <p:grpSpPr>
        <a:xfrm>
          <a:off x="0" y="0"/>
          <a:ext cx="0" cy="0"/>
          <a:chOff x="0" y="0"/>
          <a:chExt cx="0" cy="0"/>
        </a:xfrm>
      </p:grpSpPr>
      <p:pic>
        <p:nvPicPr>
          <p:cNvPr id="121" name="Google Shape;121;p7"/>
          <p:cNvPicPr preferRelativeResize="0"/>
          <p:nvPr/>
        </p:nvPicPr>
        <p:blipFill rotWithShape="1">
          <a:blip r:embed="rId3">
            <a:alphaModFix/>
          </a:blip>
          <a:srcRect/>
          <a:stretch/>
        </p:blipFill>
        <p:spPr>
          <a:xfrm>
            <a:off x="2375535" y="615950"/>
            <a:ext cx="7441565" cy="5969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48135"/>
        </a:solidFill>
        <a:effectLst/>
      </p:bgPr>
    </p:bg>
    <p:spTree>
      <p:nvGrpSpPr>
        <p:cNvPr id="1" name="Shape 125"/>
        <p:cNvGrpSpPr/>
        <p:nvPr/>
      </p:nvGrpSpPr>
      <p:grpSpPr>
        <a:xfrm>
          <a:off x="0" y="0"/>
          <a:ext cx="0" cy="0"/>
          <a:chOff x="0" y="0"/>
          <a:chExt cx="0" cy="0"/>
        </a:xfrm>
      </p:grpSpPr>
      <p:pic>
        <p:nvPicPr>
          <p:cNvPr id="126" name="Google Shape;126;p8"/>
          <p:cNvPicPr preferRelativeResize="0"/>
          <p:nvPr/>
        </p:nvPicPr>
        <p:blipFill rotWithShape="1">
          <a:blip r:embed="rId3">
            <a:alphaModFix/>
          </a:blip>
          <a:srcRect/>
          <a:stretch/>
        </p:blipFill>
        <p:spPr>
          <a:xfrm>
            <a:off x="1067435" y="654050"/>
            <a:ext cx="4838700" cy="5421630"/>
          </a:xfrm>
          <a:prstGeom prst="rect">
            <a:avLst/>
          </a:prstGeom>
          <a:noFill/>
          <a:ln>
            <a:noFill/>
          </a:ln>
        </p:spPr>
      </p:pic>
      <p:pic>
        <p:nvPicPr>
          <p:cNvPr id="127" name="Google Shape;127;p8"/>
          <p:cNvPicPr preferRelativeResize="0"/>
          <p:nvPr/>
        </p:nvPicPr>
        <p:blipFill rotWithShape="1">
          <a:blip r:embed="rId4">
            <a:alphaModFix/>
          </a:blip>
          <a:srcRect/>
          <a:stretch/>
        </p:blipFill>
        <p:spPr>
          <a:xfrm>
            <a:off x="6438900" y="654050"/>
            <a:ext cx="5053330" cy="542099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                                CLIPPING</a:t>
            </a:r>
            <a:endParaRPr/>
          </a:p>
        </p:txBody>
      </p:sp>
      <p:sp>
        <p:nvSpPr>
          <p:cNvPr id="133" name="Google Shape;133;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3600"/>
              <a:buNone/>
            </a:pPr>
            <a:r>
              <a:rPr lang="en-US" sz="3600" b="1" u="sng"/>
              <a:t>Definition</a:t>
            </a:r>
            <a:r>
              <a:rPr lang="en-US" sz="3600"/>
              <a:t>: Clipped words are words shortened by common use; they are a shortened abbreviation of a word, which makes them easier to spell and write.</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1047</Words>
  <Application>Microsoft Office PowerPoint</Application>
  <PresentationFormat>Widescreen</PresentationFormat>
  <Paragraphs>131</Paragraphs>
  <Slides>31</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Wingdings</vt:lpstr>
      <vt:lpstr>Office Theme</vt:lpstr>
      <vt:lpstr>                      Vocabulary Building</vt:lpstr>
      <vt:lpstr>Objective: To enable the students expand their vocabulary so as to enhance their proficiency in reading and listening to academic texts, writing and speaking.</vt:lpstr>
      <vt:lpstr>WORD FORMATION PROCESS </vt:lpstr>
      <vt:lpstr>COMPOUND Words  </vt:lpstr>
      <vt:lpstr>COMPOUND Words  </vt:lpstr>
      <vt:lpstr>COMPOUND Words  </vt:lpstr>
      <vt:lpstr>PowerPoint Presentation</vt:lpstr>
      <vt:lpstr>PowerPoint Presentation</vt:lpstr>
      <vt:lpstr>                                CLIPPING</vt:lpstr>
      <vt:lpstr>                                CLIPPING</vt:lpstr>
      <vt:lpstr>                                CLIPPING</vt:lpstr>
      <vt:lpstr>PowerPoint Presentation</vt:lpstr>
      <vt:lpstr>                              BLENDING</vt:lpstr>
      <vt:lpstr>                      BLENDING Examples</vt:lpstr>
      <vt:lpstr>                      BLENDING Examples</vt:lpstr>
      <vt:lpstr>                      BLENDING Examples</vt:lpstr>
      <vt:lpstr>PowerPoint Presentation</vt:lpstr>
      <vt:lpstr>                              DERIVATION</vt:lpstr>
      <vt:lpstr>PowerPoint Presentation</vt:lpstr>
      <vt:lpstr>PowerPoint Presentation</vt:lpstr>
      <vt:lpstr>                      CREATIVE RESPELLING</vt:lpstr>
      <vt:lpstr>PowerPoint Presentation</vt:lpstr>
      <vt:lpstr>                           COINING WORDS</vt:lpstr>
      <vt:lpstr>                               COINING WORDS </vt:lpstr>
      <vt:lpstr>PowerPoint Presentation</vt:lpstr>
      <vt:lpstr>PowerPoint Presentation</vt:lpstr>
      <vt:lpstr>                    BORROWING WORDS</vt:lpstr>
      <vt:lpstr>                    BORROWING WORDS</vt:lpstr>
      <vt:lpstr>                    BORROWING WORDS</vt:lpstr>
      <vt:lpstr>                         BORROWING WORDS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Vocabulary Building</dc:title>
  <cp:lastModifiedBy>Drushti Dave</cp:lastModifiedBy>
  <cp:revision>2</cp:revision>
  <dcterms:created xsi:type="dcterms:W3CDTF">2020-08-19T06:45:00Z</dcterms:created>
  <dcterms:modified xsi:type="dcterms:W3CDTF">2023-09-24T18:03:50Z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1033-11.2.0.9635</vt:lpwstr>
  </property>
</Properties>
</file>