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3" r:id="rId46"/>
    <p:sldId id="312" r:id="rId47"/>
    <p:sldId id="305" r:id="rId48"/>
    <p:sldId id="306" r:id="rId49"/>
    <p:sldId id="307" r:id="rId50"/>
    <p:sldId id="308" r:id="rId51"/>
    <p:sldId id="309" r:id="rId52"/>
    <p:sldId id="310" r:id="rId53"/>
    <p:sldId id="311" r:id="rId54"/>
    <p:sldId id="300" r:id="rId5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4" autoAdjust="0"/>
    <p:restoredTop sz="94660"/>
  </p:normalViewPr>
  <p:slideViewPr>
    <p:cSldViewPr>
      <p:cViewPr varScale="1">
        <p:scale>
          <a:sx n="73" d="100"/>
          <a:sy n="73"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046980" y="3079750"/>
            <a:ext cx="2098040" cy="559435"/>
          </a:xfrm>
          <a:prstGeom prst="rect">
            <a:avLst/>
          </a:prstGeom>
        </p:spPr>
        <p:txBody>
          <a:bodyPr wrap="square" lIns="0" tIns="0" rIns="0" bIns="0">
            <a:spAutoFit/>
          </a:bodyPr>
          <a:lstStyle>
            <a:lvl1pPr>
              <a:defRPr sz="35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12-Sep-23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7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12-Sep-23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sz="half" idx="2"/>
          </p:nvPr>
        </p:nvSpPr>
        <p:spPr>
          <a:xfrm>
            <a:off x="1767077" y="2499105"/>
            <a:ext cx="3320415" cy="357822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sz="half" idx="3"/>
          </p:nvPr>
        </p:nvSpPr>
        <p:spPr>
          <a:xfrm>
            <a:off x="6181344" y="2474976"/>
            <a:ext cx="4784090" cy="3773804"/>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12-Sep-23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12-Sep-23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12-Sep-23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7"/>
          </a:xfrm>
          <a:prstGeom prst="rect">
            <a:avLst/>
          </a:prstGeom>
        </p:spPr>
      </p:pic>
      <p:sp>
        <p:nvSpPr>
          <p:cNvPr id="17" name="bg object 17"/>
          <p:cNvSpPr/>
          <p:nvPr/>
        </p:nvSpPr>
        <p:spPr>
          <a:xfrm>
            <a:off x="0" y="1642872"/>
            <a:ext cx="12192000" cy="643255"/>
          </a:xfrm>
          <a:custGeom>
            <a:avLst/>
            <a:gdLst/>
            <a:ahLst/>
            <a:cxnLst/>
            <a:rect l="l" t="t" r="r" b="b"/>
            <a:pathLst>
              <a:path w="12192000" h="643255">
                <a:moveTo>
                  <a:pt x="12192000" y="0"/>
                </a:moveTo>
                <a:lnTo>
                  <a:pt x="0" y="0"/>
                </a:lnTo>
                <a:lnTo>
                  <a:pt x="0" y="643127"/>
                </a:lnTo>
                <a:lnTo>
                  <a:pt x="12192000" y="643127"/>
                </a:lnTo>
                <a:lnTo>
                  <a:pt x="12192000" y="0"/>
                </a:lnTo>
                <a:close/>
              </a:path>
            </a:pathLst>
          </a:custGeom>
          <a:solidFill>
            <a:srgbClr val="1F487C"/>
          </a:solidFill>
        </p:spPr>
        <p:txBody>
          <a:bodyPr wrap="square" lIns="0" tIns="0" rIns="0" bIns="0" rtlCol="0"/>
          <a:lstStyle/>
          <a:p>
            <a:endParaRPr/>
          </a:p>
        </p:txBody>
      </p:sp>
      <p:sp>
        <p:nvSpPr>
          <p:cNvPr id="2" name="Holder 2"/>
          <p:cNvSpPr>
            <a:spLocks noGrp="1"/>
          </p:cNvSpPr>
          <p:nvPr>
            <p:ph type="title"/>
          </p:nvPr>
        </p:nvSpPr>
        <p:spPr>
          <a:xfrm>
            <a:off x="332638" y="1695069"/>
            <a:ext cx="11526723" cy="513714"/>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a:xfrm>
            <a:off x="2782760" y="2274159"/>
            <a:ext cx="6626478" cy="3596004"/>
          </a:xfrm>
          <a:prstGeom prst="rect">
            <a:avLst/>
          </a:prstGeom>
        </p:spPr>
        <p:txBody>
          <a:bodyPr wrap="square" lIns="0" tIns="0" rIns="0" bIns="0">
            <a:spAutoFit/>
          </a:bodyPr>
          <a:lstStyle>
            <a:lvl1pPr>
              <a:defRPr sz="17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12-Sep-23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7"/>
          </a:xfrm>
          <a:prstGeom prst="rect">
            <a:avLst/>
          </a:prstGeom>
        </p:spPr>
      </p:pic>
      <p:pic>
        <p:nvPicPr>
          <p:cNvPr id="4" name="object 4"/>
          <p:cNvPicPr/>
          <p:nvPr/>
        </p:nvPicPr>
        <p:blipFill>
          <a:blip r:embed="rId3" cstate="print"/>
          <a:stretch>
            <a:fillRect/>
          </a:stretch>
        </p:blipFill>
        <p:spPr>
          <a:xfrm>
            <a:off x="4507991" y="499872"/>
            <a:ext cx="3176016" cy="629412"/>
          </a:xfrm>
          <a:prstGeom prst="rect">
            <a:avLst/>
          </a:prstGeom>
        </p:spPr>
      </p:pic>
      <p:grpSp>
        <p:nvGrpSpPr>
          <p:cNvPr id="5" name="object 5"/>
          <p:cNvGrpSpPr/>
          <p:nvPr/>
        </p:nvGrpSpPr>
        <p:grpSpPr>
          <a:xfrm>
            <a:off x="1219200" y="2582171"/>
            <a:ext cx="9905999" cy="204081"/>
            <a:chOff x="1884997" y="2692907"/>
            <a:chExt cx="8417560" cy="93345"/>
          </a:xfrm>
        </p:grpSpPr>
        <p:sp>
          <p:nvSpPr>
            <p:cNvPr id="6" name="object 6"/>
            <p:cNvSpPr/>
            <p:nvPr/>
          </p:nvSpPr>
          <p:spPr>
            <a:xfrm>
              <a:off x="1889760" y="2738627"/>
              <a:ext cx="8382000" cy="1905"/>
            </a:xfrm>
            <a:custGeom>
              <a:avLst/>
              <a:gdLst/>
              <a:ahLst/>
              <a:cxnLst/>
              <a:rect l="l" t="t" r="r" b="b"/>
              <a:pathLst>
                <a:path w="8382000" h="1905">
                  <a:moveTo>
                    <a:pt x="0" y="0"/>
                  </a:moveTo>
                  <a:lnTo>
                    <a:pt x="8382000" y="1524"/>
                  </a:lnTo>
                </a:path>
              </a:pathLst>
            </a:custGeom>
            <a:ln w="9525">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1889760" y="2692907"/>
              <a:ext cx="124967" cy="92963"/>
            </a:xfrm>
            <a:prstGeom prst="rect">
              <a:avLst/>
            </a:prstGeom>
          </p:spPr>
        </p:pic>
        <p:pic>
          <p:nvPicPr>
            <p:cNvPr id="8" name="object 8"/>
            <p:cNvPicPr/>
            <p:nvPr/>
          </p:nvPicPr>
          <p:blipFill>
            <a:blip r:embed="rId4" cstate="print"/>
            <a:stretch>
              <a:fillRect/>
            </a:stretch>
          </p:blipFill>
          <p:spPr>
            <a:xfrm>
              <a:off x="10177272" y="2692907"/>
              <a:ext cx="124968" cy="92963"/>
            </a:xfrm>
            <a:prstGeom prst="rect">
              <a:avLst/>
            </a:prstGeom>
          </p:spPr>
        </p:pic>
      </p:grpSp>
      <p:pic>
        <p:nvPicPr>
          <p:cNvPr id="9" name="object 9"/>
          <p:cNvPicPr/>
          <p:nvPr/>
        </p:nvPicPr>
        <p:blipFill>
          <a:blip r:embed="rId5" cstate="print"/>
          <a:stretch>
            <a:fillRect/>
          </a:stretch>
        </p:blipFill>
        <p:spPr>
          <a:xfrm>
            <a:off x="11608307" y="6423659"/>
            <a:ext cx="202692" cy="202692"/>
          </a:xfrm>
          <a:prstGeom prst="rect">
            <a:avLst/>
          </a:prstGeom>
        </p:spPr>
      </p:pic>
      <p:sp>
        <p:nvSpPr>
          <p:cNvPr id="10" name="object 10"/>
          <p:cNvSpPr txBox="1"/>
          <p:nvPr/>
        </p:nvSpPr>
        <p:spPr>
          <a:xfrm>
            <a:off x="1575561" y="1491488"/>
            <a:ext cx="9042400" cy="1090683"/>
          </a:xfrm>
          <a:prstGeom prst="rect">
            <a:avLst/>
          </a:prstGeom>
        </p:spPr>
        <p:txBody>
          <a:bodyPr vert="horz" wrap="square" lIns="0" tIns="13335" rIns="0" bIns="0" rtlCol="0">
            <a:spAutoFit/>
          </a:bodyPr>
          <a:lstStyle/>
          <a:p>
            <a:pPr marL="12700" marR="5080" indent="1221740" algn="ctr">
              <a:lnSpc>
                <a:spcPct val="100000"/>
              </a:lnSpc>
              <a:spcBef>
                <a:spcPts val="105"/>
              </a:spcBef>
            </a:pPr>
            <a:r>
              <a:rPr lang="en-US" sz="3500" b="1" spc="-5" dirty="0">
                <a:latin typeface="Calibri"/>
                <a:ea typeface="+mj-ea"/>
                <a:cs typeface="Calibri"/>
              </a:rPr>
              <a:t>303105104 - Computational  Thinking for  Structured Design-1</a:t>
            </a:r>
            <a:endParaRPr sz="3500" b="1" spc="-5" dirty="0">
              <a:latin typeface="Calibri"/>
              <a:ea typeface="+mj-ea"/>
              <a:cs typeface="Calibri"/>
            </a:endParaRPr>
          </a:p>
        </p:txBody>
      </p:sp>
      <p:sp>
        <p:nvSpPr>
          <p:cNvPr id="3" name="Rectangle 2"/>
          <p:cNvSpPr/>
          <p:nvPr/>
        </p:nvSpPr>
        <p:spPr>
          <a:xfrm>
            <a:off x="1447800" y="2785417"/>
            <a:ext cx="9529960" cy="524439"/>
          </a:xfrm>
          <a:prstGeom prst="rect">
            <a:avLst/>
          </a:prstGeom>
        </p:spPr>
        <p:txBody>
          <a:bodyPr wrap="square">
            <a:spAutoFit/>
          </a:bodyPr>
          <a:lstStyle/>
          <a:p>
            <a:pPr marL="1193800" marR="5080" indent="-1181735">
              <a:lnSpc>
                <a:spcPct val="117100"/>
              </a:lnSpc>
              <a:spcBef>
                <a:spcPts val="100"/>
              </a:spcBef>
            </a:pPr>
            <a:r>
              <a:rPr lang="en-US" sz="2400" b="1" spc="-5" dirty="0">
                <a:cs typeface="Calibri"/>
              </a:rPr>
              <a:t>Prof.</a:t>
            </a:r>
            <a:r>
              <a:rPr lang="en-US" sz="2400" b="1" spc="5" dirty="0">
                <a:cs typeface="Calibri"/>
              </a:rPr>
              <a:t> </a:t>
            </a:r>
            <a:r>
              <a:rPr lang="en-US" sz="2400" b="1" spc="-5" dirty="0" smtClean="0">
                <a:cs typeface="Calibri"/>
              </a:rPr>
              <a:t>INDU JAISWAL,</a:t>
            </a:r>
            <a:r>
              <a:rPr lang="en-US" sz="2400" b="1" spc="10" dirty="0" smtClean="0">
                <a:cs typeface="Calibri"/>
              </a:rPr>
              <a:t> </a:t>
            </a:r>
            <a:r>
              <a:rPr lang="en-US" sz="2400" spc="-5" dirty="0">
                <a:cs typeface="Calibri"/>
              </a:rPr>
              <a:t>Assistant</a:t>
            </a:r>
            <a:r>
              <a:rPr lang="en-US" sz="2400" spc="25" dirty="0">
                <a:cs typeface="Calibri"/>
              </a:rPr>
              <a:t> </a:t>
            </a:r>
            <a:r>
              <a:rPr lang="en-US" sz="2400" spc="-10" dirty="0">
                <a:cs typeface="Calibri"/>
              </a:rPr>
              <a:t>Professor </a:t>
            </a:r>
            <a:r>
              <a:rPr lang="en-US" sz="2400" spc="-620" dirty="0">
                <a:cs typeface="Calibri"/>
              </a:rPr>
              <a:t> </a:t>
            </a:r>
            <a:r>
              <a:rPr lang="en-US" sz="2400" spc="-10" dirty="0">
                <a:cs typeface="Calibri"/>
              </a:rPr>
              <a:t>Computer</a:t>
            </a:r>
            <a:r>
              <a:rPr lang="en-US" sz="2400" spc="15" dirty="0">
                <a:cs typeface="Calibri"/>
              </a:rPr>
              <a:t> </a:t>
            </a:r>
            <a:r>
              <a:rPr lang="en-US" sz="2400" spc="-10" dirty="0">
                <a:cs typeface="Calibri"/>
              </a:rPr>
              <a:t>Science</a:t>
            </a:r>
            <a:r>
              <a:rPr lang="en-US" sz="2400" spc="10" dirty="0">
                <a:cs typeface="Calibri"/>
              </a:rPr>
              <a:t> </a:t>
            </a:r>
            <a:r>
              <a:rPr lang="en-US" sz="2400" spc="-5" dirty="0" smtClean="0">
                <a:cs typeface="Calibri"/>
              </a:rPr>
              <a:t>&amp; </a:t>
            </a:r>
            <a:r>
              <a:rPr lang="en-US" sz="2400" spc="-10" dirty="0" smtClean="0">
                <a:cs typeface="Calibri"/>
              </a:rPr>
              <a:t>Engineering</a:t>
            </a:r>
            <a:endParaRPr lang="en-US" sz="2400" dirty="0">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295390" cy="513715"/>
          </a:xfrm>
          <a:prstGeom prst="rect">
            <a:avLst/>
          </a:prstGeom>
        </p:spPr>
        <p:txBody>
          <a:bodyPr vert="horz" wrap="square" lIns="0" tIns="13335" rIns="0" bIns="0" rtlCol="0">
            <a:spAutoFit/>
          </a:bodyPr>
          <a:lstStyle/>
          <a:p>
            <a:pPr marL="12700">
              <a:lnSpc>
                <a:spcPct val="100000"/>
              </a:lnSpc>
              <a:spcBef>
                <a:spcPts val="105"/>
              </a:spcBef>
            </a:pPr>
            <a:r>
              <a:rPr dirty="0"/>
              <a:t>Syntax</a:t>
            </a:r>
            <a:r>
              <a:rPr spc="-5" dirty="0"/>
              <a:t> </a:t>
            </a:r>
            <a:r>
              <a:rPr dirty="0"/>
              <a:t>of</a:t>
            </a:r>
            <a:r>
              <a:rPr spc="15" dirty="0"/>
              <a:t> </a:t>
            </a:r>
            <a:r>
              <a:rPr dirty="0"/>
              <a:t>if...else</a:t>
            </a:r>
            <a:r>
              <a:rPr spc="-15" dirty="0"/>
              <a:t> </a:t>
            </a:r>
            <a:r>
              <a:rPr dirty="0"/>
              <a:t>if....else</a:t>
            </a:r>
            <a:r>
              <a:rPr spc="-5" dirty="0"/>
              <a:t> statement.</a:t>
            </a:r>
          </a:p>
        </p:txBody>
      </p:sp>
      <p:grpSp>
        <p:nvGrpSpPr>
          <p:cNvPr id="3" name="object 3"/>
          <p:cNvGrpSpPr/>
          <p:nvPr/>
        </p:nvGrpSpPr>
        <p:grpSpPr>
          <a:xfrm>
            <a:off x="903732" y="2386583"/>
            <a:ext cx="11288395" cy="4032885"/>
            <a:chOff x="903732" y="2386583"/>
            <a:chExt cx="11288395" cy="4032885"/>
          </a:xfrm>
        </p:grpSpPr>
        <p:sp>
          <p:nvSpPr>
            <p:cNvPr id="4" name="object 4"/>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sp>
          <p:nvSpPr>
            <p:cNvPr id="6" name="object 6"/>
            <p:cNvSpPr/>
            <p:nvPr/>
          </p:nvSpPr>
          <p:spPr>
            <a:xfrm>
              <a:off x="8752332"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903732" y="2386583"/>
              <a:ext cx="9177528" cy="4032504"/>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16521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30" dirty="0"/>
              <a:t> </a:t>
            </a:r>
            <a:r>
              <a:rPr dirty="0"/>
              <a:t>if...else</a:t>
            </a:r>
            <a:r>
              <a:rPr spc="-20" dirty="0"/>
              <a:t> </a:t>
            </a:r>
            <a:r>
              <a:rPr dirty="0"/>
              <a:t>if....else</a:t>
            </a:r>
            <a:r>
              <a:rPr spc="-35" dirty="0"/>
              <a:t> </a:t>
            </a:r>
            <a:r>
              <a:rPr dirty="0"/>
              <a:t>statement</a:t>
            </a:r>
          </a:p>
        </p:txBody>
      </p:sp>
      <p:grpSp>
        <p:nvGrpSpPr>
          <p:cNvPr id="3" name="object 3"/>
          <p:cNvGrpSpPr/>
          <p:nvPr/>
        </p:nvGrpSpPr>
        <p:grpSpPr>
          <a:xfrm>
            <a:off x="11292840" y="6073140"/>
            <a:ext cx="899160" cy="346075"/>
            <a:chOff x="11292840" y="6073140"/>
            <a:chExt cx="899160" cy="346075"/>
          </a:xfrm>
        </p:grpSpPr>
        <p:sp>
          <p:nvSpPr>
            <p:cNvPr id="4" name="object 4"/>
            <p:cNvSpPr/>
            <p:nvPr/>
          </p:nvSpPr>
          <p:spPr>
            <a:xfrm>
              <a:off x="11292840" y="6073140"/>
              <a:ext cx="899160" cy="215265"/>
            </a:xfrm>
            <a:custGeom>
              <a:avLst/>
              <a:gdLst/>
              <a:ahLst/>
              <a:cxnLst/>
              <a:rect l="l" t="t" r="r" b="b"/>
              <a:pathLst>
                <a:path w="899159" h="215264">
                  <a:moveTo>
                    <a:pt x="0" y="214884"/>
                  </a:moveTo>
                  <a:lnTo>
                    <a:pt x="899159" y="214884"/>
                  </a:lnTo>
                  <a:lnTo>
                    <a:pt x="899159" y="0"/>
                  </a:lnTo>
                  <a:lnTo>
                    <a:pt x="0" y="0"/>
                  </a:lnTo>
                  <a:lnTo>
                    <a:pt x="0" y="214884"/>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grpSp>
      <p:sp>
        <p:nvSpPr>
          <p:cNvPr id="6" name="object 6"/>
          <p:cNvSpPr txBox="1"/>
          <p:nvPr/>
        </p:nvSpPr>
        <p:spPr>
          <a:xfrm>
            <a:off x="828890" y="2459735"/>
            <a:ext cx="5172710" cy="3687548"/>
          </a:xfrm>
          <a:prstGeom prst="rect">
            <a:avLst/>
          </a:prstGeom>
          <a:solidFill>
            <a:srgbClr val="999999"/>
          </a:solidFill>
          <a:ln w="9525">
            <a:solidFill>
              <a:srgbClr val="434343"/>
            </a:solidFill>
          </a:ln>
        </p:spPr>
        <p:txBody>
          <a:bodyPr vert="horz" wrap="square" lIns="0" tIns="85725" rIns="0" bIns="0" rtlCol="0">
            <a:spAutoFit/>
          </a:bodyPr>
          <a:lstStyle/>
          <a:p>
            <a:pPr marL="91440">
              <a:lnSpc>
                <a:spcPct val="100000"/>
              </a:lnSpc>
              <a:spcBef>
                <a:spcPts val="675"/>
              </a:spcBef>
            </a:pPr>
            <a:r>
              <a:rPr dirty="0">
                <a:solidFill>
                  <a:schemeClr val="bg1"/>
                </a:solidFill>
                <a:cs typeface="Arial"/>
              </a:rPr>
              <a:t>//</a:t>
            </a:r>
            <a:r>
              <a:rPr spc="-10" dirty="0">
                <a:solidFill>
                  <a:schemeClr val="bg1"/>
                </a:solidFill>
                <a:cs typeface="Arial"/>
              </a:rPr>
              <a:t> </a:t>
            </a:r>
            <a:r>
              <a:rPr spc="-5" dirty="0">
                <a:solidFill>
                  <a:schemeClr val="bg1"/>
                </a:solidFill>
                <a:cs typeface="Arial"/>
              </a:rPr>
              <a:t>Program</a:t>
            </a:r>
            <a:r>
              <a:rPr spc="-10" dirty="0">
                <a:solidFill>
                  <a:schemeClr val="bg1"/>
                </a:solidFill>
                <a:cs typeface="Arial"/>
              </a:rPr>
              <a:t> </a:t>
            </a:r>
            <a:r>
              <a:rPr dirty="0">
                <a:solidFill>
                  <a:schemeClr val="bg1"/>
                </a:solidFill>
                <a:cs typeface="Arial"/>
              </a:rPr>
              <a:t>to</a:t>
            </a:r>
            <a:r>
              <a:rPr spc="-5" dirty="0">
                <a:solidFill>
                  <a:schemeClr val="bg1"/>
                </a:solidFill>
                <a:cs typeface="Arial"/>
              </a:rPr>
              <a:t> relate</a:t>
            </a:r>
            <a:r>
              <a:rPr spc="-10" dirty="0">
                <a:solidFill>
                  <a:schemeClr val="bg1"/>
                </a:solidFill>
                <a:cs typeface="Arial"/>
              </a:rPr>
              <a:t> </a:t>
            </a:r>
            <a:r>
              <a:rPr spc="10" dirty="0">
                <a:solidFill>
                  <a:schemeClr val="bg1"/>
                </a:solidFill>
                <a:cs typeface="Arial"/>
              </a:rPr>
              <a:t>two</a:t>
            </a:r>
            <a:r>
              <a:rPr spc="-45" dirty="0">
                <a:solidFill>
                  <a:schemeClr val="bg1"/>
                </a:solidFill>
                <a:cs typeface="Arial"/>
              </a:rPr>
              <a:t> </a:t>
            </a:r>
            <a:r>
              <a:rPr spc="-5" dirty="0">
                <a:solidFill>
                  <a:schemeClr val="bg1"/>
                </a:solidFill>
                <a:cs typeface="Arial"/>
              </a:rPr>
              <a:t>integers</a:t>
            </a:r>
            <a:endParaRPr dirty="0">
              <a:solidFill>
                <a:schemeClr val="bg1"/>
              </a:solidFill>
              <a:cs typeface="Arial"/>
            </a:endParaRPr>
          </a:p>
          <a:p>
            <a:pPr marL="91440" marR="3218815">
              <a:lnSpc>
                <a:spcPct val="100000"/>
              </a:lnSpc>
            </a:pPr>
            <a:r>
              <a:rPr dirty="0">
                <a:solidFill>
                  <a:schemeClr val="bg1"/>
                </a:solidFill>
                <a:cs typeface="Arial"/>
              </a:rPr>
              <a:t>using =, &gt; or &lt; </a:t>
            </a:r>
            <a:r>
              <a:rPr spc="5" dirty="0">
                <a:solidFill>
                  <a:schemeClr val="bg1"/>
                </a:solidFill>
                <a:cs typeface="Arial"/>
              </a:rPr>
              <a:t> </a:t>
            </a:r>
            <a:r>
              <a:rPr spc="-5" dirty="0">
                <a:solidFill>
                  <a:schemeClr val="bg1"/>
                </a:solidFill>
                <a:cs typeface="Arial MT"/>
              </a:rPr>
              <a:t>#include</a:t>
            </a:r>
            <a:r>
              <a:rPr spc="-40" dirty="0">
                <a:solidFill>
                  <a:schemeClr val="bg1"/>
                </a:solidFill>
                <a:cs typeface="Arial MT"/>
              </a:rPr>
              <a:t> </a:t>
            </a:r>
            <a:r>
              <a:rPr spc="-5" dirty="0">
                <a:solidFill>
                  <a:schemeClr val="bg1"/>
                </a:solidFill>
                <a:cs typeface="Arial MT"/>
              </a:rPr>
              <a:t>&lt;stdio.h&gt; </a:t>
            </a:r>
            <a:r>
              <a:rPr spc="-484" dirty="0">
                <a:solidFill>
                  <a:schemeClr val="bg1"/>
                </a:solidFill>
                <a:cs typeface="Arial MT"/>
              </a:rPr>
              <a:t> </a:t>
            </a:r>
            <a:r>
              <a:rPr spc="-5" dirty="0">
                <a:solidFill>
                  <a:schemeClr val="bg1"/>
                </a:solidFill>
                <a:cs typeface="Arial MT"/>
              </a:rPr>
              <a:t>int</a:t>
            </a:r>
            <a:r>
              <a:rPr dirty="0">
                <a:solidFill>
                  <a:schemeClr val="bg1"/>
                </a:solidFill>
                <a:cs typeface="Arial MT"/>
              </a:rPr>
              <a:t> </a:t>
            </a:r>
            <a:r>
              <a:rPr spc="-5" dirty="0">
                <a:solidFill>
                  <a:schemeClr val="bg1"/>
                </a:solidFill>
                <a:cs typeface="Arial MT"/>
              </a:rPr>
              <a:t>main()</a:t>
            </a:r>
            <a:endParaRPr dirty="0">
              <a:solidFill>
                <a:schemeClr val="bg1"/>
              </a:solidFill>
              <a:cs typeface="Arial MT"/>
            </a:endParaRPr>
          </a:p>
          <a:p>
            <a:pPr marL="91440">
              <a:lnSpc>
                <a:spcPct val="100000"/>
              </a:lnSpc>
            </a:pPr>
            <a:r>
              <a:rPr dirty="0">
                <a:solidFill>
                  <a:schemeClr val="bg1"/>
                </a:solidFill>
                <a:cs typeface="Arial MT"/>
              </a:rPr>
              <a:t>{</a:t>
            </a:r>
          </a:p>
          <a:p>
            <a:pPr marL="91440">
              <a:lnSpc>
                <a:spcPct val="100000"/>
              </a:lnSpc>
            </a:pPr>
            <a:r>
              <a:rPr spc="-5" dirty="0">
                <a:solidFill>
                  <a:schemeClr val="bg1"/>
                </a:solidFill>
                <a:cs typeface="Arial MT"/>
              </a:rPr>
              <a:t>int</a:t>
            </a:r>
            <a:r>
              <a:rPr spc="-10" dirty="0">
                <a:solidFill>
                  <a:schemeClr val="bg1"/>
                </a:solidFill>
                <a:cs typeface="Arial MT"/>
              </a:rPr>
              <a:t> number1,</a:t>
            </a:r>
            <a:r>
              <a:rPr spc="10" dirty="0">
                <a:solidFill>
                  <a:schemeClr val="bg1"/>
                </a:solidFill>
                <a:cs typeface="Arial MT"/>
              </a:rPr>
              <a:t> </a:t>
            </a:r>
            <a:r>
              <a:rPr spc="-10" dirty="0">
                <a:solidFill>
                  <a:schemeClr val="bg1"/>
                </a:solidFill>
                <a:cs typeface="Arial MT"/>
              </a:rPr>
              <a:t>number2;</a:t>
            </a:r>
            <a:endParaRPr dirty="0">
              <a:solidFill>
                <a:schemeClr val="bg1"/>
              </a:solidFill>
              <a:cs typeface="Arial MT"/>
            </a:endParaRPr>
          </a:p>
          <a:p>
            <a:pPr marL="91440" marR="1130300">
              <a:lnSpc>
                <a:spcPct val="100000"/>
              </a:lnSpc>
              <a:spcBef>
                <a:spcPts val="5"/>
              </a:spcBef>
            </a:pPr>
            <a:r>
              <a:rPr spc="-5" dirty="0">
                <a:solidFill>
                  <a:schemeClr val="bg1"/>
                </a:solidFill>
                <a:cs typeface="Arial MT"/>
              </a:rPr>
              <a:t>printf("Enter</a:t>
            </a:r>
            <a:r>
              <a:rPr dirty="0">
                <a:solidFill>
                  <a:schemeClr val="bg1"/>
                </a:solidFill>
                <a:cs typeface="Arial MT"/>
              </a:rPr>
              <a:t> </a:t>
            </a:r>
            <a:r>
              <a:rPr spc="-15" dirty="0">
                <a:solidFill>
                  <a:schemeClr val="bg1"/>
                </a:solidFill>
                <a:cs typeface="Arial MT"/>
              </a:rPr>
              <a:t>two</a:t>
            </a:r>
            <a:r>
              <a:rPr spc="470" dirty="0">
                <a:solidFill>
                  <a:schemeClr val="bg1"/>
                </a:solidFill>
                <a:cs typeface="Arial MT"/>
              </a:rPr>
              <a:t> </a:t>
            </a:r>
            <a:r>
              <a:rPr spc="-5" dirty="0">
                <a:solidFill>
                  <a:schemeClr val="bg1"/>
                </a:solidFill>
                <a:cs typeface="Arial MT"/>
              </a:rPr>
              <a:t>integers:</a:t>
            </a:r>
            <a:r>
              <a:rPr spc="490" dirty="0">
                <a:solidFill>
                  <a:schemeClr val="bg1"/>
                </a:solidFill>
                <a:cs typeface="Arial MT"/>
              </a:rPr>
              <a:t> </a:t>
            </a:r>
            <a:r>
              <a:rPr dirty="0">
                <a:solidFill>
                  <a:schemeClr val="bg1"/>
                </a:solidFill>
                <a:cs typeface="Arial MT"/>
              </a:rPr>
              <a:t>"); </a:t>
            </a:r>
            <a:r>
              <a:rPr spc="5" dirty="0">
                <a:solidFill>
                  <a:schemeClr val="bg1"/>
                </a:solidFill>
                <a:cs typeface="Arial MT"/>
              </a:rPr>
              <a:t> </a:t>
            </a:r>
            <a:r>
              <a:rPr spc="-5" dirty="0">
                <a:solidFill>
                  <a:schemeClr val="bg1"/>
                </a:solidFill>
                <a:cs typeface="Arial MT"/>
              </a:rPr>
              <a:t>scanf("%d %d", &amp;number1,&amp;number2);</a:t>
            </a:r>
            <a:endParaRPr dirty="0">
              <a:solidFill>
                <a:schemeClr val="bg1"/>
              </a:solidFill>
              <a:cs typeface="Arial MT"/>
            </a:endParaRPr>
          </a:p>
          <a:p>
            <a:pPr marL="91440" marR="1684020">
              <a:lnSpc>
                <a:spcPct val="100000"/>
              </a:lnSpc>
            </a:pPr>
            <a:r>
              <a:rPr spc="-5" dirty="0">
                <a:solidFill>
                  <a:schemeClr val="bg1"/>
                </a:solidFill>
                <a:cs typeface="Arial MT"/>
              </a:rPr>
              <a:t>//checks </a:t>
            </a:r>
            <a:r>
              <a:rPr dirty="0">
                <a:solidFill>
                  <a:schemeClr val="bg1"/>
                </a:solidFill>
                <a:cs typeface="Arial MT"/>
              </a:rPr>
              <a:t>if </a:t>
            </a:r>
            <a:r>
              <a:rPr spc="-20" dirty="0">
                <a:solidFill>
                  <a:schemeClr val="bg1"/>
                </a:solidFill>
                <a:cs typeface="Arial MT"/>
              </a:rPr>
              <a:t>two</a:t>
            </a:r>
            <a:r>
              <a:rPr spc="30" dirty="0">
                <a:solidFill>
                  <a:schemeClr val="bg1"/>
                </a:solidFill>
                <a:cs typeface="Arial MT"/>
              </a:rPr>
              <a:t> </a:t>
            </a:r>
            <a:r>
              <a:rPr spc="-5" dirty="0">
                <a:solidFill>
                  <a:schemeClr val="bg1"/>
                </a:solidFill>
                <a:cs typeface="Arial MT"/>
              </a:rPr>
              <a:t>integers</a:t>
            </a:r>
            <a:r>
              <a:rPr dirty="0">
                <a:solidFill>
                  <a:schemeClr val="bg1"/>
                </a:solidFill>
                <a:cs typeface="Arial MT"/>
              </a:rPr>
              <a:t> </a:t>
            </a:r>
            <a:r>
              <a:rPr spc="-5" dirty="0">
                <a:solidFill>
                  <a:schemeClr val="bg1"/>
                </a:solidFill>
                <a:cs typeface="Arial MT"/>
              </a:rPr>
              <a:t>are</a:t>
            </a:r>
            <a:r>
              <a:rPr spc="5" dirty="0">
                <a:solidFill>
                  <a:schemeClr val="bg1"/>
                </a:solidFill>
                <a:cs typeface="Arial MT"/>
              </a:rPr>
              <a:t> </a:t>
            </a:r>
            <a:r>
              <a:rPr spc="-5" dirty="0">
                <a:solidFill>
                  <a:schemeClr val="bg1"/>
                </a:solidFill>
                <a:cs typeface="Arial MT"/>
              </a:rPr>
              <a:t>equal. </a:t>
            </a:r>
            <a:r>
              <a:rPr spc="-484" dirty="0">
                <a:solidFill>
                  <a:schemeClr val="bg1"/>
                </a:solidFill>
                <a:cs typeface="Arial MT"/>
              </a:rPr>
              <a:t> </a:t>
            </a:r>
            <a:r>
              <a:rPr spc="-5" dirty="0">
                <a:solidFill>
                  <a:schemeClr val="bg1"/>
                </a:solidFill>
                <a:cs typeface="Arial MT"/>
              </a:rPr>
              <a:t>if(number1</a:t>
            </a:r>
            <a:r>
              <a:rPr dirty="0">
                <a:solidFill>
                  <a:schemeClr val="bg1"/>
                </a:solidFill>
                <a:cs typeface="Arial MT"/>
              </a:rPr>
              <a:t> ==</a:t>
            </a:r>
            <a:r>
              <a:rPr spc="-10" dirty="0">
                <a:solidFill>
                  <a:schemeClr val="bg1"/>
                </a:solidFill>
                <a:cs typeface="Arial MT"/>
              </a:rPr>
              <a:t> </a:t>
            </a:r>
            <a:r>
              <a:rPr spc="-5" dirty="0">
                <a:solidFill>
                  <a:schemeClr val="bg1"/>
                </a:solidFill>
                <a:cs typeface="Arial MT"/>
              </a:rPr>
              <a:t>number2)</a:t>
            </a:r>
            <a:endParaRPr dirty="0">
              <a:solidFill>
                <a:schemeClr val="bg1"/>
              </a:solidFill>
              <a:cs typeface="Arial MT"/>
            </a:endParaRPr>
          </a:p>
          <a:p>
            <a:pPr marL="91440">
              <a:lnSpc>
                <a:spcPct val="100000"/>
              </a:lnSpc>
            </a:pPr>
            <a:r>
              <a:rPr dirty="0">
                <a:solidFill>
                  <a:schemeClr val="bg1"/>
                </a:solidFill>
                <a:cs typeface="Arial MT"/>
              </a:rPr>
              <a:t>{</a:t>
            </a:r>
          </a:p>
          <a:p>
            <a:pPr marL="549275">
              <a:lnSpc>
                <a:spcPct val="100000"/>
              </a:lnSpc>
            </a:pPr>
            <a:r>
              <a:rPr spc="-5" dirty="0">
                <a:solidFill>
                  <a:schemeClr val="bg1"/>
                </a:solidFill>
                <a:cs typeface="Arial MT"/>
              </a:rPr>
              <a:t>printf("Result:</a:t>
            </a:r>
            <a:r>
              <a:rPr dirty="0">
                <a:solidFill>
                  <a:schemeClr val="bg1"/>
                </a:solidFill>
                <a:cs typeface="Arial MT"/>
              </a:rPr>
              <a:t> </a:t>
            </a:r>
            <a:r>
              <a:rPr spc="-5" dirty="0">
                <a:solidFill>
                  <a:schemeClr val="bg1"/>
                </a:solidFill>
                <a:cs typeface="Arial MT"/>
              </a:rPr>
              <a:t>%d</a:t>
            </a:r>
            <a:r>
              <a:rPr spc="-25" dirty="0">
                <a:solidFill>
                  <a:schemeClr val="bg1"/>
                </a:solidFill>
                <a:cs typeface="Arial MT"/>
              </a:rPr>
              <a:t> </a:t>
            </a:r>
            <a:r>
              <a:rPr dirty="0">
                <a:solidFill>
                  <a:schemeClr val="bg1"/>
                </a:solidFill>
                <a:cs typeface="Arial MT"/>
              </a:rPr>
              <a:t>=</a:t>
            </a:r>
            <a:r>
              <a:rPr spc="-25" dirty="0">
                <a:solidFill>
                  <a:schemeClr val="bg1"/>
                </a:solidFill>
                <a:cs typeface="Arial MT"/>
              </a:rPr>
              <a:t> </a:t>
            </a:r>
            <a:r>
              <a:rPr spc="-5" dirty="0">
                <a:solidFill>
                  <a:schemeClr val="bg1"/>
                </a:solidFill>
                <a:cs typeface="Arial MT"/>
              </a:rPr>
              <a:t>%d“,number1,number2);</a:t>
            </a:r>
            <a:endParaRPr dirty="0">
              <a:solidFill>
                <a:schemeClr val="bg1"/>
              </a:solidFill>
              <a:cs typeface="Arial MT"/>
            </a:endParaRPr>
          </a:p>
          <a:p>
            <a:pPr marL="91440">
              <a:lnSpc>
                <a:spcPct val="100000"/>
              </a:lnSpc>
            </a:pPr>
            <a:r>
              <a:rPr dirty="0">
                <a:solidFill>
                  <a:schemeClr val="bg1"/>
                </a:solidFill>
                <a:cs typeface="Arial MT"/>
              </a:rPr>
              <a:t>}</a:t>
            </a:r>
          </a:p>
        </p:txBody>
      </p:sp>
      <p:sp>
        <p:nvSpPr>
          <p:cNvPr id="7" name="object 7"/>
          <p:cNvSpPr txBox="1"/>
          <p:nvPr/>
        </p:nvSpPr>
        <p:spPr>
          <a:xfrm>
            <a:off x="6495288" y="2459735"/>
            <a:ext cx="4798060" cy="3410549"/>
          </a:xfrm>
          <a:prstGeom prst="rect">
            <a:avLst/>
          </a:prstGeom>
          <a:solidFill>
            <a:srgbClr val="999999"/>
          </a:solidFill>
          <a:ln w="9525">
            <a:solidFill>
              <a:srgbClr val="434343"/>
            </a:solidFill>
          </a:ln>
        </p:spPr>
        <p:txBody>
          <a:bodyPr vert="horz" wrap="square" lIns="0" tIns="85725" rIns="0" bIns="0" rtlCol="0">
            <a:spAutoFit/>
          </a:bodyPr>
          <a:lstStyle/>
          <a:p>
            <a:pPr marL="92710">
              <a:lnSpc>
                <a:spcPct val="100000"/>
              </a:lnSpc>
              <a:spcBef>
                <a:spcPts val="675"/>
              </a:spcBef>
            </a:pPr>
            <a:r>
              <a:rPr sz="1800" spc="-5" dirty="0">
                <a:solidFill>
                  <a:schemeClr val="bg1"/>
                </a:solidFill>
                <a:cs typeface="Arial MT"/>
              </a:rPr>
              <a:t>//checks </a:t>
            </a:r>
            <a:r>
              <a:rPr sz="1800" dirty="0">
                <a:solidFill>
                  <a:schemeClr val="bg1"/>
                </a:solidFill>
                <a:cs typeface="Arial MT"/>
              </a:rPr>
              <a:t>if</a:t>
            </a:r>
            <a:r>
              <a:rPr sz="1800" spc="-10" dirty="0">
                <a:solidFill>
                  <a:schemeClr val="bg1"/>
                </a:solidFill>
                <a:cs typeface="Arial MT"/>
              </a:rPr>
              <a:t> </a:t>
            </a:r>
            <a:r>
              <a:rPr sz="1800" spc="-5" dirty="0">
                <a:solidFill>
                  <a:schemeClr val="bg1"/>
                </a:solidFill>
                <a:cs typeface="Arial MT"/>
              </a:rPr>
              <a:t>number1</a:t>
            </a:r>
            <a:r>
              <a:rPr sz="1800" spc="15" dirty="0">
                <a:solidFill>
                  <a:schemeClr val="bg1"/>
                </a:solidFill>
                <a:cs typeface="Arial MT"/>
              </a:rPr>
              <a:t> </a:t>
            </a:r>
            <a:r>
              <a:rPr sz="1800" dirty="0">
                <a:solidFill>
                  <a:schemeClr val="bg1"/>
                </a:solidFill>
                <a:cs typeface="Arial MT"/>
              </a:rPr>
              <a:t>is </a:t>
            </a:r>
            <a:r>
              <a:rPr sz="1800" spc="-5" dirty="0">
                <a:solidFill>
                  <a:schemeClr val="bg1"/>
                </a:solidFill>
                <a:cs typeface="Arial MT"/>
              </a:rPr>
              <a:t>greater</a:t>
            </a:r>
            <a:r>
              <a:rPr sz="1800" dirty="0">
                <a:solidFill>
                  <a:schemeClr val="bg1"/>
                </a:solidFill>
                <a:cs typeface="Arial MT"/>
              </a:rPr>
              <a:t> </a:t>
            </a:r>
            <a:r>
              <a:rPr sz="1800" spc="-5" dirty="0">
                <a:solidFill>
                  <a:schemeClr val="bg1"/>
                </a:solidFill>
                <a:cs typeface="Arial MT"/>
              </a:rPr>
              <a:t>than</a:t>
            </a:r>
            <a:r>
              <a:rPr sz="1800" spc="5" dirty="0">
                <a:solidFill>
                  <a:schemeClr val="bg1"/>
                </a:solidFill>
                <a:cs typeface="Arial MT"/>
              </a:rPr>
              <a:t> </a:t>
            </a:r>
            <a:r>
              <a:rPr sz="1800" spc="-10" dirty="0">
                <a:solidFill>
                  <a:schemeClr val="bg1"/>
                </a:solidFill>
                <a:cs typeface="Arial MT"/>
              </a:rPr>
              <a:t>number2.</a:t>
            </a:r>
            <a:endParaRPr sz="1800" dirty="0">
              <a:solidFill>
                <a:schemeClr val="bg1"/>
              </a:solidFill>
              <a:cs typeface="Arial MT"/>
            </a:endParaRPr>
          </a:p>
          <a:p>
            <a:pPr marL="92710">
              <a:lnSpc>
                <a:spcPct val="100000"/>
              </a:lnSpc>
            </a:pPr>
            <a:r>
              <a:rPr sz="1800" spc="-5" dirty="0">
                <a:solidFill>
                  <a:schemeClr val="bg1"/>
                </a:solidFill>
                <a:cs typeface="Arial MT"/>
              </a:rPr>
              <a:t>else</a:t>
            </a:r>
            <a:r>
              <a:rPr sz="1800" spc="-10" dirty="0">
                <a:solidFill>
                  <a:schemeClr val="bg1"/>
                </a:solidFill>
                <a:cs typeface="Arial MT"/>
              </a:rPr>
              <a:t> </a:t>
            </a:r>
            <a:r>
              <a:rPr sz="1800" dirty="0">
                <a:solidFill>
                  <a:schemeClr val="bg1"/>
                </a:solidFill>
                <a:cs typeface="Arial MT"/>
              </a:rPr>
              <a:t>if</a:t>
            </a:r>
            <a:r>
              <a:rPr sz="1800" spc="-20" dirty="0">
                <a:solidFill>
                  <a:schemeClr val="bg1"/>
                </a:solidFill>
                <a:cs typeface="Arial MT"/>
              </a:rPr>
              <a:t> </a:t>
            </a:r>
            <a:r>
              <a:rPr sz="1800" spc="-5" dirty="0">
                <a:solidFill>
                  <a:schemeClr val="bg1"/>
                </a:solidFill>
                <a:cs typeface="Arial MT"/>
              </a:rPr>
              <a:t>(number1</a:t>
            </a:r>
            <a:r>
              <a:rPr sz="1800" spc="5" dirty="0">
                <a:solidFill>
                  <a:schemeClr val="bg1"/>
                </a:solidFill>
                <a:cs typeface="Arial MT"/>
              </a:rPr>
              <a:t> </a:t>
            </a:r>
            <a:r>
              <a:rPr sz="1800" dirty="0">
                <a:solidFill>
                  <a:schemeClr val="bg1"/>
                </a:solidFill>
                <a:cs typeface="Arial MT"/>
              </a:rPr>
              <a:t>&gt;</a:t>
            </a:r>
            <a:r>
              <a:rPr sz="1800" spc="-10" dirty="0">
                <a:solidFill>
                  <a:schemeClr val="bg1"/>
                </a:solidFill>
                <a:cs typeface="Arial MT"/>
              </a:rPr>
              <a:t> </a:t>
            </a:r>
            <a:r>
              <a:rPr sz="1800" spc="-5" dirty="0">
                <a:solidFill>
                  <a:schemeClr val="bg1"/>
                </a:solidFill>
                <a:cs typeface="Arial MT"/>
              </a:rPr>
              <a:t>number2)</a:t>
            </a:r>
            <a:endParaRPr sz="1800" dirty="0">
              <a:solidFill>
                <a:schemeClr val="bg1"/>
              </a:solidFill>
              <a:cs typeface="Arial MT"/>
            </a:endParaRPr>
          </a:p>
          <a:p>
            <a:pPr marL="92710">
              <a:lnSpc>
                <a:spcPct val="100000"/>
              </a:lnSpc>
            </a:pPr>
            <a:r>
              <a:rPr sz="1800" dirty="0">
                <a:solidFill>
                  <a:schemeClr val="bg1"/>
                </a:solidFill>
                <a:cs typeface="Arial MT"/>
              </a:rPr>
              <a:t>{</a:t>
            </a:r>
          </a:p>
          <a:p>
            <a:pPr marL="92710" marR="2193925">
              <a:lnSpc>
                <a:spcPct val="100000"/>
              </a:lnSpc>
            </a:pPr>
            <a:r>
              <a:rPr sz="1800" spc="-5" dirty="0">
                <a:solidFill>
                  <a:schemeClr val="bg1"/>
                </a:solidFill>
                <a:cs typeface="Arial MT"/>
              </a:rPr>
              <a:t>printf("Result:</a:t>
            </a:r>
            <a:r>
              <a:rPr sz="1800" spc="5" dirty="0">
                <a:solidFill>
                  <a:schemeClr val="bg1"/>
                </a:solidFill>
                <a:cs typeface="Arial MT"/>
              </a:rPr>
              <a:t> </a:t>
            </a:r>
            <a:r>
              <a:rPr sz="1800" spc="-5" dirty="0">
                <a:solidFill>
                  <a:schemeClr val="bg1"/>
                </a:solidFill>
                <a:cs typeface="Arial MT"/>
              </a:rPr>
              <a:t>%d</a:t>
            </a:r>
            <a:r>
              <a:rPr sz="1800" spc="-20" dirty="0">
                <a:solidFill>
                  <a:schemeClr val="bg1"/>
                </a:solidFill>
                <a:cs typeface="Arial MT"/>
              </a:rPr>
              <a:t> </a:t>
            </a:r>
            <a:r>
              <a:rPr sz="1800" dirty="0">
                <a:solidFill>
                  <a:schemeClr val="bg1"/>
                </a:solidFill>
                <a:cs typeface="Arial MT"/>
              </a:rPr>
              <a:t>&gt;</a:t>
            </a:r>
            <a:r>
              <a:rPr sz="1800" spc="-20" dirty="0">
                <a:solidFill>
                  <a:schemeClr val="bg1"/>
                </a:solidFill>
                <a:cs typeface="Arial MT"/>
              </a:rPr>
              <a:t> </a:t>
            </a:r>
            <a:r>
              <a:rPr sz="1800" spc="-5" dirty="0">
                <a:solidFill>
                  <a:schemeClr val="bg1"/>
                </a:solidFill>
                <a:cs typeface="Arial MT"/>
              </a:rPr>
              <a:t>%d", </a:t>
            </a:r>
            <a:r>
              <a:rPr sz="1800" spc="-484" dirty="0">
                <a:solidFill>
                  <a:schemeClr val="bg1"/>
                </a:solidFill>
                <a:cs typeface="Arial MT"/>
              </a:rPr>
              <a:t> </a:t>
            </a:r>
            <a:r>
              <a:rPr sz="1800" spc="-5" dirty="0">
                <a:solidFill>
                  <a:schemeClr val="bg1"/>
                </a:solidFill>
                <a:cs typeface="Arial MT"/>
              </a:rPr>
              <a:t>number1,</a:t>
            </a:r>
            <a:r>
              <a:rPr sz="1800" dirty="0">
                <a:solidFill>
                  <a:schemeClr val="bg1"/>
                </a:solidFill>
                <a:cs typeface="Arial MT"/>
              </a:rPr>
              <a:t> </a:t>
            </a:r>
            <a:r>
              <a:rPr sz="1800" spc="-5" dirty="0">
                <a:solidFill>
                  <a:schemeClr val="bg1"/>
                </a:solidFill>
                <a:cs typeface="Arial MT"/>
              </a:rPr>
              <a:t>number2);</a:t>
            </a:r>
            <a:endParaRPr sz="1800" dirty="0">
              <a:solidFill>
                <a:schemeClr val="bg1"/>
              </a:solidFill>
              <a:cs typeface="Arial MT"/>
            </a:endParaRPr>
          </a:p>
          <a:p>
            <a:pPr marL="92710">
              <a:lnSpc>
                <a:spcPct val="100000"/>
              </a:lnSpc>
            </a:pPr>
            <a:r>
              <a:rPr sz="1800" dirty="0">
                <a:solidFill>
                  <a:schemeClr val="bg1"/>
                </a:solidFill>
                <a:cs typeface="Arial MT"/>
              </a:rPr>
              <a:t>}</a:t>
            </a:r>
          </a:p>
          <a:p>
            <a:pPr marL="92710" marR="1510030">
              <a:lnSpc>
                <a:spcPct val="100000"/>
              </a:lnSpc>
              <a:spcBef>
                <a:spcPts val="5"/>
              </a:spcBef>
            </a:pPr>
            <a:r>
              <a:rPr sz="1800" dirty="0">
                <a:solidFill>
                  <a:schemeClr val="bg1"/>
                </a:solidFill>
                <a:cs typeface="Arial MT"/>
              </a:rPr>
              <a:t>// if </a:t>
            </a:r>
            <a:r>
              <a:rPr sz="1800" spc="-5" dirty="0">
                <a:solidFill>
                  <a:schemeClr val="bg1"/>
                </a:solidFill>
                <a:cs typeface="Arial MT"/>
              </a:rPr>
              <a:t>both </a:t>
            </a:r>
            <a:r>
              <a:rPr sz="1800" dirty="0">
                <a:solidFill>
                  <a:schemeClr val="bg1"/>
                </a:solidFill>
                <a:cs typeface="Arial MT"/>
              </a:rPr>
              <a:t>test </a:t>
            </a:r>
            <a:r>
              <a:rPr sz="1800" spc="-5" dirty="0">
                <a:solidFill>
                  <a:schemeClr val="bg1"/>
                </a:solidFill>
                <a:cs typeface="Arial MT"/>
              </a:rPr>
              <a:t>expression is false </a:t>
            </a:r>
            <a:r>
              <a:rPr sz="1800" spc="-490" dirty="0">
                <a:solidFill>
                  <a:schemeClr val="bg1"/>
                </a:solidFill>
                <a:cs typeface="Arial MT"/>
              </a:rPr>
              <a:t> </a:t>
            </a:r>
            <a:r>
              <a:rPr sz="1800" spc="-5" dirty="0">
                <a:solidFill>
                  <a:schemeClr val="bg1"/>
                </a:solidFill>
                <a:cs typeface="Arial MT"/>
              </a:rPr>
              <a:t>else</a:t>
            </a:r>
            <a:r>
              <a:rPr sz="1800" dirty="0">
                <a:solidFill>
                  <a:schemeClr val="bg1"/>
                </a:solidFill>
                <a:cs typeface="Arial MT"/>
              </a:rPr>
              <a:t> {</a:t>
            </a:r>
          </a:p>
          <a:p>
            <a:pPr marL="92710">
              <a:lnSpc>
                <a:spcPct val="100000"/>
              </a:lnSpc>
            </a:pPr>
            <a:r>
              <a:rPr sz="1800" spc="-5" dirty="0">
                <a:solidFill>
                  <a:schemeClr val="bg1"/>
                </a:solidFill>
                <a:cs typeface="Arial MT"/>
              </a:rPr>
              <a:t>printf("Result:</a:t>
            </a:r>
            <a:r>
              <a:rPr sz="1800" spc="20" dirty="0">
                <a:solidFill>
                  <a:schemeClr val="bg1"/>
                </a:solidFill>
                <a:cs typeface="Arial MT"/>
              </a:rPr>
              <a:t> </a:t>
            </a:r>
            <a:r>
              <a:rPr sz="1800" spc="-5" dirty="0">
                <a:solidFill>
                  <a:schemeClr val="bg1"/>
                </a:solidFill>
                <a:cs typeface="Arial MT"/>
              </a:rPr>
              <a:t>%d</a:t>
            </a:r>
            <a:r>
              <a:rPr sz="1800" spc="-10" dirty="0">
                <a:solidFill>
                  <a:schemeClr val="bg1"/>
                </a:solidFill>
                <a:cs typeface="Arial MT"/>
              </a:rPr>
              <a:t> </a:t>
            </a:r>
            <a:r>
              <a:rPr sz="1800" dirty="0">
                <a:solidFill>
                  <a:schemeClr val="bg1"/>
                </a:solidFill>
                <a:cs typeface="Arial MT"/>
              </a:rPr>
              <a:t>&lt;</a:t>
            </a:r>
            <a:r>
              <a:rPr sz="1800" spc="-5" dirty="0">
                <a:solidFill>
                  <a:schemeClr val="bg1"/>
                </a:solidFill>
                <a:cs typeface="Arial MT"/>
              </a:rPr>
              <a:t> %d",number1,</a:t>
            </a:r>
            <a:r>
              <a:rPr sz="1800" spc="25" dirty="0">
                <a:solidFill>
                  <a:schemeClr val="bg1"/>
                </a:solidFill>
                <a:cs typeface="Arial MT"/>
              </a:rPr>
              <a:t> </a:t>
            </a:r>
            <a:r>
              <a:rPr sz="1800" spc="-5" dirty="0">
                <a:solidFill>
                  <a:schemeClr val="bg1"/>
                </a:solidFill>
                <a:cs typeface="Arial MT"/>
              </a:rPr>
              <a:t>number2);</a:t>
            </a:r>
            <a:endParaRPr sz="1800" dirty="0">
              <a:solidFill>
                <a:schemeClr val="bg1"/>
              </a:solidFill>
              <a:cs typeface="Arial MT"/>
            </a:endParaRPr>
          </a:p>
          <a:p>
            <a:pPr marL="92710">
              <a:lnSpc>
                <a:spcPct val="100000"/>
              </a:lnSpc>
            </a:pPr>
            <a:r>
              <a:rPr sz="1800" dirty="0">
                <a:solidFill>
                  <a:schemeClr val="bg1"/>
                </a:solidFill>
                <a:cs typeface="Arial MT"/>
              </a:rPr>
              <a:t>}</a:t>
            </a:r>
          </a:p>
          <a:p>
            <a:pPr marL="92710">
              <a:lnSpc>
                <a:spcPct val="100000"/>
              </a:lnSpc>
            </a:pPr>
            <a:r>
              <a:rPr sz="1800" spc="-5" dirty="0">
                <a:solidFill>
                  <a:schemeClr val="bg1"/>
                </a:solidFill>
                <a:cs typeface="Arial MT"/>
              </a:rPr>
              <a:t>return</a:t>
            </a:r>
            <a:r>
              <a:rPr sz="1800" spc="-45" dirty="0">
                <a:solidFill>
                  <a:schemeClr val="bg1"/>
                </a:solidFill>
                <a:cs typeface="Arial MT"/>
              </a:rPr>
              <a:t> </a:t>
            </a:r>
            <a:r>
              <a:rPr sz="1800" dirty="0">
                <a:solidFill>
                  <a:schemeClr val="bg1"/>
                </a:solidFill>
                <a:cs typeface="Arial MT"/>
              </a:rPr>
              <a:t>0;</a:t>
            </a:r>
          </a:p>
          <a:p>
            <a:pPr marL="92710">
              <a:lnSpc>
                <a:spcPct val="100000"/>
              </a:lnSpc>
            </a:pPr>
            <a:r>
              <a:rPr sz="1800" dirty="0">
                <a:solidFill>
                  <a:schemeClr val="bg1"/>
                </a:solidFill>
                <a:cs typeface="Arial MT"/>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766310" cy="513715"/>
          </a:xfrm>
          <a:prstGeom prst="rect">
            <a:avLst/>
          </a:prstGeom>
        </p:spPr>
        <p:txBody>
          <a:bodyPr vert="horz" wrap="square" lIns="0" tIns="13335" rIns="0" bIns="0" rtlCol="0">
            <a:spAutoFit/>
          </a:bodyPr>
          <a:lstStyle/>
          <a:p>
            <a:pPr marL="12700">
              <a:lnSpc>
                <a:spcPct val="100000"/>
              </a:lnSpc>
              <a:spcBef>
                <a:spcPts val="105"/>
              </a:spcBef>
            </a:pPr>
            <a:r>
              <a:rPr dirty="0"/>
              <a:t>1.4</a:t>
            </a:r>
            <a:r>
              <a:rPr spc="-15" dirty="0"/>
              <a:t> </a:t>
            </a:r>
            <a:r>
              <a:rPr dirty="0"/>
              <a:t>Nested</a:t>
            </a:r>
            <a:r>
              <a:rPr spc="-15" dirty="0"/>
              <a:t> </a:t>
            </a:r>
            <a:r>
              <a:rPr dirty="0"/>
              <a:t>if</a:t>
            </a:r>
            <a:r>
              <a:rPr spc="-15" dirty="0"/>
              <a:t> </a:t>
            </a:r>
            <a:r>
              <a:rPr dirty="0"/>
              <a:t>else</a:t>
            </a:r>
            <a:r>
              <a:rPr spc="-20" dirty="0"/>
              <a:t> </a:t>
            </a:r>
            <a:r>
              <a:rPr dirty="0"/>
              <a:t>statement</a:t>
            </a:r>
          </a:p>
        </p:txBody>
      </p:sp>
      <p:sp>
        <p:nvSpPr>
          <p:cNvPr id="3" name="object 3"/>
          <p:cNvSpPr txBox="1"/>
          <p:nvPr/>
        </p:nvSpPr>
        <p:spPr>
          <a:xfrm>
            <a:off x="653287" y="2461616"/>
            <a:ext cx="9585960" cy="2353721"/>
          </a:xfrm>
          <a:prstGeom prst="rect">
            <a:avLst/>
          </a:prstGeom>
        </p:spPr>
        <p:txBody>
          <a:bodyPr vert="horz" wrap="square" lIns="0" tIns="12700" rIns="0" bIns="0" rtlCol="0">
            <a:spAutoFit/>
          </a:bodyPr>
          <a:lstStyle/>
          <a:p>
            <a:pPr marL="367665" marR="5080" indent="-355600">
              <a:lnSpc>
                <a:spcPct val="114999"/>
              </a:lnSpc>
              <a:spcBef>
                <a:spcPts val="100"/>
              </a:spcBef>
              <a:buFont typeface="Times New Roman"/>
              <a:buChar char="●"/>
              <a:tabLst>
                <a:tab pos="367665" algn="l"/>
                <a:tab pos="368300" algn="l"/>
              </a:tabLst>
            </a:pPr>
            <a:r>
              <a:rPr sz="2800" b="1" spc="5" dirty="0">
                <a:solidFill>
                  <a:srgbClr val="434343"/>
                </a:solidFill>
                <a:cs typeface="Roboto"/>
              </a:rPr>
              <a:t>Nested if </a:t>
            </a:r>
            <a:r>
              <a:rPr sz="2800" b="1" spc="10" dirty="0">
                <a:solidFill>
                  <a:srgbClr val="434343"/>
                </a:solidFill>
                <a:cs typeface="Roboto"/>
              </a:rPr>
              <a:t>else </a:t>
            </a:r>
            <a:r>
              <a:rPr sz="2800" b="1" spc="-5" dirty="0">
                <a:solidFill>
                  <a:srgbClr val="434343"/>
                </a:solidFill>
                <a:cs typeface="Roboto"/>
              </a:rPr>
              <a:t>statement </a:t>
            </a:r>
            <a:r>
              <a:rPr sz="2800" spc="-20" dirty="0">
                <a:solidFill>
                  <a:srgbClr val="434343"/>
                </a:solidFill>
                <a:cs typeface="Roboto"/>
              </a:rPr>
              <a:t>is </a:t>
            </a:r>
            <a:r>
              <a:rPr sz="2800" spc="-5" dirty="0">
                <a:solidFill>
                  <a:srgbClr val="434343"/>
                </a:solidFill>
                <a:cs typeface="Roboto"/>
              </a:rPr>
              <a:t>same </a:t>
            </a:r>
            <a:r>
              <a:rPr sz="2800" spc="-10" dirty="0">
                <a:solidFill>
                  <a:srgbClr val="434343"/>
                </a:solidFill>
                <a:cs typeface="Roboto"/>
              </a:rPr>
              <a:t>like </a:t>
            </a:r>
            <a:r>
              <a:rPr sz="2800" b="1" spc="5" dirty="0">
                <a:solidFill>
                  <a:srgbClr val="434343"/>
                </a:solidFill>
                <a:cs typeface="Roboto"/>
              </a:rPr>
              <a:t>if </a:t>
            </a:r>
            <a:r>
              <a:rPr sz="2800" b="1" spc="10" dirty="0">
                <a:solidFill>
                  <a:srgbClr val="434343"/>
                </a:solidFill>
                <a:cs typeface="Roboto"/>
              </a:rPr>
              <a:t>else </a:t>
            </a:r>
            <a:r>
              <a:rPr sz="2800" b="1" dirty="0">
                <a:solidFill>
                  <a:srgbClr val="434343"/>
                </a:solidFill>
                <a:cs typeface="Roboto"/>
              </a:rPr>
              <a:t>statement</a:t>
            </a:r>
            <a:r>
              <a:rPr sz="2800" dirty="0">
                <a:solidFill>
                  <a:srgbClr val="434343"/>
                </a:solidFill>
                <a:cs typeface="Roboto"/>
              </a:rPr>
              <a:t>, </a:t>
            </a:r>
            <a:r>
              <a:rPr lang="en-US" sz="2800" spc="25" dirty="0" smtClean="0">
                <a:solidFill>
                  <a:srgbClr val="434343"/>
                </a:solidFill>
                <a:cs typeface="Roboto"/>
              </a:rPr>
              <a:t>where new block of if else statement is defined in existing if  else  statement.</a:t>
            </a:r>
          </a:p>
          <a:p>
            <a:pPr marL="367665" marR="5080" indent="-355600">
              <a:lnSpc>
                <a:spcPct val="114999"/>
              </a:lnSpc>
              <a:spcBef>
                <a:spcPts val="100"/>
              </a:spcBef>
              <a:buFont typeface="Times New Roman"/>
              <a:buChar char="●"/>
              <a:tabLst>
                <a:tab pos="367665" algn="l"/>
                <a:tab pos="368300" algn="l"/>
              </a:tabLst>
            </a:pPr>
            <a:r>
              <a:rPr lang="en-US" sz="2800" spc="-20" dirty="0">
                <a:solidFill>
                  <a:srgbClr val="434343"/>
                </a:solidFill>
                <a:cs typeface="Roboto"/>
              </a:rPr>
              <a:t>Used</a:t>
            </a:r>
            <a:r>
              <a:rPr lang="en-US" sz="2800" dirty="0">
                <a:solidFill>
                  <a:srgbClr val="434343"/>
                </a:solidFill>
                <a:cs typeface="Roboto"/>
              </a:rPr>
              <a:t> </a:t>
            </a:r>
            <a:r>
              <a:rPr lang="en-US" sz="2800" spc="-15" dirty="0">
                <a:solidFill>
                  <a:srgbClr val="434343"/>
                </a:solidFill>
                <a:cs typeface="Roboto"/>
              </a:rPr>
              <a:t>when</a:t>
            </a:r>
            <a:r>
              <a:rPr lang="en-US" sz="2800" spc="-25" dirty="0">
                <a:solidFill>
                  <a:srgbClr val="434343"/>
                </a:solidFill>
                <a:cs typeface="Roboto"/>
              </a:rPr>
              <a:t> </a:t>
            </a:r>
            <a:r>
              <a:rPr lang="en-US" sz="2800" spc="10" dirty="0" smtClean="0">
                <a:solidFill>
                  <a:srgbClr val="434343"/>
                </a:solidFill>
                <a:cs typeface="Roboto"/>
              </a:rPr>
              <a:t>need </a:t>
            </a:r>
            <a:r>
              <a:rPr lang="en-US" sz="2800" spc="-10" dirty="0" smtClean="0">
                <a:solidFill>
                  <a:srgbClr val="434343"/>
                </a:solidFill>
                <a:cs typeface="Roboto"/>
              </a:rPr>
              <a:t>to</a:t>
            </a:r>
            <a:r>
              <a:rPr lang="en-US" sz="2800" dirty="0" smtClean="0">
                <a:solidFill>
                  <a:srgbClr val="434343"/>
                </a:solidFill>
                <a:cs typeface="Roboto"/>
              </a:rPr>
              <a:t> </a:t>
            </a:r>
            <a:r>
              <a:rPr lang="en-US" sz="2800" spc="-10" dirty="0">
                <a:solidFill>
                  <a:srgbClr val="434343"/>
                </a:solidFill>
                <a:cs typeface="Roboto"/>
              </a:rPr>
              <a:t>check</a:t>
            </a:r>
            <a:r>
              <a:rPr lang="en-US" sz="2800" spc="15" dirty="0">
                <a:solidFill>
                  <a:srgbClr val="434343"/>
                </a:solidFill>
                <a:cs typeface="Roboto"/>
              </a:rPr>
              <a:t> </a:t>
            </a:r>
            <a:r>
              <a:rPr lang="en-US" sz="2800" b="1" spc="50" dirty="0" smtClean="0">
                <a:solidFill>
                  <a:srgbClr val="434343"/>
                </a:solidFill>
                <a:cs typeface="Roboto"/>
              </a:rPr>
              <a:t>more</a:t>
            </a:r>
            <a:r>
              <a:rPr lang="en-US" sz="2800" b="1" spc="-5" dirty="0" smtClean="0">
                <a:solidFill>
                  <a:srgbClr val="434343"/>
                </a:solidFill>
                <a:cs typeface="Roboto"/>
              </a:rPr>
              <a:t> </a:t>
            </a:r>
            <a:r>
              <a:rPr lang="en-US" sz="2800" b="1" spc="-15" dirty="0">
                <a:solidFill>
                  <a:srgbClr val="434343"/>
                </a:solidFill>
                <a:cs typeface="Roboto"/>
              </a:rPr>
              <a:t>than</a:t>
            </a:r>
            <a:r>
              <a:rPr lang="en-US" sz="2800" b="1" spc="5" dirty="0">
                <a:solidFill>
                  <a:srgbClr val="434343"/>
                </a:solidFill>
                <a:cs typeface="Roboto"/>
              </a:rPr>
              <a:t> one</a:t>
            </a:r>
            <a:r>
              <a:rPr lang="en-US" sz="2800" b="1" spc="-10" dirty="0">
                <a:solidFill>
                  <a:srgbClr val="434343"/>
                </a:solidFill>
                <a:cs typeface="Roboto"/>
              </a:rPr>
              <a:t> </a:t>
            </a:r>
            <a:r>
              <a:rPr lang="en-US" sz="2800" b="1" spc="-5" dirty="0">
                <a:solidFill>
                  <a:srgbClr val="434343"/>
                </a:solidFill>
                <a:cs typeface="Roboto"/>
              </a:rPr>
              <a:t>conditions</a:t>
            </a:r>
            <a:r>
              <a:rPr lang="en-US" sz="2800" b="1" spc="-35" dirty="0">
                <a:solidFill>
                  <a:srgbClr val="434343"/>
                </a:solidFill>
                <a:cs typeface="Roboto"/>
              </a:rPr>
              <a:t> </a:t>
            </a:r>
            <a:r>
              <a:rPr lang="en-US" sz="2800" b="1" spc="-15" dirty="0">
                <a:solidFill>
                  <a:srgbClr val="434343"/>
                </a:solidFill>
                <a:cs typeface="Roboto"/>
              </a:rPr>
              <a:t>at</a:t>
            </a:r>
            <a:r>
              <a:rPr lang="en-US" sz="2800" b="1" spc="5" dirty="0">
                <a:solidFill>
                  <a:srgbClr val="434343"/>
                </a:solidFill>
                <a:cs typeface="Roboto"/>
              </a:rPr>
              <a:t> </a:t>
            </a:r>
            <a:r>
              <a:rPr lang="en-US" sz="2800" b="1" spc="-5" dirty="0">
                <a:solidFill>
                  <a:srgbClr val="434343"/>
                </a:solidFill>
                <a:cs typeface="Roboto"/>
              </a:rPr>
              <a:t>a</a:t>
            </a:r>
            <a:r>
              <a:rPr lang="en-US" sz="2800" b="1" spc="10" dirty="0">
                <a:solidFill>
                  <a:srgbClr val="434343"/>
                </a:solidFill>
                <a:cs typeface="Roboto"/>
              </a:rPr>
              <a:t> </a:t>
            </a:r>
            <a:r>
              <a:rPr lang="en-US" sz="2800" b="1" dirty="0">
                <a:solidFill>
                  <a:srgbClr val="434343"/>
                </a:solidFill>
                <a:cs typeface="Roboto"/>
              </a:rPr>
              <a:t>time</a:t>
            </a:r>
            <a:endParaRPr lang="en-US" sz="2800" spc="25" dirty="0" smtClean="0">
              <a:solidFill>
                <a:srgbClr val="434343"/>
              </a:solidFill>
              <a:cs typeface="Roboto"/>
            </a:endParaRPr>
          </a:p>
          <a:p>
            <a:pPr marL="367665" marR="5080" indent="-355600">
              <a:lnSpc>
                <a:spcPct val="114999"/>
              </a:lnSpc>
              <a:spcBef>
                <a:spcPts val="100"/>
              </a:spcBef>
              <a:buFont typeface="Times New Roman"/>
              <a:buChar char="●"/>
              <a:tabLst>
                <a:tab pos="367665" algn="l"/>
                <a:tab pos="368300" algn="l"/>
              </a:tabLst>
            </a:pPr>
            <a:endParaRPr sz="2000" dirty="0">
              <a:cs typeface="Roboto"/>
            </a:endParaRPr>
          </a:p>
        </p:txBody>
      </p:sp>
      <p:sp>
        <p:nvSpPr>
          <p:cNvPr id="5" name="object 5"/>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6" name="object 6"/>
          <p:cNvGrpSpPr/>
          <p:nvPr/>
        </p:nvGrpSpPr>
        <p:grpSpPr>
          <a:xfrm>
            <a:off x="8859011" y="6073140"/>
            <a:ext cx="3333115" cy="346075"/>
            <a:chOff x="8859011" y="6073140"/>
            <a:chExt cx="3333115" cy="346075"/>
          </a:xfrm>
        </p:grpSpPr>
        <p:sp>
          <p:nvSpPr>
            <p:cNvPr id="7" name="object 7"/>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8" name="object 8"/>
            <p:cNvPicPr/>
            <p:nvPr/>
          </p:nvPicPr>
          <p:blipFill>
            <a:blip r:embed="rId2" cstate="print"/>
            <a:stretch>
              <a:fillRect/>
            </a:stretch>
          </p:blipFill>
          <p:spPr>
            <a:xfrm>
              <a:off x="11399519" y="6214872"/>
              <a:ext cx="202692" cy="20421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855335" cy="513715"/>
          </a:xfrm>
          <a:prstGeom prst="rect">
            <a:avLst/>
          </a:prstGeom>
        </p:spPr>
        <p:txBody>
          <a:bodyPr vert="horz" wrap="square" lIns="0" tIns="13335" rIns="0" bIns="0" rtlCol="0">
            <a:spAutoFit/>
          </a:bodyPr>
          <a:lstStyle/>
          <a:p>
            <a:pPr marL="12700">
              <a:lnSpc>
                <a:spcPct val="100000"/>
              </a:lnSpc>
              <a:spcBef>
                <a:spcPts val="105"/>
              </a:spcBef>
            </a:pPr>
            <a:r>
              <a:rPr dirty="0"/>
              <a:t>Syntax</a:t>
            </a:r>
            <a:r>
              <a:rPr spc="-20" dirty="0"/>
              <a:t> </a:t>
            </a:r>
            <a:r>
              <a:rPr dirty="0"/>
              <a:t>of</a:t>
            </a:r>
            <a:r>
              <a:rPr spc="5" dirty="0"/>
              <a:t> </a:t>
            </a:r>
            <a:r>
              <a:rPr dirty="0"/>
              <a:t>Nested</a:t>
            </a:r>
            <a:r>
              <a:rPr spc="-15" dirty="0"/>
              <a:t> </a:t>
            </a:r>
            <a:r>
              <a:rPr dirty="0"/>
              <a:t>If</a:t>
            </a:r>
            <a:r>
              <a:rPr spc="-10" dirty="0"/>
              <a:t> </a:t>
            </a:r>
            <a:r>
              <a:rPr dirty="0"/>
              <a:t>else</a:t>
            </a:r>
            <a:r>
              <a:rPr spc="-15" dirty="0"/>
              <a:t> </a:t>
            </a:r>
            <a:r>
              <a:rPr dirty="0"/>
              <a:t>Statement</a:t>
            </a:r>
          </a:p>
        </p:txBody>
      </p:sp>
      <p:grpSp>
        <p:nvGrpSpPr>
          <p:cNvPr id="3" name="object 3"/>
          <p:cNvGrpSpPr/>
          <p:nvPr/>
        </p:nvGrpSpPr>
        <p:grpSpPr>
          <a:xfrm>
            <a:off x="-76200" y="2286000"/>
            <a:ext cx="11288395" cy="4032885"/>
            <a:chOff x="903732" y="2386583"/>
            <a:chExt cx="11288395" cy="4032885"/>
          </a:xfrm>
        </p:grpSpPr>
        <p:sp>
          <p:nvSpPr>
            <p:cNvPr id="4" name="object 4"/>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sp>
          <p:nvSpPr>
            <p:cNvPr id="6" name="object 6"/>
            <p:cNvSpPr/>
            <p:nvPr/>
          </p:nvSpPr>
          <p:spPr>
            <a:xfrm>
              <a:off x="8752332"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903732" y="2386583"/>
              <a:ext cx="10040112" cy="4032504"/>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154420"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20" dirty="0"/>
              <a:t> </a:t>
            </a:r>
            <a:r>
              <a:rPr dirty="0"/>
              <a:t>of</a:t>
            </a:r>
            <a:r>
              <a:rPr spc="-10" dirty="0"/>
              <a:t> </a:t>
            </a:r>
            <a:r>
              <a:rPr dirty="0"/>
              <a:t>Nested</a:t>
            </a:r>
            <a:r>
              <a:rPr spc="-10" dirty="0"/>
              <a:t> </a:t>
            </a:r>
            <a:r>
              <a:rPr dirty="0"/>
              <a:t>if</a:t>
            </a:r>
            <a:r>
              <a:rPr spc="-15" dirty="0"/>
              <a:t> </a:t>
            </a:r>
            <a:r>
              <a:rPr dirty="0"/>
              <a:t>else</a:t>
            </a:r>
            <a:r>
              <a:rPr spc="-15" dirty="0"/>
              <a:t> </a:t>
            </a:r>
            <a:r>
              <a:rPr dirty="0"/>
              <a:t>Statement</a:t>
            </a:r>
          </a:p>
        </p:txBody>
      </p:sp>
      <p:grpSp>
        <p:nvGrpSpPr>
          <p:cNvPr id="3" name="object 3"/>
          <p:cNvGrpSpPr/>
          <p:nvPr/>
        </p:nvGrpSpPr>
        <p:grpSpPr>
          <a:xfrm>
            <a:off x="1354455" y="2438400"/>
            <a:ext cx="10837545" cy="4127500"/>
            <a:chOff x="1354836" y="2401823"/>
            <a:chExt cx="10837545" cy="4127500"/>
          </a:xfrm>
        </p:grpSpPr>
        <p:sp>
          <p:nvSpPr>
            <p:cNvPr id="4" name="object 4"/>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1354836" y="2401823"/>
              <a:ext cx="9096756" cy="4126991"/>
            </a:xfrm>
            <a:prstGeom prst="rect">
              <a:avLst/>
            </a:prstGeom>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2867762" cy="505908"/>
          </a:xfrm>
          <a:prstGeom prst="rect">
            <a:avLst/>
          </a:prstGeom>
        </p:spPr>
        <p:txBody>
          <a:bodyPr vert="horz" wrap="square" lIns="0" tIns="13335" rIns="0" bIns="0" rtlCol="0">
            <a:spAutoFit/>
          </a:bodyPr>
          <a:lstStyle/>
          <a:p>
            <a:pPr marL="12700">
              <a:lnSpc>
                <a:spcPct val="100000"/>
              </a:lnSpc>
              <a:spcBef>
                <a:spcPts val="105"/>
              </a:spcBef>
            </a:pPr>
            <a:r>
              <a:rPr dirty="0"/>
              <a:t>2.</a:t>
            </a:r>
            <a:r>
              <a:rPr spc="-65" dirty="0"/>
              <a:t> </a:t>
            </a:r>
            <a:r>
              <a:rPr dirty="0"/>
              <a:t>Loops</a:t>
            </a:r>
          </a:p>
        </p:txBody>
      </p:sp>
      <p:sp>
        <p:nvSpPr>
          <p:cNvPr id="3" name="object 3"/>
          <p:cNvSpPr txBox="1"/>
          <p:nvPr/>
        </p:nvSpPr>
        <p:spPr>
          <a:xfrm>
            <a:off x="563372" y="2413863"/>
            <a:ext cx="10013950" cy="1238672"/>
          </a:xfrm>
          <a:prstGeom prst="rect">
            <a:avLst/>
          </a:prstGeom>
        </p:spPr>
        <p:txBody>
          <a:bodyPr vert="horz" wrap="square" lIns="0" tIns="12700" rIns="0" bIns="0" rtlCol="0">
            <a:spAutoFit/>
          </a:bodyPr>
          <a:lstStyle/>
          <a:p>
            <a:pPr marL="355600" marR="5080" indent="-342900">
              <a:lnSpc>
                <a:spcPct val="150000"/>
              </a:lnSpc>
              <a:spcBef>
                <a:spcPts val="100"/>
              </a:spcBef>
              <a:buClr>
                <a:srgbClr val="F5A208"/>
              </a:buClr>
              <a:buSzPct val="80000"/>
              <a:buFont typeface="Arial MT"/>
              <a:buChar char="►"/>
              <a:tabLst>
                <a:tab pos="354965" algn="l"/>
                <a:tab pos="355600" algn="l"/>
                <a:tab pos="8731250" algn="l"/>
              </a:tabLst>
            </a:pPr>
            <a:r>
              <a:rPr sz="2800" b="1" dirty="0">
                <a:cs typeface="Arial"/>
              </a:rPr>
              <a:t>Loops </a:t>
            </a:r>
            <a:r>
              <a:rPr sz="2800" dirty="0">
                <a:cs typeface="Arial MT"/>
              </a:rPr>
              <a:t>are</a:t>
            </a:r>
            <a:r>
              <a:rPr sz="2800" spc="-20" dirty="0">
                <a:cs typeface="Arial MT"/>
              </a:rPr>
              <a:t> </a:t>
            </a:r>
            <a:r>
              <a:rPr sz="2800" dirty="0">
                <a:cs typeface="Arial MT"/>
              </a:rPr>
              <a:t>used</a:t>
            </a:r>
            <a:r>
              <a:rPr sz="2800" spc="-10" dirty="0">
                <a:cs typeface="Arial MT"/>
              </a:rPr>
              <a:t> </a:t>
            </a:r>
            <a:r>
              <a:rPr sz="2800" dirty="0">
                <a:cs typeface="Arial MT"/>
              </a:rPr>
              <a:t>in</a:t>
            </a:r>
            <a:r>
              <a:rPr sz="2800" spc="10" dirty="0">
                <a:cs typeface="Arial MT"/>
              </a:rPr>
              <a:t> </a:t>
            </a:r>
            <a:r>
              <a:rPr sz="2800" dirty="0">
                <a:cs typeface="Arial MT"/>
              </a:rPr>
              <a:t>programming</a:t>
            </a:r>
            <a:r>
              <a:rPr sz="2800" spc="-35" dirty="0">
                <a:cs typeface="Arial MT"/>
              </a:rPr>
              <a:t> </a:t>
            </a:r>
            <a:r>
              <a:rPr sz="2800" dirty="0">
                <a:cs typeface="Arial MT"/>
              </a:rPr>
              <a:t>to</a:t>
            </a:r>
            <a:r>
              <a:rPr sz="2800" spc="-10" dirty="0">
                <a:cs typeface="Arial MT"/>
              </a:rPr>
              <a:t> </a:t>
            </a:r>
            <a:r>
              <a:rPr sz="2800" dirty="0">
                <a:cs typeface="Arial MT"/>
              </a:rPr>
              <a:t>repeat</a:t>
            </a:r>
            <a:r>
              <a:rPr sz="2800" spc="-20" dirty="0">
                <a:cs typeface="Arial MT"/>
              </a:rPr>
              <a:t> </a:t>
            </a:r>
            <a:r>
              <a:rPr sz="2800" dirty="0">
                <a:cs typeface="Arial MT"/>
              </a:rPr>
              <a:t>a</a:t>
            </a:r>
            <a:r>
              <a:rPr sz="2800" spc="-10" dirty="0">
                <a:cs typeface="Arial MT"/>
              </a:rPr>
              <a:t> </a:t>
            </a:r>
            <a:r>
              <a:rPr sz="2800" dirty="0">
                <a:cs typeface="Arial MT"/>
              </a:rPr>
              <a:t>specific</a:t>
            </a:r>
            <a:r>
              <a:rPr sz="2800" spc="-15" dirty="0">
                <a:cs typeface="Arial MT"/>
              </a:rPr>
              <a:t> </a:t>
            </a:r>
            <a:r>
              <a:rPr sz="2800" dirty="0">
                <a:cs typeface="Arial MT"/>
              </a:rPr>
              <a:t>block</a:t>
            </a:r>
            <a:r>
              <a:rPr sz="2800" spc="-10" dirty="0">
                <a:cs typeface="Arial MT"/>
              </a:rPr>
              <a:t> </a:t>
            </a:r>
            <a:r>
              <a:rPr sz="2800" dirty="0">
                <a:cs typeface="Arial MT"/>
              </a:rPr>
              <a:t>until some</a:t>
            </a:r>
            <a:r>
              <a:rPr sz="2800" spc="-20" dirty="0">
                <a:cs typeface="Arial MT"/>
              </a:rPr>
              <a:t> </a:t>
            </a:r>
            <a:r>
              <a:rPr sz="2800" dirty="0" smtClean="0">
                <a:cs typeface="Arial MT"/>
              </a:rPr>
              <a:t>end</a:t>
            </a:r>
            <a:r>
              <a:rPr lang="en-US" sz="2800" dirty="0" smtClean="0">
                <a:cs typeface="Arial MT"/>
              </a:rPr>
              <a:t> </a:t>
            </a:r>
            <a:r>
              <a:rPr sz="2800" dirty="0" smtClean="0">
                <a:cs typeface="Arial MT"/>
              </a:rPr>
              <a:t>condition</a:t>
            </a:r>
            <a:r>
              <a:rPr sz="2800" spc="-114" dirty="0" smtClean="0">
                <a:cs typeface="Arial MT"/>
              </a:rPr>
              <a:t> </a:t>
            </a:r>
            <a:r>
              <a:rPr sz="2800" dirty="0">
                <a:cs typeface="Arial MT"/>
              </a:rPr>
              <a:t>is </a:t>
            </a:r>
            <a:r>
              <a:rPr sz="2800" spc="-540" dirty="0">
                <a:cs typeface="Arial MT"/>
              </a:rPr>
              <a:t> </a:t>
            </a:r>
            <a:r>
              <a:rPr sz="2800" dirty="0">
                <a:cs typeface="Arial MT"/>
              </a:rPr>
              <a:t>met.</a:t>
            </a:r>
          </a:p>
        </p:txBody>
      </p:sp>
      <p:sp>
        <p:nvSpPr>
          <p:cNvPr id="4" name="object 4"/>
          <p:cNvSpPr txBox="1"/>
          <p:nvPr/>
        </p:nvSpPr>
        <p:spPr>
          <a:xfrm>
            <a:off x="563372" y="3714750"/>
            <a:ext cx="22606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5A208"/>
                </a:solidFill>
                <a:latin typeface="Arial MT"/>
                <a:cs typeface="Arial MT"/>
              </a:rPr>
              <a:t>►</a:t>
            </a:r>
            <a:endParaRPr sz="1600">
              <a:latin typeface="Arial MT"/>
              <a:cs typeface="Arial MT"/>
            </a:endParaRPr>
          </a:p>
        </p:txBody>
      </p:sp>
      <p:sp>
        <p:nvSpPr>
          <p:cNvPr id="5" name="object 5"/>
          <p:cNvSpPr txBox="1"/>
          <p:nvPr/>
        </p:nvSpPr>
        <p:spPr>
          <a:xfrm>
            <a:off x="914400" y="3683635"/>
            <a:ext cx="6172200" cy="444352"/>
          </a:xfrm>
          <a:prstGeom prst="rect">
            <a:avLst/>
          </a:prstGeom>
        </p:spPr>
        <p:txBody>
          <a:bodyPr vert="horz" wrap="square" lIns="0" tIns="13335" rIns="0" bIns="0" rtlCol="0">
            <a:spAutoFit/>
          </a:bodyPr>
          <a:lstStyle/>
          <a:p>
            <a:pPr marL="12700">
              <a:lnSpc>
                <a:spcPct val="100000"/>
              </a:lnSpc>
              <a:spcBef>
                <a:spcPts val="105"/>
              </a:spcBef>
            </a:pPr>
            <a:r>
              <a:rPr sz="2800" b="1" dirty="0">
                <a:cs typeface="Arial"/>
              </a:rPr>
              <a:t>There</a:t>
            </a:r>
            <a:r>
              <a:rPr sz="2800" b="1" spc="-30" dirty="0">
                <a:cs typeface="Arial"/>
              </a:rPr>
              <a:t> </a:t>
            </a:r>
            <a:r>
              <a:rPr sz="2800" b="1" dirty="0">
                <a:cs typeface="Arial"/>
              </a:rPr>
              <a:t>are</a:t>
            </a:r>
            <a:r>
              <a:rPr sz="2800" b="1" spc="-25" dirty="0">
                <a:cs typeface="Arial"/>
              </a:rPr>
              <a:t> </a:t>
            </a:r>
            <a:r>
              <a:rPr sz="2800" b="1" dirty="0">
                <a:cs typeface="Arial"/>
              </a:rPr>
              <a:t>three</a:t>
            </a:r>
            <a:r>
              <a:rPr sz="2800" b="1" spc="-35" dirty="0">
                <a:cs typeface="Arial"/>
              </a:rPr>
              <a:t> </a:t>
            </a:r>
            <a:r>
              <a:rPr sz="2800" b="1" dirty="0">
                <a:cs typeface="Arial"/>
              </a:rPr>
              <a:t>loops</a:t>
            </a:r>
            <a:r>
              <a:rPr sz="2800" b="1" spc="-15" dirty="0">
                <a:cs typeface="Arial"/>
              </a:rPr>
              <a:t> </a:t>
            </a:r>
            <a:r>
              <a:rPr sz="2800" b="1" dirty="0">
                <a:cs typeface="Arial"/>
              </a:rPr>
              <a:t>in</a:t>
            </a:r>
            <a:r>
              <a:rPr sz="2800" b="1" spc="-30" dirty="0">
                <a:cs typeface="Arial"/>
              </a:rPr>
              <a:t> </a:t>
            </a:r>
            <a:r>
              <a:rPr sz="2800" b="1" dirty="0">
                <a:cs typeface="Arial"/>
              </a:rPr>
              <a:t>C</a:t>
            </a:r>
            <a:r>
              <a:rPr sz="2800" b="1" spc="-10" dirty="0">
                <a:cs typeface="Arial"/>
              </a:rPr>
              <a:t> </a:t>
            </a:r>
            <a:r>
              <a:rPr sz="2800" b="1" dirty="0">
                <a:cs typeface="Arial"/>
              </a:rPr>
              <a:t>programming:</a:t>
            </a:r>
            <a:endParaRPr sz="2800" dirty="0">
              <a:cs typeface="Arial"/>
            </a:endParaRPr>
          </a:p>
        </p:txBody>
      </p:sp>
      <p:sp>
        <p:nvSpPr>
          <p:cNvPr id="6" name="object 6"/>
          <p:cNvSpPr txBox="1"/>
          <p:nvPr/>
        </p:nvSpPr>
        <p:spPr>
          <a:xfrm>
            <a:off x="1020572" y="4248403"/>
            <a:ext cx="3018028" cy="1736373"/>
          </a:xfrm>
          <a:prstGeom prst="rect">
            <a:avLst/>
          </a:prstGeom>
        </p:spPr>
        <p:txBody>
          <a:bodyPr vert="horz" wrap="square" lIns="0" tIns="12700" rIns="0" bIns="0" rtlCol="0">
            <a:spAutoFit/>
          </a:bodyPr>
          <a:lstStyle/>
          <a:p>
            <a:pPr marL="299085" indent="-287020">
              <a:lnSpc>
                <a:spcPct val="100000"/>
              </a:lnSpc>
              <a:spcBef>
                <a:spcPts val="100"/>
              </a:spcBef>
              <a:buClr>
                <a:srgbClr val="F5A208"/>
              </a:buClr>
              <a:buSzPct val="80000"/>
              <a:buFont typeface="Courier New"/>
              <a:buChar char="o"/>
              <a:tabLst>
                <a:tab pos="299720" algn="l"/>
              </a:tabLst>
            </a:pPr>
            <a:r>
              <a:rPr sz="2800" dirty="0">
                <a:cs typeface="Arial MT"/>
              </a:rPr>
              <a:t>for</a:t>
            </a:r>
            <a:r>
              <a:rPr sz="2800" spc="-55" dirty="0">
                <a:cs typeface="Arial MT"/>
              </a:rPr>
              <a:t> </a:t>
            </a:r>
            <a:r>
              <a:rPr sz="2800" dirty="0" smtClean="0">
                <a:cs typeface="Arial MT"/>
              </a:rPr>
              <a:t>loop</a:t>
            </a:r>
            <a:endParaRPr sz="2800" dirty="0">
              <a:cs typeface="Arial MT"/>
            </a:endParaRPr>
          </a:p>
          <a:p>
            <a:pPr marL="299085" indent="-287020">
              <a:lnSpc>
                <a:spcPct val="100000"/>
              </a:lnSpc>
              <a:buClr>
                <a:srgbClr val="F5A208"/>
              </a:buClr>
              <a:buSzPct val="80000"/>
              <a:buFont typeface="Courier New"/>
              <a:buChar char="o"/>
              <a:tabLst>
                <a:tab pos="299720" algn="l"/>
              </a:tabLst>
            </a:pPr>
            <a:r>
              <a:rPr sz="2800" dirty="0">
                <a:cs typeface="Arial MT"/>
              </a:rPr>
              <a:t>while</a:t>
            </a:r>
            <a:r>
              <a:rPr sz="2800" spc="-40" dirty="0">
                <a:cs typeface="Arial MT"/>
              </a:rPr>
              <a:t> </a:t>
            </a:r>
            <a:r>
              <a:rPr sz="2800" dirty="0" smtClean="0">
                <a:cs typeface="Arial MT"/>
              </a:rPr>
              <a:t>loop</a:t>
            </a:r>
            <a:endParaRPr sz="2800" dirty="0">
              <a:cs typeface="Arial MT"/>
            </a:endParaRPr>
          </a:p>
          <a:p>
            <a:pPr marL="299085" indent="-287020">
              <a:lnSpc>
                <a:spcPct val="100000"/>
              </a:lnSpc>
              <a:buClr>
                <a:srgbClr val="F5A208"/>
              </a:buClr>
              <a:buSzPct val="80000"/>
              <a:buFont typeface="Courier New"/>
              <a:buChar char="o"/>
              <a:tabLst>
                <a:tab pos="299720" algn="l"/>
              </a:tabLst>
            </a:pPr>
            <a:r>
              <a:rPr sz="2800" dirty="0">
                <a:cs typeface="Arial MT"/>
              </a:rPr>
              <a:t>do...while</a:t>
            </a:r>
            <a:r>
              <a:rPr sz="2800" spc="-90" dirty="0">
                <a:cs typeface="Arial MT"/>
              </a:rPr>
              <a:t> </a:t>
            </a:r>
            <a:r>
              <a:rPr sz="2800" dirty="0" smtClean="0">
                <a:cs typeface="Arial MT"/>
              </a:rPr>
              <a:t>loop</a:t>
            </a:r>
            <a:endParaRPr sz="2800" dirty="0">
              <a:cs typeface="Arial MT"/>
            </a:endParaRPr>
          </a:p>
          <a:p>
            <a:pPr marL="299085" indent="-287020">
              <a:lnSpc>
                <a:spcPct val="100000"/>
              </a:lnSpc>
              <a:spcBef>
                <a:spcPts val="5"/>
              </a:spcBef>
              <a:buClr>
                <a:srgbClr val="F5A208"/>
              </a:buClr>
              <a:buSzPct val="80000"/>
              <a:buFont typeface="Courier New"/>
              <a:buChar char="o"/>
              <a:tabLst>
                <a:tab pos="299720" algn="l"/>
              </a:tabLst>
            </a:pPr>
            <a:r>
              <a:rPr sz="2800" dirty="0">
                <a:cs typeface="Arial MT"/>
              </a:rPr>
              <a:t>Nested</a:t>
            </a:r>
            <a:r>
              <a:rPr sz="2800" spc="-65" dirty="0">
                <a:cs typeface="Arial MT"/>
              </a:rPr>
              <a:t> </a:t>
            </a:r>
            <a:r>
              <a:rPr sz="2800" dirty="0">
                <a:cs typeface="Arial MT"/>
              </a:rPr>
              <a:t>loops</a:t>
            </a:r>
          </a:p>
        </p:txBody>
      </p:sp>
      <p:grpSp>
        <p:nvGrpSpPr>
          <p:cNvPr id="7" name="object 7"/>
          <p:cNvGrpSpPr/>
          <p:nvPr/>
        </p:nvGrpSpPr>
        <p:grpSpPr>
          <a:xfrm>
            <a:off x="7620000" y="3983990"/>
            <a:ext cx="5622290" cy="2374900"/>
            <a:chOff x="6569964" y="4044696"/>
            <a:chExt cx="5622290" cy="2374900"/>
          </a:xfrm>
        </p:grpSpPr>
        <p:sp>
          <p:nvSpPr>
            <p:cNvPr id="8" name="object 8"/>
            <p:cNvSpPr/>
            <p:nvPr/>
          </p:nvSpPr>
          <p:spPr>
            <a:xfrm>
              <a:off x="8859012"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9" name="object 9"/>
            <p:cNvPicPr/>
            <p:nvPr/>
          </p:nvPicPr>
          <p:blipFill>
            <a:blip r:embed="rId2" cstate="print"/>
            <a:stretch>
              <a:fillRect/>
            </a:stretch>
          </p:blipFill>
          <p:spPr>
            <a:xfrm>
              <a:off x="11399520" y="6214872"/>
              <a:ext cx="202692" cy="204215"/>
            </a:xfrm>
            <a:prstGeom prst="rect">
              <a:avLst/>
            </a:prstGeom>
          </p:spPr>
        </p:pic>
        <p:sp>
          <p:nvSpPr>
            <p:cNvPr id="10" name="object 10"/>
            <p:cNvSpPr/>
            <p:nvPr/>
          </p:nvSpPr>
          <p:spPr>
            <a:xfrm>
              <a:off x="8752332"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11" name="object 11"/>
            <p:cNvPicPr/>
            <p:nvPr/>
          </p:nvPicPr>
          <p:blipFill>
            <a:blip r:embed="rId3" cstate="print"/>
            <a:stretch>
              <a:fillRect/>
            </a:stretch>
          </p:blipFill>
          <p:spPr>
            <a:xfrm>
              <a:off x="6569964" y="4044696"/>
              <a:ext cx="3983735" cy="2170176"/>
            </a:xfrm>
            <a:prstGeom prst="rect">
              <a:avLst/>
            </a:prstGeom>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2052955" cy="513715"/>
          </a:xfrm>
          <a:prstGeom prst="rect">
            <a:avLst/>
          </a:prstGeom>
        </p:spPr>
        <p:txBody>
          <a:bodyPr vert="horz" wrap="square" lIns="0" tIns="13335" rIns="0" bIns="0" rtlCol="0">
            <a:spAutoFit/>
          </a:bodyPr>
          <a:lstStyle/>
          <a:p>
            <a:pPr marL="12700">
              <a:lnSpc>
                <a:spcPct val="100000"/>
              </a:lnSpc>
              <a:spcBef>
                <a:spcPts val="105"/>
              </a:spcBef>
            </a:pPr>
            <a:r>
              <a:rPr dirty="0"/>
              <a:t>2.1</a:t>
            </a:r>
            <a:r>
              <a:rPr spc="-35" dirty="0"/>
              <a:t> </a:t>
            </a:r>
            <a:r>
              <a:rPr dirty="0"/>
              <a:t>for</a:t>
            </a:r>
            <a:r>
              <a:rPr spc="-40" dirty="0"/>
              <a:t> </a:t>
            </a:r>
            <a:r>
              <a:rPr dirty="0"/>
              <a:t>Loop</a:t>
            </a:r>
          </a:p>
        </p:txBody>
      </p:sp>
      <p:sp>
        <p:nvSpPr>
          <p:cNvPr id="8" name="object 8"/>
          <p:cNvSpPr txBox="1"/>
          <p:nvPr/>
        </p:nvSpPr>
        <p:spPr>
          <a:xfrm>
            <a:off x="685800" y="2522600"/>
            <a:ext cx="9199118" cy="3029676"/>
          </a:xfrm>
          <a:prstGeom prst="rect">
            <a:avLst/>
          </a:prstGeom>
        </p:spPr>
        <p:txBody>
          <a:bodyPr vert="horz" wrap="square" lIns="0" tIns="13335" rIns="0" bIns="0" rtlCol="0">
            <a:spAutoFit/>
          </a:bodyPr>
          <a:lstStyle/>
          <a:p>
            <a:pPr>
              <a:lnSpc>
                <a:spcPct val="100000"/>
              </a:lnSpc>
              <a:spcBef>
                <a:spcPts val="105"/>
              </a:spcBef>
              <a:buClr>
                <a:srgbClr val="F5A208"/>
              </a:buClr>
              <a:buSzPct val="80000"/>
              <a:tabLst>
                <a:tab pos="822325" algn="l"/>
                <a:tab pos="822960" algn="l"/>
              </a:tabLst>
            </a:pPr>
            <a:r>
              <a:rPr sz="2800" b="1" dirty="0">
                <a:cs typeface="Arial"/>
              </a:rPr>
              <a:t>The</a:t>
            </a:r>
            <a:r>
              <a:rPr sz="2800" b="1" spc="-10" dirty="0">
                <a:cs typeface="Arial"/>
              </a:rPr>
              <a:t> </a:t>
            </a:r>
            <a:r>
              <a:rPr sz="2800" b="1" spc="-5" dirty="0">
                <a:cs typeface="Arial"/>
              </a:rPr>
              <a:t>syntax</a:t>
            </a:r>
            <a:r>
              <a:rPr sz="2800" b="1" dirty="0">
                <a:cs typeface="Arial"/>
              </a:rPr>
              <a:t> of</a:t>
            </a:r>
            <a:r>
              <a:rPr sz="2800" b="1" spc="-25" dirty="0">
                <a:cs typeface="Arial"/>
              </a:rPr>
              <a:t> </a:t>
            </a:r>
            <a:r>
              <a:rPr sz="2800" b="1" dirty="0">
                <a:cs typeface="Arial"/>
              </a:rPr>
              <a:t>a</a:t>
            </a:r>
            <a:r>
              <a:rPr sz="2800" b="1" spc="-20" dirty="0">
                <a:cs typeface="Arial"/>
              </a:rPr>
              <a:t> </a:t>
            </a:r>
            <a:r>
              <a:rPr sz="2800" b="1" dirty="0">
                <a:cs typeface="Arial"/>
              </a:rPr>
              <a:t>for</a:t>
            </a:r>
            <a:r>
              <a:rPr sz="2800" b="1" spc="-25" dirty="0">
                <a:cs typeface="Arial"/>
              </a:rPr>
              <a:t> </a:t>
            </a:r>
            <a:r>
              <a:rPr sz="2800" b="1" dirty="0">
                <a:cs typeface="Arial"/>
              </a:rPr>
              <a:t>loop</a:t>
            </a:r>
            <a:r>
              <a:rPr sz="2800" b="1" spc="-10" dirty="0">
                <a:cs typeface="Arial"/>
              </a:rPr>
              <a:t> </a:t>
            </a:r>
            <a:r>
              <a:rPr sz="2800" b="1" spc="-5" dirty="0">
                <a:cs typeface="Arial"/>
              </a:rPr>
              <a:t>is:</a:t>
            </a:r>
            <a:endParaRPr sz="2800" dirty="0">
              <a:cs typeface="Arial"/>
            </a:endParaRPr>
          </a:p>
          <a:p>
            <a:pPr>
              <a:lnSpc>
                <a:spcPct val="100000"/>
              </a:lnSpc>
              <a:spcBef>
                <a:spcPts val="10"/>
              </a:spcBef>
            </a:pPr>
            <a:endParaRPr sz="2800" dirty="0">
              <a:cs typeface="Arial"/>
            </a:endParaRPr>
          </a:p>
          <a:p>
            <a:pPr>
              <a:lnSpc>
                <a:spcPct val="100000"/>
              </a:lnSpc>
            </a:pPr>
            <a:r>
              <a:rPr sz="2800" b="1" dirty="0">
                <a:cs typeface="Arial"/>
              </a:rPr>
              <a:t>for</a:t>
            </a:r>
            <a:r>
              <a:rPr sz="2800" b="1" spc="-5" dirty="0">
                <a:cs typeface="Arial"/>
              </a:rPr>
              <a:t> </a:t>
            </a:r>
            <a:r>
              <a:rPr sz="2800" b="1" spc="-5" dirty="0" smtClean="0">
                <a:cs typeface="Arial"/>
              </a:rPr>
              <a:t>(initialization</a:t>
            </a:r>
            <a:r>
              <a:rPr sz="2800" b="1" dirty="0" smtClean="0">
                <a:cs typeface="Arial"/>
              </a:rPr>
              <a:t>;</a:t>
            </a:r>
            <a:r>
              <a:rPr sz="2800" b="1" spc="-40" dirty="0" smtClean="0">
                <a:cs typeface="Arial"/>
              </a:rPr>
              <a:t> </a:t>
            </a:r>
            <a:r>
              <a:rPr sz="2800" b="1" dirty="0">
                <a:cs typeface="Arial"/>
              </a:rPr>
              <a:t>testExpression;</a:t>
            </a:r>
            <a:r>
              <a:rPr sz="2800" b="1" spc="-45" dirty="0">
                <a:cs typeface="Arial"/>
              </a:rPr>
              <a:t> </a:t>
            </a:r>
            <a:r>
              <a:rPr lang="en-US" sz="2800" b="1" dirty="0" smtClean="0">
                <a:cs typeface="Arial"/>
              </a:rPr>
              <a:t>Increment </a:t>
            </a:r>
            <a:r>
              <a:rPr lang="en-US" sz="2800" b="1" dirty="0" smtClean="0">
                <a:cs typeface="Arial"/>
              </a:rPr>
              <a:t>or decrement</a:t>
            </a:r>
            <a:r>
              <a:rPr sz="2800" b="1" dirty="0" smtClean="0">
                <a:cs typeface="Arial"/>
              </a:rPr>
              <a:t>)</a:t>
            </a:r>
            <a:endParaRPr sz="2800" dirty="0">
              <a:cs typeface="Arial"/>
            </a:endParaRPr>
          </a:p>
          <a:p>
            <a:pPr>
              <a:lnSpc>
                <a:spcPct val="100000"/>
              </a:lnSpc>
              <a:spcBef>
                <a:spcPts val="20"/>
              </a:spcBef>
            </a:pPr>
            <a:endParaRPr sz="2800" dirty="0">
              <a:cs typeface="Arial"/>
            </a:endParaRPr>
          </a:p>
          <a:p>
            <a:pPr>
              <a:lnSpc>
                <a:spcPct val="100000"/>
              </a:lnSpc>
            </a:pPr>
            <a:r>
              <a:rPr sz="2800" b="1" dirty="0">
                <a:cs typeface="Arial"/>
              </a:rPr>
              <a:t>{</a:t>
            </a:r>
            <a:endParaRPr sz="2800" dirty="0">
              <a:cs typeface="Arial"/>
            </a:endParaRPr>
          </a:p>
          <a:p>
            <a:pPr marL="488950">
              <a:lnSpc>
                <a:spcPct val="100000"/>
              </a:lnSpc>
            </a:pPr>
            <a:r>
              <a:rPr sz="2800" b="1" dirty="0" smtClean="0">
                <a:cs typeface="Arial"/>
              </a:rPr>
              <a:t>//</a:t>
            </a:r>
            <a:r>
              <a:rPr sz="2800" b="1" spc="-70" dirty="0" smtClean="0">
                <a:cs typeface="Arial"/>
              </a:rPr>
              <a:t> </a:t>
            </a:r>
            <a:r>
              <a:rPr sz="2800" b="1" dirty="0" smtClean="0">
                <a:cs typeface="Arial"/>
              </a:rPr>
              <a:t>codes</a:t>
            </a:r>
            <a:endParaRPr sz="2800" dirty="0">
              <a:cs typeface="Arial"/>
            </a:endParaRPr>
          </a:p>
          <a:p>
            <a:pPr>
              <a:lnSpc>
                <a:spcPct val="100000"/>
              </a:lnSpc>
            </a:pPr>
            <a:r>
              <a:rPr sz="2800" b="1" dirty="0">
                <a:cs typeface="Arial"/>
              </a:rPr>
              <a:t>}</a:t>
            </a:r>
            <a:endParaRPr sz="2800" dirty="0">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934562" cy="505908"/>
          </a:xfrm>
          <a:prstGeom prst="rect">
            <a:avLst/>
          </a:prstGeom>
        </p:spPr>
        <p:txBody>
          <a:bodyPr vert="horz" wrap="square" lIns="0" tIns="13335" rIns="0" bIns="0" rtlCol="0">
            <a:spAutoFit/>
          </a:bodyPr>
          <a:lstStyle/>
          <a:p>
            <a:pPr marL="12700">
              <a:lnSpc>
                <a:spcPct val="100000"/>
              </a:lnSpc>
              <a:spcBef>
                <a:spcPts val="105"/>
              </a:spcBef>
            </a:pPr>
            <a:r>
              <a:rPr dirty="0" smtClean="0"/>
              <a:t>Flowchart</a:t>
            </a:r>
            <a:r>
              <a:rPr lang="en-US" dirty="0" smtClean="0"/>
              <a:t> of For Loop</a:t>
            </a:r>
            <a:endParaRPr dirty="0"/>
          </a:p>
        </p:txBody>
      </p:sp>
      <p:pic>
        <p:nvPicPr>
          <p:cNvPr id="1026" name="Picture 2" descr="for loop in C Programming - Programtop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90800"/>
            <a:ext cx="10058400"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01180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50" dirty="0"/>
              <a:t> </a:t>
            </a:r>
            <a:r>
              <a:rPr spc="-5" dirty="0"/>
              <a:t>for</a:t>
            </a:r>
            <a:r>
              <a:rPr spc="-45" dirty="0"/>
              <a:t> </a:t>
            </a:r>
            <a:r>
              <a:rPr spc="5" dirty="0"/>
              <a:t>loop</a:t>
            </a:r>
          </a:p>
        </p:txBody>
      </p:sp>
      <p:grpSp>
        <p:nvGrpSpPr>
          <p:cNvPr id="3" name="object 3"/>
          <p:cNvGrpSpPr/>
          <p:nvPr/>
        </p:nvGrpSpPr>
        <p:grpSpPr>
          <a:xfrm>
            <a:off x="11178540" y="6073140"/>
            <a:ext cx="1013460" cy="346075"/>
            <a:chOff x="11178540" y="6073140"/>
            <a:chExt cx="1013460" cy="346075"/>
          </a:xfrm>
        </p:grpSpPr>
        <p:sp>
          <p:nvSpPr>
            <p:cNvPr id="4" name="object 4"/>
            <p:cNvSpPr/>
            <p:nvPr/>
          </p:nvSpPr>
          <p:spPr>
            <a:xfrm>
              <a:off x="11178540" y="6073140"/>
              <a:ext cx="1013460" cy="215265"/>
            </a:xfrm>
            <a:custGeom>
              <a:avLst/>
              <a:gdLst/>
              <a:ahLst/>
              <a:cxnLst/>
              <a:rect l="l" t="t" r="r" b="b"/>
              <a:pathLst>
                <a:path w="1013459" h="215264">
                  <a:moveTo>
                    <a:pt x="0" y="214884"/>
                  </a:moveTo>
                  <a:lnTo>
                    <a:pt x="1013459" y="214884"/>
                  </a:lnTo>
                  <a:lnTo>
                    <a:pt x="1013459" y="0"/>
                  </a:lnTo>
                  <a:lnTo>
                    <a:pt x="0" y="0"/>
                  </a:lnTo>
                  <a:lnTo>
                    <a:pt x="0" y="214884"/>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grpSp>
      <p:sp>
        <p:nvSpPr>
          <p:cNvPr id="6" name="object 6"/>
          <p:cNvSpPr txBox="1"/>
          <p:nvPr/>
        </p:nvSpPr>
        <p:spPr>
          <a:xfrm>
            <a:off x="332638" y="2401823"/>
            <a:ext cx="5763616" cy="3642279"/>
          </a:xfrm>
          <a:prstGeom prst="rect">
            <a:avLst/>
          </a:prstGeom>
          <a:solidFill>
            <a:srgbClr val="F4CCCC"/>
          </a:solidFill>
        </p:spPr>
        <p:txBody>
          <a:bodyPr vert="horz" wrap="square" lIns="0" tIns="6350" rIns="0" bIns="0" rtlCol="0">
            <a:spAutoFit/>
          </a:bodyPr>
          <a:lstStyle/>
          <a:p>
            <a:pPr marL="12700" marR="1022350">
              <a:lnSpc>
                <a:spcPct val="100000"/>
              </a:lnSpc>
              <a:spcBef>
                <a:spcPts val="50"/>
              </a:spcBef>
            </a:pPr>
            <a:r>
              <a:rPr sz="2500" b="1" spc="-5" dirty="0">
                <a:cs typeface="Arial"/>
              </a:rPr>
              <a:t>//</a:t>
            </a:r>
            <a:r>
              <a:rPr sz="2500" b="1" spc="5" dirty="0">
                <a:cs typeface="Arial"/>
              </a:rPr>
              <a:t> </a:t>
            </a:r>
            <a:r>
              <a:rPr sz="2000" b="1" dirty="0">
                <a:cs typeface="Arial"/>
              </a:rPr>
              <a:t>Program</a:t>
            </a:r>
            <a:r>
              <a:rPr sz="2000" b="1" spc="-30" dirty="0">
                <a:cs typeface="Arial"/>
              </a:rPr>
              <a:t> </a:t>
            </a:r>
            <a:r>
              <a:rPr sz="2000" b="1" dirty="0">
                <a:cs typeface="Arial"/>
              </a:rPr>
              <a:t>to</a:t>
            </a:r>
            <a:r>
              <a:rPr sz="2000" b="1" spc="-20" dirty="0">
                <a:cs typeface="Arial"/>
              </a:rPr>
              <a:t> </a:t>
            </a:r>
            <a:r>
              <a:rPr sz="2000" b="1" dirty="0">
                <a:cs typeface="Arial"/>
              </a:rPr>
              <a:t>calculate</a:t>
            </a:r>
            <a:r>
              <a:rPr sz="2000" b="1" spc="-30" dirty="0">
                <a:cs typeface="Arial"/>
              </a:rPr>
              <a:t> </a:t>
            </a:r>
            <a:r>
              <a:rPr sz="2000" b="1" dirty="0">
                <a:cs typeface="Arial"/>
              </a:rPr>
              <a:t>the</a:t>
            </a:r>
            <a:r>
              <a:rPr sz="2000" b="1" spc="-25" dirty="0">
                <a:cs typeface="Arial"/>
              </a:rPr>
              <a:t> </a:t>
            </a:r>
            <a:r>
              <a:rPr sz="2000" b="1" dirty="0">
                <a:cs typeface="Arial"/>
              </a:rPr>
              <a:t>sum</a:t>
            </a:r>
            <a:r>
              <a:rPr sz="2000" b="1" spc="-30" dirty="0">
                <a:cs typeface="Arial"/>
              </a:rPr>
              <a:t> </a:t>
            </a:r>
            <a:r>
              <a:rPr sz="2000" b="1" dirty="0">
                <a:cs typeface="Arial"/>
              </a:rPr>
              <a:t>of </a:t>
            </a:r>
            <a:r>
              <a:rPr sz="2000" b="1" spc="-540" dirty="0">
                <a:cs typeface="Arial"/>
              </a:rPr>
              <a:t> </a:t>
            </a:r>
            <a:r>
              <a:rPr sz="2000" b="1" dirty="0">
                <a:cs typeface="Arial"/>
              </a:rPr>
              <a:t>first</a:t>
            </a:r>
            <a:r>
              <a:rPr sz="2000" b="1" spc="-45" dirty="0">
                <a:cs typeface="Arial"/>
              </a:rPr>
              <a:t> </a:t>
            </a:r>
            <a:r>
              <a:rPr sz="2000" b="1" dirty="0">
                <a:cs typeface="Arial"/>
              </a:rPr>
              <a:t>n</a:t>
            </a:r>
            <a:r>
              <a:rPr sz="2000" b="1" spc="-5" dirty="0">
                <a:cs typeface="Arial"/>
              </a:rPr>
              <a:t> </a:t>
            </a:r>
            <a:r>
              <a:rPr sz="2000" b="1" dirty="0">
                <a:cs typeface="Arial"/>
              </a:rPr>
              <a:t>natural</a:t>
            </a:r>
            <a:r>
              <a:rPr sz="2000" b="1" spc="-35" dirty="0">
                <a:cs typeface="Arial"/>
              </a:rPr>
              <a:t> </a:t>
            </a:r>
            <a:r>
              <a:rPr sz="2000" b="1" dirty="0">
                <a:cs typeface="Arial"/>
              </a:rPr>
              <a:t>numbers</a:t>
            </a:r>
            <a:endParaRPr sz="2000" dirty="0">
              <a:cs typeface="Arial"/>
            </a:endParaRPr>
          </a:p>
          <a:p>
            <a:pPr marL="12700" marR="513080">
              <a:lnSpc>
                <a:spcPct val="100000"/>
              </a:lnSpc>
              <a:spcBef>
                <a:spcPts val="1005"/>
              </a:spcBef>
              <a:tabLst>
                <a:tab pos="3843020" algn="l"/>
              </a:tabLst>
            </a:pPr>
            <a:r>
              <a:rPr sz="2000" b="1" dirty="0">
                <a:cs typeface="Arial"/>
              </a:rPr>
              <a:t>//</a:t>
            </a:r>
            <a:r>
              <a:rPr sz="2000" b="1" spc="-30" dirty="0">
                <a:cs typeface="Arial"/>
              </a:rPr>
              <a:t> </a:t>
            </a:r>
            <a:r>
              <a:rPr sz="2000" b="1" dirty="0">
                <a:cs typeface="Arial"/>
              </a:rPr>
              <a:t>Pos</a:t>
            </a:r>
            <a:r>
              <a:rPr sz="2000" b="1" spc="-10" dirty="0">
                <a:cs typeface="Arial"/>
              </a:rPr>
              <a:t>i</a:t>
            </a:r>
            <a:r>
              <a:rPr sz="2000" b="1" dirty="0">
                <a:cs typeface="Arial"/>
              </a:rPr>
              <a:t>ti</a:t>
            </a:r>
            <a:r>
              <a:rPr sz="2000" b="1" spc="-25" dirty="0">
                <a:cs typeface="Arial"/>
              </a:rPr>
              <a:t>v</a:t>
            </a:r>
            <a:r>
              <a:rPr sz="2000" b="1" dirty="0">
                <a:cs typeface="Arial"/>
              </a:rPr>
              <a:t>e</a:t>
            </a:r>
            <a:r>
              <a:rPr sz="2000" b="1" spc="5" dirty="0">
                <a:cs typeface="Arial"/>
              </a:rPr>
              <a:t> </a:t>
            </a:r>
            <a:r>
              <a:rPr sz="2000" b="1" dirty="0">
                <a:cs typeface="Arial"/>
              </a:rPr>
              <a:t>integers</a:t>
            </a:r>
            <a:r>
              <a:rPr sz="2000" b="1" spc="-25" dirty="0">
                <a:cs typeface="Arial"/>
              </a:rPr>
              <a:t> </a:t>
            </a:r>
            <a:r>
              <a:rPr sz="2000" b="1" dirty="0">
                <a:cs typeface="Arial"/>
              </a:rPr>
              <a:t>1,2</a:t>
            </a:r>
            <a:r>
              <a:rPr sz="2000" b="1" spc="-10" dirty="0">
                <a:cs typeface="Arial"/>
              </a:rPr>
              <a:t>,</a:t>
            </a:r>
            <a:r>
              <a:rPr sz="2000" b="1" dirty="0">
                <a:cs typeface="Arial"/>
              </a:rPr>
              <a:t>3.</a:t>
            </a:r>
            <a:r>
              <a:rPr sz="2000" b="1" spc="-10" dirty="0">
                <a:cs typeface="Arial"/>
              </a:rPr>
              <a:t>.</a:t>
            </a:r>
            <a:r>
              <a:rPr sz="2000" b="1" dirty="0">
                <a:cs typeface="Arial"/>
              </a:rPr>
              <a:t>.n</a:t>
            </a:r>
            <a:r>
              <a:rPr sz="2000" b="1" spc="-35" dirty="0">
                <a:cs typeface="Arial"/>
              </a:rPr>
              <a:t> </a:t>
            </a:r>
            <a:r>
              <a:rPr sz="2000" b="1" dirty="0">
                <a:cs typeface="Arial"/>
              </a:rPr>
              <a:t>are	kn</a:t>
            </a:r>
            <a:r>
              <a:rPr sz="2000" b="1" spc="-20" dirty="0">
                <a:cs typeface="Arial"/>
              </a:rPr>
              <a:t>o</a:t>
            </a:r>
            <a:r>
              <a:rPr sz="2000" b="1" spc="30" dirty="0">
                <a:cs typeface="Arial"/>
              </a:rPr>
              <a:t>w</a:t>
            </a:r>
            <a:r>
              <a:rPr sz="2000" b="1" dirty="0">
                <a:cs typeface="Arial"/>
              </a:rPr>
              <a:t>n  as</a:t>
            </a:r>
            <a:r>
              <a:rPr sz="2000" b="1" spc="-20" dirty="0">
                <a:cs typeface="Arial"/>
              </a:rPr>
              <a:t> </a:t>
            </a:r>
            <a:r>
              <a:rPr sz="2000" b="1" dirty="0">
                <a:cs typeface="Arial"/>
              </a:rPr>
              <a:t>natural</a:t>
            </a:r>
            <a:r>
              <a:rPr sz="2000" b="1" spc="-35" dirty="0">
                <a:cs typeface="Arial"/>
              </a:rPr>
              <a:t> </a:t>
            </a:r>
            <a:r>
              <a:rPr sz="2000" b="1" dirty="0">
                <a:cs typeface="Arial"/>
              </a:rPr>
              <a:t>numbers</a:t>
            </a:r>
            <a:endParaRPr sz="2000" dirty="0">
              <a:cs typeface="Arial"/>
            </a:endParaRPr>
          </a:p>
          <a:p>
            <a:pPr>
              <a:lnSpc>
                <a:spcPct val="100000"/>
              </a:lnSpc>
              <a:spcBef>
                <a:spcPts val="25"/>
              </a:spcBef>
            </a:pPr>
            <a:endParaRPr sz="2600" dirty="0">
              <a:cs typeface="Arial"/>
            </a:endParaRPr>
          </a:p>
          <a:p>
            <a:pPr marL="12700" marR="3086735">
              <a:lnSpc>
                <a:spcPct val="142000"/>
              </a:lnSpc>
            </a:pPr>
            <a:r>
              <a:rPr sz="2000" dirty="0">
                <a:cs typeface="Arial MT"/>
              </a:rPr>
              <a:t>#include</a:t>
            </a:r>
            <a:r>
              <a:rPr sz="2000" spc="-80" dirty="0">
                <a:cs typeface="Arial MT"/>
              </a:rPr>
              <a:t> </a:t>
            </a:r>
            <a:r>
              <a:rPr sz="2000" dirty="0">
                <a:cs typeface="Arial MT"/>
              </a:rPr>
              <a:t>&lt;stdio.h&gt; </a:t>
            </a:r>
            <a:r>
              <a:rPr sz="2000" spc="-540" dirty="0">
                <a:cs typeface="Arial MT"/>
              </a:rPr>
              <a:t> </a:t>
            </a:r>
            <a:r>
              <a:rPr sz="2000" dirty="0">
                <a:cs typeface="Arial MT"/>
              </a:rPr>
              <a:t>int</a:t>
            </a:r>
            <a:r>
              <a:rPr sz="2000" spc="-20" dirty="0">
                <a:cs typeface="Arial MT"/>
              </a:rPr>
              <a:t> </a:t>
            </a:r>
            <a:r>
              <a:rPr sz="2000" dirty="0">
                <a:cs typeface="Arial MT"/>
              </a:rPr>
              <a:t>main(){</a:t>
            </a:r>
          </a:p>
          <a:p>
            <a:pPr marL="291465" marR="1154430">
              <a:lnSpc>
                <a:spcPct val="141800"/>
              </a:lnSpc>
              <a:spcBef>
                <a:spcPts val="390"/>
              </a:spcBef>
            </a:pPr>
            <a:r>
              <a:rPr sz="2000" dirty="0">
                <a:cs typeface="Arial MT"/>
              </a:rPr>
              <a:t>int</a:t>
            </a:r>
            <a:r>
              <a:rPr sz="2000" spc="35" dirty="0">
                <a:cs typeface="Arial MT"/>
              </a:rPr>
              <a:t> </a:t>
            </a:r>
            <a:r>
              <a:rPr sz="2000" dirty="0">
                <a:cs typeface="Arial MT"/>
              </a:rPr>
              <a:t>n,</a:t>
            </a:r>
            <a:r>
              <a:rPr sz="2000" spc="25" dirty="0">
                <a:cs typeface="Arial MT"/>
              </a:rPr>
              <a:t> </a:t>
            </a:r>
            <a:r>
              <a:rPr sz="2000" dirty="0">
                <a:cs typeface="Arial MT"/>
              </a:rPr>
              <a:t>count,</a:t>
            </a:r>
            <a:r>
              <a:rPr sz="2000" spc="10" dirty="0">
                <a:cs typeface="Arial MT"/>
              </a:rPr>
              <a:t> </a:t>
            </a:r>
            <a:r>
              <a:rPr sz="2000" dirty="0">
                <a:cs typeface="Arial MT"/>
              </a:rPr>
              <a:t>sum</a:t>
            </a:r>
            <a:r>
              <a:rPr sz="2000" spc="25" dirty="0">
                <a:cs typeface="Arial MT"/>
              </a:rPr>
              <a:t> </a:t>
            </a:r>
            <a:r>
              <a:rPr sz="2000" dirty="0">
                <a:cs typeface="Arial MT"/>
              </a:rPr>
              <a:t>=</a:t>
            </a:r>
            <a:r>
              <a:rPr sz="2000" spc="20" dirty="0">
                <a:cs typeface="Arial MT"/>
              </a:rPr>
              <a:t> </a:t>
            </a:r>
            <a:r>
              <a:rPr sz="2000" dirty="0">
                <a:cs typeface="Arial MT"/>
              </a:rPr>
              <a:t>0; </a:t>
            </a:r>
            <a:r>
              <a:rPr sz="2000" spc="5" dirty="0">
                <a:cs typeface="Arial MT"/>
              </a:rPr>
              <a:t> </a:t>
            </a:r>
            <a:r>
              <a:rPr sz="2000" dirty="0">
                <a:cs typeface="Arial MT"/>
              </a:rPr>
              <a:t>printf("Enter</a:t>
            </a:r>
            <a:r>
              <a:rPr sz="2000" spc="-60" dirty="0">
                <a:cs typeface="Arial MT"/>
              </a:rPr>
              <a:t> </a:t>
            </a:r>
            <a:r>
              <a:rPr sz="2000" dirty="0">
                <a:cs typeface="Arial MT"/>
              </a:rPr>
              <a:t>a</a:t>
            </a:r>
            <a:r>
              <a:rPr sz="2000" spc="-20" dirty="0">
                <a:cs typeface="Arial MT"/>
              </a:rPr>
              <a:t> </a:t>
            </a:r>
            <a:r>
              <a:rPr sz="2000" dirty="0">
                <a:cs typeface="Arial MT"/>
              </a:rPr>
              <a:t>positive</a:t>
            </a:r>
            <a:r>
              <a:rPr sz="2000" spc="-45" dirty="0">
                <a:cs typeface="Arial MT"/>
              </a:rPr>
              <a:t> </a:t>
            </a:r>
            <a:r>
              <a:rPr sz="2000" dirty="0">
                <a:cs typeface="Arial MT"/>
              </a:rPr>
              <a:t>integer:</a:t>
            </a:r>
            <a:r>
              <a:rPr sz="2000" spc="-50" dirty="0">
                <a:cs typeface="Arial MT"/>
              </a:rPr>
              <a:t> </a:t>
            </a:r>
            <a:r>
              <a:rPr sz="2000" dirty="0">
                <a:cs typeface="Arial MT"/>
              </a:rPr>
              <a:t>"); </a:t>
            </a:r>
            <a:r>
              <a:rPr sz="2000" spc="-540" dirty="0">
                <a:cs typeface="Arial MT"/>
              </a:rPr>
              <a:t> </a:t>
            </a:r>
            <a:r>
              <a:rPr sz="2000" dirty="0">
                <a:cs typeface="Arial MT"/>
              </a:rPr>
              <a:t>scanf("%d</a:t>
            </a:r>
            <a:r>
              <a:rPr sz="2000" dirty="0" smtClean="0">
                <a:cs typeface="Arial MT"/>
              </a:rPr>
              <a:t>",</a:t>
            </a:r>
            <a:r>
              <a:rPr lang="en-US" sz="2000" spc="-50" dirty="0">
                <a:cs typeface="Arial MT"/>
              </a:rPr>
              <a:t> </a:t>
            </a:r>
            <a:r>
              <a:rPr sz="2000" dirty="0" smtClean="0">
                <a:cs typeface="Arial MT"/>
              </a:rPr>
              <a:t>&amp;</a:t>
            </a:r>
            <a:r>
              <a:rPr sz="2000" dirty="0">
                <a:cs typeface="Arial MT"/>
              </a:rPr>
              <a:t>n);</a:t>
            </a:r>
          </a:p>
        </p:txBody>
      </p:sp>
      <p:sp>
        <p:nvSpPr>
          <p:cNvPr id="7" name="object 7"/>
          <p:cNvSpPr txBox="1"/>
          <p:nvPr/>
        </p:nvSpPr>
        <p:spPr>
          <a:xfrm>
            <a:off x="6487667" y="2401823"/>
            <a:ext cx="4691380" cy="3195747"/>
          </a:xfrm>
          <a:prstGeom prst="rect">
            <a:avLst/>
          </a:prstGeom>
          <a:solidFill>
            <a:srgbClr val="F4CCCC"/>
          </a:solidFill>
        </p:spPr>
        <p:txBody>
          <a:bodyPr vert="horz" wrap="square" lIns="0" tIns="205740" rIns="0" bIns="0" rtlCol="0">
            <a:spAutoFit/>
          </a:bodyPr>
          <a:lstStyle/>
          <a:p>
            <a:pPr marL="1270">
              <a:lnSpc>
                <a:spcPct val="100000"/>
              </a:lnSpc>
              <a:spcBef>
                <a:spcPts val="1620"/>
              </a:spcBef>
            </a:pPr>
            <a:r>
              <a:rPr sz="2000" b="1" dirty="0">
                <a:solidFill>
                  <a:schemeClr val="tx2">
                    <a:lumMod val="60000"/>
                    <a:lumOff val="40000"/>
                  </a:schemeClr>
                </a:solidFill>
                <a:cs typeface="Arial MT"/>
              </a:rPr>
              <a:t>for(count</a:t>
            </a:r>
            <a:r>
              <a:rPr sz="2000" b="1" spc="-50" dirty="0">
                <a:solidFill>
                  <a:schemeClr val="tx2">
                    <a:lumMod val="60000"/>
                    <a:lumOff val="40000"/>
                  </a:schemeClr>
                </a:solidFill>
                <a:cs typeface="Arial MT"/>
              </a:rPr>
              <a:t> </a:t>
            </a:r>
            <a:r>
              <a:rPr sz="2000" b="1" dirty="0">
                <a:solidFill>
                  <a:schemeClr val="tx2">
                    <a:lumMod val="60000"/>
                    <a:lumOff val="40000"/>
                  </a:schemeClr>
                </a:solidFill>
                <a:cs typeface="Arial MT"/>
              </a:rPr>
              <a:t>=</a:t>
            </a:r>
            <a:r>
              <a:rPr sz="2000" b="1" spc="-20" dirty="0">
                <a:solidFill>
                  <a:schemeClr val="tx2">
                    <a:lumMod val="60000"/>
                    <a:lumOff val="40000"/>
                  </a:schemeClr>
                </a:solidFill>
                <a:cs typeface="Arial MT"/>
              </a:rPr>
              <a:t> </a:t>
            </a:r>
            <a:r>
              <a:rPr sz="2000" b="1" dirty="0">
                <a:solidFill>
                  <a:schemeClr val="tx2">
                    <a:lumMod val="60000"/>
                    <a:lumOff val="40000"/>
                  </a:schemeClr>
                </a:solidFill>
                <a:cs typeface="Arial MT"/>
              </a:rPr>
              <a:t>1;</a:t>
            </a:r>
            <a:r>
              <a:rPr sz="2000" b="1" spc="-30" dirty="0">
                <a:solidFill>
                  <a:schemeClr val="tx2">
                    <a:lumMod val="60000"/>
                    <a:lumOff val="40000"/>
                  </a:schemeClr>
                </a:solidFill>
                <a:cs typeface="Arial MT"/>
              </a:rPr>
              <a:t> </a:t>
            </a:r>
            <a:r>
              <a:rPr sz="2000" b="1" dirty="0">
                <a:solidFill>
                  <a:schemeClr val="tx2">
                    <a:lumMod val="60000"/>
                    <a:lumOff val="40000"/>
                  </a:schemeClr>
                </a:solidFill>
                <a:cs typeface="Arial MT"/>
              </a:rPr>
              <a:t>count</a:t>
            </a:r>
            <a:r>
              <a:rPr sz="2000" b="1" spc="-35" dirty="0">
                <a:solidFill>
                  <a:schemeClr val="tx2">
                    <a:lumMod val="60000"/>
                    <a:lumOff val="40000"/>
                  </a:schemeClr>
                </a:solidFill>
                <a:cs typeface="Arial MT"/>
              </a:rPr>
              <a:t> </a:t>
            </a:r>
            <a:r>
              <a:rPr sz="2000" b="1" dirty="0">
                <a:solidFill>
                  <a:schemeClr val="tx2">
                    <a:lumMod val="60000"/>
                    <a:lumOff val="40000"/>
                  </a:schemeClr>
                </a:solidFill>
                <a:cs typeface="Arial MT"/>
              </a:rPr>
              <a:t>&lt;=</a:t>
            </a:r>
            <a:r>
              <a:rPr sz="2000" b="1" spc="-25" dirty="0">
                <a:solidFill>
                  <a:schemeClr val="tx2">
                    <a:lumMod val="60000"/>
                    <a:lumOff val="40000"/>
                  </a:schemeClr>
                </a:solidFill>
                <a:cs typeface="Arial MT"/>
              </a:rPr>
              <a:t> </a:t>
            </a:r>
            <a:r>
              <a:rPr sz="2000" b="1" dirty="0">
                <a:solidFill>
                  <a:schemeClr val="tx2">
                    <a:lumMod val="60000"/>
                    <a:lumOff val="40000"/>
                  </a:schemeClr>
                </a:solidFill>
                <a:cs typeface="Arial MT"/>
              </a:rPr>
              <a:t>n;</a:t>
            </a:r>
            <a:r>
              <a:rPr sz="2000" b="1" spc="-25" dirty="0">
                <a:solidFill>
                  <a:schemeClr val="tx2">
                    <a:lumMod val="60000"/>
                    <a:lumOff val="40000"/>
                  </a:schemeClr>
                </a:solidFill>
                <a:cs typeface="Arial MT"/>
              </a:rPr>
              <a:t> </a:t>
            </a:r>
            <a:r>
              <a:rPr sz="2000" b="1" dirty="0">
                <a:solidFill>
                  <a:schemeClr val="tx2">
                    <a:lumMod val="60000"/>
                    <a:lumOff val="40000"/>
                  </a:schemeClr>
                </a:solidFill>
                <a:cs typeface="Arial MT"/>
              </a:rPr>
              <a:t>++count)</a:t>
            </a:r>
          </a:p>
          <a:p>
            <a:pPr marL="292100">
              <a:lnSpc>
                <a:spcPct val="100000"/>
              </a:lnSpc>
              <a:spcBef>
                <a:spcPts val="795"/>
              </a:spcBef>
            </a:pPr>
            <a:r>
              <a:rPr sz="2000" b="1" dirty="0">
                <a:solidFill>
                  <a:schemeClr val="tx2">
                    <a:lumMod val="60000"/>
                    <a:lumOff val="40000"/>
                  </a:schemeClr>
                </a:solidFill>
                <a:cs typeface="Arial MT"/>
              </a:rPr>
              <a:t>{</a:t>
            </a:r>
          </a:p>
          <a:p>
            <a:pPr marL="572770">
              <a:lnSpc>
                <a:spcPct val="100000"/>
              </a:lnSpc>
              <a:spcBef>
                <a:spcPts val="805"/>
              </a:spcBef>
            </a:pPr>
            <a:r>
              <a:rPr sz="2000" b="1" dirty="0">
                <a:solidFill>
                  <a:schemeClr val="tx2">
                    <a:lumMod val="60000"/>
                    <a:lumOff val="40000"/>
                  </a:schemeClr>
                </a:solidFill>
                <a:cs typeface="Arial MT"/>
              </a:rPr>
              <a:t>sum</a:t>
            </a:r>
            <a:r>
              <a:rPr sz="2000" b="1" spc="-55" dirty="0">
                <a:solidFill>
                  <a:schemeClr val="tx2">
                    <a:lumMod val="60000"/>
                    <a:lumOff val="40000"/>
                  </a:schemeClr>
                </a:solidFill>
                <a:cs typeface="Arial MT"/>
              </a:rPr>
              <a:t> </a:t>
            </a:r>
            <a:r>
              <a:rPr lang="en-US" sz="2000" b="1" dirty="0" smtClean="0">
                <a:solidFill>
                  <a:schemeClr val="tx2">
                    <a:lumMod val="60000"/>
                    <a:lumOff val="40000"/>
                  </a:schemeClr>
                </a:solidFill>
                <a:cs typeface="Arial MT"/>
              </a:rPr>
              <a:t>=</a:t>
            </a:r>
            <a:r>
              <a:rPr lang="en-US" sz="2000" b="1" dirty="0" err="1" smtClean="0">
                <a:solidFill>
                  <a:schemeClr val="tx2">
                    <a:lumMod val="60000"/>
                    <a:lumOff val="40000"/>
                  </a:schemeClr>
                </a:solidFill>
                <a:cs typeface="Arial MT"/>
              </a:rPr>
              <a:t>sum+count</a:t>
            </a:r>
            <a:r>
              <a:rPr lang="en-US" sz="2000" b="1" dirty="0" smtClean="0">
                <a:solidFill>
                  <a:schemeClr val="tx2">
                    <a:lumMod val="60000"/>
                    <a:lumOff val="40000"/>
                  </a:schemeClr>
                </a:solidFill>
                <a:cs typeface="Arial MT"/>
              </a:rPr>
              <a:t>;</a:t>
            </a:r>
            <a:endParaRPr sz="2000" b="1" dirty="0">
              <a:solidFill>
                <a:schemeClr val="tx2">
                  <a:lumMod val="60000"/>
                  <a:lumOff val="40000"/>
                </a:schemeClr>
              </a:solidFill>
              <a:cs typeface="Arial MT"/>
            </a:endParaRPr>
          </a:p>
          <a:p>
            <a:pPr marL="292100">
              <a:lnSpc>
                <a:spcPct val="100000"/>
              </a:lnSpc>
              <a:spcBef>
                <a:spcPts val="805"/>
              </a:spcBef>
            </a:pPr>
            <a:r>
              <a:rPr sz="2000" b="1" dirty="0">
                <a:solidFill>
                  <a:schemeClr val="tx2">
                    <a:lumMod val="60000"/>
                    <a:lumOff val="40000"/>
                  </a:schemeClr>
                </a:solidFill>
                <a:cs typeface="Arial MT"/>
              </a:rPr>
              <a:t>}</a:t>
            </a:r>
          </a:p>
          <a:p>
            <a:pPr marL="292100" marR="1609725">
              <a:lnSpc>
                <a:spcPts val="3790"/>
              </a:lnSpc>
              <a:spcBef>
                <a:spcPts val="60"/>
              </a:spcBef>
            </a:pPr>
            <a:r>
              <a:rPr sz="2000" dirty="0">
                <a:cs typeface="Arial MT"/>
              </a:rPr>
              <a:t>printf("Sum</a:t>
            </a:r>
            <a:r>
              <a:rPr sz="2000" spc="-55" dirty="0">
                <a:cs typeface="Arial MT"/>
              </a:rPr>
              <a:t> </a:t>
            </a:r>
            <a:r>
              <a:rPr sz="2000" dirty="0">
                <a:cs typeface="Arial MT"/>
              </a:rPr>
              <a:t>=</a:t>
            </a:r>
            <a:r>
              <a:rPr sz="2000" spc="-35" dirty="0">
                <a:cs typeface="Arial MT"/>
              </a:rPr>
              <a:t> </a:t>
            </a:r>
            <a:r>
              <a:rPr sz="2000" spc="-5" dirty="0">
                <a:cs typeface="Arial MT"/>
              </a:rPr>
              <a:t>%d",</a:t>
            </a:r>
            <a:r>
              <a:rPr sz="2000" spc="-40" dirty="0">
                <a:cs typeface="Arial MT"/>
              </a:rPr>
              <a:t> </a:t>
            </a:r>
            <a:r>
              <a:rPr sz="2000" dirty="0">
                <a:cs typeface="Arial MT"/>
              </a:rPr>
              <a:t>sum); </a:t>
            </a:r>
            <a:r>
              <a:rPr sz="2000" spc="-540" dirty="0">
                <a:cs typeface="Arial MT"/>
              </a:rPr>
              <a:t> </a:t>
            </a:r>
            <a:r>
              <a:rPr sz="2000" dirty="0">
                <a:cs typeface="Arial MT"/>
              </a:rPr>
              <a:t>return</a:t>
            </a:r>
            <a:r>
              <a:rPr sz="2000" spc="-45" dirty="0">
                <a:cs typeface="Arial MT"/>
              </a:rPr>
              <a:t> </a:t>
            </a:r>
            <a:r>
              <a:rPr sz="2000" dirty="0">
                <a:cs typeface="Arial MT"/>
              </a:rPr>
              <a:t>0;</a:t>
            </a:r>
          </a:p>
          <a:p>
            <a:pPr marL="13335">
              <a:lnSpc>
                <a:spcPct val="100000"/>
              </a:lnSpc>
              <a:spcBef>
                <a:spcPts val="630"/>
              </a:spcBef>
            </a:pPr>
            <a:r>
              <a:rPr sz="2500" spc="-5" dirty="0">
                <a:cs typeface="Arial MT"/>
              </a:rPr>
              <a:t>}</a:t>
            </a:r>
            <a:endParaRPr sz="2500" dirty="0">
              <a:cs typeface="Arial M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2417445" cy="513715"/>
          </a:xfrm>
          <a:prstGeom prst="rect">
            <a:avLst/>
          </a:prstGeom>
        </p:spPr>
        <p:txBody>
          <a:bodyPr vert="horz" wrap="square" lIns="0" tIns="13335" rIns="0" bIns="0" rtlCol="0">
            <a:spAutoFit/>
          </a:bodyPr>
          <a:lstStyle/>
          <a:p>
            <a:pPr marL="12700">
              <a:lnSpc>
                <a:spcPct val="100000"/>
              </a:lnSpc>
              <a:spcBef>
                <a:spcPts val="105"/>
              </a:spcBef>
            </a:pPr>
            <a:r>
              <a:rPr dirty="0"/>
              <a:t>2.2</a:t>
            </a:r>
            <a:r>
              <a:rPr spc="-35" dirty="0"/>
              <a:t> </a:t>
            </a:r>
            <a:r>
              <a:rPr dirty="0"/>
              <a:t>while</a:t>
            </a:r>
            <a:r>
              <a:rPr spc="-35" dirty="0"/>
              <a:t> </a:t>
            </a:r>
            <a:r>
              <a:rPr dirty="0"/>
              <a:t>loop</a:t>
            </a:r>
          </a:p>
        </p:txBody>
      </p:sp>
      <p:sp>
        <p:nvSpPr>
          <p:cNvPr id="8" name="object 8"/>
          <p:cNvSpPr txBox="1"/>
          <p:nvPr/>
        </p:nvSpPr>
        <p:spPr>
          <a:xfrm>
            <a:off x="331742" y="2667000"/>
            <a:ext cx="4608830" cy="3407984"/>
          </a:xfrm>
          <a:prstGeom prst="rect">
            <a:avLst/>
          </a:prstGeom>
          <a:ln w="9525">
            <a:solidFill>
              <a:srgbClr val="CC0000"/>
            </a:solidFill>
          </a:ln>
        </p:spPr>
        <p:txBody>
          <a:bodyPr vert="horz" wrap="square" lIns="0" tIns="6985" rIns="0" bIns="0" rtlCol="0">
            <a:spAutoFit/>
          </a:bodyPr>
          <a:lstStyle/>
          <a:p>
            <a:pPr marL="12065">
              <a:lnSpc>
                <a:spcPct val="100000"/>
              </a:lnSpc>
              <a:spcBef>
                <a:spcPts val="55"/>
              </a:spcBef>
              <a:buClr>
                <a:srgbClr val="F5A208"/>
              </a:buClr>
              <a:buSzPct val="75000"/>
              <a:tabLst>
                <a:tab pos="214629" algn="l"/>
              </a:tabLst>
            </a:pPr>
            <a:r>
              <a:rPr sz="2800" b="1" dirty="0">
                <a:cs typeface="Arial"/>
              </a:rPr>
              <a:t>The</a:t>
            </a:r>
            <a:r>
              <a:rPr sz="2800" b="1" spc="-10" dirty="0">
                <a:cs typeface="Arial"/>
              </a:rPr>
              <a:t> </a:t>
            </a:r>
            <a:r>
              <a:rPr sz="2800" b="1" spc="-5" dirty="0">
                <a:cs typeface="Arial"/>
              </a:rPr>
              <a:t>syntax</a:t>
            </a:r>
            <a:r>
              <a:rPr sz="2800" b="1" dirty="0">
                <a:cs typeface="Arial"/>
              </a:rPr>
              <a:t> of</a:t>
            </a:r>
            <a:r>
              <a:rPr sz="2800" b="1" spc="-25" dirty="0">
                <a:cs typeface="Arial"/>
              </a:rPr>
              <a:t> </a:t>
            </a:r>
            <a:r>
              <a:rPr sz="2800" b="1" dirty="0">
                <a:cs typeface="Arial"/>
              </a:rPr>
              <a:t>a</a:t>
            </a:r>
            <a:r>
              <a:rPr sz="2800" b="1" spc="-20" dirty="0">
                <a:cs typeface="Arial"/>
              </a:rPr>
              <a:t> </a:t>
            </a:r>
            <a:r>
              <a:rPr sz="2800" b="1" spc="5" dirty="0">
                <a:cs typeface="Arial"/>
              </a:rPr>
              <a:t>while</a:t>
            </a:r>
            <a:r>
              <a:rPr sz="2800" b="1" spc="-65" dirty="0">
                <a:cs typeface="Arial"/>
              </a:rPr>
              <a:t> </a:t>
            </a:r>
            <a:r>
              <a:rPr sz="2800" b="1" dirty="0">
                <a:cs typeface="Arial"/>
              </a:rPr>
              <a:t>loop</a:t>
            </a:r>
            <a:r>
              <a:rPr sz="2800" b="1" spc="-10" dirty="0">
                <a:cs typeface="Arial"/>
              </a:rPr>
              <a:t> </a:t>
            </a:r>
            <a:r>
              <a:rPr sz="2800" b="1" spc="-5" dirty="0">
                <a:cs typeface="Arial"/>
              </a:rPr>
              <a:t>is:</a:t>
            </a:r>
            <a:endParaRPr sz="2800" dirty="0">
              <a:cs typeface="Arial"/>
            </a:endParaRPr>
          </a:p>
          <a:p>
            <a:pPr>
              <a:lnSpc>
                <a:spcPct val="100000"/>
              </a:lnSpc>
            </a:pPr>
            <a:endParaRPr sz="2800" dirty="0">
              <a:cs typeface="Arial"/>
            </a:endParaRPr>
          </a:p>
          <a:p>
            <a:pPr>
              <a:lnSpc>
                <a:spcPct val="100000"/>
              </a:lnSpc>
              <a:spcBef>
                <a:spcPts val="20"/>
              </a:spcBef>
            </a:pPr>
            <a:endParaRPr sz="2800" dirty="0">
              <a:cs typeface="Arial"/>
            </a:endParaRPr>
          </a:p>
          <a:p>
            <a:pPr marL="12700">
              <a:lnSpc>
                <a:spcPct val="100000"/>
              </a:lnSpc>
            </a:pPr>
            <a:r>
              <a:rPr sz="2800" b="1" dirty="0">
                <a:cs typeface="Arial"/>
              </a:rPr>
              <a:t>while</a:t>
            </a:r>
            <a:r>
              <a:rPr sz="2800" b="1" spc="-80" dirty="0">
                <a:cs typeface="Arial"/>
              </a:rPr>
              <a:t> </a:t>
            </a:r>
            <a:r>
              <a:rPr sz="2800" b="1" dirty="0">
                <a:cs typeface="Arial"/>
              </a:rPr>
              <a:t>(testExpression)</a:t>
            </a:r>
            <a:endParaRPr sz="2800" dirty="0">
              <a:cs typeface="Arial"/>
            </a:endParaRPr>
          </a:p>
          <a:p>
            <a:pPr marL="12700">
              <a:lnSpc>
                <a:spcPct val="100000"/>
              </a:lnSpc>
              <a:spcBef>
                <a:spcPts val="994"/>
              </a:spcBef>
            </a:pPr>
            <a:r>
              <a:rPr sz="2800" b="1" dirty="0">
                <a:cs typeface="Arial"/>
              </a:rPr>
              <a:t>{</a:t>
            </a:r>
            <a:endParaRPr sz="2800" dirty="0">
              <a:cs typeface="Arial"/>
            </a:endParaRPr>
          </a:p>
          <a:p>
            <a:pPr marL="291465">
              <a:lnSpc>
                <a:spcPct val="100000"/>
              </a:lnSpc>
              <a:spcBef>
                <a:spcPts val="1010"/>
              </a:spcBef>
            </a:pPr>
            <a:r>
              <a:rPr sz="2800" b="1" dirty="0">
                <a:cs typeface="Arial"/>
              </a:rPr>
              <a:t>//codes</a:t>
            </a:r>
            <a:endParaRPr sz="2800" dirty="0">
              <a:cs typeface="Arial"/>
            </a:endParaRPr>
          </a:p>
          <a:p>
            <a:pPr marL="12700">
              <a:lnSpc>
                <a:spcPct val="100000"/>
              </a:lnSpc>
              <a:spcBef>
                <a:spcPts val="1000"/>
              </a:spcBef>
            </a:pPr>
            <a:r>
              <a:rPr sz="2800" b="1" dirty="0">
                <a:cs typeface="Arial"/>
              </a:rPr>
              <a:t>}</a:t>
            </a:r>
            <a:endParaRPr sz="2800" dirty="0">
              <a:cs typeface="Arial"/>
            </a:endParaRPr>
          </a:p>
        </p:txBody>
      </p:sp>
      <p:sp>
        <p:nvSpPr>
          <p:cNvPr id="10" name="AutoShape 4" descr="C - while loop in C programming with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C - while loop in C programming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62200"/>
            <a:ext cx="5105400" cy="36942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7"/>
          </a:xfrm>
          <a:prstGeom prst="rect">
            <a:avLst/>
          </a:prstGeom>
        </p:spPr>
      </p:pic>
      <p:grpSp>
        <p:nvGrpSpPr>
          <p:cNvPr id="3" name="object 3"/>
          <p:cNvGrpSpPr/>
          <p:nvPr/>
        </p:nvGrpSpPr>
        <p:grpSpPr>
          <a:xfrm>
            <a:off x="0" y="2572511"/>
            <a:ext cx="12192000" cy="2802636"/>
            <a:chOff x="0" y="2572511"/>
            <a:chExt cx="12192000" cy="2802636"/>
          </a:xfrm>
        </p:grpSpPr>
        <p:pic>
          <p:nvPicPr>
            <p:cNvPr id="4" name="object 4"/>
            <p:cNvPicPr/>
            <p:nvPr/>
          </p:nvPicPr>
          <p:blipFill>
            <a:blip r:embed="rId3" cstate="print"/>
            <a:stretch>
              <a:fillRect/>
            </a:stretch>
          </p:blipFill>
          <p:spPr>
            <a:xfrm>
              <a:off x="2476500" y="2572511"/>
              <a:ext cx="7240524" cy="2802636"/>
            </a:xfrm>
            <a:prstGeom prst="rect">
              <a:avLst/>
            </a:prstGeom>
          </p:spPr>
        </p:pic>
        <p:sp>
          <p:nvSpPr>
            <p:cNvPr id="5" name="object 5"/>
            <p:cNvSpPr/>
            <p:nvPr/>
          </p:nvSpPr>
          <p:spPr>
            <a:xfrm>
              <a:off x="0" y="3715511"/>
              <a:ext cx="12192000" cy="1056332"/>
            </a:xfrm>
            <a:custGeom>
              <a:avLst/>
              <a:gdLst/>
              <a:ahLst/>
              <a:cxnLst/>
              <a:rect l="l" t="t" r="r" b="b"/>
              <a:pathLst>
                <a:path w="12192000" h="713739">
                  <a:moveTo>
                    <a:pt x="12192000" y="0"/>
                  </a:moveTo>
                  <a:lnTo>
                    <a:pt x="0" y="0"/>
                  </a:lnTo>
                  <a:lnTo>
                    <a:pt x="0" y="713232"/>
                  </a:lnTo>
                  <a:lnTo>
                    <a:pt x="12192000" y="713232"/>
                  </a:lnTo>
                  <a:lnTo>
                    <a:pt x="12192000" y="0"/>
                  </a:lnTo>
                  <a:close/>
                </a:path>
              </a:pathLst>
            </a:custGeom>
            <a:solidFill>
              <a:srgbClr val="1F487C"/>
            </a:solidFill>
          </p:spPr>
          <p:txBody>
            <a:bodyPr wrap="square" lIns="0" tIns="0" rIns="0" bIns="0" rtlCol="0"/>
            <a:lstStyle/>
            <a:p>
              <a:endParaRPr/>
            </a:p>
          </p:txBody>
        </p:sp>
      </p:grpSp>
      <p:sp>
        <p:nvSpPr>
          <p:cNvPr id="6" name="object 6"/>
          <p:cNvSpPr txBox="1"/>
          <p:nvPr/>
        </p:nvSpPr>
        <p:spPr>
          <a:xfrm>
            <a:off x="272142" y="3705169"/>
            <a:ext cx="11691258" cy="1090042"/>
          </a:xfrm>
          <a:prstGeom prst="rect">
            <a:avLst/>
          </a:prstGeom>
        </p:spPr>
        <p:txBody>
          <a:bodyPr vert="horz" wrap="square" lIns="0" tIns="12700" rIns="0" bIns="0" rtlCol="0">
            <a:spAutoFit/>
          </a:bodyPr>
          <a:lstStyle/>
          <a:p>
            <a:pPr marL="12700" algn="ctr">
              <a:lnSpc>
                <a:spcPct val="100000"/>
              </a:lnSpc>
              <a:spcBef>
                <a:spcPts val="100"/>
              </a:spcBef>
            </a:pPr>
            <a:r>
              <a:rPr lang="en-US" sz="3500" b="1" spc="-5" dirty="0">
                <a:solidFill>
                  <a:srgbClr val="FFFFFF"/>
                </a:solidFill>
                <a:cs typeface="Calibri"/>
              </a:rPr>
              <a:t> Conditional Flow Statements, Iterative Statements, Jumping Statements and </a:t>
            </a:r>
            <a:r>
              <a:rPr lang="en-US" sz="3500" b="1" spc="-5" dirty="0" smtClean="0">
                <a:solidFill>
                  <a:srgbClr val="FFFFFF"/>
                </a:solidFill>
                <a:cs typeface="Calibri"/>
              </a:rPr>
              <a:t>Pointers</a:t>
            </a:r>
            <a:endParaRPr sz="3500" dirty="0">
              <a:latin typeface="Calibri"/>
              <a:cs typeface="Calibri"/>
            </a:endParaRPr>
          </a:p>
        </p:txBody>
      </p:sp>
      <p:sp>
        <p:nvSpPr>
          <p:cNvPr id="7" name="object 7"/>
          <p:cNvSpPr txBox="1">
            <a:spLocks noGrp="1"/>
          </p:cNvSpPr>
          <p:nvPr>
            <p:ph type="ctrTitle"/>
          </p:nvPr>
        </p:nvSpPr>
        <p:spPr>
          <a:prstGeom prst="rect">
            <a:avLst/>
          </a:prstGeom>
        </p:spPr>
        <p:txBody>
          <a:bodyPr vert="horz" wrap="square" lIns="0" tIns="13335" rIns="0" bIns="0" rtlCol="0">
            <a:spAutoFit/>
          </a:bodyPr>
          <a:lstStyle/>
          <a:p>
            <a:pPr marL="13970">
              <a:lnSpc>
                <a:spcPct val="100000"/>
              </a:lnSpc>
              <a:spcBef>
                <a:spcPts val="105"/>
              </a:spcBef>
            </a:pPr>
            <a:r>
              <a:rPr spc="-5" dirty="0" smtClean="0"/>
              <a:t>CHAPTER-</a:t>
            </a:r>
            <a:r>
              <a:rPr lang="en-US" spc="-5" dirty="0" smtClean="0"/>
              <a:t>3</a:t>
            </a:r>
            <a:endParaRPr spc="-5"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44614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40" dirty="0"/>
              <a:t> </a:t>
            </a:r>
            <a:r>
              <a:rPr spc="-5" dirty="0"/>
              <a:t>while</a:t>
            </a:r>
            <a:r>
              <a:rPr spc="-35" dirty="0"/>
              <a:t> </a:t>
            </a:r>
            <a:r>
              <a:rPr dirty="0"/>
              <a:t>loop</a:t>
            </a:r>
          </a:p>
        </p:txBody>
      </p:sp>
      <p:sp>
        <p:nvSpPr>
          <p:cNvPr id="3" name="object 3"/>
          <p:cNvSpPr/>
          <p:nvPr/>
        </p:nvSpPr>
        <p:spPr>
          <a:xfrm>
            <a:off x="8752331" y="6248400"/>
            <a:ext cx="60960" cy="38100"/>
          </a:xfrm>
          <a:custGeom>
            <a:avLst/>
            <a:gdLst/>
            <a:ahLst/>
            <a:cxnLst/>
            <a:rect l="l" t="t" r="r" b="b"/>
            <a:pathLst>
              <a:path w="60959" h="38100">
                <a:moveTo>
                  <a:pt x="0" y="38100"/>
                </a:moveTo>
                <a:lnTo>
                  <a:pt x="60959" y="38100"/>
                </a:lnTo>
                <a:lnTo>
                  <a:pt x="60959" y="0"/>
                </a:lnTo>
                <a:lnTo>
                  <a:pt x="0" y="0"/>
                </a:lnTo>
                <a:lnTo>
                  <a:pt x="0" y="3810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7" name="object 7"/>
          <p:cNvSpPr txBox="1"/>
          <p:nvPr/>
        </p:nvSpPr>
        <p:spPr>
          <a:xfrm>
            <a:off x="928116" y="2474976"/>
            <a:ext cx="4861560" cy="3741537"/>
          </a:xfrm>
          <a:prstGeom prst="rect">
            <a:avLst/>
          </a:prstGeom>
          <a:solidFill>
            <a:srgbClr val="FBE4CD"/>
          </a:solidFill>
          <a:ln w="9525">
            <a:solidFill>
              <a:srgbClr val="0000FF"/>
            </a:solidFill>
          </a:ln>
        </p:spPr>
        <p:txBody>
          <a:bodyPr vert="horz" wrap="square" lIns="0" tIns="8255" rIns="0" bIns="0" rtlCol="0">
            <a:spAutoFit/>
          </a:bodyPr>
          <a:lstStyle/>
          <a:p>
            <a:pPr marL="11430" marR="2116455">
              <a:lnSpc>
                <a:spcPct val="100000"/>
              </a:lnSpc>
              <a:spcBef>
                <a:spcPts val="65"/>
              </a:spcBef>
            </a:pPr>
            <a:r>
              <a:rPr b="1" spc="-5" dirty="0">
                <a:cs typeface="Arial"/>
              </a:rPr>
              <a:t>/ Program</a:t>
            </a:r>
            <a:r>
              <a:rPr b="1" dirty="0">
                <a:cs typeface="Arial"/>
              </a:rPr>
              <a:t> </a:t>
            </a:r>
            <a:r>
              <a:rPr b="1" spc="-5" dirty="0">
                <a:cs typeface="Arial"/>
              </a:rPr>
              <a:t>to</a:t>
            </a:r>
            <a:r>
              <a:rPr b="1" spc="5" dirty="0">
                <a:cs typeface="Arial"/>
              </a:rPr>
              <a:t> </a:t>
            </a:r>
            <a:r>
              <a:rPr b="1" spc="-5" dirty="0">
                <a:cs typeface="Arial"/>
              </a:rPr>
              <a:t>find</a:t>
            </a:r>
            <a:r>
              <a:rPr b="1" spc="5" dirty="0">
                <a:cs typeface="Arial"/>
              </a:rPr>
              <a:t> </a:t>
            </a:r>
            <a:r>
              <a:rPr b="1" spc="-5" dirty="0">
                <a:cs typeface="Arial"/>
              </a:rPr>
              <a:t>factorial</a:t>
            </a:r>
            <a:r>
              <a:rPr b="1" spc="35" dirty="0">
                <a:cs typeface="Arial"/>
              </a:rPr>
              <a:t> </a:t>
            </a:r>
            <a:r>
              <a:rPr b="1" spc="-5" dirty="0">
                <a:cs typeface="Arial"/>
              </a:rPr>
              <a:t>of </a:t>
            </a:r>
            <a:r>
              <a:rPr b="1" spc="-430" dirty="0">
                <a:cs typeface="Arial"/>
              </a:rPr>
              <a:t> </a:t>
            </a:r>
            <a:r>
              <a:rPr b="1" spc="-5" dirty="0">
                <a:cs typeface="Arial"/>
              </a:rPr>
              <a:t>a</a:t>
            </a:r>
            <a:r>
              <a:rPr b="1" spc="-10" dirty="0">
                <a:cs typeface="Arial"/>
              </a:rPr>
              <a:t> </a:t>
            </a:r>
            <a:r>
              <a:rPr b="1" spc="-5" dirty="0">
                <a:cs typeface="Arial"/>
              </a:rPr>
              <a:t>number</a:t>
            </a:r>
            <a:endParaRPr dirty="0">
              <a:cs typeface="Arial"/>
            </a:endParaRPr>
          </a:p>
          <a:p>
            <a:pPr marL="11430">
              <a:lnSpc>
                <a:spcPct val="100000"/>
              </a:lnSpc>
              <a:spcBef>
                <a:spcPts val="1000"/>
              </a:spcBef>
            </a:pPr>
            <a:r>
              <a:rPr b="1" spc="-5" dirty="0">
                <a:cs typeface="Arial"/>
              </a:rPr>
              <a:t>//</a:t>
            </a:r>
            <a:r>
              <a:rPr b="1" spc="10" dirty="0">
                <a:cs typeface="Arial"/>
              </a:rPr>
              <a:t> </a:t>
            </a:r>
            <a:r>
              <a:rPr b="1" spc="-10" dirty="0">
                <a:cs typeface="Arial"/>
              </a:rPr>
              <a:t>For</a:t>
            </a:r>
            <a:r>
              <a:rPr b="1" spc="20" dirty="0">
                <a:cs typeface="Arial"/>
              </a:rPr>
              <a:t> </a:t>
            </a:r>
            <a:r>
              <a:rPr b="1" spc="-5" dirty="0">
                <a:cs typeface="Arial"/>
              </a:rPr>
              <a:t>a</a:t>
            </a:r>
            <a:r>
              <a:rPr b="1" dirty="0">
                <a:cs typeface="Arial"/>
              </a:rPr>
              <a:t> </a:t>
            </a:r>
            <a:r>
              <a:rPr b="1" spc="-10" dirty="0">
                <a:cs typeface="Arial"/>
              </a:rPr>
              <a:t>positive</a:t>
            </a:r>
            <a:r>
              <a:rPr b="1" spc="70" dirty="0">
                <a:cs typeface="Arial"/>
              </a:rPr>
              <a:t> </a:t>
            </a:r>
            <a:r>
              <a:rPr b="1" spc="-5" dirty="0">
                <a:cs typeface="Arial"/>
              </a:rPr>
              <a:t>integer</a:t>
            </a:r>
            <a:r>
              <a:rPr b="1" spc="20" dirty="0">
                <a:cs typeface="Arial"/>
              </a:rPr>
              <a:t> </a:t>
            </a:r>
            <a:r>
              <a:rPr b="1" spc="-5" dirty="0">
                <a:cs typeface="Arial"/>
              </a:rPr>
              <a:t>n,</a:t>
            </a:r>
            <a:r>
              <a:rPr b="1" spc="465" dirty="0">
                <a:cs typeface="Arial"/>
              </a:rPr>
              <a:t> </a:t>
            </a:r>
            <a:r>
              <a:rPr b="1" spc="-5" dirty="0">
                <a:cs typeface="Arial"/>
              </a:rPr>
              <a:t>factorial</a:t>
            </a:r>
            <a:r>
              <a:rPr b="1" spc="40" dirty="0">
                <a:cs typeface="Arial"/>
              </a:rPr>
              <a:t> </a:t>
            </a:r>
            <a:r>
              <a:rPr b="1" spc="-5" dirty="0">
                <a:cs typeface="Arial"/>
              </a:rPr>
              <a:t>=</a:t>
            </a:r>
            <a:r>
              <a:rPr b="1" spc="10" dirty="0">
                <a:cs typeface="Arial"/>
              </a:rPr>
              <a:t> </a:t>
            </a:r>
            <a:r>
              <a:rPr b="1" spc="-5" dirty="0">
                <a:cs typeface="Arial"/>
              </a:rPr>
              <a:t>1*2*3...n</a:t>
            </a:r>
            <a:endParaRPr dirty="0">
              <a:cs typeface="Arial"/>
            </a:endParaRPr>
          </a:p>
          <a:p>
            <a:pPr>
              <a:lnSpc>
                <a:spcPct val="100000"/>
              </a:lnSpc>
            </a:pPr>
            <a:endParaRPr dirty="0">
              <a:cs typeface="Arial"/>
            </a:endParaRPr>
          </a:p>
          <a:p>
            <a:pPr marL="11430" marR="3196590">
              <a:lnSpc>
                <a:spcPct val="152500"/>
              </a:lnSpc>
              <a:spcBef>
                <a:spcPts val="1040"/>
              </a:spcBef>
            </a:pPr>
            <a:r>
              <a:rPr spc="-5" dirty="0">
                <a:cs typeface="Arial MT"/>
              </a:rPr>
              <a:t>#</a:t>
            </a:r>
            <a:r>
              <a:rPr spc="-5" dirty="0" smtClean="0">
                <a:cs typeface="Arial MT"/>
              </a:rPr>
              <a:t>include&lt;</a:t>
            </a:r>
            <a:r>
              <a:rPr spc="-5" dirty="0" err="1" smtClean="0">
                <a:cs typeface="Arial MT"/>
              </a:rPr>
              <a:t>stdio.h</a:t>
            </a:r>
            <a:r>
              <a:rPr spc="-5" dirty="0">
                <a:cs typeface="Arial MT"/>
              </a:rPr>
              <a:t>&gt; </a:t>
            </a:r>
            <a:r>
              <a:rPr spc="-425" dirty="0">
                <a:cs typeface="Arial MT"/>
              </a:rPr>
              <a:t> </a:t>
            </a:r>
            <a:r>
              <a:rPr spc="-5" dirty="0">
                <a:cs typeface="Arial MT"/>
              </a:rPr>
              <a:t>int</a:t>
            </a:r>
            <a:r>
              <a:rPr spc="-15" dirty="0">
                <a:cs typeface="Arial MT"/>
              </a:rPr>
              <a:t> </a:t>
            </a:r>
            <a:r>
              <a:rPr spc="-5" dirty="0">
                <a:cs typeface="Arial MT"/>
              </a:rPr>
              <a:t>main(){</a:t>
            </a:r>
            <a:endParaRPr dirty="0">
              <a:cs typeface="Arial MT"/>
            </a:endParaRPr>
          </a:p>
          <a:p>
            <a:pPr marL="290195">
              <a:lnSpc>
                <a:spcPct val="100000"/>
              </a:lnSpc>
              <a:spcBef>
                <a:spcPts val="480"/>
              </a:spcBef>
            </a:pPr>
            <a:r>
              <a:rPr spc="-5" dirty="0">
                <a:cs typeface="Arial MT"/>
              </a:rPr>
              <a:t>int</a:t>
            </a:r>
            <a:r>
              <a:rPr spc="-10" dirty="0">
                <a:cs typeface="Arial MT"/>
              </a:rPr>
              <a:t> </a:t>
            </a:r>
            <a:r>
              <a:rPr spc="-5" dirty="0">
                <a:cs typeface="Arial MT"/>
              </a:rPr>
              <a:t>number;</a:t>
            </a:r>
            <a:r>
              <a:rPr spc="465" dirty="0">
                <a:cs typeface="Arial MT"/>
              </a:rPr>
              <a:t> </a:t>
            </a:r>
            <a:r>
              <a:rPr spc="-5" dirty="0">
                <a:cs typeface="Arial MT"/>
              </a:rPr>
              <a:t>long</a:t>
            </a:r>
            <a:r>
              <a:rPr spc="-20" dirty="0">
                <a:cs typeface="Arial MT"/>
              </a:rPr>
              <a:t> </a:t>
            </a:r>
            <a:r>
              <a:rPr spc="-5" dirty="0">
                <a:cs typeface="Arial MT"/>
              </a:rPr>
              <a:t>factorial;</a:t>
            </a:r>
            <a:endParaRPr dirty="0">
              <a:cs typeface="Arial MT"/>
            </a:endParaRPr>
          </a:p>
          <a:p>
            <a:pPr marL="290195" marR="1339850">
              <a:lnSpc>
                <a:spcPct val="142000"/>
              </a:lnSpc>
              <a:spcBef>
                <a:spcPts val="5"/>
              </a:spcBef>
            </a:pPr>
            <a:r>
              <a:rPr spc="-5" dirty="0">
                <a:cs typeface="Arial MT"/>
              </a:rPr>
              <a:t>printf("Enter</a:t>
            </a:r>
            <a:r>
              <a:rPr spc="25" dirty="0">
                <a:cs typeface="Arial MT"/>
              </a:rPr>
              <a:t> </a:t>
            </a:r>
            <a:r>
              <a:rPr spc="-5" dirty="0">
                <a:cs typeface="Arial MT"/>
              </a:rPr>
              <a:t>an integer:</a:t>
            </a:r>
            <a:r>
              <a:rPr spc="20" dirty="0">
                <a:cs typeface="Arial MT"/>
              </a:rPr>
              <a:t> </a:t>
            </a:r>
            <a:r>
              <a:rPr spc="-5" dirty="0">
                <a:cs typeface="Arial MT"/>
              </a:rPr>
              <a:t>"); </a:t>
            </a:r>
            <a:r>
              <a:rPr dirty="0">
                <a:cs typeface="Arial MT"/>
              </a:rPr>
              <a:t> </a:t>
            </a:r>
            <a:r>
              <a:rPr spc="-5" dirty="0">
                <a:cs typeface="Arial MT"/>
              </a:rPr>
              <a:t>scanf("%d",&amp;number);</a:t>
            </a:r>
            <a:r>
              <a:rPr spc="45" dirty="0">
                <a:cs typeface="Arial MT"/>
              </a:rPr>
              <a:t> </a:t>
            </a:r>
            <a:endParaRPr lang="en-US" spc="45" dirty="0" smtClean="0">
              <a:cs typeface="Arial MT"/>
            </a:endParaRPr>
          </a:p>
          <a:p>
            <a:pPr marL="290195" marR="1339850">
              <a:lnSpc>
                <a:spcPct val="142000"/>
              </a:lnSpc>
              <a:spcBef>
                <a:spcPts val="5"/>
              </a:spcBef>
            </a:pPr>
            <a:r>
              <a:rPr spc="-5" dirty="0" smtClean="0">
                <a:cs typeface="Arial MT"/>
              </a:rPr>
              <a:t>factorial</a:t>
            </a:r>
            <a:r>
              <a:rPr spc="10" dirty="0" smtClean="0">
                <a:cs typeface="Arial MT"/>
              </a:rPr>
              <a:t> </a:t>
            </a:r>
            <a:r>
              <a:rPr lang="en-US" spc="-5" dirty="0">
                <a:cs typeface="Arial MT"/>
              </a:rPr>
              <a:t>=</a:t>
            </a:r>
            <a:r>
              <a:rPr spc="-5" dirty="0" smtClean="0">
                <a:cs typeface="Arial MT"/>
              </a:rPr>
              <a:t>1</a:t>
            </a:r>
            <a:r>
              <a:rPr spc="-5" dirty="0">
                <a:cs typeface="Arial MT"/>
              </a:rPr>
              <a:t>;</a:t>
            </a:r>
            <a:endParaRPr dirty="0">
              <a:cs typeface="Arial MT"/>
            </a:endParaRPr>
          </a:p>
        </p:txBody>
      </p:sp>
      <p:sp>
        <p:nvSpPr>
          <p:cNvPr id="8" name="object 8"/>
          <p:cNvSpPr txBox="1"/>
          <p:nvPr/>
        </p:nvSpPr>
        <p:spPr>
          <a:xfrm>
            <a:off x="6181344" y="2474976"/>
            <a:ext cx="4784090" cy="3147528"/>
          </a:xfrm>
          <a:prstGeom prst="rect">
            <a:avLst/>
          </a:prstGeom>
          <a:solidFill>
            <a:srgbClr val="FBE4CD"/>
          </a:solidFill>
          <a:ln w="9525">
            <a:solidFill>
              <a:srgbClr val="0000FF"/>
            </a:solidFill>
          </a:ln>
        </p:spPr>
        <p:txBody>
          <a:bodyPr vert="horz" wrap="square" lIns="0" tIns="49530" rIns="0" bIns="0" rtlCol="0">
            <a:spAutoFit/>
          </a:bodyPr>
          <a:lstStyle/>
          <a:p>
            <a:pPr marL="270510" marR="187325" indent="-167640">
              <a:lnSpc>
                <a:spcPct val="72900"/>
              </a:lnSpc>
              <a:spcBef>
                <a:spcPts val="390"/>
              </a:spcBef>
            </a:pPr>
            <a:r>
              <a:rPr b="1" spc="-5" dirty="0">
                <a:solidFill>
                  <a:schemeClr val="tx2">
                    <a:lumMod val="60000"/>
                    <a:lumOff val="40000"/>
                  </a:schemeClr>
                </a:solidFill>
                <a:cs typeface="Arial MT"/>
              </a:rPr>
              <a:t>//</a:t>
            </a:r>
            <a:r>
              <a:rPr b="1" dirty="0">
                <a:solidFill>
                  <a:schemeClr val="tx2">
                    <a:lumMod val="60000"/>
                    <a:lumOff val="40000"/>
                  </a:schemeClr>
                </a:solidFill>
                <a:cs typeface="Arial MT"/>
              </a:rPr>
              <a:t> loop</a:t>
            </a:r>
            <a:r>
              <a:rPr b="1" spc="5" dirty="0">
                <a:solidFill>
                  <a:schemeClr val="tx2">
                    <a:lumMod val="60000"/>
                    <a:lumOff val="40000"/>
                  </a:schemeClr>
                </a:solidFill>
                <a:cs typeface="Arial MT"/>
              </a:rPr>
              <a:t> </a:t>
            </a:r>
            <a:r>
              <a:rPr b="1" spc="-5" dirty="0">
                <a:solidFill>
                  <a:schemeClr val="tx2">
                    <a:lumMod val="60000"/>
                    <a:lumOff val="40000"/>
                  </a:schemeClr>
                </a:solidFill>
                <a:cs typeface="Arial MT"/>
              </a:rPr>
              <a:t>terminates</a:t>
            </a:r>
            <a:r>
              <a:rPr b="1" dirty="0">
                <a:solidFill>
                  <a:schemeClr val="tx2">
                    <a:lumMod val="60000"/>
                    <a:lumOff val="40000"/>
                  </a:schemeClr>
                </a:solidFill>
                <a:cs typeface="Arial MT"/>
              </a:rPr>
              <a:t> </a:t>
            </a:r>
            <a:r>
              <a:rPr b="1" spc="-5" dirty="0">
                <a:solidFill>
                  <a:schemeClr val="tx2">
                    <a:lumMod val="60000"/>
                    <a:lumOff val="40000"/>
                  </a:schemeClr>
                </a:solidFill>
                <a:cs typeface="Arial MT"/>
              </a:rPr>
              <a:t>when</a:t>
            </a:r>
            <a:r>
              <a:rPr b="1" spc="25" dirty="0">
                <a:solidFill>
                  <a:schemeClr val="tx2">
                    <a:lumMod val="60000"/>
                    <a:lumOff val="40000"/>
                  </a:schemeClr>
                </a:solidFill>
                <a:cs typeface="Arial MT"/>
              </a:rPr>
              <a:t> </a:t>
            </a:r>
            <a:r>
              <a:rPr b="1" dirty="0">
                <a:solidFill>
                  <a:schemeClr val="tx2">
                    <a:lumMod val="60000"/>
                    <a:lumOff val="40000"/>
                  </a:schemeClr>
                </a:solidFill>
                <a:cs typeface="Arial MT"/>
              </a:rPr>
              <a:t>number is</a:t>
            </a:r>
            <a:r>
              <a:rPr b="1" spc="-5" dirty="0">
                <a:solidFill>
                  <a:schemeClr val="tx2">
                    <a:lumMod val="60000"/>
                    <a:lumOff val="40000"/>
                  </a:schemeClr>
                </a:solidFill>
                <a:cs typeface="Arial MT"/>
              </a:rPr>
              <a:t> </a:t>
            </a:r>
            <a:r>
              <a:rPr b="1" dirty="0">
                <a:solidFill>
                  <a:schemeClr val="tx2">
                    <a:lumMod val="60000"/>
                    <a:lumOff val="40000"/>
                  </a:schemeClr>
                </a:solidFill>
                <a:cs typeface="Arial MT"/>
              </a:rPr>
              <a:t>less</a:t>
            </a:r>
            <a:r>
              <a:rPr b="1" spc="465" dirty="0">
                <a:solidFill>
                  <a:schemeClr val="tx2">
                    <a:lumMod val="60000"/>
                    <a:lumOff val="40000"/>
                  </a:schemeClr>
                </a:solidFill>
                <a:cs typeface="Arial MT"/>
              </a:rPr>
              <a:t> </a:t>
            </a:r>
            <a:r>
              <a:rPr b="1" spc="-5" dirty="0">
                <a:solidFill>
                  <a:schemeClr val="tx2">
                    <a:lumMod val="60000"/>
                    <a:lumOff val="40000"/>
                  </a:schemeClr>
                </a:solidFill>
                <a:cs typeface="Arial MT"/>
              </a:rPr>
              <a:t>than</a:t>
            </a:r>
            <a:r>
              <a:rPr b="1" spc="10" dirty="0">
                <a:solidFill>
                  <a:schemeClr val="tx2">
                    <a:lumMod val="60000"/>
                    <a:lumOff val="40000"/>
                  </a:schemeClr>
                </a:solidFill>
                <a:cs typeface="Arial MT"/>
              </a:rPr>
              <a:t> </a:t>
            </a:r>
            <a:r>
              <a:rPr b="1" dirty="0">
                <a:solidFill>
                  <a:schemeClr val="tx2">
                    <a:lumMod val="60000"/>
                    <a:lumOff val="40000"/>
                  </a:schemeClr>
                </a:solidFill>
                <a:cs typeface="Arial MT"/>
              </a:rPr>
              <a:t>or </a:t>
            </a:r>
            <a:r>
              <a:rPr b="1" spc="-459" dirty="0">
                <a:solidFill>
                  <a:schemeClr val="tx2">
                    <a:lumMod val="60000"/>
                    <a:lumOff val="40000"/>
                  </a:schemeClr>
                </a:solidFill>
                <a:cs typeface="Arial MT"/>
              </a:rPr>
              <a:t> </a:t>
            </a:r>
            <a:r>
              <a:rPr b="1" dirty="0">
                <a:solidFill>
                  <a:schemeClr val="tx2">
                    <a:lumMod val="60000"/>
                    <a:lumOff val="40000"/>
                  </a:schemeClr>
                </a:solidFill>
                <a:cs typeface="Arial MT"/>
              </a:rPr>
              <a:t>equal</a:t>
            </a:r>
            <a:r>
              <a:rPr b="1" spc="-10" dirty="0">
                <a:solidFill>
                  <a:schemeClr val="tx2">
                    <a:lumMod val="60000"/>
                    <a:lumOff val="40000"/>
                  </a:schemeClr>
                </a:solidFill>
                <a:cs typeface="Arial MT"/>
              </a:rPr>
              <a:t> </a:t>
            </a:r>
            <a:r>
              <a:rPr b="1" spc="-5" dirty="0">
                <a:solidFill>
                  <a:schemeClr val="tx2">
                    <a:lumMod val="60000"/>
                    <a:lumOff val="40000"/>
                  </a:schemeClr>
                </a:solidFill>
                <a:cs typeface="Arial MT"/>
              </a:rPr>
              <a:t>to</a:t>
            </a:r>
            <a:r>
              <a:rPr b="1" spc="20" dirty="0">
                <a:solidFill>
                  <a:schemeClr val="tx2">
                    <a:lumMod val="60000"/>
                    <a:lumOff val="40000"/>
                  </a:schemeClr>
                </a:solidFill>
                <a:cs typeface="Arial MT"/>
              </a:rPr>
              <a:t> </a:t>
            </a:r>
            <a:r>
              <a:rPr b="1" dirty="0">
                <a:solidFill>
                  <a:schemeClr val="tx2">
                    <a:lumMod val="60000"/>
                    <a:lumOff val="40000"/>
                  </a:schemeClr>
                </a:solidFill>
                <a:cs typeface="Arial MT"/>
              </a:rPr>
              <a:t>0</a:t>
            </a:r>
          </a:p>
          <a:p>
            <a:pPr marL="318135">
              <a:lnSpc>
                <a:spcPct val="100000"/>
              </a:lnSpc>
              <a:spcBef>
                <a:spcPts val="685"/>
              </a:spcBef>
            </a:pPr>
            <a:r>
              <a:rPr b="1" spc="-5" dirty="0">
                <a:solidFill>
                  <a:schemeClr val="tx2">
                    <a:lumMod val="60000"/>
                    <a:lumOff val="40000"/>
                  </a:schemeClr>
                </a:solidFill>
                <a:cs typeface="Arial MT"/>
              </a:rPr>
              <a:t>while</a:t>
            </a:r>
            <a:r>
              <a:rPr b="1" spc="-15" dirty="0">
                <a:solidFill>
                  <a:schemeClr val="tx2">
                    <a:lumMod val="60000"/>
                    <a:lumOff val="40000"/>
                  </a:schemeClr>
                </a:solidFill>
                <a:cs typeface="Arial MT"/>
              </a:rPr>
              <a:t> </a:t>
            </a:r>
            <a:r>
              <a:rPr b="1" dirty="0">
                <a:solidFill>
                  <a:schemeClr val="tx2">
                    <a:lumMod val="60000"/>
                    <a:lumOff val="40000"/>
                  </a:schemeClr>
                </a:solidFill>
                <a:cs typeface="Arial MT"/>
              </a:rPr>
              <a:t>(number</a:t>
            </a:r>
            <a:r>
              <a:rPr b="1" spc="-10" dirty="0">
                <a:solidFill>
                  <a:schemeClr val="tx2">
                    <a:lumMod val="60000"/>
                    <a:lumOff val="40000"/>
                  </a:schemeClr>
                </a:solidFill>
                <a:cs typeface="Arial MT"/>
              </a:rPr>
              <a:t> </a:t>
            </a:r>
            <a:r>
              <a:rPr b="1" dirty="0">
                <a:solidFill>
                  <a:schemeClr val="tx2">
                    <a:lumMod val="60000"/>
                    <a:lumOff val="40000"/>
                  </a:schemeClr>
                </a:solidFill>
                <a:cs typeface="Arial MT"/>
              </a:rPr>
              <a:t>&gt;</a:t>
            </a:r>
            <a:r>
              <a:rPr b="1" spc="-10" dirty="0">
                <a:solidFill>
                  <a:schemeClr val="tx2">
                    <a:lumMod val="60000"/>
                    <a:lumOff val="40000"/>
                  </a:schemeClr>
                </a:solidFill>
                <a:cs typeface="Arial MT"/>
              </a:rPr>
              <a:t> </a:t>
            </a:r>
            <a:r>
              <a:rPr b="1" dirty="0">
                <a:solidFill>
                  <a:schemeClr val="tx2">
                    <a:lumMod val="60000"/>
                    <a:lumOff val="40000"/>
                  </a:schemeClr>
                </a:solidFill>
                <a:cs typeface="Arial MT"/>
              </a:rPr>
              <a:t>0)</a:t>
            </a:r>
            <a:r>
              <a:rPr b="1" spc="-10" dirty="0">
                <a:solidFill>
                  <a:schemeClr val="tx2">
                    <a:lumMod val="60000"/>
                    <a:lumOff val="40000"/>
                  </a:schemeClr>
                </a:solidFill>
                <a:cs typeface="Arial MT"/>
              </a:rPr>
              <a:t> </a:t>
            </a:r>
            <a:r>
              <a:rPr b="1" dirty="0">
                <a:solidFill>
                  <a:schemeClr val="tx2">
                    <a:lumMod val="60000"/>
                    <a:lumOff val="40000"/>
                  </a:schemeClr>
                </a:solidFill>
                <a:cs typeface="Arial MT"/>
              </a:rPr>
              <a:t>{</a:t>
            </a:r>
          </a:p>
          <a:p>
            <a:pPr marL="458470">
              <a:lnSpc>
                <a:spcPct val="100000"/>
              </a:lnSpc>
              <a:spcBef>
                <a:spcPts val="375"/>
              </a:spcBef>
            </a:pPr>
            <a:r>
              <a:rPr b="1" spc="-5" dirty="0">
                <a:solidFill>
                  <a:schemeClr val="tx2">
                    <a:lumMod val="60000"/>
                    <a:lumOff val="40000"/>
                  </a:schemeClr>
                </a:solidFill>
                <a:cs typeface="Arial MT"/>
              </a:rPr>
              <a:t>//</a:t>
            </a:r>
            <a:r>
              <a:rPr b="1" spc="15" dirty="0">
                <a:solidFill>
                  <a:schemeClr val="tx2">
                    <a:lumMod val="60000"/>
                    <a:lumOff val="40000"/>
                  </a:schemeClr>
                </a:solidFill>
                <a:cs typeface="Arial MT"/>
              </a:rPr>
              <a:t> </a:t>
            </a:r>
            <a:r>
              <a:rPr b="1" spc="-5" dirty="0">
                <a:solidFill>
                  <a:schemeClr val="tx2">
                    <a:lumMod val="60000"/>
                    <a:lumOff val="40000"/>
                  </a:schemeClr>
                </a:solidFill>
                <a:cs typeface="Arial MT"/>
              </a:rPr>
              <a:t>factorial</a:t>
            </a:r>
            <a:r>
              <a:rPr b="1" spc="5" dirty="0">
                <a:solidFill>
                  <a:schemeClr val="tx2">
                    <a:lumMod val="60000"/>
                    <a:lumOff val="40000"/>
                  </a:schemeClr>
                </a:solidFill>
                <a:cs typeface="Arial MT"/>
              </a:rPr>
              <a:t> </a:t>
            </a:r>
            <a:r>
              <a:rPr b="1" dirty="0">
                <a:solidFill>
                  <a:schemeClr val="tx2">
                    <a:lumMod val="60000"/>
                    <a:lumOff val="40000"/>
                  </a:schemeClr>
                </a:solidFill>
                <a:cs typeface="Arial MT"/>
              </a:rPr>
              <a:t>=</a:t>
            </a:r>
            <a:r>
              <a:rPr b="1" spc="5" dirty="0">
                <a:solidFill>
                  <a:schemeClr val="tx2">
                    <a:lumMod val="60000"/>
                    <a:lumOff val="40000"/>
                  </a:schemeClr>
                </a:solidFill>
                <a:cs typeface="Arial MT"/>
              </a:rPr>
              <a:t> </a:t>
            </a:r>
            <a:r>
              <a:rPr b="1" spc="-5" dirty="0">
                <a:solidFill>
                  <a:schemeClr val="tx2">
                    <a:lumMod val="60000"/>
                    <a:lumOff val="40000"/>
                  </a:schemeClr>
                </a:solidFill>
                <a:cs typeface="Arial MT"/>
              </a:rPr>
              <a:t>factorial*number;</a:t>
            </a:r>
            <a:endParaRPr b="1" dirty="0">
              <a:solidFill>
                <a:schemeClr val="tx2">
                  <a:lumMod val="60000"/>
                  <a:lumOff val="40000"/>
                </a:schemeClr>
              </a:solidFill>
              <a:cs typeface="Arial MT"/>
            </a:endParaRPr>
          </a:p>
          <a:p>
            <a:pPr marL="598805">
              <a:lnSpc>
                <a:spcPct val="100000"/>
              </a:lnSpc>
              <a:spcBef>
                <a:spcPts val="650"/>
              </a:spcBef>
            </a:pPr>
            <a:r>
              <a:rPr b="1" spc="-5" dirty="0">
                <a:solidFill>
                  <a:schemeClr val="tx2">
                    <a:lumMod val="60000"/>
                    <a:lumOff val="40000"/>
                  </a:schemeClr>
                </a:solidFill>
                <a:cs typeface="Arial MT"/>
              </a:rPr>
              <a:t>factorial</a:t>
            </a:r>
            <a:r>
              <a:rPr b="1" spc="-20" dirty="0">
                <a:solidFill>
                  <a:schemeClr val="tx2">
                    <a:lumMod val="60000"/>
                    <a:lumOff val="40000"/>
                  </a:schemeClr>
                </a:solidFill>
                <a:cs typeface="Arial MT"/>
              </a:rPr>
              <a:t> </a:t>
            </a:r>
            <a:r>
              <a:rPr b="1" dirty="0">
                <a:solidFill>
                  <a:schemeClr val="tx2">
                    <a:lumMod val="60000"/>
                    <a:lumOff val="40000"/>
                  </a:schemeClr>
                </a:solidFill>
                <a:cs typeface="Arial MT"/>
              </a:rPr>
              <a:t>*=</a:t>
            </a:r>
            <a:r>
              <a:rPr b="1" spc="-15" dirty="0">
                <a:solidFill>
                  <a:schemeClr val="tx2">
                    <a:lumMod val="60000"/>
                    <a:lumOff val="40000"/>
                  </a:schemeClr>
                </a:solidFill>
                <a:cs typeface="Arial MT"/>
              </a:rPr>
              <a:t> </a:t>
            </a:r>
            <a:r>
              <a:rPr b="1" dirty="0">
                <a:solidFill>
                  <a:schemeClr val="tx2">
                    <a:lumMod val="60000"/>
                    <a:lumOff val="40000"/>
                  </a:schemeClr>
                </a:solidFill>
                <a:cs typeface="Arial MT"/>
              </a:rPr>
              <a:t>number;</a:t>
            </a:r>
          </a:p>
          <a:p>
            <a:pPr marL="598805">
              <a:lnSpc>
                <a:spcPct val="100000"/>
              </a:lnSpc>
              <a:spcBef>
                <a:spcPts val="1090"/>
              </a:spcBef>
            </a:pPr>
            <a:r>
              <a:rPr b="1" dirty="0">
                <a:solidFill>
                  <a:schemeClr val="tx2">
                    <a:lumMod val="60000"/>
                    <a:lumOff val="40000"/>
                  </a:schemeClr>
                </a:solidFill>
                <a:cs typeface="Arial MT"/>
              </a:rPr>
              <a:t>--number;</a:t>
            </a:r>
          </a:p>
          <a:p>
            <a:pPr marL="318135">
              <a:lnSpc>
                <a:spcPct val="100000"/>
              </a:lnSpc>
              <a:spcBef>
                <a:spcPts val="790"/>
              </a:spcBef>
            </a:pPr>
            <a:r>
              <a:rPr b="1" dirty="0">
                <a:solidFill>
                  <a:schemeClr val="tx2">
                    <a:lumMod val="60000"/>
                    <a:lumOff val="40000"/>
                  </a:schemeClr>
                </a:solidFill>
                <a:cs typeface="Arial MT"/>
              </a:rPr>
              <a:t>}</a:t>
            </a:r>
          </a:p>
          <a:p>
            <a:pPr marL="318135" marR="1317625">
              <a:lnSpc>
                <a:spcPts val="3240"/>
              </a:lnSpc>
              <a:spcBef>
                <a:spcPts val="95"/>
              </a:spcBef>
            </a:pPr>
            <a:r>
              <a:rPr dirty="0">
                <a:cs typeface="Arial MT"/>
              </a:rPr>
              <a:t>printf("Factorial=</a:t>
            </a:r>
            <a:r>
              <a:rPr spc="-55" dirty="0">
                <a:cs typeface="Arial MT"/>
              </a:rPr>
              <a:t> </a:t>
            </a:r>
            <a:r>
              <a:rPr dirty="0">
                <a:cs typeface="Arial MT"/>
              </a:rPr>
              <a:t>%lld",</a:t>
            </a:r>
            <a:r>
              <a:rPr spc="-60" dirty="0">
                <a:cs typeface="Arial MT"/>
              </a:rPr>
              <a:t> </a:t>
            </a:r>
            <a:r>
              <a:rPr dirty="0">
                <a:cs typeface="Arial MT"/>
              </a:rPr>
              <a:t>factorial); </a:t>
            </a:r>
            <a:r>
              <a:rPr spc="-455" dirty="0">
                <a:cs typeface="Arial MT"/>
              </a:rPr>
              <a:t> </a:t>
            </a:r>
            <a:r>
              <a:rPr dirty="0">
                <a:cs typeface="Arial MT"/>
              </a:rPr>
              <a:t>return 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177540" cy="513715"/>
          </a:xfrm>
          <a:prstGeom prst="rect">
            <a:avLst/>
          </a:prstGeom>
        </p:spPr>
        <p:txBody>
          <a:bodyPr vert="horz" wrap="square" lIns="0" tIns="13335" rIns="0" bIns="0" rtlCol="0">
            <a:spAutoFit/>
          </a:bodyPr>
          <a:lstStyle/>
          <a:p>
            <a:pPr marL="12700">
              <a:lnSpc>
                <a:spcPct val="100000"/>
              </a:lnSpc>
              <a:spcBef>
                <a:spcPts val="105"/>
              </a:spcBef>
            </a:pPr>
            <a:r>
              <a:rPr dirty="0"/>
              <a:t>2.3</a:t>
            </a:r>
            <a:r>
              <a:rPr spc="-15" dirty="0"/>
              <a:t> </a:t>
            </a:r>
            <a:r>
              <a:rPr spc="-5" dirty="0"/>
              <a:t>do...while</a:t>
            </a:r>
            <a:r>
              <a:rPr spc="-35" dirty="0"/>
              <a:t> </a:t>
            </a:r>
            <a:r>
              <a:rPr dirty="0"/>
              <a:t>loop</a:t>
            </a:r>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7" name="object 7"/>
          <p:cNvSpPr txBox="1"/>
          <p:nvPr/>
        </p:nvSpPr>
        <p:spPr>
          <a:xfrm>
            <a:off x="471931" y="2657601"/>
            <a:ext cx="11339069" cy="2598788"/>
          </a:xfrm>
          <a:prstGeom prst="rect">
            <a:avLst/>
          </a:prstGeom>
        </p:spPr>
        <p:txBody>
          <a:bodyPr vert="horz" wrap="square" lIns="0" tIns="13335" rIns="0" bIns="0" rtlCol="0">
            <a:spAutoFit/>
          </a:bodyPr>
          <a:lstStyle/>
          <a:p>
            <a:pPr marL="342265" marR="5080" indent="-342265" algn="just">
              <a:lnSpc>
                <a:spcPct val="100000"/>
              </a:lnSpc>
              <a:spcBef>
                <a:spcPts val="105"/>
              </a:spcBef>
              <a:buClr>
                <a:srgbClr val="F5A208"/>
              </a:buClr>
              <a:buSzPct val="80000"/>
              <a:buFont typeface="Arial MT"/>
              <a:buChar char="►"/>
              <a:tabLst>
                <a:tab pos="342265" algn="l"/>
                <a:tab pos="342900" algn="l"/>
                <a:tab pos="6784340" algn="l"/>
              </a:tabLst>
            </a:pPr>
            <a:r>
              <a:rPr sz="2800" b="1" dirty="0">
                <a:cs typeface="Arial"/>
              </a:rPr>
              <a:t>The</a:t>
            </a:r>
            <a:r>
              <a:rPr sz="2800" b="1" spc="5" dirty="0">
                <a:cs typeface="Arial"/>
              </a:rPr>
              <a:t> </a:t>
            </a:r>
            <a:r>
              <a:rPr sz="2800" b="1" spc="-5" dirty="0">
                <a:cs typeface="Arial"/>
              </a:rPr>
              <a:t>do..while</a:t>
            </a:r>
            <a:r>
              <a:rPr sz="2800" b="1" spc="-30" dirty="0">
                <a:cs typeface="Arial"/>
              </a:rPr>
              <a:t> </a:t>
            </a:r>
            <a:r>
              <a:rPr sz="2800" b="1" dirty="0">
                <a:cs typeface="Arial"/>
              </a:rPr>
              <a:t>loop</a:t>
            </a:r>
            <a:r>
              <a:rPr sz="2800" b="1" spc="5" dirty="0">
                <a:cs typeface="Arial"/>
              </a:rPr>
              <a:t> </a:t>
            </a:r>
            <a:r>
              <a:rPr sz="2800" dirty="0">
                <a:cs typeface="Arial MT"/>
              </a:rPr>
              <a:t>is</a:t>
            </a:r>
            <a:r>
              <a:rPr sz="2800" spc="10" dirty="0">
                <a:cs typeface="Arial MT"/>
              </a:rPr>
              <a:t> </a:t>
            </a:r>
            <a:r>
              <a:rPr sz="2800" dirty="0">
                <a:cs typeface="Arial MT"/>
              </a:rPr>
              <a:t>similar</a:t>
            </a:r>
            <a:r>
              <a:rPr sz="2800" spc="-5" dirty="0">
                <a:cs typeface="Arial MT"/>
              </a:rPr>
              <a:t> </a:t>
            </a:r>
            <a:r>
              <a:rPr sz="2800" dirty="0">
                <a:cs typeface="Arial MT"/>
              </a:rPr>
              <a:t>to</a:t>
            </a:r>
            <a:r>
              <a:rPr sz="2800" spc="-15" dirty="0">
                <a:cs typeface="Arial MT"/>
              </a:rPr>
              <a:t> </a:t>
            </a:r>
            <a:r>
              <a:rPr sz="2800" dirty="0">
                <a:cs typeface="Arial MT"/>
              </a:rPr>
              <a:t>the</a:t>
            </a:r>
            <a:r>
              <a:rPr sz="2800" spc="-20" dirty="0">
                <a:cs typeface="Arial MT"/>
              </a:rPr>
              <a:t> </a:t>
            </a:r>
            <a:r>
              <a:rPr sz="2800" b="1" spc="5" dirty="0">
                <a:cs typeface="Arial"/>
              </a:rPr>
              <a:t>while</a:t>
            </a:r>
            <a:r>
              <a:rPr sz="2800" b="1" spc="-30" dirty="0">
                <a:cs typeface="Arial"/>
              </a:rPr>
              <a:t> </a:t>
            </a:r>
            <a:r>
              <a:rPr sz="2800" b="1" dirty="0">
                <a:cs typeface="Arial"/>
              </a:rPr>
              <a:t>loop</a:t>
            </a:r>
            <a:r>
              <a:rPr sz="2800" b="1" spc="5" dirty="0">
                <a:cs typeface="Arial"/>
              </a:rPr>
              <a:t> </a:t>
            </a:r>
            <a:r>
              <a:rPr sz="2800" dirty="0">
                <a:cs typeface="Arial MT"/>
              </a:rPr>
              <a:t>with</a:t>
            </a:r>
            <a:r>
              <a:rPr sz="2800" spc="-10" dirty="0">
                <a:cs typeface="Arial MT"/>
              </a:rPr>
              <a:t> </a:t>
            </a:r>
            <a:r>
              <a:rPr sz="2800" dirty="0" smtClean="0">
                <a:cs typeface="Arial MT"/>
              </a:rPr>
              <a:t>one</a:t>
            </a:r>
            <a:r>
              <a:rPr lang="en-US" sz="2800" dirty="0" smtClean="0">
                <a:cs typeface="Arial MT"/>
              </a:rPr>
              <a:t> </a:t>
            </a:r>
            <a:r>
              <a:rPr sz="2800" dirty="0" smtClean="0">
                <a:cs typeface="Arial MT"/>
              </a:rPr>
              <a:t>important</a:t>
            </a:r>
            <a:r>
              <a:rPr sz="2800" spc="-95" dirty="0" smtClean="0">
                <a:cs typeface="Arial MT"/>
              </a:rPr>
              <a:t> </a:t>
            </a:r>
            <a:r>
              <a:rPr sz="2800" dirty="0">
                <a:cs typeface="Arial MT"/>
              </a:rPr>
              <a:t>difference.</a:t>
            </a:r>
          </a:p>
          <a:p>
            <a:pPr algn="just">
              <a:lnSpc>
                <a:spcPct val="100000"/>
              </a:lnSpc>
              <a:spcBef>
                <a:spcPts val="10"/>
              </a:spcBef>
              <a:buClr>
                <a:srgbClr val="F5A208"/>
              </a:buClr>
              <a:buFont typeface="Arial MT"/>
              <a:buChar char="►"/>
            </a:pPr>
            <a:endParaRPr sz="2800" dirty="0" smtClean="0">
              <a:cs typeface="Arial MT"/>
            </a:endParaRPr>
          </a:p>
          <a:p>
            <a:pPr marL="444500" marR="52705" lvl="1" indent="-444500" algn="just">
              <a:lnSpc>
                <a:spcPct val="100000"/>
              </a:lnSpc>
              <a:buClr>
                <a:srgbClr val="F5A208"/>
              </a:buClr>
              <a:buSzPct val="80000"/>
              <a:buFont typeface="Arial MT"/>
              <a:buChar char="►"/>
              <a:tabLst>
                <a:tab pos="444500" algn="l"/>
                <a:tab pos="445134" algn="l"/>
                <a:tab pos="6689090" algn="l"/>
              </a:tabLst>
            </a:pPr>
            <a:r>
              <a:rPr sz="2800" b="1" dirty="0">
                <a:cs typeface="Arial"/>
              </a:rPr>
              <a:t>The</a:t>
            </a:r>
            <a:r>
              <a:rPr sz="2800" b="1" spc="5" dirty="0">
                <a:cs typeface="Arial"/>
              </a:rPr>
              <a:t> </a:t>
            </a:r>
            <a:r>
              <a:rPr sz="2800" b="1" dirty="0">
                <a:cs typeface="Arial"/>
              </a:rPr>
              <a:t>body</a:t>
            </a:r>
            <a:r>
              <a:rPr sz="2800" b="1" spc="-10" dirty="0">
                <a:cs typeface="Arial"/>
              </a:rPr>
              <a:t> </a:t>
            </a:r>
            <a:r>
              <a:rPr sz="2800" b="1" dirty="0">
                <a:cs typeface="Arial"/>
              </a:rPr>
              <a:t>of</a:t>
            </a:r>
            <a:r>
              <a:rPr sz="2800" b="1" spc="20" dirty="0">
                <a:cs typeface="Arial"/>
              </a:rPr>
              <a:t> </a:t>
            </a:r>
            <a:r>
              <a:rPr sz="2800" b="1" spc="-5" dirty="0">
                <a:cs typeface="Arial"/>
              </a:rPr>
              <a:t>do...while</a:t>
            </a:r>
            <a:r>
              <a:rPr sz="2800" b="1" spc="-30" dirty="0">
                <a:cs typeface="Arial"/>
              </a:rPr>
              <a:t> </a:t>
            </a:r>
            <a:r>
              <a:rPr sz="2800" b="1" dirty="0">
                <a:cs typeface="Arial"/>
              </a:rPr>
              <a:t>loop</a:t>
            </a:r>
            <a:r>
              <a:rPr sz="2800" b="1" spc="15" dirty="0">
                <a:cs typeface="Arial"/>
              </a:rPr>
              <a:t> </a:t>
            </a:r>
            <a:r>
              <a:rPr sz="2800" dirty="0">
                <a:cs typeface="Arial MT"/>
              </a:rPr>
              <a:t>is executed</a:t>
            </a:r>
            <a:r>
              <a:rPr sz="2800" spc="-10" dirty="0">
                <a:cs typeface="Arial MT"/>
              </a:rPr>
              <a:t> </a:t>
            </a:r>
            <a:r>
              <a:rPr sz="2800" dirty="0">
                <a:cs typeface="Arial MT"/>
              </a:rPr>
              <a:t>once,</a:t>
            </a:r>
            <a:r>
              <a:rPr sz="2800" spc="-20" dirty="0">
                <a:cs typeface="Arial MT"/>
              </a:rPr>
              <a:t> </a:t>
            </a:r>
            <a:r>
              <a:rPr sz="2800" dirty="0">
                <a:cs typeface="Arial MT"/>
              </a:rPr>
              <a:t>before	</a:t>
            </a:r>
            <a:r>
              <a:rPr sz="2800" dirty="0" smtClean="0">
                <a:cs typeface="Arial MT"/>
              </a:rPr>
              <a:t>checking</a:t>
            </a:r>
            <a:r>
              <a:rPr lang="en-US" sz="2800" dirty="0">
                <a:cs typeface="Arial MT"/>
              </a:rPr>
              <a:t> </a:t>
            </a:r>
            <a:r>
              <a:rPr sz="2800" dirty="0" smtClean="0">
                <a:cs typeface="Arial MT"/>
              </a:rPr>
              <a:t>the</a:t>
            </a:r>
            <a:r>
              <a:rPr sz="2800" spc="-35" dirty="0" smtClean="0">
                <a:cs typeface="Arial MT"/>
              </a:rPr>
              <a:t> </a:t>
            </a:r>
            <a:r>
              <a:rPr sz="2800" dirty="0" err="1" smtClean="0">
                <a:cs typeface="Arial MT"/>
              </a:rPr>
              <a:t>testexpression</a:t>
            </a:r>
            <a:r>
              <a:rPr sz="2800" dirty="0" smtClean="0">
                <a:cs typeface="Arial MT"/>
              </a:rPr>
              <a:t>.</a:t>
            </a:r>
            <a:r>
              <a:rPr lang="en-US" sz="2800" dirty="0">
                <a:cs typeface="Arial MT"/>
              </a:rPr>
              <a:t> </a:t>
            </a:r>
            <a:endParaRPr lang="en-US" sz="2800" dirty="0" smtClean="0">
              <a:cs typeface="Arial MT"/>
            </a:endParaRPr>
          </a:p>
          <a:p>
            <a:pPr marL="444500" marR="52705" lvl="1" indent="-444500" algn="just">
              <a:lnSpc>
                <a:spcPct val="100000"/>
              </a:lnSpc>
              <a:buClr>
                <a:srgbClr val="F5A208"/>
              </a:buClr>
              <a:buSzPct val="80000"/>
              <a:buFont typeface="Arial MT"/>
              <a:buChar char="►"/>
              <a:tabLst>
                <a:tab pos="444500" algn="l"/>
                <a:tab pos="445134" algn="l"/>
                <a:tab pos="6689090" algn="l"/>
              </a:tabLst>
            </a:pPr>
            <a:r>
              <a:rPr sz="2800" dirty="0" smtClean="0">
                <a:cs typeface="Arial MT"/>
              </a:rPr>
              <a:t>The</a:t>
            </a:r>
            <a:r>
              <a:rPr sz="2800" spc="-20" dirty="0" smtClean="0">
                <a:cs typeface="Arial MT"/>
              </a:rPr>
              <a:t> </a:t>
            </a:r>
            <a:r>
              <a:rPr sz="2800" dirty="0">
                <a:cs typeface="Arial MT"/>
              </a:rPr>
              <a:t>do...while</a:t>
            </a:r>
            <a:r>
              <a:rPr sz="2800" spc="-20" dirty="0">
                <a:cs typeface="Arial MT"/>
              </a:rPr>
              <a:t> </a:t>
            </a:r>
            <a:r>
              <a:rPr sz="2800" dirty="0">
                <a:cs typeface="Arial MT"/>
              </a:rPr>
              <a:t>loop</a:t>
            </a:r>
            <a:r>
              <a:rPr sz="2800" spc="-20" dirty="0">
                <a:cs typeface="Arial MT"/>
              </a:rPr>
              <a:t> </a:t>
            </a:r>
            <a:r>
              <a:rPr sz="2800" dirty="0">
                <a:cs typeface="Arial MT"/>
              </a:rPr>
              <a:t>is</a:t>
            </a:r>
            <a:r>
              <a:rPr sz="2800" spc="-5" dirty="0">
                <a:cs typeface="Arial MT"/>
              </a:rPr>
              <a:t> </a:t>
            </a:r>
            <a:r>
              <a:rPr sz="2800" dirty="0">
                <a:cs typeface="Arial MT"/>
              </a:rPr>
              <a:t>executed</a:t>
            </a:r>
            <a:r>
              <a:rPr sz="2800" spc="-30" dirty="0">
                <a:cs typeface="Arial MT"/>
              </a:rPr>
              <a:t> </a:t>
            </a:r>
            <a:r>
              <a:rPr sz="2800" dirty="0">
                <a:cs typeface="Arial MT"/>
              </a:rPr>
              <a:t>at</a:t>
            </a:r>
            <a:r>
              <a:rPr sz="2800" spc="-20" dirty="0">
                <a:cs typeface="Arial MT"/>
              </a:rPr>
              <a:t> </a:t>
            </a:r>
            <a:r>
              <a:rPr sz="2800" dirty="0">
                <a:cs typeface="Arial MT"/>
              </a:rPr>
              <a:t>least</a:t>
            </a:r>
            <a:r>
              <a:rPr sz="2800" spc="-30" dirty="0">
                <a:cs typeface="Arial MT"/>
              </a:rPr>
              <a:t> </a:t>
            </a:r>
            <a:r>
              <a:rPr sz="2800" dirty="0">
                <a:cs typeface="Arial MT"/>
              </a:rPr>
              <a:t>once.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789679" cy="513715"/>
          </a:xfrm>
          <a:prstGeom prst="rect">
            <a:avLst/>
          </a:prstGeom>
        </p:spPr>
        <p:txBody>
          <a:bodyPr vert="horz" wrap="square" lIns="0" tIns="13335" rIns="0" bIns="0" rtlCol="0">
            <a:spAutoFit/>
          </a:bodyPr>
          <a:lstStyle/>
          <a:p>
            <a:pPr marL="12700">
              <a:lnSpc>
                <a:spcPct val="100000"/>
              </a:lnSpc>
              <a:spcBef>
                <a:spcPts val="105"/>
              </a:spcBef>
            </a:pPr>
            <a:r>
              <a:rPr dirty="0"/>
              <a:t>do...while</a:t>
            </a:r>
            <a:r>
              <a:rPr spc="-45" dirty="0"/>
              <a:t> </a:t>
            </a:r>
            <a:r>
              <a:rPr dirty="0"/>
              <a:t>loop</a:t>
            </a:r>
            <a:r>
              <a:rPr spc="-30" dirty="0"/>
              <a:t> </a:t>
            </a:r>
            <a:r>
              <a:rPr dirty="0"/>
              <a:t>Syntax</a:t>
            </a:r>
          </a:p>
        </p:txBody>
      </p:sp>
      <p:sp>
        <p:nvSpPr>
          <p:cNvPr id="9" name="object 9"/>
          <p:cNvSpPr txBox="1"/>
          <p:nvPr/>
        </p:nvSpPr>
        <p:spPr>
          <a:xfrm>
            <a:off x="551816" y="2590800"/>
            <a:ext cx="4422775" cy="2495555"/>
          </a:xfrm>
          <a:prstGeom prst="rect">
            <a:avLst/>
          </a:prstGeom>
          <a:ln w="9525">
            <a:solidFill>
              <a:srgbClr val="0000FF"/>
            </a:solidFill>
          </a:ln>
        </p:spPr>
        <p:txBody>
          <a:bodyPr vert="horz" wrap="square" lIns="0" tIns="83820" rIns="0" bIns="0" rtlCol="0">
            <a:spAutoFit/>
          </a:bodyPr>
          <a:lstStyle/>
          <a:p>
            <a:pPr marL="12065">
              <a:lnSpc>
                <a:spcPct val="100000"/>
              </a:lnSpc>
              <a:spcBef>
                <a:spcPts val="1010"/>
              </a:spcBef>
            </a:pPr>
            <a:r>
              <a:rPr sz="2400" b="1" spc="-5" dirty="0" smtClean="0">
                <a:cs typeface="Arial"/>
              </a:rPr>
              <a:t>do</a:t>
            </a:r>
            <a:endParaRPr sz="2400" dirty="0">
              <a:cs typeface="Arial"/>
            </a:endParaRPr>
          </a:p>
          <a:p>
            <a:pPr marL="12065">
              <a:lnSpc>
                <a:spcPct val="100000"/>
              </a:lnSpc>
              <a:spcBef>
                <a:spcPts val="1390"/>
              </a:spcBef>
            </a:pPr>
            <a:r>
              <a:rPr sz="2400" b="1" dirty="0">
                <a:cs typeface="Arial"/>
              </a:rPr>
              <a:t>{</a:t>
            </a:r>
            <a:endParaRPr sz="2400" dirty="0">
              <a:cs typeface="Arial"/>
            </a:endParaRPr>
          </a:p>
          <a:p>
            <a:pPr marL="220979">
              <a:lnSpc>
                <a:spcPct val="100000"/>
              </a:lnSpc>
              <a:spcBef>
                <a:spcPts val="1010"/>
              </a:spcBef>
            </a:pPr>
            <a:r>
              <a:rPr sz="2400" b="1" dirty="0">
                <a:cs typeface="Arial"/>
              </a:rPr>
              <a:t>//</a:t>
            </a:r>
            <a:r>
              <a:rPr sz="2400" b="1" spc="-70" dirty="0">
                <a:cs typeface="Arial"/>
              </a:rPr>
              <a:t> </a:t>
            </a:r>
            <a:r>
              <a:rPr sz="2400" b="1" dirty="0">
                <a:cs typeface="Arial"/>
              </a:rPr>
              <a:t>codes</a:t>
            </a:r>
            <a:endParaRPr sz="2400" dirty="0">
              <a:cs typeface="Arial"/>
            </a:endParaRPr>
          </a:p>
          <a:p>
            <a:pPr marL="12065">
              <a:lnSpc>
                <a:spcPct val="100000"/>
              </a:lnSpc>
              <a:spcBef>
                <a:spcPts val="994"/>
              </a:spcBef>
            </a:pPr>
            <a:r>
              <a:rPr sz="2400" b="1" dirty="0">
                <a:cs typeface="Arial"/>
              </a:rPr>
              <a:t>}</a:t>
            </a:r>
            <a:endParaRPr sz="2400" dirty="0">
              <a:cs typeface="Arial"/>
            </a:endParaRPr>
          </a:p>
          <a:p>
            <a:pPr marL="12065">
              <a:lnSpc>
                <a:spcPct val="100000"/>
              </a:lnSpc>
              <a:spcBef>
                <a:spcPts val="1000"/>
              </a:spcBef>
            </a:pPr>
            <a:r>
              <a:rPr sz="2400" b="1" dirty="0">
                <a:cs typeface="Arial"/>
              </a:rPr>
              <a:t>while</a:t>
            </a:r>
            <a:r>
              <a:rPr sz="2400" b="1" spc="-80" dirty="0">
                <a:cs typeface="Arial"/>
              </a:rPr>
              <a:t> </a:t>
            </a:r>
            <a:r>
              <a:rPr sz="2400" b="1" dirty="0">
                <a:cs typeface="Arial"/>
              </a:rPr>
              <a:t>(testExpression);</a:t>
            </a:r>
            <a:endParaRPr sz="2400" dirty="0">
              <a:cs typeface="Arial"/>
            </a:endParaRPr>
          </a:p>
        </p:txBody>
      </p:sp>
      <p:pic>
        <p:nvPicPr>
          <p:cNvPr id="3074" name="Picture 2" descr="C - do while loop in C programming with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2514600"/>
            <a:ext cx="43434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20941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40" dirty="0"/>
              <a:t> </a:t>
            </a:r>
            <a:r>
              <a:rPr dirty="0"/>
              <a:t>do...while</a:t>
            </a:r>
            <a:r>
              <a:rPr spc="-45" dirty="0"/>
              <a:t> </a:t>
            </a:r>
            <a:r>
              <a:rPr dirty="0"/>
              <a:t>loop</a:t>
            </a:r>
          </a:p>
        </p:txBody>
      </p:sp>
      <p:grpSp>
        <p:nvGrpSpPr>
          <p:cNvPr id="3" name="object 3"/>
          <p:cNvGrpSpPr/>
          <p:nvPr/>
        </p:nvGrpSpPr>
        <p:grpSpPr>
          <a:xfrm>
            <a:off x="8859011" y="6073140"/>
            <a:ext cx="3333115" cy="346075"/>
            <a:chOff x="8859011" y="6073140"/>
            <a:chExt cx="3333115" cy="346075"/>
          </a:xfrm>
        </p:grpSpPr>
        <p:sp>
          <p:nvSpPr>
            <p:cNvPr id="4" name="object 4"/>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2"/>
              <a:ext cx="202692" cy="204215"/>
            </a:xfrm>
            <a:prstGeom prst="rect">
              <a:avLst/>
            </a:prstGeom>
          </p:spPr>
        </p:pic>
      </p:grpSp>
      <p:grpSp>
        <p:nvGrpSpPr>
          <p:cNvPr id="6" name="object 6"/>
          <p:cNvGrpSpPr/>
          <p:nvPr/>
        </p:nvGrpSpPr>
        <p:grpSpPr>
          <a:xfrm>
            <a:off x="3133851" y="2342159"/>
            <a:ext cx="6238749" cy="4209415"/>
            <a:chOff x="3464052" y="2382011"/>
            <a:chExt cx="5349240" cy="4209415"/>
          </a:xfrm>
        </p:grpSpPr>
        <p:sp>
          <p:nvSpPr>
            <p:cNvPr id="7" name="object 7"/>
            <p:cNvSpPr/>
            <p:nvPr/>
          </p:nvSpPr>
          <p:spPr>
            <a:xfrm>
              <a:off x="8752332"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8" name="object 8"/>
            <p:cNvSpPr/>
            <p:nvPr/>
          </p:nvSpPr>
          <p:spPr>
            <a:xfrm>
              <a:off x="3464052" y="2382011"/>
              <a:ext cx="5264150" cy="4209415"/>
            </a:xfrm>
            <a:custGeom>
              <a:avLst/>
              <a:gdLst/>
              <a:ahLst/>
              <a:cxnLst/>
              <a:rect l="l" t="t" r="r" b="b"/>
              <a:pathLst>
                <a:path w="5264150" h="4209415">
                  <a:moveTo>
                    <a:pt x="5263896" y="0"/>
                  </a:moveTo>
                  <a:lnTo>
                    <a:pt x="0" y="0"/>
                  </a:lnTo>
                  <a:lnTo>
                    <a:pt x="0" y="4209288"/>
                  </a:lnTo>
                  <a:lnTo>
                    <a:pt x="5263896" y="4209288"/>
                  </a:lnTo>
                  <a:lnTo>
                    <a:pt x="5263896" y="0"/>
                  </a:lnTo>
                  <a:close/>
                </a:path>
              </a:pathLst>
            </a:custGeom>
            <a:solidFill>
              <a:srgbClr val="FBE4CD"/>
            </a:solidFill>
          </p:spPr>
          <p:txBody>
            <a:bodyPr wrap="square" lIns="0" tIns="0" rIns="0" bIns="0" rtlCol="0"/>
            <a:lstStyle/>
            <a:p>
              <a:endParaRPr/>
            </a:p>
          </p:txBody>
        </p:sp>
      </p:grpSp>
      <p:sp>
        <p:nvSpPr>
          <p:cNvPr id="9" name="object 9"/>
          <p:cNvSpPr txBox="1"/>
          <p:nvPr/>
        </p:nvSpPr>
        <p:spPr>
          <a:xfrm>
            <a:off x="3463544" y="2342159"/>
            <a:ext cx="5451856" cy="4082208"/>
          </a:xfrm>
          <a:prstGeom prst="rect">
            <a:avLst/>
          </a:prstGeom>
        </p:spPr>
        <p:txBody>
          <a:bodyPr vert="horz" wrap="square" lIns="0" tIns="12700" rIns="0" bIns="0" rtlCol="0">
            <a:spAutoFit/>
          </a:bodyPr>
          <a:lstStyle/>
          <a:p>
            <a:pPr marL="12700" marR="5080">
              <a:lnSpc>
                <a:spcPct val="133700"/>
              </a:lnSpc>
              <a:spcBef>
                <a:spcPts val="100"/>
              </a:spcBef>
            </a:pPr>
            <a:r>
              <a:rPr spc="-5" dirty="0">
                <a:cs typeface="Arial MT"/>
              </a:rPr>
              <a:t>//</a:t>
            </a:r>
            <a:r>
              <a:rPr spc="10" dirty="0">
                <a:cs typeface="Arial MT"/>
              </a:rPr>
              <a:t> </a:t>
            </a:r>
            <a:r>
              <a:rPr spc="-5" dirty="0">
                <a:cs typeface="Arial MT"/>
              </a:rPr>
              <a:t>Program</a:t>
            </a:r>
            <a:r>
              <a:rPr spc="25" dirty="0">
                <a:cs typeface="Arial MT"/>
              </a:rPr>
              <a:t> </a:t>
            </a:r>
            <a:r>
              <a:rPr spc="-5" dirty="0">
                <a:cs typeface="Arial MT"/>
              </a:rPr>
              <a:t>to</a:t>
            </a:r>
            <a:r>
              <a:rPr spc="10" dirty="0">
                <a:cs typeface="Arial MT"/>
              </a:rPr>
              <a:t> </a:t>
            </a:r>
            <a:r>
              <a:rPr spc="-5" dirty="0">
                <a:cs typeface="Arial MT"/>
              </a:rPr>
              <a:t>add</a:t>
            </a:r>
            <a:r>
              <a:rPr spc="15" dirty="0">
                <a:cs typeface="Arial MT"/>
              </a:rPr>
              <a:t> </a:t>
            </a:r>
            <a:r>
              <a:rPr spc="-5" dirty="0">
                <a:cs typeface="Arial MT"/>
              </a:rPr>
              <a:t>numbers</a:t>
            </a:r>
            <a:r>
              <a:rPr spc="10" dirty="0">
                <a:cs typeface="Arial MT"/>
              </a:rPr>
              <a:t> </a:t>
            </a:r>
            <a:r>
              <a:rPr spc="-5" dirty="0">
                <a:cs typeface="Arial MT"/>
              </a:rPr>
              <a:t>until user</a:t>
            </a:r>
            <a:r>
              <a:rPr spc="10" dirty="0">
                <a:cs typeface="Arial MT"/>
              </a:rPr>
              <a:t> </a:t>
            </a:r>
            <a:r>
              <a:rPr spc="-5" dirty="0">
                <a:cs typeface="Arial MT"/>
              </a:rPr>
              <a:t>enters</a:t>
            </a:r>
            <a:r>
              <a:rPr spc="25" dirty="0">
                <a:cs typeface="Arial MT"/>
              </a:rPr>
              <a:t> </a:t>
            </a:r>
            <a:r>
              <a:rPr spc="-5" dirty="0">
                <a:cs typeface="Arial MT"/>
              </a:rPr>
              <a:t>zero </a:t>
            </a:r>
            <a:r>
              <a:rPr spc="-430" dirty="0">
                <a:cs typeface="Arial MT"/>
              </a:rPr>
              <a:t> </a:t>
            </a:r>
            <a:r>
              <a:rPr spc="-5" dirty="0">
                <a:cs typeface="Arial MT"/>
              </a:rPr>
              <a:t>#include</a:t>
            </a:r>
            <a:r>
              <a:rPr spc="-30" dirty="0">
                <a:cs typeface="Arial MT"/>
              </a:rPr>
              <a:t> </a:t>
            </a:r>
            <a:r>
              <a:rPr spc="-5" dirty="0">
                <a:cs typeface="Arial MT"/>
              </a:rPr>
              <a:t>&lt;</a:t>
            </a:r>
            <a:r>
              <a:rPr spc="-5" dirty="0" err="1" smtClean="0">
                <a:cs typeface="Arial MT"/>
              </a:rPr>
              <a:t>stdio.h</a:t>
            </a:r>
            <a:r>
              <a:rPr spc="-5" dirty="0" smtClean="0">
                <a:cs typeface="Arial MT"/>
              </a:rPr>
              <a:t>&gt;</a:t>
            </a:r>
            <a:endParaRPr lang="en-US" dirty="0">
              <a:cs typeface="Arial MT"/>
            </a:endParaRPr>
          </a:p>
          <a:p>
            <a:pPr marL="12700" marR="5080">
              <a:lnSpc>
                <a:spcPct val="133700"/>
              </a:lnSpc>
              <a:spcBef>
                <a:spcPts val="100"/>
              </a:spcBef>
            </a:pPr>
            <a:r>
              <a:rPr spc="-5" dirty="0" err="1" smtClean="0">
                <a:cs typeface="Arial MT"/>
              </a:rPr>
              <a:t>int</a:t>
            </a:r>
            <a:r>
              <a:rPr spc="-25" dirty="0" smtClean="0">
                <a:cs typeface="Arial MT"/>
              </a:rPr>
              <a:t> </a:t>
            </a:r>
            <a:r>
              <a:rPr spc="-5" dirty="0">
                <a:cs typeface="Arial MT"/>
              </a:rPr>
              <a:t>main() {</a:t>
            </a:r>
            <a:endParaRPr dirty="0">
              <a:cs typeface="Arial MT"/>
            </a:endParaRPr>
          </a:p>
          <a:p>
            <a:pPr marL="279400">
              <a:lnSpc>
                <a:spcPct val="100000"/>
              </a:lnSpc>
              <a:spcBef>
                <a:spcPts val="805"/>
              </a:spcBef>
            </a:pPr>
            <a:r>
              <a:rPr spc="-5" dirty="0">
                <a:cs typeface="Arial MT"/>
              </a:rPr>
              <a:t>double</a:t>
            </a:r>
            <a:r>
              <a:rPr spc="-25" dirty="0">
                <a:cs typeface="Arial MT"/>
              </a:rPr>
              <a:t> </a:t>
            </a:r>
            <a:r>
              <a:rPr spc="-5" dirty="0">
                <a:cs typeface="Arial MT"/>
              </a:rPr>
              <a:t>number,</a:t>
            </a:r>
            <a:r>
              <a:rPr spc="20" dirty="0">
                <a:cs typeface="Arial MT"/>
              </a:rPr>
              <a:t> </a:t>
            </a:r>
            <a:r>
              <a:rPr spc="-5" dirty="0">
                <a:cs typeface="Arial MT"/>
              </a:rPr>
              <a:t>sum</a:t>
            </a:r>
            <a:r>
              <a:rPr spc="-10" dirty="0">
                <a:cs typeface="Arial MT"/>
              </a:rPr>
              <a:t> </a:t>
            </a:r>
            <a:r>
              <a:rPr spc="-5" dirty="0">
                <a:cs typeface="Arial MT"/>
              </a:rPr>
              <a:t>=</a:t>
            </a:r>
            <a:r>
              <a:rPr spc="5" dirty="0">
                <a:cs typeface="Arial MT"/>
              </a:rPr>
              <a:t> </a:t>
            </a:r>
            <a:r>
              <a:rPr spc="-5" dirty="0">
                <a:cs typeface="Arial MT"/>
              </a:rPr>
              <a:t>0;</a:t>
            </a:r>
            <a:endParaRPr dirty="0">
              <a:cs typeface="Arial MT"/>
            </a:endParaRPr>
          </a:p>
          <a:p>
            <a:pPr marL="279400">
              <a:lnSpc>
                <a:spcPct val="100000"/>
              </a:lnSpc>
              <a:spcBef>
                <a:spcPts val="805"/>
              </a:spcBef>
            </a:pPr>
            <a:r>
              <a:rPr spc="-5" dirty="0">
                <a:cs typeface="Arial MT"/>
              </a:rPr>
              <a:t>//</a:t>
            </a:r>
            <a:r>
              <a:rPr spc="5" dirty="0">
                <a:cs typeface="Arial MT"/>
              </a:rPr>
              <a:t> </a:t>
            </a:r>
            <a:r>
              <a:rPr spc="-5" dirty="0">
                <a:cs typeface="Arial MT"/>
              </a:rPr>
              <a:t>loop body</a:t>
            </a:r>
            <a:r>
              <a:rPr spc="5" dirty="0">
                <a:cs typeface="Arial MT"/>
              </a:rPr>
              <a:t> </a:t>
            </a:r>
            <a:r>
              <a:rPr spc="-5" dirty="0">
                <a:cs typeface="Arial MT"/>
              </a:rPr>
              <a:t>is</a:t>
            </a:r>
            <a:r>
              <a:rPr spc="-10" dirty="0">
                <a:cs typeface="Arial MT"/>
              </a:rPr>
              <a:t> </a:t>
            </a:r>
            <a:r>
              <a:rPr spc="-5" dirty="0">
                <a:cs typeface="Arial MT"/>
              </a:rPr>
              <a:t>executed</a:t>
            </a:r>
            <a:r>
              <a:rPr spc="20" dirty="0">
                <a:cs typeface="Arial MT"/>
              </a:rPr>
              <a:t> </a:t>
            </a:r>
            <a:r>
              <a:rPr spc="-5" dirty="0">
                <a:cs typeface="Arial MT"/>
              </a:rPr>
              <a:t>at</a:t>
            </a:r>
            <a:r>
              <a:rPr spc="10" dirty="0">
                <a:cs typeface="Arial MT"/>
              </a:rPr>
              <a:t> </a:t>
            </a:r>
            <a:r>
              <a:rPr spc="-5" dirty="0">
                <a:cs typeface="Arial MT"/>
              </a:rPr>
              <a:t>least</a:t>
            </a:r>
            <a:r>
              <a:rPr spc="-15" dirty="0">
                <a:cs typeface="Arial MT"/>
              </a:rPr>
              <a:t> </a:t>
            </a:r>
            <a:r>
              <a:rPr spc="-5" dirty="0">
                <a:cs typeface="Arial MT"/>
              </a:rPr>
              <a:t>once</a:t>
            </a:r>
            <a:endParaRPr dirty="0">
              <a:cs typeface="Arial MT"/>
            </a:endParaRPr>
          </a:p>
          <a:p>
            <a:pPr marL="279400">
              <a:lnSpc>
                <a:spcPct val="100000"/>
              </a:lnSpc>
              <a:spcBef>
                <a:spcPts val="795"/>
              </a:spcBef>
            </a:pPr>
            <a:r>
              <a:rPr b="1" spc="-10" dirty="0">
                <a:solidFill>
                  <a:srgbClr val="00AE50"/>
                </a:solidFill>
                <a:cs typeface="Arial"/>
              </a:rPr>
              <a:t>do{</a:t>
            </a:r>
            <a:endParaRPr dirty="0">
              <a:cs typeface="Arial"/>
            </a:endParaRPr>
          </a:p>
          <a:p>
            <a:pPr marL="546100">
              <a:lnSpc>
                <a:spcPct val="100000"/>
              </a:lnSpc>
              <a:spcBef>
                <a:spcPts val="370"/>
              </a:spcBef>
            </a:pPr>
            <a:r>
              <a:rPr b="1" spc="-5" dirty="0">
                <a:solidFill>
                  <a:srgbClr val="00AE50"/>
                </a:solidFill>
                <a:cs typeface="Arial"/>
              </a:rPr>
              <a:t>printf("Enter</a:t>
            </a:r>
            <a:r>
              <a:rPr b="1" spc="50" dirty="0">
                <a:solidFill>
                  <a:srgbClr val="00AE50"/>
                </a:solidFill>
                <a:cs typeface="Arial"/>
              </a:rPr>
              <a:t> </a:t>
            </a:r>
            <a:r>
              <a:rPr b="1" spc="-5" dirty="0">
                <a:solidFill>
                  <a:srgbClr val="00AE50"/>
                </a:solidFill>
                <a:cs typeface="Arial"/>
              </a:rPr>
              <a:t>a</a:t>
            </a:r>
            <a:r>
              <a:rPr b="1" spc="5" dirty="0">
                <a:solidFill>
                  <a:srgbClr val="00AE50"/>
                </a:solidFill>
                <a:cs typeface="Arial"/>
              </a:rPr>
              <a:t> </a:t>
            </a:r>
            <a:r>
              <a:rPr b="1" spc="-5" dirty="0">
                <a:solidFill>
                  <a:srgbClr val="00AE50"/>
                </a:solidFill>
                <a:cs typeface="Arial"/>
              </a:rPr>
              <a:t>number:</a:t>
            </a:r>
            <a:r>
              <a:rPr b="1" spc="10" dirty="0">
                <a:solidFill>
                  <a:srgbClr val="00AE50"/>
                </a:solidFill>
                <a:cs typeface="Arial"/>
              </a:rPr>
              <a:t> </a:t>
            </a:r>
            <a:r>
              <a:rPr b="1" spc="-5" dirty="0">
                <a:solidFill>
                  <a:srgbClr val="00AE50"/>
                </a:solidFill>
                <a:cs typeface="Arial"/>
              </a:rPr>
              <a:t>");</a:t>
            </a:r>
            <a:endParaRPr dirty="0">
              <a:cs typeface="Arial"/>
            </a:endParaRPr>
          </a:p>
          <a:p>
            <a:pPr marL="546100">
              <a:lnSpc>
                <a:spcPct val="100000"/>
              </a:lnSpc>
              <a:spcBef>
                <a:spcPts val="660"/>
              </a:spcBef>
            </a:pPr>
            <a:r>
              <a:rPr b="1" spc="-5" dirty="0">
                <a:solidFill>
                  <a:srgbClr val="00AE50"/>
                </a:solidFill>
                <a:cs typeface="Arial"/>
              </a:rPr>
              <a:t>scanf("%lf",</a:t>
            </a:r>
            <a:r>
              <a:rPr b="1" spc="55" dirty="0">
                <a:solidFill>
                  <a:srgbClr val="00AE50"/>
                </a:solidFill>
                <a:cs typeface="Arial"/>
              </a:rPr>
              <a:t> </a:t>
            </a:r>
            <a:r>
              <a:rPr b="1" spc="-5" dirty="0">
                <a:solidFill>
                  <a:srgbClr val="00AE50"/>
                </a:solidFill>
                <a:cs typeface="Arial"/>
              </a:rPr>
              <a:t>&amp;number);</a:t>
            </a:r>
            <a:r>
              <a:rPr b="1" spc="25" dirty="0">
                <a:solidFill>
                  <a:srgbClr val="00AE50"/>
                </a:solidFill>
                <a:cs typeface="Arial"/>
              </a:rPr>
              <a:t> </a:t>
            </a:r>
            <a:r>
              <a:rPr b="1" spc="-5" dirty="0">
                <a:solidFill>
                  <a:srgbClr val="00AE50"/>
                </a:solidFill>
                <a:cs typeface="Arial"/>
              </a:rPr>
              <a:t>sum</a:t>
            </a:r>
            <a:endParaRPr dirty="0">
              <a:cs typeface="Arial"/>
            </a:endParaRPr>
          </a:p>
          <a:p>
            <a:pPr marL="546100">
              <a:lnSpc>
                <a:spcPct val="100000"/>
              </a:lnSpc>
              <a:spcBef>
                <a:spcPts val="650"/>
              </a:spcBef>
            </a:pPr>
            <a:r>
              <a:rPr b="1" spc="-5" dirty="0">
                <a:solidFill>
                  <a:srgbClr val="00AE50"/>
                </a:solidFill>
                <a:cs typeface="Arial"/>
              </a:rPr>
              <a:t>+=</a:t>
            </a:r>
            <a:r>
              <a:rPr b="1" spc="-20" dirty="0">
                <a:solidFill>
                  <a:srgbClr val="00AE50"/>
                </a:solidFill>
                <a:cs typeface="Arial"/>
              </a:rPr>
              <a:t> </a:t>
            </a:r>
            <a:r>
              <a:rPr b="1" spc="-5" dirty="0">
                <a:solidFill>
                  <a:srgbClr val="00AE50"/>
                </a:solidFill>
                <a:cs typeface="Arial"/>
              </a:rPr>
              <a:t>number;</a:t>
            </a:r>
            <a:endParaRPr dirty="0">
              <a:cs typeface="Arial"/>
            </a:endParaRPr>
          </a:p>
          <a:p>
            <a:pPr marL="279400" marR="1783080">
              <a:lnSpc>
                <a:spcPct val="133800"/>
              </a:lnSpc>
              <a:spcBef>
                <a:spcPts val="10"/>
              </a:spcBef>
            </a:pPr>
            <a:r>
              <a:rPr b="1" spc="-5" dirty="0">
                <a:solidFill>
                  <a:srgbClr val="00AE50"/>
                </a:solidFill>
                <a:cs typeface="Arial"/>
              </a:rPr>
              <a:t>}while(number</a:t>
            </a:r>
            <a:r>
              <a:rPr b="1" spc="5" dirty="0">
                <a:solidFill>
                  <a:srgbClr val="00AE50"/>
                </a:solidFill>
                <a:cs typeface="Arial"/>
              </a:rPr>
              <a:t> </a:t>
            </a:r>
            <a:r>
              <a:rPr b="1" spc="-25" dirty="0">
                <a:solidFill>
                  <a:srgbClr val="00AE50"/>
                </a:solidFill>
                <a:cs typeface="Arial"/>
              </a:rPr>
              <a:t>!=</a:t>
            </a:r>
            <a:r>
              <a:rPr b="1" spc="55" dirty="0">
                <a:solidFill>
                  <a:srgbClr val="00AE50"/>
                </a:solidFill>
                <a:cs typeface="Arial"/>
              </a:rPr>
              <a:t> </a:t>
            </a:r>
            <a:r>
              <a:rPr b="1" spc="-5" dirty="0">
                <a:solidFill>
                  <a:srgbClr val="00AE50"/>
                </a:solidFill>
                <a:cs typeface="Arial"/>
              </a:rPr>
              <a:t>0.0); </a:t>
            </a:r>
            <a:r>
              <a:rPr b="1" dirty="0">
                <a:solidFill>
                  <a:srgbClr val="00AE50"/>
                </a:solidFill>
                <a:cs typeface="Arial"/>
              </a:rPr>
              <a:t> </a:t>
            </a:r>
            <a:endParaRPr lang="en-US" b="1" dirty="0" smtClean="0">
              <a:solidFill>
                <a:srgbClr val="00AE50"/>
              </a:solidFill>
              <a:cs typeface="Arial"/>
            </a:endParaRPr>
          </a:p>
          <a:p>
            <a:pPr marL="279400" marR="1783080">
              <a:lnSpc>
                <a:spcPct val="133800"/>
              </a:lnSpc>
              <a:spcBef>
                <a:spcPts val="10"/>
              </a:spcBef>
            </a:pPr>
            <a:r>
              <a:rPr spc="-5" dirty="0" err="1" smtClean="0">
                <a:cs typeface="Arial MT"/>
              </a:rPr>
              <a:t>printf</a:t>
            </a:r>
            <a:r>
              <a:rPr spc="-5" dirty="0">
                <a:cs typeface="Arial MT"/>
              </a:rPr>
              <a:t>("Sum</a:t>
            </a:r>
            <a:r>
              <a:rPr spc="10" dirty="0">
                <a:cs typeface="Arial MT"/>
              </a:rPr>
              <a:t> </a:t>
            </a:r>
            <a:r>
              <a:rPr spc="-5" dirty="0" smtClean="0">
                <a:cs typeface="Arial MT"/>
              </a:rPr>
              <a:t>%.</a:t>
            </a:r>
            <a:r>
              <a:rPr spc="-5" dirty="0">
                <a:cs typeface="Arial MT"/>
              </a:rPr>
              <a:t>2lf",</a:t>
            </a:r>
            <a:r>
              <a:rPr spc="-5" dirty="0" smtClean="0">
                <a:cs typeface="Arial MT"/>
              </a:rPr>
              <a:t>sum)</a:t>
            </a:r>
            <a:r>
              <a:rPr lang="en-US" spc="-5" dirty="0" smtClean="0">
                <a:cs typeface="Arial MT"/>
              </a:rPr>
              <a:t>; </a:t>
            </a:r>
            <a:r>
              <a:rPr spc="-5" dirty="0" smtClean="0">
                <a:cs typeface="Arial MT"/>
              </a:rPr>
              <a:t>return</a:t>
            </a:r>
            <a:r>
              <a:rPr spc="15" dirty="0" smtClean="0">
                <a:cs typeface="Arial MT"/>
              </a:rPr>
              <a:t> </a:t>
            </a:r>
            <a:r>
              <a:rPr spc="-5" dirty="0">
                <a:cs typeface="Arial MT"/>
              </a:rPr>
              <a:t>0</a:t>
            </a:r>
            <a:r>
              <a:rPr spc="-5" dirty="0" smtClean="0">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2866390" cy="513715"/>
          </a:xfrm>
          <a:prstGeom prst="rect">
            <a:avLst/>
          </a:prstGeom>
        </p:spPr>
        <p:txBody>
          <a:bodyPr vert="horz" wrap="square" lIns="0" tIns="13335" rIns="0" bIns="0" rtlCol="0">
            <a:spAutoFit/>
          </a:bodyPr>
          <a:lstStyle/>
          <a:p>
            <a:pPr marL="12700">
              <a:lnSpc>
                <a:spcPct val="100000"/>
              </a:lnSpc>
              <a:spcBef>
                <a:spcPts val="105"/>
              </a:spcBef>
            </a:pPr>
            <a:r>
              <a:rPr dirty="0"/>
              <a:t>2.4</a:t>
            </a:r>
            <a:r>
              <a:rPr spc="-25" dirty="0"/>
              <a:t> </a:t>
            </a:r>
            <a:r>
              <a:rPr dirty="0"/>
              <a:t>Nested</a:t>
            </a:r>
            <a:r>
              <a:rPr spc="75" dirty="0"/>
              <a:t> </a:t>
            </a:r>
            <a:r>
              <a:rPr dirty="0"/>
              <a:t>loops</a:t>
            </a:r>
          </a:p>
        </p:txBody>
      </p:sp>
      <p:sp>
        <p:nvSpPr>
          <p:cNvPr id="5" name="object 5"/>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6" name="object 6"/>
          <p:cNvGrpSpPr/>
          <p:nvPr/>
        </p:nvGrpSpPr>
        <p:grpSpPr>
          <a:xfrm>
            <a:off x="8859011" y="6073140"/>
            <a:ext cx="3333115" cy="346075"/>
            <a:chOff x="8859011" y="6073140"/>
            <a:chExt cx="3333115" cy="346075"/>
          </a:xfrm>
        </p:grpSpPr>
        <p:sp>
          <p:nvSpPr>
            <p:cNvPr id="7" name="object 7"/>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8" name="object 8"/>
            <p:cNvPicPr/>
            <p:nvPr/>
          </p:nvPicPr>
          <p:blipFill>
            <a:blip r:embed="rId2" cstate="print"/>
            <a:stretch>
              <a:fillRect/>
            </a:stretch>
          </p:blipFill>
          <p:spPr>
            <a:xfrm>
              <a:off x="11399519" y="6214872"/>
              <a:ext cx="202692" cy="204215"/>
            </a:xfrm>
            <a:prstGeom prst="rect">
              <a:avLst/>
            </a:prstGeom>
          </p:spPr>
        </p:pic>
      </p:grpSp>
      <p:sp>
        <p:nvSpPr>
          <p:cNvPr id="9" name="object 9"/>
          <p:cNvSpPr txBox="1"/>
          <p:nvPr/>
        </p:nvSpPr>
        <p:spPr>
          <a:xfrm>
            <a:off x="492353" y="2517139"/>
            <a:ext cx="5222647" cy="875240"/>
          </a:xfrm>
          <a:prstGeom prst="rect">
            <a:avLst/>
          </a:prstGeom>
        </p:spPr>
        <p:txBody>
          <a:bodyPr vert="horz" wrap="square" lIns="0" tIns="13335" rIns="0" bIns="0" rtlCol="0">
            <a:spAutoFit/>
          </a:bodyPr>
          <a:lstStyle/>
          <a:p>
            <a:pPr marL="12065">
              <a:lnSpc>
                <a:spcPct val="100000"/>
              </a:lnSpc>
              <a:spcBef>
                <a:spcPts val="105"/>
              </a:spcBef>
              <a:buClr>
                <a:srgbClr val="F5A208"/>
              </a:buClr>
              <a:buSzPct val="82608"/>
              <a:tabLst>
                <a:tab pos="914400" algn="l"/>
                <a:tab pos="915035" algn="l"/>
              </a:tabLst>
            </a:pPr>
            <a:r>
              <a:rPr lang="en-US" sz="2800" dirty="0" smtClean="0">
                <a:cs typeface="Arial MT"/>
              </a:rPr>
              <a:t>Defining </a:t>
            </a:r>
            <a:r>
              <a:rPr lang="en-US" sz="2800" dirty="0">
                <a:cs typeface="Arial MT"/>
              </a:rPr>
              <a:t>l</a:t>
            </a:r>
            <a:r>
              <a:rPr lang="en-US" sz="2800" dirty="0" smtClean="0">
                <a:cs typeface="Arial MT"/>
              </a:rPr>
              <a:t>oop within another loop is called nested </a:t>
            </a:r>
            <a:r>
              <a:rPr lang="en-US" sz="2800" dirty="0" smtClean="0">
                <a:cs typeface="Arial MT"/>
              </a:rPr>
              <a:t>loops</a:t>
            </a:r>
          </a:p>
        </p:txBody>
      </p:sp>
      <p:sp>
        <p:nvSpPr>
          <p:cNvPr id="10" name="object 10"/>
          <p:cNvSpPr txBox="1"/>
          <p:nvPr/>
        </p:nvSpPr>
        <p:spPr>
          <a:xfrm>
            <a:off x="6614522" y="2230917"/>
            <a:ext cx="4813300" cy="4465325"/>
          </a:xfrm>
          <a:prstGeom prst="rect">
            <a:avLst/>
          </a:prstGeom>
          <a:ln w="9525">
            <a:solidFill>
              <a:srgbClr val="0000FF"/>
            </a:solidFill>
          </a:ln>
        </p:spPr>
        <p:txBody>
          <a:bodyPr vert="horz" wrap="square" lIns="0" tIns="7620" rIns="0" bIns="0" rtlCol="0">
            <a:spAutoFit/>
          </a:bodyPr>
          <a:lstStyle/>
          <a:p>
            <a:pPr marL="25400">
              <a:lnSpc>
                <a:spcPct val="100000"/>
              </a:lnSpc>
              <a:spcBef>
                <a:spcPts val="60"/>
              </a:spcBef>
            </a:pPr>
            <a:endParaRPr lang="en-US" sz="2400" dirty="0" smtClean="0">
              <a:cs typeface="Arial MT"/>
            </a:endParaRPr>
          </a:p>
          <a:p>
            <a:pPr marL="25400">
              <a:lnSpc>
                <a:spcPct val="100000"/>
              </a:lnSpc>
              <a:spcBef>
                <a:spcPts val="60"/>
              </a:spcBef>
            </a:pPr>
            <a:r>
              <a:rPr sz="2400" dirty="0" smtClean="0">
                <a:cs typeface="Arial MT"/>
              </a:rPr>
              <a:t>for</a:t>
            </a:r>
            <a:r>
              <a:rPr sz="2400" spc="-10" dirty="0" smtClean="0">
                <a:cs typeface="Arial MT"/>
              </a:rPr>
              <a:t> </a:t>
            </a:r>
            <a:r>
              <a:rPr sz="2400" dirty="0">
                <a:cs typeface="Arial MT"/>
              </a:rPr>
              <a:t>(</a:t>
            </a:r>
            <a:r>
              <a:rPr sz="2400" spc="-5" dirty="0">
                <a:cs typeface="Arial MT"/>
              </a:rPr>
              <a:t> init; condition;</a:t>
            </a:r>
            <a:r>
              <a:rPr sz="2400" spc="20" dirty="0">
                <a:cs typeface="Arial MT"/>
              </a:rPr>
              <a:t> </a:t>
            </a:r>
            <a:r>
              <a:rPr sz="2400" spc="-5" dirty="0">
                <a:cs typeface="Arial MT"/>
              </a:rPr>
              <a:t>increment</a:t>
            </a:r>
            <a:r>
              <a:rPr sz="2400" dirty="0">
                <a:cs typeface="Arial MT"/>
              </a:rPr>
              <a:t> )</a:t>
            </a:r>
            <a:r>
              <a:rPr sz="2400" spc="-15" dirty="0">
                <a:cs typeface="Arial MT"/>
              </a:rPr>
              <a:t> </a:t>
            </a:r>
            <a:endParaRPr lang="en-US" sz="2400" spc="-15" dirty="0" smtClean="0">
              <a:cs typeface="Arial MT"/>
            </a:endParaRPr>
          </a:p>
          <a:p>
            <a:pPr marL="25400">
              <a:lnSpc>
                <a:spcPct val="100000"/>
              </a:lnSpc>
              <a:spcBef>
                <a:spcPts val="60"/>
              </a:spcBef>
            </a:pPr>
            <a:r>
              <a:rPr sz="2400" dirty="0" smtClean="0">
                <a:cs typeface="Arial MT"/>
              </a:rPr>
              <a:t>{</a:t>
            </a:r>
            <a:endParaRPr sz="2400" dirty="0">
              <a:cs typeface="Arial MT"/>
            </a:endParaRPr>
          </a:p>
          <a:p>
            <a:pPr marL="396240" marR="1378585" indent="-186690">
              <a:lnSpc>
                <a:spcPct val="100000"/>
              </a:lnSpc>
            </a:pPr>
            <a:r>
              <a:rPr sz="2400" dirty="0" smtClean="0">
                <a:cs typeface="Arial MT"/>
              </a:rPr>
              <a:t>for</a:t>
            </a:r>
            <a:r>
              <a:rPr sz="2400" spc="-5" dirty="0" smtClean="0">
                <a:cs typeface="Arial MT"/>
              </a:rPr>
              <a:t> </a:t>
            </a:r>
            <a:r>
              <a:rPr sz="2400" dirty="0">
                <a:cs typeface="Arial MT"/>
              </a:rPr>
              <a:t>(</a:t>
            </a:r>
            <a:r>
              <a:rPr sz="2400" spc="-10" dirty="0">
                <a:cs typeface="Arial MT"/>
              </a:rPr>
              <a:t> </a:t>
            </a:r>
            <a:r>
              <a:rPr sz="2400" spc="-5" dirty="0">
                <a:cs typeface="Arial MT"/>
              </a:rPr>
              <a:t>init;</a:t>
            </a:r>
            <a:r>
              <a:rPr sz="2400" dirty="0">
                <a:cs typeface="Arial MT"/>
              </a:rPr>
              <a:t> </a:t>
            </a:r>
            <a:r>
              <a:rPr sz="2400" spc="-5" dirty="0">
                <a:cs typeface="Arial MT"/>
              </a:rPr>
              <a:t>condition;</a:t>
            </a:r>
            <a:r>
              <a:rPr sz="2400" spc="25" dirty="0">
                <a:cs typeface="Arial MT"/>
              </a:rPr>
              <a:t> </a:t>
            </a:r>
            <a:r>
              <a:rPr sz="2400" spc="-5" dirty="0">
                <a:cs typeface="Arial MT"/>
              </a:rPr>
              <a:t>increment</a:t>
            </a:r>
            <a:r>
              <a:rPr sz="2400" spc="10" dirty="0">
                <a:cs typeface="Arial MT"/>
              </a:rPr>
              <a:t> </a:t>
            </a:r>
            <a:r>
              <a:rPr sz="2400" dirty="0">
                <a:cs typeface="Arial MT"/>
              </a:rPr>
              <a:t>)</a:t>
            </a:r>
            <a:r>
              <a:rPr sz="2400" spc="-10" dirty="0">
                <a:cs typeface="Arial MT"/>
              </a:rPr>
              <a:t> </a:t>
            </a:r>
            <a:endParaRPr lang="en-US" sz="2400" spc="-10" dirty="0" smtClean="0">
              <a:cs typeface="Arial MT"/>
            </a:endParaRPr>
          </a:p>
          <a:p>
            <a:pPr marL="396240" marR="1378585" indent="-186690">
              <a:lnSpc>
                <a:spcPct val="100000"/>
              </a:lnSpc>
            </a:pPr>
            <a:r>
              <a:rPr sz="2400" dirty="0" smtClean="0">
                <a:cs typeface="Arial MT"/>
              </a:rPr>
              <a:t>{ </a:t>
            </a:r>
            <a:endParaRPr lang="en-US" sz="2400" dirty="0" smtClean="0">
              <a:cs typeface="Arial MT"/>
            </a:endParaRPr>
          </a:p>
          <a:p>
            <a:pPr marL="396240" marR="1378585" indent="-186690">
              <a:lnSpc>
                <a:spcPct val="100000"/>
              </a:lnSpc>
            </a:pPr>
            <a:r>
              <a:rPr lang="en-US" sz="2400" spc="-484" dirty="0">
                <a:cs typeface="Arial MT"/>
              </a:rPr>
              <a:t> </a:t>
            </a:r>
            <a:r>
              <a:rPr lang="en-US" sz="2400" spc="-484" dirty="0" smtClean="0">
                <a:cs typeface="Arial MT"/>
              </a:rPr>
              <a:t>             </a:t>
            </a:r>
            <a:r>
              <a:rPr sz="2400" spc="-484" dirty="0" smtClean="0">
                <a:cs typeface="Arial MT"/>
              </a:rPr>
              <a:t> </a:t>
            </a:r>
            <a:r>
              <a:rPr sz="2400" spc="-5" dirty="0" smtClean="0">
                <a:cs typeface="Arial MT"/>
              </a:rPr>
              <a:t>statement(s);</a:t>
            </a:r>
            <a:r>
              <a:rPr lang="en-US" sz="2400" spc="-5" dirty="0" smtClean="0">
                <a:cs typeface="Arial MT"/>
              </a:rPr>
              <a:t>       // inner loop </a:t>
            </a:r>
            <a:endParaRPr sz="2400" dirty="0">
              <a:cs typeface="Arial MT"/>
            </a:endParaRPr>
          </a:p>
          <a:p>
            <a:pPr marL="209550">
              <a:lnSpc>
                <a:spcPct val="100000"/>
              </a:lnSpc>
            </a:pPr>
            <a:r>
              <a:rPr sz="2400" dirty="0">
                <a:cs typeface="Arial MT"/>
              </a:rPr>
              <a:t>}</a:t>
            </a:r>
          </a:p>
          <a:p>
            <a:pPr>
              <a:lnSpc>
                <a:spcPct val="100000"/>
              </a:lnSpc>
              <a:spcBef>
                <a:spcPts val="25"/>
              </a:spcBef>
            </a:pPr>
            <a:endParaRPr sz="2400" dirty="0">
              <a:cs typeface="Arial MT"/>
            </a:endParaRPr>
          </a:p>
          <a:p>
            <a:pPr marL="209550">
              <a:lnSpc>
                <a:spcPct val="100000"/>
              </a:lnSpc>
            </a:pPr>
            <a:r>
              <a:rPr sz="2400" dirty="0">
                <a:cs typeface="Arial MT"/>
              </a:rPr>
              <a:t>statement(s</a:t>
            </a:r>
            <a:r>
              <a:rPr sz="2400" dirty="0" smtClean="0">
                <a:cs typeface="Arial MT"/>
              </a:rPr>
              <a:t>);</a:t>
            </a:r>
            <a:r>
              <a:rPr lang="en-US" sz="2400" dirty="0" smtClean="0">
                <a:cs typeface="Arial MT"/>
              </a:rPr>
              <a:t>// outer loop</a:t>
            </a:r>
            <a:endParaRPr sz="2400" dirty="0">
              <a:cs typeface="Arial MT"/>
            </a:endParaRPr>
          </a:p>
          <a:p>
            <a:pPr marL="25400">
              <a:lnSpc>
                <a:spcPct val="100000"/>
              </a:lnSpc>
            </a:pPr>
            <a:r>
              <a:rPr sz="2400" dirty="0">
                <a:cs typeface="Arial MT"/>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987165" cy="513715"/>
          </a:xfrm>
          <a:prstGeom prst="rect">
            <a:avLst/>
          </a:prstGeom>
        </p:spPr>
        <p:txBody>
          <a:bodyPr vert="horz" wrap="square" lIns="0" tIns="13335" rIns="0" bIns="0" rtlCol="0">
            <a:spAutoFit/>
          </a:bodyPr>
          <a:lstStyle/>
          <a:p>
            <a:pPr marL="12700">
              <a:lnSpc>
                <a:spcPct val="100000"/>
              </a:lnSpc>
              <a:spcBef>
                <a:spcPts val="105"/>
              </a:spcBef>
            </a:pPr>
            <a:r>
              <a:rPr dirty="0"/>
              <a:t>2.4</a:t>
            </a:r>
            <a:r>
              <a:rPr spc="-20" dirty="0"/>
              <a:t> </a:t>
            </a:r>
            <a:r>
              <a:rPr spc="10" dirty="0"/>
              <a:t>Nestedloops</a:t>
            </a:r>
            <a:r>
              <a:rPr spc="-35" dirty="0"/>
              <a:t> </a:t>
            </a:r>
            <a:r>
              <a:rPr spc="-5" dirty="0"/>
              <a:t>(Con..)</a:t>
            </a:r>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7" name="object 7"/>
          <p:cNvSpPr txBox="1"/>
          <p:nvPr/>
        </p:nvSpPr>
        <p:spPr>
          <a:xfrm>
            <a:off x="475589" y="2568067"/>
            <a:ext cx="22606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5A208"/>
                </a:solidFill>
                <a:latin typeface="Arial MT"/>
                <a:cs typeface="Arial MT"/>
              </a:rPr>
              <a:t>►</a:t>
            </a:r>
            <a:endParaRPr sz="1600" dirty="0">
              <a:latin typeface="Arial MT"/>
              <a:cs typeface="Arial MT"/>
            </a:endParaRPr>
          </a:p>
        </p:txBody>
      </p:sp>
      <p:sp>
        <p:nvSpPr>
          <p:cNvPr id="8" name="object 8"/>
          <p:cNvSpPr txBox="1"/>
          <p:nvPr/>
        </p:nvSpPr>
        <p:spPr>
          <a:xfrm>
            <a:off x="1151636" y="2461242"/>
            <a:ext cx="2169160" cy="752129"/>
          </a:xfrm>
          <a:prstGeom prst="rect">
            <a:avLst/>
          </a:prstGeom>
        </p:spPr>
        <p:txBody>
          <a:bodyPr vert="horz" wrap="square" lIns="0" tIns="13335" rIns="0" bIns="0" rtlCol="0">
            <a:spAutoFit/>
          </a:bodyPr>
          <a:lstStyle/>
          <a:p>
            <a:pPr marL="12700">
              <a:lnSpc>
                <a:spcPct val="100000"/>
              </a:lnSpc>
              <a:spcBef>
                <a:spcPts val="105"/>
              </a:spcBef>
            </a:pPr>
            <a:r>
              <a:rPr sz="2400" b="1" spc="-5" dirty="0">
                <a:cs typeface="Arial"/>
              </a:rPr>
              <a:t>Syntax</a:t>
            </a:r>
            <a:r>
              <a:rPr sz="2400" b="1" spc="-30" dirty="0">
                <a:cs typeface="Arial"/>
              </a:rPr>
              <a:t> </a:t>
            </a:r>
            <a:r>
              <a:rPr sz="2400" b="1" spc="5" dirty="0">
                <a:cs typeface="Arial"/>
              </a:rPr>
              <a:t>while</a:t>
            </a:r>
            <a:r>
              <a:rPr sz="2400" b="1" spc="-85" dirty="0">
                <a:cs typeface="Arial"/>
              </a:rPr>
              <a:t> </a:t>
            </a:r>
            <a:r>
              <a:rPr sz="2400" b="1" dirty="0">
                <a:cs typeface="Arial"/>
              </a:rPr>
              <a:t>loop</a:t>
            </a:r>
            <a:endParaRPr sz="2400" dirty="0">
              <a:cs typeface="Arial"/>
            </a:endParaRPr>
          </a:p>
        </p:txBody>
      </p:sp>
      <p:sp>
        <p:nvSpPr>
          <p:cNvPr id="9" name="object 9"/>
          <p:cNvSpPr txBox="1"/>
          <p:nvPr/>
        </p:nvSpPr>
        <p:spPr>
          <a:xfrm>
            <a:off x="3584429" y="2568067"/>
            <a:ext cx="5550535" cy="4081887"/>
          </a:xfrm>
          <a:prstGeom prst="rect">
            <a:avLst/>
          </a:prstGeom>
          <a:solidFill>
            <a:srgbClr val="C8DAF8"/>
          </a:solidFill>
          <a:ln w="9525">
            <a:solidFill>
              <a:srgbClr val="0000FF"/>
            </a:solidFill>
          </a:ln>
        </p:spPr>
        <p:txBody>
          <a:bodyPr vert="horz" wrap="square" lIns="0" tIns="6350" rIns="0" bIns="0" rtlCol="0">
            <a:spAutoFit/>
          </a:bodyPr>
          <a:lstStyle/>
          <a:p>
            <a:pPr marL="26670">
              <a:lnSpc>
                <a:spcPct val="100000"/>
              </a:lnSpc>
              <a:spcBef>
                <a:spcPts val="50"/>
              </a:spcBef>
            </a:pPr>
            <a:r>
              <a:rPr sz="2400" spc="-5" dirty="0">
                <a:cs typeface="Arial MT"/>
              </a:rPr>
              <a:t>while(condition)</a:t>
            </a:r>
            <a:r>
              <a:rPr sz="2400" dirty="0">
                <a:cs typeface="Arial MT"/>
              </a:rPr>
              <a:t> </a:t>
            </a:r>
            <a:endParaRPr lang="en-US" sz="2400" dirty="0" smtClean="0">
              <a:cs typeface="Arial MT"/>
            </a:endParaRPr>
          </a:p>
          <a:p>
            <a:pPr marL="26670">
              <a:lnSpc>
                <a:spcPct val="100000"/>
              </a:lnSpc>
              <a:spcBef>
                <a:spcPts val="50"/>
              </a:spcBef>
            </a:pPr>
            <a:r>
              <a:rPr sz="2400" dirty="0" smtClean="0">
                <a:cs typeface="Arial MT"/>
              </a:rPr>
              <a:t>{</a:t>
            </a:r>
            <a:endParaRPr sz="2400" dirty="0">
              <a:cs typeface="Arial MT"/>
            </a:endParaRPr>
          </a:p>
          <a:p>
            <a:pPr>
              <a:lnSpc>
                <a:spcPct val="100000"/>
              </a:lnSpc>
              <a:spcBef>
                <a:spcPts val="10"/>
              </a:spcBef>
            </a:pPr>
            <a:endParaRPr sz="2400" dirty="0">
              <a:cs typeface="Arial MT"/>
            </a:endParaRPr>
          </a:p>
          <a:p>
            <a:pPr marL="211454">
              <a:lnSpc>
                <a:spcPct val="100000"/>
              </a:lnSpc>
              <a:spcBef>
                <a:spcPts val="5"/>
              </a:spcBef>
            </a:pPr>
            <a:r>
              <a:rPr sz="2400" spc="-10" dirty="0">
                <a:cs typeface="Arial MT"/>
              </a:rPr>
              <a:t>while(condition)</a:t>
            </a:r>
            <a:r>
              <a:rPr sz="2400" spc="30" dirty="0">
                <a:cs typeface="Arial MT"/>
              </a:rPr>
              <a:t> </a:t>
            </a:r>
            <a:endParaRPr lang="en-US" sz="2400" spc="30" dirty="0" smtClean="0">
              <a:cs typeface="Arial MT"/>
            </a:endParaRPr>
          </a:p>
          <a:p>
            <a:pPr marL="211454">
              <a:lnSpc>
                <a:spcPct val="100000"/>
              </a:lnSpc>
              <a:spcBef>
                <a:spcPts val="5"/>
              </a:spcBef>
            </a:pPr>
            <a:r>
              <a:rPr sz="2400" dirty="0" smtClean="0">
                <a:cs typeface="Arial MT"/>
              </a:rPr>
              <a:t>{</a:t>
            </a:r>
            <a:endParaRPr sz="2400" dirty="0">
              <a:cs typeface="Arial MT"/>
            </a:endParaRPr>
          </a:p>
          <a:p>
            <a:pPr>
              <a:lnSpc>
                <a:spcPct val="100000"/>
              </a:lnSpc>
              <a:spcBef>
                <a:spcPts val="20"/>
              </a:spcBef>
            </a:pPr>
            <a:endParaRPr sz="2400" dirty="0">
              <a:cs typeface="Arial MT"/>
            </a:endParaRPr>
          </a:p>
          <a:p>
            <a:pPr marL="211454">
              <a:lnSpc>
                <a:spcPct val="100000"/>
              </a:lnSpc>
              <a:spcBef>
                <a:spcPts val="5"/>
              </a:spcBef>
            </a:pPr>
            <a:r>
              <a:rPr sz="2400" spc="-5" dirty="0">
                <a:cs typeface="Arial MT"/>
              </a:rPr>
              <a:t>statement(s);</a:t>
            </a:r>
            <a:endParaRPr sz="2400" dirty="0">
              <a:cs typeface="Arial MT"/>
            </a:endParaRPr>
          </a:p>
          <a:p>
            <a:pPr marL="211454">
              <a:lnSpc>
                <a:spcPct val="100000"/>
              </a:lnSpc>
            </a:pPr>
            <a:r>
              <a:rPr sz="2400" dirty="0">
                <a:cs typeface="Arial MT"/>
              </a:rPr>
              <a:t>}</a:t>
            </a:r>
          </a:p>
          <a:p>
            <a:pPr>
              <a:lnSpc>
                <a:spcPct val="100000"/>
              </a:lnSpc>
              <a:spcBef>
                <a:spcPts val="10"/>
              </a:spcBef>
            </a:pPr>
            <a:endParaRPr sz="2400" dirty="0">
              <a:cs typeface="Arial MT"/>
            </a:endParaRPr>
          </a:p>
          <a:p>
            <a:pPr marL="211454">
              <a:lnSpc>
                <a:spcPct val="100000"/>
              </a:lnSpc>
            </a:pPr>
            <a:r>
              <a:rPr sz="2400" spc="-5" dirty="0">
                <a:cs typeface="Arial MT"/>
              </a:rPr>
              <a:t>statement(s);</a:t>
            </a:r>
            <a:endParaRPr sz="2400" dirty="0">
              <a:cs typeface="Arial MT"/>
            </a:endParaRPr>
          </a:p>
          <a:p>
            <a:pPr marL="26670">
              <a:lnSpc>
                <a:spcPct val="100000"/>
              </a:lnSpc>
            </a:pPr>
            <a:r>
              <a:rPr sz="2400" dirty="0">
                <a:cs typeface="Arial MT"/>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678170" cy="513715"/>
          </a:xfrm>
          <a:prstGeom prst="rect">
            <a:avLst/>
          </a:prstGeom>
        </p:spPr>
        <p:txBody>
          <a:bodyPr vert="horz" wrap="square" lIns="0" tIns="13335" rIns="0" bIns="0" rtlCol="0">
            <a:spAutoFit/>
          </a:bodyPr>
          <a:lstStyle/>
          <a:p>
            <a:pPr marL="12700">
              <a:lnSpc>
                <a:spcPct val="100000"/>
              </a:lnSpc>
              <a:spcBef>
                <a:spcPts val="105"/>
              </a:spcBef>
            </a:pPr>
            <a:r>
              <a:rPr dirty="0"/>
              <a:t>3.</a:t>
            </a:r>
            <a:r>
              <a:rPr spc="-20" dirty="0"/>
              <a:t> </a:t>
            </a:r>
            <a:r>
              <a:rPr dirty="0"/>
              <a:t>Break</a:t>
            </a:r>
            <a:r>
              <a:rPr spc="-20" dirty="0"/>
              <a:t> </a:t>
            </a:r>
            <a:r>
              <a:rPr dirty="0"/>
              <a:t>And</a:t>
            </a:r>
            <a:r>
              <a:rPr spc="-40" dirty="0"/>
              <a:t> </a:t>
            </a:r>
            <a:r>
              <a:rPr dirty="0"/>
              <a:t>Continue</a:t>
            </a:r>
            <a:r>
              <a:rPr spc="-15" dirty="0"/>
              <a:t> </a:t>
            </a:r>
            <a:r>
              <a:rPr dirty="0"/>
              <a:t>Statement</a:t>
            </a:r>
          </a:p>
        </p:txBody>
      </p:sp>
      <p:grpSp>
        <p:nvGrpSpPr>
          <p:cNvPr id="3" name="object 3"/>
          <p:cNvGrpSpPr/>
          <p:nvPr/>
        </p:nvGrpSpPr>
        <p:grpSpPr>
          <a:xfrm>
            <a:off x="3250692" y="3803903"/>
            <a:ext cx="8941435" cy="2615565"/>
            <a:chOff x="3250692" y="3803903"/>
            <a:chExt cx="8941435" cy="2615565"/>
          </a:xfrm>
        </p:grpSpPr>
        <p:sp>
          <p:nvSpPr>
            <p:cNvPr id="4" name="object 4"/>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1"/>
              <a:ext cx="202692" cy="204215"/>
            </a:xfrm>
            <a:prstGeom prst="rect">
              <a:avLst/>
            </a:prstGeom>
          </p:spPr>
        </p:pic>
        <p:sp>
          <p:nvSpPr>
            <p:cNvPr id="6" name="object 6"/>
            <p:cNvSpPr/>
            <p:nvPr/>
          </p:nvSpPr>
          <p:spPr>
            <a:xfrm>
              <a:off x="8752332"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3250692" y="3803903"/>
              <a:ext cx="5692139" cy="2276856"/>
            </a:xfrm>
            <a:prstGeom prst="rect">
              <a:avLst/>
            </a:prstGeom>
          </p:spPr>
        </p:pic>
      </p:grpSp>
      <p:sp>
        <p:nvSpPr>
          <p:cNvPr id="8" name="object 8"/>
          <p:cNvSpPr txBox="1"/>
          <p:nvPr/>
        </p:nvSpPr>
        <p:spPr>
          <a:xfrm>
            <a:off x="578002" y="2639313"/>
            <a:ext cx="22606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5A208"/>
                </a:solidFill>
                <a:latin typeface="Arial MT"/>
                <a:cs typeface="Arial MT"/>
              </a:rPr>
              <a:t>►</a:t>
            </a:r>
            <a:endParaRPr sz="1600">
              <a:latin typeface="Arial MT"/>
              <a:cs typeface="Arial MT"/>
            </a:endParaRPr>
          </a:p>
        </p:txBody>
      </p:sp>
      <p:sp>
        <p:nvSpPr>
          <p:cNvPr id="9" name="object 9"/>
          <p:cNvSpPr txBox="1"/>
          <p:nvPr/>
        </p:nvSpPr>
        <p:spPr>
          <a:xfrm>
            <a:off x="1480184" y="2587498"/>
            <a:ext cx="4311015" cy="382797"/>
          </a:xfrm>
          <a:prstGeom prst="rect">
            <a:avLst/>
          </a:prstGeom>
        </p:spPr>
        <p:txBody>
          <a:bodyPr vert="horz" wrap="square" lIns="0" tIns="13335" rIns="0" bIns="0" rtlCol="0">
            <a:spAutoFit/>
          </a:bodyPr>
          <a:lstStyle/>
          <a:p>
            <a:pPr marL="12700">
              <a:lnSpc>
                <a:spcPct val="100000"/>
              </a:lnSpc>
              <a:spcBef>
                <a:spcPts val="105"/>
              </a:spcBef>
            </a:pPr>
            <a:r>
              <a:rPr sz="2400" dirty="0">
                <a:cs typeface="Arial MT"/>
              </a:rPr>
              <a:t>What</a:t>
            </a:r>
            <a:r>
              <a:rPr sz="2400" spc="-55" dirty="0">
                <a:cs typeface="Arial MT"/>
              </a:rPr>
              <a:t> </a:t>
            </a:r>
            <a:r>
              <a:rPr sz="2400" dirty="0">
                <a:cs typeface="Arial MT"/>
              </a:rPr>
              <a:t>is</a:t>
            </a:r>
            <a:r>
              <a:rPr sz="2400" spc="-25" dirty="0">
                <a:cs typeface="Arial MT"/>
              </a:rPr>
              <a:t> </a:t>
            </a:r>
            <a:r>
              <a:rPr sz="2400" dirty="0">
                <a:cs typeface="Arial MT"/>
              </a:rPr>
              <a:t>BREAK</a:t>
            </a:r>
            <a:r>
              <a:rPr sz="2400" spc="-10" dirty="0">
                <a:cs typeface="Arial MT"/>
              </a:rPr>
              <a:t> </a:t>
            </a:r>
            <a:r>
              <a:rPr sz="2400" dirty="0">
                <a:cs typeface="Arial MT"/>
              </a:rPr>
              <a:t>meant?</a:t>
            </a:r>
          </a:p>
        </p:txBody>
      </p:sp>
      <p:sp>
        <p:nvSpPr>
          <p:cNvPr id="10" name="object 10"/>
          <p:cNvSpPr txBox="1"/>
          <p:nvPr/>
        </p:nvSpPr>
        <p:spPr>
          <a:xfrm>
            <a:off x="578002" y="3223386"/>
            <a:ext cx="22606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5A208"/>
                </a:solidFill>
                <a:latin typeface="Arial MT"/>
                <a:cs typeface="Arial MT"/>
              </a:rPr>
              <a:t>►</a:t>
            </a:r>
            <a:endParaRPr sz="1600">
              <a:latin typeface="Arial MT"/>
              <a:cs typeface="Arial MT"/>
            </a:endParaRPr>
          </a:p>
        </p:txBody>
      </p:sp>
      <p:sp>
        <p:nvSpPr>
          <p:cNvPr id="11" name="object 11"/>
          <p:cNvSpPr txBox="1"/>
          <p:nvPr/>
        </p:nvSpPr>
        <p:spPr>
          <a:xfrm>
            <a:off x="1480184" y="3171570"/>
            <a:ext cx="4082415" cy="382797"/>
          </a:xfrm>
          <a:prstGeom prst="rect">
            <a:avLst/>
          </a:prstGeom>
        </p:spPr>
        <p:txBody>
          <a:bodyPr vert="horz" wrap="square" lIns="0" tIns="13335" rIns="0" bIns="0" rtlCol="0">
            <a:spAutoFit/>
          </a:bodyPr>
          <a:lstStyle/>
          <a:p>
            <a:pPr marL="12700">
              <a:lnSpc>
                <a:spcPct val="100000"/>
              </a:lnSpc>
              <a:spcBef>
                <a:spcPts val="105"/>
              </a:spcBef>
            </a:pPr>
            <a:r>
              <a:rPr sz="2400" dirty="0">
                <a:cs typeface="Arial MT"/>
              </a:rPr>
              <a:t>What</a:t>
            </a:r>
            <a:r>
              <a:rPr sz="2400" spc="-50" dirty="0">
                <a:cs typeface="Arial MT"/>
              </a:rPr>
              <a:t> </a:t>
            </a:r>
            <a:r>
              <a:rPr sz="2400" dirty="0">
                <a:cs typeface="Arial MT"/>
              </a:rPr>
              <a:t>is</a:t>
            </a:r>
            <a:r>
              <a:rPr sz="2400" spc="-15" dirty="0">
                <a:cs typeface="Arial MT"/>
              </a:rPr>
              <a:t> </a:t>
            </a:r>
            <a:r>
              <a:rPr sz="2400" dirty="0">
                <a:cs typeface="Arial MT"/>
              </a:rPr>
              <a:t>CONTINUE</a:t>
            </a:r>
            <a:r>
              <a:rPr sz="2400" spc="-30" dirty="0">
                <a:cs typeface="Arial MT"/>
              </a:rPr>
              <a:t> </a:t>
            </a:r>
            <a:r>
              <a:rPr sz="2400" dirty="0">
                <a:cs typeface="Arial MT"/>
              </a:rPr>
              <a:t>meant?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295390" cy="513715"/>
          </a:xfrm>
          <a:prstGeom prst="rect">
            <a:avLst/>
          </a:prstGeom>
        </p:spPr>
        <p:txBody>
          <a:bodyPr vert="horz" wrap="square" lIns="0" tIns="13335" rIns="0" bIns="0" rtlCol="0">
            <a:spAutoFit/>
          </a:bodyPr>
          <a:lstStyle/>
          <a:p>
            <a:pPr marL="12700">
              <a:lnSpc>
                <a:spcPct val="100000"/>
              </a:lnSpc>
              <a:spcBef>
                <a:spcPts val="105"/>
              </a:spcBef>
            </a:pPr>
            <a:r>
              <a:rPr dirty="0"/>
              <a:t>Syntax</a:t>
            </a:r>
            <a:r>
              <a:rPr spc="-5" dirty="0"/>
              <a:t> </a:t>
            </a:r>
            <a:r>
              <a:rPr dirty="0"/>
              <a:t>of</a:t>
            </a:r>
            <a:r>
              <a:rPr spc="15" dirty="0"/>
              <a:t> </a:t>
            </a:r>
            <a:r>
              <a:rPr dirty="0"/>
              <a:t>if...else</a:t>
            </a:r>
            <a:r>
              <a:rPr spc="-15" dirty="0"/>
              <a:t> </a:t>
            </a:r>
            <a:r>
              <a:rPr dirty="0"/>
              <a:t>if....else</a:t>
            </a:r>
            <a:r>
              <a:rPr spc="-5" dirty="0"/>
              <a:t> statement.</a:t>
            </a:r>
          </a:p>
        </p:txBody>
      </p:sp>
      <p:grpSp>
        <p:nvGrpSpPr>
          <p:cNvPr id="3" name="object 3"/>
          <p:cNvGrpSpPr/>
          <p:nvPr/>
        </p:nvGrpSpPr>
        <p:grpSpPr>
          <a:xfrm>
            <a:off x="915733" y="2479357"/>
            <a:ext cx="11276330" cy="3940175"/>
            <a:chOff x="915733" y="2479357"/>
            <a:chExt cx="11276330" cy="3940175"/>
          </a:xfrm>
        </p:grpSpPr>
        <p:sp>
          <p:nvSpPr>
            <p:cNvPr id="4" name="object 4"/>
            <p:cNvSpPr/>
            <p:nvPr/>
          </p:nvSpPr>
          <p:spPr>
            <a:xfrm>
              <a:off x="8859012"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2"/>
              <a:ext cx="202692" cy="204215"/>
            </a:xfrm>
            <a:prstGeom prst="rect">
              <a:avLst/>
            </a:prstGeom>
          </p:spPr>
        </p:pic>
        <p:sp>
          <p:nvSpPr>
            <p:cNvPr id="6" name="object 6"/>
            <p:cNvSpPr/>
            <p:nvPr/>
          </p:nvSpPr>
          <p:spPr>
            <a:xfrm>
              <a:off x="8752331"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7" name="object 7"/>
            <p:cNvSpPr/>
            <p:nvPr/>
          </p:nvSpPr>
          <p:spPr>
            <a:xfrm>
              <a:off x="920496" y="2484120"/>
              <a:ext cx="10166985" cy="3804285"/>
            </a:xfrm>
            <a:custGeom>
              <a:avLst/>
              <a:gdLst/>
              <a:ahLst/>
              <a:cxnLst/>
              <a:rect l="l" t="t" r="r" b="b"/>
              <a:pathLst>
                <a:path w="10166985" h="3804285">
                  <a:moveTo>
                    <a:pt x="0" y="3803904"/>
                  </a:moveTo>
                  <a:lnTo>
                    <a:pt x="10166604" y="3803904"/>
                  </a:lnTo>
                  <a:lnTo>
                    <a:pt x="10166604" y="0"/>
                  </a:lnTo>
                  <a:lnTo>
                    <a:pt x="0" y="0"/>
                  </a:lnTo>
                  <a:lnTo>
                    <a:pt x="0" y="3803904"/>
                  </a:lnTo>
                  <a:close/>
                </a:path>
              </a:pathLst>
            </a:custGeom>
            <a:ln w="9525">
              <a:solidFill>
                <a:srgbClr val="0000FF"/>
              </a:solidFill>
            </a:ln>
          </p:spPr>
          <p:txBody>
            <a:bodyPr wrap="square" lIns="0" tIns="0" rIns="0" bIns="0" rtlCol="0"/>
            <a:lstStyle/>
            <a:p>
              <a:endParaRPr/>
            </a:p>
          </p:txBody>
        </p:sp>
      </p:grpSp>
      <p:sp>
        <p:nvSpPr>
          <p:cNvPr id="8" name="object 8"/>
          <p:cNvSpPr txBox="1"/>
          <p:nvPr/>
        </p:nvSpPr>
        <p:spPr>
          <a:xfrm>
            <a:off x="920597" y="2573527"/>
            <a:ext cx="9245600" cy="752129"/>
          </a:xfrm>
          <a:prstGeom prst="rect">
            <a:avLst/>
          </a:prstGeom>
        </p:spPr>
        <p:txBody>
          <a:bodyPr vert="horz" wrap="square" lIns="0" tIns="13335" rIns="0" bIns="0" rtlCol="0">
            <a:spAutoFit/>
          </a:bodyPr>
          <a:lstStyle/>
          <a:p>
            <a:pPr marL="355600" indent="-343535">
              <a:lnSpc>
                <a:spcPct val="100000"/>
              </a:lnSpc>
              <a:spcBef>
                <a:spcPts val="105"/>
              </a:spcBef>
              <a:buClr>
                <a:srgbClr val="F5A208"/>
              </a:buClr>
              <a:buSzPct val="80000"/>
              <a:buFont typeface="Arial MT"/>
              <a:buChar char="►"/>
              <a:tabLst>
                <a:tab pos="355600" algn="l"/>
                <a:tab pos="356235" algn="l"/>
                <a:tab pos="7295515" algn="l"/>
              </a:tabLst>
            </a:pPr>
            <a:r>
              <a:rPr sz="2400" b="1" dirty="0">
                <a:cs typeface="Arial"/>
              </a:rPr>
              <a:t>The</a:t>
            </a:r>
            <a:r>
              <a:rPr sz="2400" b="1" spc="10" dirty="0">
                <a:cs typeface="Arial"/>
              </a:rPr>
              <a:t> </a:t>
            </a:r>
            <a:r>
              <a:rPr sz="2400" b="1" dirty="0">
                <a:cs typeface="Arial"/>
              </a:rPr>
              <a:t>break</a:t>
            </a:r>
            <a:r>
              <a:rPr sz="2400" b="1" spc="-15" dirty="0">
                <a:cs typeface="Arial"/>
              </a:rPr>
              <a:t> </a:t>
            </a:r>
            <a:r>
              <a:rPr sz="2400" b="1" dirty="0">
                <a:cs typeface="Arial"/>
              </a:rPr>
              <a:t>statement</a:t>
            </a:r>
            <a:r>
              <a:rPr sz="2400" b="1" spc="-20" dirty="0">
                <a:cs typeface="Arial"/>
              </a:rPr>
              <a:t> </a:t>
            </a:r>
            <a:r>
              <a:rPr sz="2400" dirty="0">
                <a:cs typeface="Arial MT"/>
              </a:rPr>
              <a:t>terminates</a:t>
            </a:r>
            <a:r>
              <a:rPr sz="2400" spc="-20" dirty="0">
                <a:cs typeface="Arial MT"/>
              </a:rPr>
              <a:t> </a:t>
            </a:r>
            <a:r>
              <a:rPr sz="2400" dirty="0">
                <a:cs typeface="Arial MT"/>
              </a:rPr>
              <a:t>the</a:t>
            </a:r>
            <a:r>
              <a:rPr sz="2400" spc="-5" dirty="0">
                <a:cs typeface="Arial MT"/>
              </a:rPr>
              <a:t> </a:t>
            </a:r>
            <a:r>
              <a:rPr sz="2400" dirty="0">
                <a:cs typeface="Arial MT"/>
              </a:rPr>
              <a:t>loop</a:t>
            </a:r>
            <a:r>
              <a:rPr sz="2400" spc="-5" dirty="0">
                <a:cs typeface="Arial MT"/>
              </a:rPr>
              <a:t> </a:t>
            </a:r>
            <a:r>
              <a:rPr sz="2400" dirty="0">
                <a:cs typeface="Arial MT"/>
              </a:rPr>
              <a:t>immediately</a:t>
            </a:r>
            <a:r>
              <a:rPr sz="2400" spc="5" dirty="0">
                <a:cs typeface="Arial MT"/>
              </a:rPr>
              <a:t> </a:t>
            </a:r>
            <a:r>
              <a:rPr sz="2400" dirty="0">
                <a:cs typeface="Arial MT"/>
              </a:rPr>
              <a:t>when	it</a:t>
            </a:r>
            <a:r>
              <a:rPr sz="2400" spc="-50" dirty="0">
                <a:cs typeface="Arial MT"/>
              </a:rPr>
              <a:t> </a:t>
            </a:r>
            <a:r>
              <a:rPr sz="2400" dirty="0">
                <a:cs typeface="Arial MT"/>
              </a:rPr>
              <a:t>is</a:t>
            </a:r>
            <a:r>
              <a:rPr sz="2400" spc="-35" dirty="0">
                <a:cs typeface="Arial MT"/>
              </a:rPr>
              <a:t> </a:t>
            </a:r>
            <a:r>
              <a:rPr sz="2400" dirty="0">
                <a:cs typeface="Arial MT"/>
              </a:rPr>
              <a:t>encountered.</a:t>
            </a:r>
          </a:p>
        </p:txBody>
      </p:sp>
      <p:sp>
        <p:nvSpPr>
          <p:cNvPr id="9" name="object 9"/>
          <p:cNvSpPr txBox="1"/>
          <p:nvPr/>
        </p:nvSpPr>
        <p:spPr>
          <a:xfrm>
            <a:off x="920597" y="3666490"/>
            <a:ext cx="226060" cy="381515"/>
          </a:xfrm>
          <a:prstGeom prst="rect">
            <a:avLst/>
          </a:prstGeom>
        </p:spPr>
        <p:txBody>
          <a:bodyPr vert="horz" wrap="square" lIns="0" tIns="12065" rIns="0" bIns="0" rtlCol="0">
            <a:spAutoFit/>
          </a:bodyPr>
          <a:lstStyle/>
          <a:p>
            <a:pPr marL="12700">
              <a:lnSpc>
                <a:spcPct val="100000"/>
              </a:lnSpc>
              <a:spcBef>
                <a:spcPts val="95"/>
              </a:spcBef>
            </a:pPr>
            <a:r>
              <a:rPr sz="2400" spc="-25" dirty="0">
                <a:solidFill>
                  <a:srgbClr val="F5A208"/>
                </a:solidFill>
                <a:cs typeface="Arial MT"/>
              </a:rPr>
              <a:t>►</a:t>
            </a:r>
            <a:endParaRPr sz="2400" dirty="0">
              <a:cs typeface="Arial MT"/>
            </a:endParaRPr>
          </a:p>
        </p:txBody>
      </p:sp>
      <p:sp>
        <p:nvSpPr>
          <p:cNvPr id="10" name="object 10"/>
          <p:cNvSpPr txBox="1"/>
          <p:nvPr/>
        </p:nvSpPr>
        <p:spPr>
          <a:xfrm>
            <a:off x="1263777" y="3462883"/>
            <a:ext cx="8721090" cy="1063561"/>
          </a:xfrm>
          <a:prstGeom prst="rect">
            <a:avLst/>
          </a:prstGeom>
        </p:spPr>
        <p:txBody>
          <a:bodyPr vert="horz" wrap="square" lIns="0" tIns="12700" rIns="0" bIns="0" rtlCol="0">
            <a:spAutoFit/>
          </a:bodyPr>
          <a:lstStyle/>
          <a:p>
            <a:pPr marL="12700" marR="5080" indent="558800">
              <a:lnSpc>
                <a:spcPct val="150000"/>
              </a:lnSpc>
              <a:spcBef>
                <a:spcPts val="100"/>
              </a:spcBef>
              <a:tabLst>
                <a:tab pos="6492240" algn="l"/>
              </a:tabLst>
            </a:pPr>
            <a:r>
              <a:rPr sz="2400" dirty="0">
                <a:cs typeface="Arial MT"/>
              </a:rPr>
              <a:t>The</a:t>
            </a:r>
            <a:r>
              <a:rPr sz="2400" spc="-10" dirty="0">
                <a:cs typeface="Arial MT"/>
              </a:rPr>
              <a:t> </a:t>
            </a:r>
            <a:r>
              <a:rPr sz="2400" dirty="0">
                <a:cs typeface="Arial MT"/>
              </a:rPr>
              <a:t>break</a:t>
            </a:r>
            <a:r>
              <a:rPr sz="2400" spc="-15" dirty="0">
                <a:cs typeface="Arial MT"/>
              </a:rPr>
              <a:t> </a:t>
            </a:r>
            <a:r>
              <a:rPr sz="2400" dirty="0">
                <a:cs typeface="Arial MT"/>
              </a:rPr>
              <a:t>statement</a:t>
            </a:r>
            <a:r>
              <a:rPr sz="2400" spc="-40" dirty="0">
                <a:cs typeface="Arial MT"/>
              </a:rPr>
              <a:t> </a:t>
            </a:r>
            <a:r>
              <a:rPr sz="2400" dirty="0">
                <a:cs typeface="Arial MT"/>
              </a:rPr>
              <a:t>is</a:t>
            </a:r>
            <a:r>
              <a:rPr sz="2400" spc="10" dirty="0">
                <a:cs typeface="Arial MT"/>
              </a:rPr>
              <a:t> </a:t>
            </a:r>
            <a:r>
              <a:rPr sz="2400" dirty="0">
                <a:cs typeface="Arial MT"/>
              </a:rPr>
              <a:t>used</a:t>
            </a:r>
            <a:r>
              <a:rPr sz="2400" spc="-15" dirty="0">
                <a:cs typeface="Arial MT"/>
              </a:rPr>
              <a:t> </a:t>
            </a:r>
            <a:r>
              <a:rPr sz="2400" dirty="0">
                <a:cs typeface="Arial MT"/>
              </a:rPr>
              <a:t>with</a:t>
            </a:r>
            <a:r>
              <a:rPr sz="2400" spc="15" dirty="0">
                <a:cs typeface="Arial MT"/>
              </a:rPr>
              <a:t> </a:t>
            </a:r>
            <a:r>
              <a:rPr sz="2400" b="1" dirty="0">
                <a:cs typeface="Arial"/>
              </a:rPr>
              <a:t>decision</a:t>
            </a:r>
            <a:r>
              <a:rPr sz="2400" b="1" spc="-30" dirty="0">
                <a:cs typeface="Arial"/>
              </a:rPr>
              <a:t> </a:t>
            </a:r>
            <a:r>
              <a:rPr sz="2400" b="1" dirty="0" smtClean="0">
                <a:cs typeface="Arial"/>
              </a:rPr>
              <a:t>making</a:t>
            </a:r>
            <a:r>
              <a:rPr lang="en-US" sz="2400" b="1" dirty="0" smtClean="0">
                <a:cs typeface="Arial"/>
              </a:rPr>
              <a:t> </a:t>
            </a:r>
            <a:r>
              <a:rPr sz="2400" b="1" dirty="0" smtClean="0">
                <a:cs typeface="Arial"/>
              </a:rPr>
              <a:t>statement</a:t>
            </a:r>
            <a:r>
              <a:rPr sz="2400" b="1" spc="-70" dirty="0" smtClean="0">
                <a:cs typeface="Arial"/>
              </a:rPr>
              <a:t> </a:t>
            </a:r>
            <a:r>
              <a:rPr sz="2400" b="1" dirty="0">
                <a:cs typeface="Arial"/>
              </a:rPr>
              <a:t>such</a:t>
            </a:r>
            <a:r>
              <a:rPr sz="2400" b="1" spc="-50" dirty="0">
                <a:cs typeface="Arial"/>
              </a:rPr>
              <a:t> </a:t>
            </a:r>
            <a:r>
              <a:rPr sz="2400" b="1" dirty="0">
                <a:cs typeface="Arial"/>
              </a:rPr>
              <a:t>as </a:t>
            </a:r>
            <a:r>
              <a:rPr sz="2400" b="1" spc="-540" dirty="0">
                <a:cs typeface="Arial"/>
              </a:rPr>
              <a:t> </a:t>
            </a:r>
            <a:r>
              <a:rPr sz="2400" b="1" spc="-5" dirty="0">
                <a:cs typeface="Arial"/>
              </a:rPr>
              <a:t>if...else</a:t>
            </a:r>
            <a:r>
              <a:rPr sz="2400" spc="-5" dirty="0">
                <a:cs typeface="Arial MT"/>
              </a:rPr>
              <a:t>.</a:t>
            </a:r>
            <a:endParaRPr sz="2400" dirty="0">
              <a:cs typeface="Arial MT"/>
            </a:endParaRPr>
          </a:p>
        </p:txBody>
      </p:sp>
      <p:sp>
        <p:nvSpPr>
          <p:cNvPr id="11" name="object 11"/>
          <p:cNvSpPr txBox="1"/>
          <p:nvPr/>
        </p:nvSpPr>
        <p:spPr>
          <a:xfrm>
            <a:off x="920597" y="4765675"/>
            <a:ext cx="226060" cy="381515"/>
          </a:xfrm>
          <a:prstGeom prst="rect">
            <a:avLst/>
          </a:prstGeom>
        </p:spPr>
        <p:txBody>
          <a:bodyPr vert="horz" wrap="square" lIns="0" tIns="12065" rIns="0" bIns="0" rtlCol="0">
            <a:spAutoFit/>
          </a:bodyPr>
          <a:lstStyle/>
          <a:p>
            <a:pPr marL="12700">
              <a:lnSpc>
                <a:spcPct val="100000"/>
              </a:lnSpc>
              <a:spcBef>
                <a:spcPts val="95"/>
              </a:spcBef>
            </a:pPr>
            <a:r>
              <a:rPr sz="2400" spc="-25" dirty="0" smtClean="0">
                <a:solidFill>
                  <a:srgbClr val="F5A208"/>
                </a:solidFill>
                <a:cs typeface="Arial MT"/>
              </a:rPr>
              <a:t>►</a:t>
            </a:r>
            <a:endParaRPr sz="2400" dirty="0">
              <a:cs typeface="Arial MT"/>
            </a:endParaRPr>
          </a:p>
        </p:txBody>
      </p:sp>
      <p:sp>
        <p:nvSpPr>
          <p:cNvPr id="12" name="object 12"/>
          <p:cNvSpPr txBox="1"/>
          <p:nvPr/>
        </p:nvSpPr>
        <p:spPr>
          <a:xfrm>
            <a:off x="1585188" y="4655936"/>
            <a:ext cx="3739287" cy="382156"/>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Syntax </a:t>
            </a:r>
            <a:r>
              <a:rPr sz="2400" b="1" dirty="0">
                <a:cs typeface="Arial"/>
              </a:rPr>
              <a:t>of</a:t>
            </a:r>
            <a:r>
              <a:rPr sz="2400" b="1" spc="-35" dirty="0">
                <a:cs typeface="Arial"/>
              </a:rPr>
              <a:t> </a:t>
            </a:r>
            <a:r>
              <a:rPr sz="2400" b="1" dirty="0">
                <a:cs typeface="Arial"/>
              </a:rPr>
              <a:t>break</a:t>
            </a:r>
            <a:r>
              <a:rPr sz="2400" b="1" spc="-45" dirty="0">
                <a:cs typeface="Arial"/>
              </a:rPr>
              <a:t> </a:t>
            </a:r>
            <a:r>
              <a:rPr sz="2400" b="1" dirty="0">
                <a:cs typeface="Arial"/>
              </a:rPr>
              <a:t>statement</a:t>
            </a:r>
            <a:endParaRPr sz="2400" dirty="0">
              <a:cs typeface="Arial"/>
            </a:endParaRPr>
          </a:p>
        </p:txBody>
      </p:sp>
      <p:sp>
        <p:nvSpPr>
          <p:cNvPr id="13" name="object 13"/>
          <p:cNvSpPr txBox="1"/>
          <p:nvPr/>
        </p:nvSpPr>
        <p:spPr>
          <a:xfrm>
            <a:off x="1378077" y="5321909"/>
            <a:ext cx="10922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0000"/>
                </a:solidFill>
                <a:latin typeface="Arial"/>
                <a:cs typeface="Arial"/>
              </a:rPr>
              <a:t>bre</a:t>
            </a:r>
            <a:r>
              <a:rPr sz="2800" b="1" dirty="0">
                <a:solidFill>
                  <a:srgbClr val="FF0000"/>
                </a:solidFill>
                <a:latin typeface="Arial"/>
                <a:cs typeface="Arial"/>
              </a:rPr>
              <a:t>a</a:t>
            </a:r>
            <a:r>
              <a:rPr sz="2800" b="1" spc="-5" dirty="0">
                <a:solidFill>
                  <a:srgbClr val="FF0000"/>
                </a:solidFill>
                <a:latin typeface="Arial"/>
                <a:cs typeface="Arial"/>
              </a:rPr>
              <a:t>k;</a:t>
            </a:r>
            <a:endParaRPr sz="28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008245" cy="513715"/>
          </a:xfrm>
          <a:prstGeom prst="rect">
            <a:avLst/>
          </a:prstGeom>
        </p:spPr>
        <p:txBody>
          <a:bodyPr vert="horz" wrap="square" lIns="0" tIns="13335" rIns="0" bIns="0" rtlCol="0">
            <a:spAutoFit/>
          </a:bodyPr>
          <a:lstStyle/>
          <a:p>
            <a:pPr marL="12700">
              <a:lnSpc>
                <a:spcPct val="100000"/>
              </a:lnSpc>
              <a:spcBef>
                <a:spcPts val="105"/>
              </a:spcBef>
            </a:pPr>
            <a:r>
              <a:rPr dirty="0"/>
              <a:t>How</a:t>
            </a:r>
            <a:r>
              <a:rPr spc="-10" dirty="0"/>
              <a:t> </a:t>
            </a:r>
            <a:r>
              <a:rPr dirty="0"/>
              <a:t>break</a:t>
            </a:r>
            <a:r>
              <a:rPr spc="-15" dirty="0"/>
              <a:t> </a:t>
            </a:r>
            <a:r>
              <a:rPr dirty="0"/>
              <a:t>statement</a:t>
            </a:r>
            <a:r>
              <a:rPr spc="-35" dirty="0"/>
              <a:t> </a:t>
            </a:r>
            <a:r>
              <a:rPr dirty="0"/>
              <a:t>works?</a:t>
            </a:r>
          </a:p>
        </p:txBody>
      </p:sp>
      <p:grpSp>
        <p:nvGrpSpPr>
          <p:cNvPr id="3" name="object 3"/>
          <p:cNvGrpSpPr/>
          <p:nvPr/>
        </p:nvGrpSpPr>
        <p:grpSpPr>
          <a:xfrm>
            <a:off x="2294953" y="2401633"/>
            <a:ext cx="9897110" cy="4206875"/>
            <a:chOff x="2294953" y="2401633"/>
            <a:chExt cx="9897110" cy="4206875"/>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sp>
          <p:nvSpPr>
            <p:cNvPr id="6" name="object 6"/>
            <p:cNvSpPr/>
            <p:nvPr/>
          </p:nvSpPr>
          <p:spPr>
            <a:xfrm>
              <a:off x="8752331"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2299716" y="2406395"/>
              <a:ext cx="7228332" cy="4197096"/>
            </a:xfrm>
            <a:prstGeom prst="rect">
              <a:avLst/>
            </a:prstGeom>
          </p:spPr>
        </p:pic>
        <p:sp>
          <p:nvSpPr>
            <p:cNvPr id="8" name="object 8"/>
            <p:cNvSpPr/>
            <p:nvPr/>
          </p:nvSpPr>
          <p:spPr>
            <a:xfrm>
              <a:off x="2299716" y="2406395"/>
              <a:ext cx="7228840" cy="4197350"/>
            </a:xfrm>
            <a:custGeom>
              <a:avLst/>
              <a:gdLst/>
              <a:ahLst/>
              <a:cxnLst/>
              <a:rect l="l" t="t" r="r" b="b"/>
              <a:pathLst>
                <a:path w="7228840" h="4197350">
                  <a:moveTo>
                    <a:pt x="0" y="4197096"/>
                  </a:moveTo>
                  <a:lnTo>
                    <a:pt x="7228332" y="4197096"/>
                  </a:lnTo>
                  <a:lnTo>
                    <a:pt x="7228332" y="0"/>
                  </a:lnTo>
                  <a:lnTo>
                    <a:pt x="0" y="0"/>
                  </a:lnTo>
                  <a:lnTo>
                    <a:pt x="0" y="4197096"/>
                  </a:lnTo>
                  <a:close/>
                </a:path>
              </a:pathLst>
            </a:custGeom>
            <a:ln w="9525">
              <a:solidFill>
                <a:srgbClr val="0000FF"/>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140325" cy="513715"/>
          </a:xfrm>
          <a:prstGeom prst="rect">
            <a:avLst/>
          </a:prstGeom>
        </p:spPr>
        <p:txBody>
          <a:bodyPr vert="horz" wrap="square" lIns="0" tIns="13335" rIns="0" bIns="0" rtlCol="0">
            <a:spAutoFit/>
          </a:bodyPr>
          <a:lstStyle/>
          <a:p>
            <a:pPr marL="12700">
              <a:lnSpc>
                <a:spcPct val="100000"/>
              </a:lnSpc>
              <a:spcBef>
                <a:spcPts val="105"/>
              </a:spcBef>
            </a:pPr>
            <a:r>
              <a:rPr dirty="0"/>
              <a:t>Flowchart</a:t>
            </a:r>
            <a:r>
              <a:rPr spc="-35" dirty="0"/>
              <a:t> </a:t>
            </a:r>
            <a:r>
              <a:rPr spc="-5" dirty="0"/>
              <a:t>Of</a:t>
            </a:r>
            <a:r>
              <a:rPr spc="-20" dirty="0"/>
              <a:t> </a:t>
            </a:r>
            <a:r>
              <a:rPr spc="-5" dirty="0"/>
              <a:t>Break</a:t>
            </a:r>
            <a:r>
              <a:rPr spc="-15" dirty="0"/>
              <a:t> </a:t>
            </a:r>
            <a:r>
              <a:rPr dirty="0"/>
              <a:t>Statement</a:t>
            </a:r>
          </a:p>
        </p:txBody>
      </p:sp>
      <p:grpSp>
        <p:nvGrpSpPr>
          <p:cNvPr id="3" name="object 3"/>
          <p:cNvGrpSpPr/>
          <p:nvPr/>
        </p:nvGrpSpPr>
        <p:grpSpPr>
          <a:xfrm>
            <a:off x="1924621" y="2281237"/>
            <a:ext cx="10267950" cy="4392930"/>
            <a:chOff x="1924621" y="2281237"/>
            <a:chExt cx="10267950" cy="4392930"/>
          </a:xfrm>
        </p:grpSpPr>
        <p:sp>
          <p:nvSpPr>
            <p:cNvPr id="4" name="object 4"/>
            <p:cNvSpPr/>
            <p:nvPr/>
          </p:nvSpPr>
          <p:spPr>
            <a:xfrm>
              <a:off x="8859012"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1929383" y="2286000"/>
              <a:ext cx="8255508" cy="4383024"/>
            </a:xfrm>
            <a:prstGeom prst="rect">
              <a:avLst/>
            </a:prstGeom>
          </p:spPr>
        </p:pic>
        <p:sp>
          <p:nvSpPr>
            <p:cNvPr id="8" name="object 8"/>
            <p:cNvSpPr/>
            <p:nvPr/>
          </p:nvSpPr>
          <p:spPr>
            <a:xfrm>
              <a:off x="1929383" y="2286000"/>
              <a:ext cx="8255634" cy="4383405"/>
            </a:xfrm>
            <a:custGeom>
              <a:avLst/>
              <a:gdLst/>
              <a:ahLst/>
              <a:cxnLst/>
              <a:rect l="l" t="t" r="r" b="b"/>
              <a:pathLst>
                <a:path w="8255634" h="4383405">
                  <a:moveTo>
                    <a:pt x="0" y="4383024"/>
                  </a:moveTo>
                  <a:lnTo>
                    <a:pt x="8255508" y="4383024"/>
                  </a:lnTo>
                  <a:lnTo>
                    <a:pt x="8255508" y="0"/>
                  </a:lnTo>
                  <a:lnTo>
                    <a:pt x="0" y="0"/>
                  </a:lnTo>
                  <a:lnTo>
                    <a:pt x="0" y="4383024"/>
                  </a:lnTo>
                  <a:close/>
                </a:path>
              </a:pathLst>
            </a:custGeom>
            <a:ln w="9524">
              <a:solidFill>
                <a:srgbClr val="0000FF"/>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1545590" cy="513715"/>
          </a:xfrm>
          <a:prstGeom prst="rect">
            <a:avLst/>
          </a:prstGeom>
        </p:spPr>
        <p:txBody>
          <a:bodyPr vert="horz" wrap="square" lIns="0" tIns="13335" rIns="0" bIns="0" rtlCol="0">
            <a:spAutoFit/>
          </a:bodyPr>
          <a:lstStyle/>
          <a:p>
            <a:pPr marL="12700">
              <a:lnSpc>
                <a:spcPct val="100000"/>
              </a:lnSpc>
              <a:spcBef>
                <a:spcPts val="105"/>
              </a:spcBef>
            </a:pPr>
            <a:r>
              <a:rPr spc="-5" dirty="0"/>
              <a:t>Contents</a:t>
            </a:r>
          </a:p>
        </p:txBody>
      </p:sp>
      <p:sp>
        <p:nvSpPr>
          <p:cNvPr id="3" name="object 3"/>
          <p:cNvSpPr txBox="1"/>
          <p:nvPr/>
        </p:nvSpPr>
        <p:spPr>
          <a:xfrm>
            <a:off x="489610" y="2618612"/>
            <a:ext cx="9416390" cy="2020425"/>
          </a:xfrm>
          <a:prstGeom prst="rect">
            <a:avLst/>
          </a:prstGeom>
        </p:spPr>
        <p:txBody>
          <a:bodyPr vert="horz" wrap="square" lIns="0" tIns="12065" rIns="0" bIns="0" rtlCol="0">
            <a:spAutoFit/>
          </a:bodyPr>
          <a:lstStyle/>
          <a:p>
            <a:pPr marL="419100" indent="-407034">
              <a:lnSpc>
                <a:spcPct val="100000"/>
              </a:lnSpc>
              <a:spcBef>
                <a:spcPts val="95"/>
              </a:spcBef>
              <a:buAutoNum type="arabicPeriod"/>
              <a:tabLst>
                <a:tab pos="419100" algn="l"/>
                <a:tab pos="419734" algn="l"/>
              </a:tabLst>
            </a:pPr>
            <a:r>
              <a:rPr lang="en-US" sz="3200" b="1" spc="-5" dirty="0">
                <a:cs typeface="Calibri"/>
              </a:rPr>
              <a:t>Conditional Flow </a:t>
            </a:r>
            <a:r>
              <a:rPr lang="en-US" sz="3200" b="1" spc="-5" dirty="0" smtClean="0">
                <a:cs typeface="Calibri"/>
              </a:rPr>
              <a:t>Statements(Decision making) </a:t>
            </a:r>
          </a:p>
          <a:p>
            <a:pPr marL="419100" indent="-407034">
              <a:lnSpc>
                <a:spcPct val="100000"/>
              </a:lnSpc>
              <a:spcBef>
                <a:spcPts val="95"/>
              </a:spcBef>
              <a:buAutoNum type="arabicPeriod"/>
              <a:tabLst>
                <a:tab pos="419100" algn="l"/>
                <a:tab pos="419734" algn="l"/>
              </a:tabLst>
            </a:pPr>
            <a:r>
              <a:rPr lang="en-US" sz="3200" b="1" spc="-5" dirty="0">
                <a:cs typeface="Calibri"/>
              </a:rPr>
              <a:t>Iterative </a:t>
            </a:r>
            <a:r>
              <a:rPr lang="en-US" sz="3200" b="1" spc="-5" dirty="0" smtClean="0">
                <a:cs typeface="Calibri"/>
              </a:rPr>
              <a:t>Statements (Loops)</a:t>
            </a:r>
          </a:p>
          <a:p>
            <a:pPr marL="419100" indent="-407034">
              <a:lnSpc>
                <a:spcPct val="100000"/>
              </a:lnSpc>
              <a:spcBef>
                <a:spcPts val="95"/>
              </a:spcBef>
              <a:buAutoNum type="arabicPeriod"/>
              <a:tabLst>
                <a:tab pos="419100" algn="l"/>
                <a:tab pos="419734" algn="l"/>
              </a:tabLst>
            </a:pPr>
            <a:r>
              <a:rPr lang="en-US" sz="3200" b="1" spc="-5" dirty="0" smtClean="0">
                <a:cs typeface="Calibri"/>
              </a:rPr>
              <a:t>Jumping statements (break and continue statements)</a:t>
            </a:r>
          </a:p>
          <a:p>
            <a:pPr marL="419100" indent="-407034">
              <a:lnSpc>
                <a:spcPct val="100000"/>
              </a:lnSpc>
              <a:spcBef>
                <a:spcPts val="95"/>
              </a:spcBef>
              <a:buAutoNum type="arabicPeriod"/>
              <a:tabLst>
                <a:tab pos="419100" algn="l"/>
                <a:tab pos="419734" algn="l"/>
              </a:tabLst>
            </a:pPr>
            <a:r>
              <a:rPr lang="en-US" sz="3200" b="1" spc="-5" dirty="0" smtClean="0">
                <a:cs typeface="Calibri"/>
              </a:rPr>
              <a:t>Pointers</a:t>
            </a:r>
            <a:endParaRPr sz="3200" dirty="0">
              <a:cs typeface="Calibri"/>
            </a:endParaRPr>
          </a:p>
        </p:txBody>
      </p:sp>
      <p:sp>
        <p:nvSpPr>
          <p:cNvPr id="4" name="object 4"/>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5" name="object 5"/>
          <p:cNvGrpSpPr/>
          <p:nvPr/>
        </p:nvGrpSpPr>
        <p:grpSpPr>
          <a:xfrm>
            <a:off x="8859011" y="6073140"/>
            <a:ext cx="3333115" cy="346075"/>
            <a:chOff x="8859011" y="6073140"/>
            <a:chExt cx="3333115" cy="346075"/>
          </a:xfrm>
        </p:grpSpPr>
        <p:sp>
          <p:nvSpPr>
            <p:cNvPr id="6" name="object 6"/>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7" name="object 7"/>
            <p:cNvPicPr/>
            <p:nvPr/>
          </p:nvPicPr>
          <p:blipFill>
            <a:blip r:embed="rId2" cstate="print"/>
            <a:stretch>
              <a:fillRect/>
            </a:stretch>
          </p:blipFill>
          <p:spPr>
            <a:xfrm>
              <a:off x="11399519" y="6214872"/>
              <a:ext cx="202692" cy="204215"/>
            </a:xfrm>
            <a:prstGeom prst="rect">
              <a:avLst/>
            </a:prstGeom>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475480"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40" dirty="0"/>
              <a:t> </a:t>
            </a:r>
            <a:r>
              <a:rPr dirty="0"/>
              <a:t>break</a:t>
            </a:r>
            <a:r>
              <a:rPr spc="-30" dirty="0"/>
              <a:t> </a:t>
            </a:r>
            <a:r>
              <a:rPr dirty="0"/>
              <a:t>statement</a:t>
            </a:r>
          </a:p>
        </p:txBody>
      </p:sp>
      <p:grpSp>
        <p:nvGrpSpPr>
          <p:cNvPr id="3" name="object 3"/>
          <p:cNvGrpSpPr/>
          <p:nvPr/>
        </p:nvGrpSpPr>
        <p:grpSpPr>
          <a:xfrm>
            <a:off x="1371600" y="2362200"/>
            <a:ext cx="10820527" cy="4128516"/>
            <a:chOff x="1371600" y="2362200"/>
            <a:chExt cx="10820527" cy="4128516"/>
          </a:xfrm>
        </p:grpSpPr>
        <p:sp>
          <p:nvSpPr>
            <p:cNvPr id="4" name="object 4"/>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1371600" y="2362200"/>
              <a:ext cx="9261348" cy="4128516"/>
            </a:xfrm>
            <a:prstGeom prst="rect">
              <a:avLst/>
            </a:prstGeom>
          </p:spPr>
        </p:pic>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046220" cy="513715"/>
          </a:xfrm>
          <a:prstGeom prst="rect">
            <a:avLst/>
          </a:prstGeom>
        </p:spPr>
        <p:txBody>
          <a:bodyPr vert="horz" wrap="square" lIns="0" tIns="13335" rIns="0" bIns="0" rtlCol="0">
            <a:spAutoFit/>
          </a:bodyPr>
          <a:lstStyle/>
          <a:p>
            <a:pPr marL="12700">
              <a:lnSpc>
                <a:spcPct val="100000"/>
              </a:lnSpc>
              <a:spcBef>
                <a:spcPts val="105"/>
              </a:spcBef>
            </a:pPr>
            <a:r>
              <a:rPr dirty="0"/>
              <a:t>3.2</a:t>
            </a:r>
            <a:r>
              <a:rPr spc="-30" dirty="0"/>
              <a:t> </a:t>
            </a:r>
            <a:r>
              <a:rPr dirty="0"/>
              <a:t>Continue</a:t>
            </a:r>
            <a:r>
              <a:rPr spc="-25" dirty="0"/>
              <a:t> </a:t>
            </a:r>
            <a:r>
              <a:rPr dirty="0"/>
              <a:t>Statement</a:t>
            </a:r>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7" name="object 7"/>
          <p:cNvSpPr txBox="1"/>
          <p:nvPr/>
        </p:nvSpPr>
        <p:spPr>
          <a:xfrm>
            <a:off x="677062" y="2509519"/>
            <a:ext cx="226060" cy="381515"/>
          </a:xfrm>
          <a:prstGeom prst="rect">
            <a:avLst/>
          </a:prstGeom>
        </p:spPr>
        <p:txBody>
          <a:bodyPr vert="horz" wrap="square" lIns="0" tIns="12065" rIns="0" bIns="0" rtlCol="0">
            <a:spAutoFit/>
          </a:bodyPr>
          <a:lstStyle/>
          <a:p>
            <a:pPr marL="12700">
              <a:lnSpc>
                <a:spcPct val="100000"/>
              </a:lnSpc>
              <a:spcBef>
                <a:spcPts val="95"/>
              </a:spcBef>
            </a:pPr>
            <a:r>
              <a:rPr sz="2400" spc="-25" dirty="0">
                <a:solidFill>
                  <a:srgbClr val="F5A208"/>
                </a:solidFill>
                <a:cs typeface="Arial MT"/>
              </a:rPr>
              <a:t>►</a:t>
            </a:r>
            <a:endParaRPr sz="2400" dirty="0">
              <a:cs typeface="Arial MT"/>
            </a:endParaRPr>
          </a:p>
        </p:txBody>
      </p:sp>
      <p:sp>
        <p:nvSpPr>
          <p:cNvPr id="8" name="object 8"/>
          <p:cNvSpPr txBox="1"/>
          <p:nvPr/>
        </p:nvSpPr>
        <p:spPr>
          <a:xfrm>
            <a:off x="1088708" y="2483104"/>
            <a:ext cx="7303134" cy="1072730"/>
          </a:xfrm>
          <a:prstGeom prst="rect">
            <a:avLst/>
          </a:prstGeom>
        </p:spPr>
        <p:txBody>
          <a:bodyPr vert="horz" wrap="square" lIns="0" tIns="13335" rIns="0" bIns="0" rtlCol="0">
            <a:spAutoFit/>
          </a:bodyPr>
          <a:lstStyle/>
          <a:p>
            <a:pPr marL="12700">
              <a:lnSpc>
                <a:spcPct val="100000"/>
              </a:lnSpc>
              <a:spcBef>
                <a:spcPts val="105"/>
              </a:spcBef>
            </a:pPr>
            <a:r>
              <a:rPr sz="2400" b="1" dirty="0">
                <a:cs typeface="Arial"/>
              </a:rPr>
              <a:t>The continue</a:t>
            </a:r>
            <a:r>
              <a:rPr sz="2400" b="1" spc="-35" dirty="0">
                <a:cs typeface="Arial"/>
              </a:rPr>
              <a:t> </a:t>
            </a:r>
            <a:r>
              <a:rPr sz="2400" b="1" dirty="0">
                <a:cs typeface="Arial"/>
              </a:rPr>
              <a:t>statement</a:t>
            </a:r>
            <a:r>
              <a:rPr sz="2400" b="1" spc="-30" dirty="0">
                <a:cs typeface="Arial"/>
              </a:rPr>
              <a:t> </a:t>
            </a:r>
            <a:r>
              <a:rPr sz="2400" dirty="0">
                <a:cs typeface="Arial MT"/>
              </a:rPr>
              <a:t>skips</a:t>
            </a:r>
            <a:r>
              <a:rPr sz="2400" spc="-25" dirty="0">
                <a:cs typeface="Arial MT"/>
              </a:rPr>
              <a:t> </a:t>
            </a:r>
            <a:r>
              <a:rPr sz="2400" dirty="0">
                <a:cs typeface="Arial MT"/>
              </a:rPr>
              <a:t>some</a:t>
            </a:r>
            <a:r>
              <a:rPr sz="2400" spc="-30" dirty="0">
                <a:cs typeface="Arial MT"/>
              </a:rPr>
              <a:t> </a:t>
            </a:r>
            <a:r>
              <a:rPr sz="2400" dirty="0">
                <a:cs typeface="Arial MT"/>
              </a:rPr>
              <a:t>statements</a:t>
            </a:r>
            <a:r>
              <a:rPr sz="2400" spc="-50" dirty="0">
                <a:cs typeface="Arial MT"/>
              </a:rPr>
              <a:t> </a:t>
            </a:r>
            <a:r>
              <a:rPr sz="2400" dirty="0">
                <a:cs typeface="Arial MT"/>
              </a:rPr>
              <a:t>inside</a:t>
            </a:r>
            <a:r>
              <a:rPr sz="2400" spc="-15" dirty="0">
                <a:cs typeface="Arial MT"/>
              </a:rPr>
              <a:t> </a:t>
            </a:r>
            <a:r>
              <a:rPr sz="2400" dirty="0">
                <a:cs typeface="Arial MT"/>
              </a:rPr>
              <a:t>the loop</a:t>
            </a:r>
            <a:r>
              <a:rPr sz="2400" dirty="0" smtClean="0">
                <a:cs typeface="Arial MT"/>
              </a:rPr>
              <a:t>.</a:t>
            </a:r>
            <a:endParaRPr lang="en-US" sz="2400" dirty="0" smtClean="0">
              <a:cs typeface="Arial MT"/>
            </a:endParaRPr>
          </a:p>
          <a:p>
            <a:pPr marL="12700">
              <a:lnSpc>
                <a:spcPct val="100000"/>
              </a:lnSpc>
              <a:spcBef>
                <a:spcPts val="105"/>
              </a:spcBef>
            </a:pPr>
            <a:endParaRPr sz="2000" dirty="0">
              <a:latin typeface="Arial MT"/>
              <a:cs typeface="Arial MT"/>
            </a:endParaRPr>
          </a:p>
        </p:txBody>
      </p:sp>
      <p:sp>
        <p:nvSpPr>
          <p:cNvPr id="9" name="object 9"/>
          <p:cNvSpPr txBox="1"/>
          <p:nvPr/>
        </p:nvSpPr>
        <p:spPr>
          <a:xfrm>
            <a:off x="677062" y="3137763"/>
            <a:ext cx="8830945" cy="1062920"/>
          </a:xfrm>
          <a:prstGeom prst="rect">
            <a:avLst/>
          </a:prstGeom>
        </p:spPr>
        <p:txBody>
          <a:bodyPr vert="horz" wrap="square" lIns="0" tIns="12065" rIns="0" bIns="0" rtlCol="0">
            <a:spAutoFit/>
          </a:bodyPr>
          <a:lstStyle/>
          <a:p>
            <a:pPr marL="355600" marR="5080" indent="-342900">
              <a:lnSpc>
                <a:spcPct val="150100"/>
              </a:lnSpc>
              <a:spcBef>
                <a:spcPts val="95"/>
              </a:spcBef>
              <a:buClr>
                <a:srgbClr val="F5A208"/>
              </a:buClr>
              <a:buSzPct val="80000"/>
              <a:buChar char="►"/>
              <a:tabLst>
                <a:tab pos="354965" algn="l"/>
                <a:tab pos="355600" algn="l"/>
                <a:tab pos="7870825" algn="l"/>
              </a:tabLst>
            </a:pPr>
            <a:r>
              <a:rPr sz="2400" dirty="0">
                <a:cs typeface="Arial MT"/>
              </a:rPr>
              <a:t>The</a:t>
            </a:r>
            <a:r>
              <a:rPr sz="2400" spc="-5" dirty="0">
                <a:cs typeface="Arial MT"/>
              </a:rPr>
              <a:t> </a:t>
            </a:r>
            <a:r>
              <a:rPr sz="2400" dirty="0">
                <a:cs typeface="Arial MT"/>
              </a:rPr>
              <a:t>continue</a:t>
            </a:r>
            <a:r>
              <a:rPr sz="2400" spc="-15" dirty="0">
                <a:cs typeface="Arial MT"/>
              </a:rPr>
              <a:t> </a:t>
            </a:r>
            <a:r>
              <a:rPr sz="2400" dirty="0">
                <a:cs typeface="Arial MT"/>
              </a:rPr>
              <a:t>statement</a:t>
            </a:r>
            <a:r>
              <a:rPr sz="2400" spc="-35" dirty="0">
                <a:cs typeface="Arial MT"/>
              </a:rPr>
              <a:t> </a:t>
            </a:r>
            <a:r>
              <a:rPr sz="2400" dirty="0">
                <a:cs typeface="Arial MT"/>
              </a:rPr>
              <a:t>is</a:t>
            </a:r>
            <a:r>
              <a:rPr sz="2400" spc="15" dirty="0">
                <a:cs typeface="Arial MT"/>
              </a:rPr>
              <a:t> </a:t>
            </a:r>
            <a:r>
              <a:rPr sz="2400" dirty="0">
                <a:cs typeface="Arial MT"/>
              </a:rPr>
              <a:t>used</a:t>
            </a:r>
            <a:r>
              <a:rPr sz="2400" spc="-10" dirty="0">
                <a:cs typeface="Arial MT"/>
              </a:rPr>
              <a:t> </a:t>
            </a:r>
            <a:r>
              <a:rPr sz="2400" dirty="0">
                <a:cs typeface="Arial MT"/>
              </a:rPr>
              <a:t>with</a:t>
            </a:r>
            <a:r>
              <a:rPr sz="2400" spc="-25" dirty="0">
                <a:cs typeface="Arial MT"/>
              </a:rPr>
              <a:t> </a:t>
            </a:r>
            <a:r>
              <a:rPr sz="2400" b="1" dirty="0">
                <a:cs typeface="Arial"/>
              </a:rPr>
              <a:t>decision</a:t>
            </a:r>
            <a:r>
              <a:rPr sz="2400" b="1" spc="-15" dirty="0">
                <a:cs typeface="Arial"/>
              </a:rPr>
              <a:t> </a:t>
            </a:r>
            <a:r>
              <a:rPr sz="2400" b="1" dirty="0">
                <a:cs typeface="Arial"/>
              </a:rPr>
              <a:t>making</a:t>
            </a:r>
            <a:r>
              <a:rPr sz="2400" b="1" spc="-10" dirty="0">
                <a:cs typeface="Arial"/>
              </a:rPr>
              <a:t> </a:t>
            </a:r>
            <a:r>
              <a:rPr sz="2400" b="1" dirty="0" err="1" smtClean="0">
                <a:cs typeface="Arial"/>
              </a:rPr>
              <a:t>stateme</a:t>
            </a:r>
            <a:r>
              <a:rPr lang="en-US" sz="2400" b="1" dirty="0">
                <a:cs typeface="Arial"/>
              </a:rPr>
              <a:t> </a:t>
            </a:r>
            <a:r>
              <a:rPr sz="2400" b="1" dirty="0" smtClean="0">
                <a:cs typeface="Arial"/>
              </a:rPr>
              <a:t>such</a:t>
            </a:r>
            <a:r>
              <a:rPr sz="2400" b="1" spc="-90" dirty="0" smtClean="0">
                <a:cs typeface="Arial"/>
              </a:rPr>
              <a:t> </a:t>
            </a:r>
            <a:r>
              <a:rPr sz="2400" b="1" dirty="0">
                <a:cs typeface="Arial"/>
              </a:rPr>
              <a:t>as </a:t>
            </a:r>
            <a:r>
              <a:rPr sz="2400" b="1" spc="-545" dirty="0">
                <a:cs typeface="Arial"/>
              </a:rPr>
              <a:t> </a:t>
            </a:r>
            <a:r>
              <a:rPr sz="2400" b="1" spc="-5" dirty="0">
                <a:cs typeface="Arial"/>
              </a:rPr>
              <a:t>if...else</a:t>
            </a:r>
            <a:r>
              <a:rPr sz="2400" spc="-5" dirty="0">
                <a:cs typeface="Arial MT"/>
              </a:rPr>
              <a:t>.</a:t>
            </a:r>
            <a:endParaRPr sz="2400" dirty="0">
              <a:cs typeface="Arial MT"/>
            </a:endParaRPr>
          </a:p>
        </p:txBody>
      </p:sp>
      <p:sp>
        <p:nvSpPr>
          <p:cNvPr id="10" name="object 10"/>
          <p:cNvSpPr txBox="1"/>
          <p:nvPr/>
        </p:nvSpPr>
        <p:spPr>
          <a:xfrm>
            <a:off x="677062" y="4440682"/>
            <a:ext cx="226060" cy="381515"/>
          </a:xfrm>
          <a:prstGeom prst="rect">
            <a:avLst/>
          </a:prstGeom>
        </p:spPr>
        <p:txBody>
          <a:bodyPr vert="horz" wrap="square" lIns="0" tIns="12065" rIns="0" bIns="0" rtlCol="0">
            <a:spAutoFit/>
          </a:bodyPr>
          <a:lstStyle/>
          <a:p>
            <a:pPr marL="12700">
              <a:lnSpc>
                <a:spcPct val="100000"/>
              </a:lnSpc>
              <a:spcBef>
                <a:spcPts val="95"/>
              </a:spcBef>
            </a:pPr>
            <a:r>
              <a:rPr sz="2400" spc="-25" dirty="0">
                <a:solidFill>
                  <a:srgbClr val="F5A208"/>
                </a:solidFill>
                <a:cs typeface="Arial MT"/>
              </a:rPr>
              <a:t>►</a:t>
            </a:r>
            <a:endParaRPr sz="2400" dirty="0">
              <a:cs typeface="Arial MT"/>
            </a:endParaRPr>
          </a:p>
        </p:txBody>
      </p:sp>
      <p:sp>
        <p:nvSpPr>
          <p:cNvPr id="11" name="object 11"/>
          <p:cNvSpPr txBox="1"/>
          <p:nvPr/>
        </p:nvSpPr>
        <p:spPr>
          <a:xfrm>
            <a:off x="1088708" y="4378174"/>
            <a:ext cx="4397692" cy="382156"/>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Syntax</a:t>
            </a:r>
            <a:r>
              <a:rPr sz="2400" b="1" dirty="0">
                <a:cs typeface="Arial"/>
              </a:rPr>
              <a:t> of</a:t>
            </a:r>
            <a:r>
              <a:rPr sz="2400" b="1" spc="-35" dirty="0">
                <a:cs typeface="Arial"/>
              </a:rPr>
              <a:t> </a:t>
            </a:r>
            <a:r>
              <a:rPr sz="2400" b="1" dirty="0">
                <a:cs typeface="Arial"/>
              </a:rPr>
              <a:t>continue</a:t>
            </a:r>
            <a:r>
              <a:rPr sz="2400" b="1" spc="-45" dirty="0">
                <a:cs typeface="Arial"/>
              </a:rPr>
              <a:t> </a:t>
            </a:r>
            <a:r>
              <a:rPr sz="2400" b="1" dirty="0">
                <a:cs typeface="Arial"/>
              </a:rPr>
              <a:t>Statement</a:t>
            </a:r>
            <a:endParaRPr sz="2400" dirty="0">
              <a:cs typeface="Arial"/>
            </a:endParaRPr>
          </a:p>
        </p:txBody>
      </p:sp>
      <p:sp>
        <p:nvSpPr>
          <p:cNvPr id="12" name="object 12"/>
          <p:cNvSpPr txBox="1"/>
          <p:nvPr/>
        </p:nvSpPr>
        <p:spPr>
          <a:xfrm>
            <a:off x="1579625" y="4971415"/>
            <a:ext cx="1977389" cy="452120"/>
          </a:xfrm>
          <a:prstGeom prst="rect">
            <a:avLst/>
          </a:prstGeom>
        </p:spPr>
        <p:txBody>
          <a:bodyPr vert="horz" wrap="square" lIns="0" tIns="12065" rIns="0" bIns="0" rtlCol="0">
            <a:spAutoFit/>
          </a:bodyPr>
          <a:lstStyle/>
          <a:p>
            <a:pPr marL="12065">
              <a:lnSpc>
                <a:spcPct val="100000"/>
              </a:lnSpc>
              <a:spcBef>
                <a:spcPts val="95"/>
              </a:spcBef>
              <a:buClr>
                <a:srgbClr val="F5A208"/>
              </a:buClr>
              <a:buSzPct val="80357"/>
              <a:tabLst>
                <a:tab pos="366395" algn="l"/>
              </a:tabLst>
            </a:pPr>
            <a:r>
              <a:rPr sz="2400" b="1" spc="-5" dirty="0">
                <a:solidFill>
                  <a:srgbClr val="FF0000"/>
                </a:solidFill>
                <a:cs typeface="Arial"/>
              </a:rPr>
              <a:t>continue</a:t>
            </a:r>
            <a:r>
              <a:rPr sz="2800" b="1" spc="-5" dirty="0">
                <a:solidFill>
                  <a:srgbClr val="FF0000"/>
                </a:solidFill>
                <a:latin typeface="Arial"/>
                <a:cs typeface="Arial"/>
              </a:rPr>
              <a:t>;</a:t>
            </a:r>
            <a:endParaRPr sz="2800" dirty="0">
              <a:latin typeface="Arial"/>
              <a:cs typeface="Aria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648325" cy="513715"/>
          </a:xfrm>
          <a:prstGeom prst="rect">
            <a:avLst/>
          </a:prstGeom>
        </p:spPr>
        <p:txBody>
          <a:bodyPr vert="horz" wrap="square" lIns="0" tIns="13335" rIns="0" bIns="0" rtlCol="0">
            <a:spAutoFit/>
          </a:bodyPr>
          <a:lstStyle/>
          <a:p>
            <a:pPr marL="12700">
              <a:lnSpc>
                <a:spcPct val="100000"/>
              </a:lnSpc>
              <a:spcBef>
                <a:spcPts val="105"/>
              </a:spcBef>
            </a:pPr>
            <a:r>
              <a:rPr dirty="0"/>
              <a:t>Flowchart</a:t>
            </a:r>
            <a:r>
              <a:rPr spc="-45" dirty="0"/>
              <a:t> </a:t>
            </a:r>
            <a:r>
              <a:rPr dirty="0"/>
              <a:t>of</a:t>
            </a:r>
            <a:r>
              <a:rPr spc="-20" dirty="0"/>
              <a:t> </a:t>
            </a:r>
            <a:r>
              <a:rPr dirty="0"/>
              <a:t>Continue</a:t>
            </a:r>
            <a:r>
              <a:rPr spc="-25" dirty="0"/>
              <a:t> </a:t>
            </a:r>
            <a:r>
              <a:rPr dirty="0"/>
              <a:t>Statement</a:t>
            </a:r>
          </a:p>
        </p:txBody>
      </p:sp>
      <p:grpSp>
        <p:nvGrpSpPr>
          <p:cNvPr id="3" name="object 3"/>
          <p:cNvGrpSpPr/>
          <p:nvPr/>
        </p:nvGrpSpPr>
        <p:grpSpPr>
          <a:xfrm>
            <a:off x="2342388" y="2286000"/>
            <a:ext cx="9850120" cy="4387850"/>
            <a:chOff x="2342388" y="2286000"/>
            <a:chExt cx="9850120" cy="4387850"/>
          </a:xfrm>
        </p:grpSpPr>
        <p:sp>
          <p:nvSpPr>
            <p:cNvPr id="4" name="object 4"/>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2"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2342388" y="2286000"/>
              <a:ext cx="7508748" cy="4387596"/>
            </a:xfrm>
            <a:prstGeom prst="rect">
              <a:avLst/>
            </a:prstGeom>
          </p:spPr>
        </p:pic>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673090" cy="513715"/>
          </a:xfrm>
          <a:prstGeom prst="rect">
            <a:avLst/>
          </a:prstGeom>
        </p:spPr>
        <p:txBody>
          <a:bodyPr vert="horz" wrap="square" lIns="0" tIns="13335" rIns="0" bIns="0" rtlCol="0">
            <a:spAutoFit/>
          </a:bodyPr>
          <a:lstStyle/>
          <a:p>
            <a:pPr marL="12700">
              <a:lnSpc>
                <a:spcPct val="100000"/>
              </a:lnSpc>
              <a:spcBef>
                <a:spcPts val="105"/>
              </a:spcBef>
            </a:pPr>
            <a:r>
              <a:rPr dirty="0"/>
              <a:t>How</a:t>
            </a:r>
            <a:r>
              <a:rPr spc="-15" dirty="0"/>
              <a:t> </a:t>
            </a:r>
            <a:r>
              <a:rPr dirty="0"/>
              <a:t>Continue</a:t>
            </a:r>
            <a:r>
              <a:rPr spc="-25" dirty="0"/>
              <a:t> </a:t>
            </a:r>
            <a:r>
              <a:rPr dirty="0"/>
              <a:t>Statement</a:t>
            </a:r>
            <a:r>
              <a:rPr spc="-35" dirty="0"/>
              <a:t> </a:t>
            </a:r>
            <a:r>
              <a:rPr dirty="0"/>
              <a:t>Works?</a:t>
            </a:r>
          </a:p>
        </p:txBody>
      </p:sp>
      <p:grpSp>
        <p:nvGrpSpPr>
          <p:cNvPr id="3" name="object 3"/>
          <p:cNvGrpSpPr/>
          <p:nvPr/>
        </p:nvGrpSpPr>
        <p:grpSpPr>
          <a:xfrm>
            <a:off x="2833116" y="2286000"/>
            <a:ext cx="9359265" cy="4296410"/>
            <a:chOff x="2833116" y="2286000"/>
            <a:chExt cx="9359265" cy="4296410"/>
          </a:xfrm>
        </p:grpSpPr>
        <p:sp>
          <p:nvSpPr>
            <p:cNvPr id="4" name="object 4"/>
            <p:cNvSpPr/>
            <p:nvPr/>
          </p:nvSpPr>
          <p:spPr>
            <a:xfrm>
              <a:off x="8859012"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2833116" y="2286000"/>
              <a:ext cx="7187183" cy="4296156"/>
            </a:xfrm>
            <a:prstGeom prst="rect">
              <a:avLst/>
            </a:prstGeom>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99935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45" dirty="0"/>
              <a:t> </a:t>
            </a:r>
            <a:r>
              <a:rPr dirty="0"/>
              <a:t>continue</a:t>
            </a:r>
            <a:r>
              <a:rPr spc="-55" dirty="0"/>
              <a:t> </a:t>
            </a:r>
            <a:r>
              <a:rPr dirty="0"/>
              <a:t>statement</a:t>
            </a:r>
          </a:p>
        </p:txBody>
      </p:sp>
      <p:sp>
        <p:nvSpPr>
          <p:cNvPr id="3" name="object 3"/>
          <p:cNvSpPr/>
          <p:nvPr/>
        </p:nvSpPr>
        <p:spPr>
          <a:xfrm>
            <a:off x="1689354" y="2504694"/>
            <a:ext cx="3917950" cy="3709670"/>
          </a:xfrm>
          <a:custGeom>
            <a:avLst/>
            <a:gdLst/>
            <a:ahLst/>
            <a:cxnLst/>
            <a:rect l="l" t="t" r="r" b="b"/>
            <a:pathLst>
              <a:path w="3917950" h="3709670">
                <a:moveTo>
                  <a:pt x="0" y="3709416"/>
                </a:moveTo>
                <a:lnTo>
                  <a:pt x="3917823" y="3709416"/>
                </a:lnTo>
                <a:lnTo>
                  <a:pt x="3917823" y="0"/>
                </a:lnTo>
                <a:lnTo>
                  <a:pt x="0" y="0"/>
                </a:lnTo>
                <a:lnTo>
                  <a:pt x="0" y="3709416"/>
                </a:lnTo>
                <a:close/>
              </a:path>
            </a:pathLst>
          </a:custGeom>
          <a:ln w="19800">
            <a:solidFill>
              <a:srgbClr val="000000"/>
            </a:solidFill>
          </a:ln>
        </p:spPr>
        <p:txBody>
          <a:bodyPr wrap="square" lIns="0" tIns="0" rIns="0" bIns="0" rtlCol="0"/>
          <a:lstStyle/>
          <a:p>
            <a:endParaRPr/>
          </a:p>
        </p:txBody>
      </p:sp>
      <p:grpSp>
        <p:nvGrpSpPr>
          <p:cNvPr id="4" name="object 4"/>
          <p:cNvGrpSpPr/>
          <p:nvPr/>
        </p:nvGrpSpPr>
        <p:grpSpPr>
          <a:xfrm>
            <a:off x="5835401" y="2551181"/>
            <a:ext cx="6356985" cy="3868420"/>
            <a:chOff x="5835401" y="2551181"/>
            <a:chExt cx="6356985" cy="3868420"/>
          </a:xfrm>
        </p:grpSpPr>
        <p:sp>
          <p:nvSpPr>
            <p:cNvPr id="5" name="object 5"/>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sp>
          <p:nvSpPr>
            <p:cNvPr id="7" name="object 7"/>
            <p:cNvSpPr/>
            <p:nvPr/>
          </p:nvSpPr>
          <p:spPr>
            <a:xfrm>
              <a:off x="8752331"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8" name="object 8"/>
            <p:cNvSpPr/>
            <p:nvPr/>
          </p:nvSpPr>
          <p:spPr>
            <a:xfrm>
              <a:off x="5845301" y="2561081"/>
              <a:ext cx="4081145" cy="3655060"/>
            </a:xfrm>
            <a:custGeom>
              <a:avLst/>
              <a:gdLst/>
              <a:ahLst/>
              <a:cxnLst/>
              <a:rect l="l" t="t" r="r" b="b"/>
              <a:pathLst>
                <a:path w="4081145" h="3655060">
                  <a:moveTo>
                    <a:pt x="0" y="3654552"/>
                  </a:moveTo>
                  <a:lnTo>
                    <a:pt x="4080763" y="3654552"/>
                  </a:lnTo>
                  <a:lnTo>
                    <a:pt x="4080763" y="0"/>
                  </a:lnTo>
                  <a:lnTo>
                    <a:pt x="0" y="0"/>
                  </a:lnTo>
                  <a:lnTo>
                    <a:pt x="0" y="3654552"/>
                  </a:lnTo>
                  <a:close/>
                </a:path>
              </a:pathLst>
            </a:custGeom>
            <a:ln w="19800">
              <a:solidFill>
                <a:srgbClr val="000000"/>
              </a:solidFill>
            </a:ln>
          </p:spPr>
          <p:txBody>
            <a:bodyPr wrap="square" lIns="0" tIns="0" rIns="0" bIns="0" rtlCol="0"/>
            <a:lstStyle/>
            <a:p>
              <a:endParaRPr/>
            </a:p>
          </p:txBody>
        </p:sp>
      </p:grpSp>
      <p:sp>
        <p:nvSpPr>
          <p:cNvPr id="9" name="object 9"/>
          <p:cNvSpPr txBox="1">
            <a:spLocks noGrp="1"/>
          </p:cNvSpPr>
          <p:nvPr>
            <p:ph sz="half" idx="2"/>
          </p:nvPr>
        </p:nvSpPr>
        <p:spPr>
          <a:prstGeom prst="rect">
            <a:avLst/>
          </a:prstGeom>
        </p:spPr>
        <p:txBody>
          <a:bodyPr vert="horz" wrap="square" lIns="0" tIns="81280" rIns="0" bIns="0" rtlCol="0">
            <a:spAutoFit/>
          </a:bodyPr>
          <a:lstStyle/>
          <a:p>
            <a:pPr marL="12700" marR="264795">
              <a:lnSpc>
                <a:spcPct val="75000"/>
              </a:lnSpc>
              <a:spcBef>
                <a:spcPts val="640"/>
              </a:spcBef>
            </a:pPr>
            <a:r>
              <a:rPr dirty="0">
                <a:latin typeface="+mn-lt"/>
              </a:rPr>
              <a:t>//</a:t>
            </a:r>
            <a:r>
              <a:rPr spc="-20" dirty="0">
                <a:latin typeface="+mn-lt"/>
              </a:rPr>
              <a:t> </a:t>
            </a:r>
            <a:r>
              <a:rPr spc="-5" dirty="0">
                <a:latin typeface="+mn-lt"/>
              </a:rPr>
              <a:t>Program</a:t>
            </a:r>
            <a:r>
              <a:rPr dirty="0">
                <a:latin typeface="+mn-lt"/>
              </a:rPr>
              <a:t> to</a:t>
            </a:r>
            <a:r>
              <a:rPr spc="-20" dirty="0">
                <a:latin typeface="+mn-lt"/>
              </a:rPr>
              <a:t> </a:t>
            </a:r>
            <a:r>
              <a:rPr spc="-5" dirty="0">
                <a:latin typeface="+mn-lt"/>
              </a:rPr>
              <a:t>calculate</a:t>
            </a:r>
            <a:r>
              <a:rPr spc="10" dirty="0">
                <a:latin typeface="+mn-lt"/>
              </a:rPr>
              <a:t> </a:t>
            </a:r>
            <a:r>
              <a:rPr dirty="0">
                <a:latin typeface="+mn-lt"/>
              </a:rPr>
              <a:t>sum</a:t>
            </a:r>
            <a:r>
              <a:rPr spc="-10" dirty="0">
                <a:latin typeface="+mn-lt"/>
              </a:rPr>
              <a:t> </a:t>
            </a:r>
            <a:r>
              <a:rPr spc="-5" dirty="0">
                <a:latin typeface="+mn-lt"/>
              </a:rPr>
              <a:t>of </a:t>
            </a:r>
            <a:r>
              <a:rPr spc="-484" dirty="0">
                <a:latin typeface="+mn-lt"/>
              </a:rPr>
              <a:t> </a:t>
            </a:r>
            <a:r>
              <a:rPr spc="-5" dirty="0">
                <a:latin typeface="+mn-lt"/>
              </a:rPr>
              <a:t>maximum</a:t>
            </a:r>
            <a:r>
              <a:rPr spc="15" dirty="0">
                <a:latin typeface="+mn-lt"/>
              </a:rPr>
              <a:t> </a:t>
            </a:r>
            <a:r>
              <a:rPr dirty="0">
                <a:latin typeface="+mn-lt"/>
              </a:rPr>
              <a:t>of</a:t>
            </a:r>
            <a:r>
              <a:rPr spc="-15" dirty="0">
                <a:latin typeface="+mn-lt"/>
              </a:rPr>
              <a:t> </a:t>
            </a:r>
            <a:r>
              <a:rPr spc="-5" dirty="0">
                <a:latin typeface="+mn-lt"/>
              </a:rPr>
              <a:t>10</a:t>
            </a:r>
            <a:r>
              <a:rPr dirty="0">
                <a:latin typeface="+mn-lt"/>
              </a:rPr>
              <a:t> </a:t>
            </a:r>
            <a:r>
              <a:rPr spc="-5" dirty="0">
                <a:latin typeface="+mn-lt"/>
              </a:rPr>
              <a:t>numbers</a:t>
            </a:r>
          </a:p>
          <a:p>
            <a:pPr marL="12700">
              <a:lnSpc>
                <a:spcPts val="2105"/>
              </a:lnSpc>
              <a:spcBef>
                <a:spcPts val="204"/>
              </a:spcBef>
            </a:pPr>
            <a:r>
              <a:rPr sz="2000" spc="-5" dirty="0">
                <a:latin typeface="+mn-lt"/>
              </a:rPr>
              <a:t>/</a:t>
            </a:r>
            <a:r>
              <a:rPr spc="-5" dirty="0">
                <a:latin typeface="+mn-lt"/>
              </a:rPr>
              <a:t>/</a:t>
            </a:r>
            <a:r>
              <a:rPr spc="-10" dirty="0">
                <a:latin typeface="+mn-lt"/>
              </a:rPr>
              <a:t> </a:t>
            </a:r>
            <a:r>
              <a:rPr spc="-5" dirty="0">
                <a:latin typeface="+mn-lt"/>
              </a:rPr>
              <a:t>Negative</a:t>
            </a:r>
            <a:r>
              <a:rPr dirty="0">
                <a:latin typeface="+mn-lt"/>
              </a:rPr>
              <a:t> </a:t>
            </a:r>
            <a:r>
              <a:rPr spc="-5" dirty="0">
                <a:latin typeface="+mn-lt"/>
              </a:rPr>
              <a:t>numbers</a:t>
            </a:r>
            <a:r>
              <a:rPr spc="20" dirty="0">
                <a:latin typeface="+mn-lt"/>
              </a:rPr>
              <a:t> </a:t>
            </a:r>
            <a:r>
              <a:rPr spc="-5" dirty="0">
                <a:latin typeface="+mn-lt"/>
              </a:rPr>
              <a:t>are</a:t>
            </a:r>
            <a:r>
              <a:rPr spc="-20" dirty="0">
                <a:latin typeface="+mn-lt"/>
              </a:rPr>
              <a:t> </a:t>
            </a:r>
            <a:r>
              <a:rPr spc="-5" dirty="0">
                <a:latin typeface="+mn-lt"/>
              </a:rPr>
              <a:t>skipped</a:t>
            </a:r>
            <a:endParaRPr sz="2000" dirty="0">
              <a:latin typeface="+mn-lt"/>
            </a:endParaRPr>
          </a:p>
          <a:p>
            <a:pPr marL="12700">
              <a:lnSpc>
                <a:spcPts val="2105"/>
              </a:lnSpc>
            </a:pPr>
            <a:r>
              <a:rPr sz="2000" spc="-5" dirty="0">
                <a:latin typeface="+mn-lt"/>
              </a:rPr>
              <a:t>f</a:t>
            </a:r>
            <a:r>
              <a:rPr spc="-5" dirty="0">
                <a:latin typeface="+mn-lt"/>
              </a:rPr>
              <a:t>rom</a:t>
            </a:r>
            <a:r>
              <a:rPr spc="-30" dirty="0">
                <a:latin typeface="+mn-lt"/>
              </a:rPr>
              <a:t> </a:t>
            </a:r>
            <a:r>
              <a:rPr spc="-5" dirty="0">
                <a:latin typeface="+mn-lt"/>
              </a:rPr>
              <a:t>calculation</a:t>
            </a:r>
            <a:endParaRPr sz="2000" dirty="0">
              <a:latin typeface="+mn-lt"/>
            </a:endParaRPr>
          </a:p>
          <a:p>
            <a:pPr marL="12700">
              <a:lnSpc>
                <a:spcPct val="100000"/>
              </a:lnSpc>
              <a:spcBef>
                <a:spcPts val="395"/>
              </a:spcBef>
            </a:pPr>
            <a:r>
              <a:rPr spc="-5" dirty="0">
                <a:latin typeface="+mn-lt"/>
              </a:rPr>
              <a:t>#</a:t>
            </a:r>
            <a:r>
              <a:rPr spc="-20" dirty="0">
                <a:latin typeface="+mn-lt"/>
              </a:rPr>
              <a:t> </a:t>
            </a:r>
            <a:r>
              <a:rPr spc="-5" dirty="0">
                <a:latin typeface="+mn-lt"/>
              </a:rPr>
              <a:t>include</a:t>
            </a:r>
            <a:r>
              <a:rPr dirty="0">
                <a:latin typeface="+mn-lt"/>
              </a:rPr>
              <a:t> </a:t>
            </a:r>
            <a:r>
              <a:rPr spc="-5" dirty="0">
                <a:latin typeface="+mn-lt"/>
              </a:rPr>
              <a:t>&lt;stdio.h&gt;</a:t>
            </a:r>
          </a:p>
          <a:p>
            <a:pPr marL="12700">
              <a:lnSpc>
                <a:spcPct val="100000"/>
              </a:lnSpc>
              <a:spcBef>
                <a:spcPts val="695"/>
              </a:spcBef>
            </a:pPr>
            <a:r>
              <a:rPr spc="-5" dirty="0">
                <a:latin typeface="+mn-lt"/>
              </a:rPr>
              <a:t>int</a:t>
            </a:r>
            <a:r>
              <a:rPr spc="-30" dirty="0">
                <a:latin typeface="+mn-lt"/>
              </a:rPr>
              <a:t> </a:t>
            </a:r>
            <a:r>
              <a:rPr spc="-5" dirty="0">
                <a:latin typeface="+mn-lt"/>
              </a:rPr>
              <a:t>main(){</a:t>
            </a:r>
          </a:p>
          <a:p>
            <a:pPr marL="291465">
              <a:lnSpc>
                <a:spcPct val="100000"/>
              </a:lnSpc>
              <a:spcBef>
                <a:spcPts val="1105"/>
              </a:spcBef>
            </a:pPr>
            <a:r>
              <a:rPr spc="-5" dirty="0">
                <a:latin typeface="+mn-lt"/>
              </a:rPr>
              <a:t>int</a:t>
            </a:r>
            <a:r>
              <a:rPr spc="-40" dirty="0">
                <a:latin typeface="+mn-lt"/>
              </a:rPr>
              <a:t> </a:t>
            </a:r>
            <a:r>
              <a:rPr dirty="0">
                <a:latin typeface="+mn-lt"/>
              </a:rPr>
              <a:t>i;</a:t>
            </a:r>
          </a:p>
          <a:p>
            <a:pPr marL="291465">
              <a:lnSpc>
                <a:spcPct val="100000"/>
              </a:lnSpc>
              <a:spcBef>
                <a:spcPts val="385"/>
              </a:spcBef>
            </a:pPr>
            <a:r>
              <a:rPr spc="-5" dirty="0">
                <a:latin typeface="+mn-lt"/>
              </a:rPr>
              <a:t>double</a:t>
            </a:r>
            <a:r>
              <a:rPr dirty="0">
                <a:latin typeface="+mn-lt"/>
              </a:rPr>
              <a:t> </a:t>
            </a:r>
            <a:r>
              <a:rPr spc="-5" dirty="0">
                <a:latin typeface="+mn-lt"/>
              </a:rPr>
              <a:t>number,</a:t>
            </a:r>
            <a:r>
              <a:rPr spc="-10" dirty="0">
                <a:latin typeface="+mn-lt"/>
              </a:rPr>
              <a:t> </a:t>
            </a:r>
            <a:r>
              <a:rPr dirty="0">
                <a:latin typeface="+mn-lt"/>
              </a:rPr>
              <a:t>sum</a:t>
            </a:r>
            <a:r>
              <a:rPr spc="-10" dirty="0">
                <a:latin typeface="+mn-lt"/>
              </a:rPr>
              <a:t> </a:t>
            </a:r>
            <a:r>
              <a:rPr dirty="0">
                <a:latin typeface="+mn-lt"/>
              </a:rPr>
              <a:t>=</a:t>
            </a:r>
            <a:r>
              <a:rPr spc="-10" dirty="0">
                <a:latin typeface="+mn-lt"/>
              </a:rPr>
              <a:t> </a:t>
            </a:r>
            <a:r>
              <a:rPr spc="-5" dirty="0">
                <a:latin typeface="+mn-lt"/>
              </a:rPr>
              <a:t>0.0;</a:t>
            </a:r>
          </a:p>
          <a:p>
            <a:pPr marL="571500" marR="354965" indent="-280670">
              <a:lnSpc>
                <a:spcPct val="132000"/>
              </a:lnSpc>
              <a:spcBef>
                <a:spcPts val="5"/>
              </a:spcBef>
            </a:pPr>
            <a:r>
              <a:rPr dirty="0">
                <a:latin typeface="+mn-lt"/>
              </a:rPr>
              <a:t>for(i=1; </a:t>
            </a:r>
            <a:r>
              <a:rPr spc="-5" dirty="0">
                <a:latin typeface="+mn-lt"/>
              </a:rPr>
              <a:t>i </a:t>
            </a:r>
            <a:r>
              <a:rPr dirty="0">
                <a:latin typeface="+mn-lt"/>
              </a:rPr>
              <a:t>&lt;= </a:t>
            </a:r>
            <a:r>
              <a:rPr spc="-5" dirty="0">
                <a:latin typeface="+mn-lt"/>
              </a:rPr>
              <a:t>10; </a:t>
            </a:r>
            <a:r>
              <a:rPr dirty="0">
                <a:latin typeface="+mn-lt"/>
              </a:rPr>
              <a:t>++i) { </a:t>
            </a:r>
            <a:r>
              <a:rPr spc="5" dirty="0">
                <a:latin typeface="+mn-lt"/>
              </a:rPr>
              <a:t> </a:t>
            </a:r>
            <a:r>
              <a:rPr spc="-5" dirty="0">
                <a:latin typeface="+mn-lt"/>
              </a:rPr>
              <a:t>printf("Enter </a:t>
            </a:r>
            <a:r>
              <a:rPr dirty="0">
                <a:latin typeface="+mn-lt"/>
              </a:rPr>
              <a:t>a </a:t>
            </a:r>
            <a:r>
              <a:rPr spc="-5" dirty="0">
                <a:latin typeface="+mn-lt"/>
              </a:rPr>
              <a:t>n%d: </a:t>
            </a:r>
            <a:r>
              <a:rPr dirty="0">
                <a:latin typeface="+mn-lt"/>
              </a:rPr>
              <a:t>",i); </a:t>
            </a:r>
            <a:r>
              <a:rPr spc="-495" dirty="0">
                <a:latin typeface="+mn-lt"/>
              </a:rPr>
              <a:t> </a:t>
            </a:r>
            <a:r>
              <a:rPr spc="-5" dirty="0">
                <a:latin typeface="+mn-lt"/>
              </a:rPr>
              <a:t>scanf("%lf",&amp;number);</a:t>
            </a:r>
          </a:p>
        </p:txBody>
      </p:sp>
      <p:sp>
        <p:nvSpPr>
          <p:cNvPr id="10" name="object 10"/>
          <p:cNvSpPr txBox="1"/>
          <p:nvPr/>
        </p:nvSpPr>
        <p:spPr>
          <a:xfrm>
            <a:off x="6760844" y="3458336"/>
            <a:ext cx="117094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0000"/>
                </a:solidFill>
                <a:latin typeface="Arial"/>
                <a:cs typeface="Arial"/>
              </a:rPr>
              <a:t>continue;</a:t>
            </a:r>
            <a:endParaRPr sz="2000">
              <a:latin typeface="Arial"/>
              <a:cs typeface="Arial"/>
            </a:endParaRPr>
          </a:p>
        </p:txBody>
      </p:sp>
      <p:sp>
        <p:nvSpPr>
          <p:cNvPr id="11" name="object 11"/>
          <p:cNvSpPr txBox="1"/>
          <p:nvPr/>
        </p:nvSpPr>
        <p:spPr>
          <a:xfrm>
            <a:off x="6481953" y="3608959"/>
            <a:ext cx="124460"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0000"/>
                </a:solidFill>
                <a:latin typeface="Arial"/>
                <a:cs typeface="Arial"/>
              </a:rPr>
              <a:t>}</a:t>
            </a:r>
            <a:endParaRPr sz="2000">
              <a:latin typeface="Arial"/>
              <a:cs typeface="Arial"/>
            </a:endParaRPr>
          </a:p>
        </p:txBody>
      </p:sp>
      <p:sp>
        <p:nvSpPr>
          <p:cNvPr id="12" name="object 12"/>
          <p:cNvSpPr txBox="1"/>
          <p:nvPr/>
        </p:nvSpPr>
        <p:spPr>
          <a:xfrm>
            <a:off x="6201536" y="4509642"/>
            <a:ext cx="110489"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
        <p:nvSpPr>
          <p:cNvPr id="13" name="object 13"/>
          <p:cNvSpPr txBox="1"/>
          <p:nvPr/>
        </p:nvSpPr>
        <p:spPr>
          <a:xfrm>
            <a:off x="5845301" y="2488818"/>
            <a:ext cx="3605529" cy="295275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cs typeface="Arial"/>
              </a:rPr>
              <a:t>//</a:t>
            </a:r>
            <a:r>
              <a:rPr sz="1800" b="1" spc="-15" dirty="0">
                <a:solidFill>
                  <a:srgbClr val="FF0000"/>
                </a:solidFill>
                <a:cs typeface="Arial"/>
              </a:rPr>
              <a:t> </a:t>
            </a:r>
            <a:r>
              <a:rPr sz="1800" b="1" dirty="0">
                <a:solidFill>
                  <a:srgbClr val="FF0000"/>
                </a:solidFill>
                <a:cs typeface="Arial"/>
              </a:rPr>
              <a:t>If</a:t>
            </a:r>
            <a:r>
              <a:rPr sz="1800" b="1" spc="-10" dirty="0">
                <a:solidFill>
                  <a:srgbClr val="FF0000"/>
                </a:solidFill>
                <a:cs typeface="Arial"/>
              </a:rPr>
              <a:t> </a:t>
            </a:r>
            <a:r>
              <a:rPr sz="1800" b="1" spc="-5" dirty="0">
                <a:solidFill>
                  <a:srgbClr val="FF0000"/>
                </a:solidFill>
                <a:cs typeface="Arial"/>
              </a:rPr>
              <a:t>user</a:t>
            </a:r>
            <a:r>
              <a:rPr sz="1800" b="1" dirty="0">
                <a:solidFill>
                  <a:srgbClr val="FF0000"/>
                </a:solidFill>
                <a:cs typeface="Arial"/>
              </a:rPr>
              <a:t> </a:t>
            </a:r>
            <a:r>
              <a:rPr sz="1800" b="1" spc="-5" dirty="0">
                <a:solidFill>
                  <a:srgbClr val="FF0000"/>
                </a:solidFill>
                <a:cs typeface="Arial"/>
              </a:rPr>
              <a:t>enters</a:t>
            </a:r>
            <a:r>
              <a:rPr sz="1800" b="1" spc="-10" dirty="0">
                <a:solidFill>
                  <a:srgbClr val="FF0000"/>
                </a:solidFill>
                <a:cs typeface="Arial"/>
              </a:rPr>
              <a:t> </a:t>
            </a:r>
            <a:r>
              <a:rPr sz="1800" b="1" spc="-5" dirty="0">
                <a:solidFill>
                  <a:srgbClr val="FF0000"/>
                </a:solidFill>
                <a:cs typeface="Arial"/>
              </a:rPr>
              <a:t>negative</a:t>
            </a:r>
            <a:r>
              <a:rPr sz="1800" b="1" spc="25" dirty="0">
                <a:solidFill>
                  <a:srgbClr val="FF0000"/>
                </a:solidFill>
                <a:cs typeface="Arial"/>
              </a:rPr>
              <a:t> </a:t>
            </a:r>
            <a:r>
              <a:rPr sz="1800" b="1" spc="-5" dirty="0">
                <a:solidFill>
                  <a:srgbClr val="FF0000"/>
                </a:solidFill>
                <a:cs typeface="Arial"/>
              </a:rPr>
              <a:t>number,</a:t>
            </a:r>
            <a:endParaRPr sz="1800" dirty="0">
              <a:cs typeface="Arial"/>
            </a:endParaRPr>
          </a:p>
          <a:p>
            <a:pPr marL="12700">
              <a:lnSpc>
                <a:spcPts val="2145"/>
              </a:lnSpc>
            </a:pPr>
            <a:r>
              <a:rPr sz="1800" b="1" dirty="0">
                <a:solidFill>
                  <a:srgbClr val="FF0000"/>
                </a:solidFill>
                <a:cs typeface="Arial"/>
              </a:rPr>
              <a:t>loop</a:t>
            </a:r>
            <a:r>
              <a:rPr sz="1800" b="1" spc="-45" dirty="0">
                <a:solidFill>
                  <a:srgbClr val="FF0000"/>
                </a:solidFill>
                <a:cs typeface="Arial"/>
              </a:rPr>
              <a:t> </a:t>
            </a:r>
            <a:r>
              <a:rPr sz="1800" b="1" dirty="0">
                <a:solidFill>
                  <a:srgbClr val="FF0000"/>
                </a:solidFill>
                <a:cs typeface="Arial"/>
              </a:rPr>
              <a:t>is</a:t>
            </a:r>
            <a:r>
              <a:rPr sz="1800" b="1" spc="-25" dirty="0">
                <a:solidFill>
                  <a:srgbClr val="FF0000"/>
                </a:solidFill>
                <a:cs typeface="Arial"/>
              </a:rPr>
              <a:t> </a:t>
            </a:r>
            <a:r>
              <a:rPr sz="1800" b="1" spc="-5" dirty="0">
                <a:solidFill>
                  <a:srgbClr val="FF0000"/>
                </a:solidFill>
                <a:cs typeface="Arial"/>
              </a:rPr>
              <a:t>terminated</a:t>
            </a:r>
            <a:endParaRPr sz="1800" dirty="0">
              <a:cs typeface="Arial"/>
            </a:endParaRPr>
          </a:p>
          <a:p>
            <a:pPr marL="617855">
              <a:lnSpc>
                <a:spcPts val="2145"/>
              </a:lnSpc>
            </a:pPr>
            <a:r>
              <a:rPr sz="1800" b="1" dirty="0">
                <a:solidFill>
                  <a:srgbClr val="FF0000"/>
                </a:solidFill>
                <a:cs typeface="Arial"/>
              </a:rPr>
              <a:t>if(number</a:t>
            </a:r>
            <a:r>
              <a:rPr sz="1800" b="1" spc="-35" dirty="0">
                <a:solidFill>
                  <a:srgbClr val="FF0000"/>
                </a:solidFill>
                <a:cs typeface="Arial"/>
              </a:rPr>
              <a:t> </a:t>
            </a:r>
            <a:r>
              <a:rPr sz="1800" b="1" spc="-5" dirty="0">
                <a:solidFill>
                  <a:srgbClr val="FF0000"/>
                </a:solidFill>
                <a:cs typeface="Arial"/>
              </a:rPr>
              <a:t>&lt;</a:t>
            </a:r>
            <a:r>
              <a:rPr sz="1800" b="1" spc="-20" dirty="0">
                <a:solidFill>
                  <a:srgbClr val="FF0000"/>
                </a:solidFill>
                <a:cs typeface="Arial"/>
              </a:rPr>
              <a:t> </a:t>
            </a:r>
            <a:r>
              <a:rPr sz="1800" b="1" spc="-5" dirty="0">
                <a:solidFill>
                  <a:srgbClr val="FF0000"/>
                </a:solidFill>
                <a:cs typeface="Arial"/>
              </a:rPr>
              <a:t>0.0)</a:t>
            </a:r>
            <a:r>
              <a:rPr sz="1800" b="1" spc="-15" dirty="0">
                <a:solidFill>
                  <a:srgbClr val="FF0000"/>
                </a:solidFill>
                <a:cs typeface="Arial"/>
              </a:rPr>
              <a:t> </a:t>
            </a:r>
            <a:r>
              <a:rPr sz="1800" b="1" spc="-5" dirty="0">
                <a:solidFill>
                  <a:srgbClr val="FF0000"/>
                </a:solidFill>
                <a:cs typeface="Arial"/>
              </a:rPr>
              <a:t>{</a:t>
            </a:r>
            <a:endParaRPr sz="1800" dirty="0">
              <a:cs typeface="Arial"/>
            </a:endParaRPr>
          </a:p>
          <a:p>
            <a:pPr>
              <a:lnSpc>
                <a:spcPct val="100000"/>
              </a:lnSpc>
            </a:pPr>
            <a:endParaRPr sz="2000" dirty="0">
              <a:cs typeface="Arial"/>
            </a:endParaRPr>
          </a:p>
          <a:p>
            <a:pPr marL="649605" marR="677545" indent="-140335">
              <a:lnSpc>
                <a:spcPct val="137200"/>
              </a:lnSpc>
              <a:spcBef>
                <a:spcPts val="1730"/>
              </a:spcBef>
            </a:pPr>
            <a:r>
              <a:rPr sz="1800" dirty="0">
                <a:cs typeface="Arial MT"/>
              </a:rPr>
              <a:t>//</a:t>
            </a:r>
            <a:r>
              <a:rPr sz="1800" spc="-25" dirty="0">
                <a:cs typeface="Arial MT"/>
              </a:rPr>
              <a:t> </a:t>
            </a:r>
            <a:r>
              <a:rPr sz="1800" dirty="0">
                <a:cs typeface="Arial MT"/>
              </a:rPr>
              <a:t>sum</a:t>
            </a:r>
            <a:r>
              <a:rPr sz="1800" spc="-15" dirty="0">
                <a:cs typeface="Arial MT"/>
              </a:rPr>
              <a:t> </a:t>
            </a:r>
            <a:r>
              <a:rPr sz="1800" dirty="0">
                <a:cs typeface="Arial MT"/>
              </a:rPr>
              <a:t>=</a:t>
            </a:r>
            <a:r>
              <a:rPr sz="1800" spc="-15" dirty="0">
                <a:cs typeface="Arial MT"/>
              </a:rPr>
              <a:t> </a:t>
            </a:r>
            <a:r>
              <a:rPr sz="1800" spc="-5" dirty="0">
                <a:cs typeface="Arial MT"/>
              </a:rPr>
              <a:t>sum</a:t>
            </a:r>
            <a:r>
              <a:rPr sz="1800" spc="-15" dirty="0">
                <a:cs typeface="Arial MT"/>
              </a:rPr>
              <a:t> </a:t>
            </a:r>
            <a:r>
              <a:rPr sz="1800" dirty="0">
                <a:cs typeface="Arial MT"/>
              </a:rPr>
              <a:t>+</a:t>
            </a:r>
            <a:r>
              <a:rPr sz="1800" spc="-20" dirty="0">
                <a:cs typeface="Arial MT"/>
              </a:rPr>
              <a:t> </a:t>
            </a:r>
            <a:r>
              <a:rPr sz="1800" spc="-5" dirty="0">
                <a:cs typeface="Arial MT"/>
              </a:rPr>
              <a:t>number; </a:t>
            </a:r>
            <a:r>
              <a:rPr sz="1800" spc="-484" dirty="0">
                <a:cs typeface="Arial MT"/>
              </a:rPr>
              <a:t> </a:t>
            </a:r>
            <a:r>
              <a:rPr sz="1800" spc="-5" dirty="0">
                <a:cs typeface="Arial MT"/>
              </a:rPr>
              <a:t>sum</a:t>
            </a:r>
            <a:r>
              <a:rPr sz="1800" spc="-10" dirty="0">
                <a:cs typeface="Arial MT"/>
              </a:rPr>
              <a:t> </a:t>
            </a:r>
            <a:r>
              <a:rPr sz="1800" dirty="0">
                <a:cs typeface="Arial MT"/>
              </a:rPr>
              <a:t>+=</a:t>
            </a:r>
            <a:r>
              <a:rPr sz="1800" spc="-10" dirty="0">
                <a:cs typeface="Arial MT"/>
              </a:rPr>
              <a:t> </a:t>
            </a:r>
            <a:r>
              <a:rPr sz="1800" spc="-5" dirty="0">
                <a:cs typeface="Arial MT"/>
              </a:rPr>
              <a:t>number;</a:t>
            </a:r>
            <a:endParaRPr sz="1800" dirty="0">
              <a:cs typeface="Arial MT"/>
            </a:endParaRPr>
          </a:p>
          <a:p>
            <a:pPr marL="369570" marR="608965">
              <a:lnSpc>
                <a:spcPct val="132200"/>
              </a:lnSpc>
              <a:spcBef>
                <a:spcPts val="925"/>
              </a:spcBef>
            </a:pPr>
            <a:r>
              <a:rPr sz="1800" spc="-5" dirty="0">
                <a:cs typeface="Arial MT"/>
              </a:rPr>
              <a:t>printf("Sum </a:t>
            </a:r>
            <a:r>
              <a:rPr sz="1800" dirty="0">
                <a:cs typeface="Arial MT"/>
              </a:rPr>
              <a:t>= </a:t>
            </a:r>
            <a:r>
              <a:rPr sz="1800" spc="-5" dirty="0">
                <a:cs typeface="Arial MT"/>
              </a:rPr>
              <a:t>%.2lf",sum); </a:t>
            </a:r>
            <a:r>
              <a:rPr sz="1800" spc="-490" dirty="0">
                <a:cs typeface="Arial MT"/>
              </a:rPr>
              <a:t> </a:t>
            </a:r>
            <a:r>
              <a:rPr sz="1800" spc="-5" dirty="0">
                <a:cs typeface="Arial MT"/>
              </a:rPr>
              <a:t>return 0;</a:t>
            </a:r>
            <a:endParaRPr sz="1800" dirty="0">
              <a:cs typeface="Arial MT"/>
            </a:endParaRPr>
          </a:p>
        </p:txBody>
      </p:sp>
      <p:sp>
        <p:nvSpPr>
          <p:cNvPr id="14" name="object 14"/>
          <p:cNvSpPr txBox="1"/>
          <p:nvPr/>
        </p:nvSpPr>
        <p:spPr>
          <a:xfrm>
            <a:off x="5922645" y="5413044"/>
            <a:ext cx="110489"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endParaRPr sz="2000">
              <a:latin typeface="Arial MT"/>
              <a:cs typeface="Arial M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428365" cy="998350"/>
          </a:xfrm>
          <a:prstGeom prst="rect">
            <a:avLst/>
          </a:prstGeom>
        </p:spPr>
        <p:txBody>
          <a:bodyPr vert="horz" wrap="square" lIns="0" tIns="13335" rIns="0" bIns="0" rtlCol="0">
            <a:spAutoFit/>
          </a:bodyPr>
          <a:lstStyle/>
          <a:p>
            <a:pPr marL="12700">
              <a:lnSpc>
                <a:spcPct val="100000"/>
              </a:lnSpc>
              <a:spcBef>
                <a:spcPts val="105"/>
              </a:spcBef>
            </a:pPr>
            <a:r>
              <a:rPr lang="en-US" dirty="0" smtClean="0"/>
              <a:t>3.2</a:t>
            </a:r>
            <a:r>
              <a:rPr dirty="0" smtClean="0"/>
              <a:t>.</a:t>
            </a:r>
            <a:r>
              <a:rPr spc="-45" dirty="0" smtClean="0"/>
              <a:t> </a:t>
            </a:r>
            <a:r>
              <a:rPr spc="5" dirty="0"/>
              <a:t>Switch</a:t>
            </a:r>
            <a:r>
              <a:rPr spc="-60" dirty="0"/>
              <a:t> </a:t>
            </a:r>
            <a:r>
              <a:rPr dirty="0"/>
              <a:t>Statement</a:t>
            </a:r>
          </a:p>
        </p:txBody>
      </p:sp>
      <p:grpSp>
        <p:nvGrpSpPr>
          <p:cNvPr id="3" name="object 3"/>
          <p:cNvGrpSpPr/>
          <p:nvPr/>
        </p:nvGrpSpPr>
        <p:grpSpPr>
          <a:xfrm>
            <a:off x="8752331" y="6071615"/>
            <a:ext cx="3439795" cy="347980"/>
            <a:chOff x="8752331" y="6071615"/>
            <a:chExt cx="3439795" cy="34798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sp>
        <p:nvSpPr>
          <p:cNvPr id="7" name="object 7"/>
          <p:cNvSpPr txBox="1"/>
          <p:nvPr/>
        </p:nvSpPr>
        <p:spPr>
          <a:xfrm>
            <a:off x="570382" y="2443953"/>
            <a:ext cx="9817735" cy="2998898"/>
          </a:xfrm>
          <a:prstGeom prst="rect">
            <a:avLst/>
          </a:prstGeom>
        </p:spPr>
        <p:txBody>
          <a:bodyPr vert="horz" wrap="square" lIns="0" tIns="13335" rIns="0" bIns="0" rtlCol="0">
            <a:spAutoFit/>
          </a:bodyPr>
          <a:lstStyle/>
          <a:p>
            <a:pPr marL="355600" marR="5080" indent="-342900">
              <a:lnSpc>
                <a:spcPct val="140000"/>
              </a:lnSpc>
              <a:spcBef>
                <a:spcPts val="105"/>
              </a:spcBef>
              <a:buClr>
                <a:srgbClr val="F5A208"/>
              </a:buClr>
              <a:buSzPct val="80000"/>
              <a:buChar char="►"/>
              <a:tabLst>
                <a:tab pos="354965" algn="l"/>
                <a:tab pos="355600" algn="l"/>
                <a:tab pos="7971790" algn="l"/>
                <a:tab pos="8938895" algn="l"/>
              </a:tabLst>
            </a:pPr>
            <a:r>
              <a:rPr sz="2000" dirty="0">
                <a:cs typeface="Arial MT"/>
              </a:rPr>
              <a:t>The</a:t>
            </a:r>
            <a:r>
              <a:rPr sz="2000" spc="-10" dirty="0">
                <a:cs typeface="Arial MT"/>
              </a:rPr>
              <a:t> </a:t>
            </a:r>
            <a:r>
              <a:rPr sz="2000" b="1" spc="-5" dirty="0">
                <a:cs typeface="Arial"/>
              </a:rPr>
              <a:t>if...else</a:t>
            </a:r>
            <a:r>
              <a:rPr sz="2000" b="1" spc="-20" dirty="0">
                <a:cs typeface="Arial"/>
              </a:rPr>
              <a:t> </a:t>
            </a:r>
            <a:r>
              <a:rPr sz="2000" b="1" dirty="0">
                <a:cs typeface="Arial"/>
              </a:rPr>
              <a:t>if…else</a:t>
            </a:r>
            <a:r>
              <a:rPr sz="2000" b="1" spc="-25" dirty="0">
                <a:cs typeface="Arial"/>
              </a:rPr>
              <a:t> </a:t>
            </a:r>
            <a:r>
              <a:rPr sz="2000" b="1" spc="-5" dirty="0">
                <a:cs typeface="Arial"/>
              </a:rPr>
              <a:t>statement</a:t>
            </a:r>
            <a:r>
              <a:rPr sz="2000" b="1" spc="-30" dirty="0">
                <a:cs typeface="Arial"/>
              </a:rPr>
              <a:t> </a:t>
            </a:r>
            <a:r>
              <a:rPr sz="2000" dirty="0">
                <a:cs typeface="Arial MT"/>
              </a:rPr>
              <a:t>allows</a:t>
            </a:r>
            <a:r>
              <a:rPr sz="2000" spc="20" dirty="0">
                <a:cs typeface="Arial MT"/>
              </a:rPr>
              <a:t> </a:t>
            </a:r>
            <a:r>
              <a:rPr sz="2000" spc="-5" dirty="0">
                <a:cs typeface="Arial MT"/>
              </a:rPr>
              <a:t>you</a:t>
            </a:r>
            <a:r>
              <a:rPr sz="2000" dirty="0">
                <a:cs typeface="Arial MT"/>
              </a:rPr>
              <a:t> to</a:t>
            </a:r>
            <a:r>
              <a:rPr sz="2000" spc="5" dirty="0">
                <a:cs typeface="Arial MT"/>
              </a:rPr>
              <a:t> </a:t>
            </a:r>
            <a:r>
              <a:rPr sz="2000" dirty="0">
                <a:cs typeface="Arial MT"/>
              </a:rPr>
              <a:t>execute</a:t>
            </a:r>
            <a:r>
              <a:rPr sz="2000" spc="-15" dirty="0">
                <a:cs typeface="Arial MT"/>
              </a:rPr>
              <a:t> </a:t>
            </a:r>
            <a:r>
              <a:rPr sz="2000" dirty="0">
                <a:cs typeface="Arial MT"/>
              </a:rPr>
              <a:t>a</a:t>
            </a:r>
            <a:r>
              <a:rPr sz="2000" spc="15" dirty="0">
                <a:cs typeface="Arial MT"/>
              </a:rPr>
              <a:t> </a:t>
            </a:r>
            <a:r>
              <a:rPr sz="2000" dirty="0">
                <a:cs typeface="Arial MT"/>
              </a:rPr>
              <a:t>block</a:t>
            </a:r>
            <a:r>
              <a:rPr sz="2000" spc="-5" dirty="0">
                <a:cs typeface="Arial MT"/>
              </a:rPr>
              <a:t> </a:t>
            </a:r>
            <a:r>
              <a:rPr sz="2000" dirty="0">
                <a:cs typeface="Arial MT"/>
              </a:rPr>
              <a:t>code</a:t>
            </a:r>
            <a:r>
              <a:rPr sz="2000" spc="-15" dirty="0">
                <a:cs typeface="Arial MT"/>
              </a:rPr>
              <a:t> </a:t>
            </a:r>
            <a:r>
              <a:rPr sz="2000" dirty="0">
                <a:cs typeface="Arial MT"/>
              </a:rPr>
              <a:t>among	many </a:t>
            </a:r>
            <a:r>
              <a:rPr sz="2000" spc="5" dirty="0">
                <a:cs typeface="Arial MT"/>
              </a:rPr>
              <a:t> </a:t>
            </a:r>
            <a:r>
              <a:rPr sz="2000" dirty="0">
                <a:cs typeface="Arial MT"/>
              </a:rPr>
              <a:t>alternatives.</a:t>
            </a:r>
            <a:r>
              <a:rPr sz="2000" spc="-30" dirty="0">
                <a:cs typeface="Arial MT"/>
              </a:rPr>
              <a:t> </a:t>
            </a:r>
            <a:r>
              <a:rPr sz="2000" dirty="0">
                <a:cs typeface="Arial MT"/>
              </a:rPr>
              <a:t>If</a:t>
            </a:r>
            <a:r>
              <a:rPr sz="2000" spc="-25" dirty="0">
                <a:cs typeface="Arial MT"/>
              </a:rPr>
              <a:t> </a:t>
            </a:r>
            <a:r>
              <a:rPr sz="2000" dirty="0">
                <a:cs typeface="Arial MT"/>
              </a:rPr>
              <a:t>you are</a:t>
            </a:r>
            <a:r>
              <a:rPr sz="2000" spc="-25" dirty="0">
                <a:cs typeface="Arial MT"/>
              </a:rPr>
              <a:t> </a:t>
            </a:r>
            <a:r>
              <a:rPr sz="2000" dirty="0">
                <a:cs typeface="Arial MT"/>
              </a:rPr>
              <a:t>checking</a:t>
            </a:r>
            <a:r>
              <a:rPr sz="2000" spc="-30" dirty="0">
                <a:cs typeface="Arial MT"/>
              </a:rPr>
              <a:t> </a:t>
            </a:r>
            <a:r>
              <a:rPr sz="2000" dirty="0">
                <a:cs typeface="Arial MT"/>
              </a:rPr>
              <a:t>on</a:t>
            </a:r>
            <a:r>
              <a:rPr sz="2000" spc="5" dirty="0">
                <a:cs typeface="Arial MT"/>
              </a:rPr>
              <a:t> </a:t>
            </a:r>
            <a:r>
              <a:rPr sz="2000" spc="-5" dirty="0">
                <a:cs typeface="Arial MT"/>
              </a:rPr>
              <a:t>the </a:t>
            </a:r>
            <a:r>
              <a:rPr sz="2000" dirty="0">
                <a:cs typeface="Arial MT"/>
              </a:rPr>
              <a:t>value of</a:t>
            </a:r>
            <a:r>
              <a:rPr sz="2000" spc="-10" dirty="0">
                <a:cs typeface="Arial MT"/>
              </a:rPr>
              <a:t> </a:t>
            </a:r>
            <a:r>
              <a:rPr sz="2000" dirty="0">
                <a:cs typeface="Arial MT"/>
              </a:rPr>
              <a:t>a</a:t>
            </a:r>
            <a:r>
              <a:rPr sz="2000" spc="5" dirty="0">
                <a:cs typeface="Arial MT"/>
              </a:rPr>
              <a:t> </a:t>
            </a:r>
            <a:r>
              <a:rPr sz="2000" dirty="0">
                <a:cs typeface="Arial MT"/>
              </a:rPr>
              <a:t>single</a:t>
            </a:r>
            <a:r>
              <a:rPr sz="2000" spc="-5" dirty="0">
                <a:cs typeface="Arial MT"/>
              </a:rPr>
              <a:t> </a:t>
            </a:r>
            <a:r>
              <a:rPr sz="2000" dirty="0">
                <a:cs typeface="Arial MT"/>
              </a:rPr>
              <a:t>variable</a:t>
            </a:r>
            <a:r>
              <a:rPr sz="2000" spc="-10" dirty="0">
                <a:cs typeface="Arial MT"/>
              </a:rPr>
              <a:t> </a:t>
            </a:r>
            <a:r>
              <a:rPr sz="2000" dirty="0">
                <a:cs typeface="Arial MT"/>
              </a:rPr>
              <a:t>in	</a:t>
            </a:r>
            <a:r>
              <a:rPr sz="2000" b="1" spc="-5" dirty="0">
                <a:cs typeface="Arial"/>
              </a:rPr>
              <a:t>if...else</a:t>
            </a:r>
            <a:r>
              <a:rPr sz="2000" b="1" spc="-90" dirty="0">
                <a:cs typeface="Arial"/>
              </a:rPr>
              <a:t> </a:t>
            </a:r>
            <a:r>
              <a:rPr sz="2000" b="1" dirty="0">
                <a:cs typeface="Arial"/>
              </a:rPr>
              <a:t>if…else </a:t>
            </a:r>
            <a:r>
              <a:rPr sz="2000" b="1" spc="-540" dirty="0">
                <a:cs typeface="Arial"/>
              </a:rPr>
              <a:t> </a:t>
            </a:r>
            <a:r>
              <a:rPr sz="2000" b="1" dirty="0">
                <a:cs typeface="Arial"/>
              </a:rPr>
              <a:t>statement</a:t>
            </a:r>
            <a:r>
              <a:rPr sz="2000" dirty="0">
                <a:cs typeface="Arial MT"/>
              </a:rPr>
              <a:t>,</a:t>
            </a:r>
            <a:r>
              <a:rPr sz="2000" spc="-50" dirty="0">
                <a:cs typeface="Arial MT"/>
              </a:rPr>
              <a:t> </a:t>
            </a:r>
            <a:r>
              <a:rPr sz="2000" dirty="0">
                <a:cs typeface="Arial MT"/>
              </a:rPr>
              <a:t>it</a:t>
            </a:r>
            <a:r>
              <a:rPr sz="2000" spc="-15" dirty="0">
                <a:cs typeface="Arial MT"/>
              </a:rPr>
              <a:t> </a:t>
            </a:r>
            <a:r>
              <a:rPr sz="2000" dirty="0">
                <a:cs typeface="Arial MT"/>
              </a:rPr>
              <a:t>is better</a:t>
            </a:r>
            <a:r>
              <a:rPr sz="2000" spc="-25" dirty="0">
                <a:cs typeface="Arial MT"/>
              </a:rPr>
              <a:t> </a:t>
            </a:r>
            <a:r>
              <a:rPr sz="2000" dirty="0">
                <a:cs typeface="Arial MT"/>
              </a:rPr>
              <a:t>to</a:t>
            </a:r>
            <a:r>
              <a:rPr sz="2000" spc="-20" dirty="0">
                <a:cs typeface="Arial MT"/>
              </a:rPr>
              <a:t> </a:t>
            </a:r>
            <a:r>
              <a:rPr sz="2000" dirty="0">
                <a:cs typeface="Arial MT"/>
              </a:rPr>
              <a:t>use</a:t>
            </a:r>
            <a:r>
              <a:rPr sz="2000" spc="-10" dirty="0">
                <a:cs typeface="Arial MT"/>
              </a:rPr>
              <a:t> </a:t>
            </a:r>
            <a:r>
              <a:rPr sz="2000" b="1" dirty="0">
                <a:cs typeface="Arial"/>
              </a:rPr>
              <a:t>switch</a:t>
            </a:r>
            <a:r>
              <a:rPr sz="2000" b="1" spc="-50" dirty="0">
                <a:cs typeface="Arial"/>
              </a:rPr>
              <a:t> </a:t>
            </a:r>
            <a:r>
              <a:rPr sz="2000" b="1" dirty="0">
                <a:cs typeface="Arial"/>
              </a:rPr>
              <a:t>statement</a:t>
            </a:r>
            <a:r>
              <a:rPr sz="2000" dirty="0">
                <a:cs typeface="Arial MT"/>
              </a:rPr>
              <a:t>.</a:t>
            </a:r>
          </a:p>
          <a:p>
            <a:pPr marL="355600" indent="-342900">
              <a:lnSpc>
                <a:spcPct val="100000"/>
              </a:lnSpc>
              <a:spcBef>
                <a:spcPts val="1955"/>
              </a:spcBef>
              <a:buClr>
                <a:srgbClr val="F5A208"/>
              </a:buClr>
              <a:buSzPct val="80000"/>
              <a:buFont typeface="Arial MT"/>
              <a:buChar char="►"/>
              <a:tabLst>
                <a:tab pos="354965" algn="l"/>
                <a:tab pos="355600" algn="l"/>
              </a:tabLst>
            </a:pPr>
            <a:r>
              <a:rPr sz="2000" b="1" dirty="0">
                <a:cs typeface="Arial"/>
              </a:rPr>
              <a:t>The switch</a:t>
            </a:r>
            <a:r>
              <a:rPr sz="2000" b="1" spc="-45" dirty="0">
                <a:cs typeface="Arial"/>
              </a:rPr>
              <a:t> </a:t>
            </a:r>
            <a:r>
              <a:rPr sz="2000" b="1" dirty="0">
                <a:cs typeface="Arial"/>
              </a:rPr>
              <a:t>statement</a:t>
            </a:r>
            <a:r>
              <a:rPr sz="2000" b="1" spc="-25" dirty="0">
                <a:cs typeface="Arial"/>
              </a:rPr>
              <a:t> </a:t>
            </a:r>
            <a:r>
              <a:rPr sz="2000" dirty="0">
                <a:cs typeface="Arial MT"/>
              </a:rPr>
              <a:t>is</a:t>
            </a:r>
            <a:r>
              <a:rPr sz="2000" spc="-15" dirty="0">
                <a:cs typeface="Arial MT"/>
              </a:rPr>
              <a:t> </a:t>
            </a:r>
            <a:r>
              <a:rPr sz="2000" spc="-5" dirty="0">
                <a:cs typeface="Arial MT"/>
              </a:rPr>
              <a:t>often</a:t>
            </a:r>
            <a:r>
              <a:rPr sz="2000" spc="-10" dirty="0">
                <a:cs typeface="Arial MT"/>
              </a:rPr>
              <a:t> </a:t>
            </a:r>
            <a:r>
              <a:rPr sz="2000" dirty="0">
                <a:cs typeface="Arial MT"/>
              </a:rPr>
              <a:t>faster</a:t>
            </a:r>
            <a:r>
              <a:rPr sz="2000" spc="-35" dirty="0">
                <a:cs typeface="Arial MT"/>
              </a:rPr>
              <a:t> </a:t>
            </a:r>
            <a:r>
              <a:rPr sz="2000" dirty="0">
                <a:cs typeface="Arial MT"/>
              </a:rPr>
              <a:t>than</a:t>
            </a:r>
            <a:r>
              <a:rPr sz="2000" spc="-15" dirty="0">
                <a:cs typeface="Arial MT"/>
              </a:rPr>
              <a:t> </a:t>
            </a:r>
            <a:r>
              <a:rPr sz="2000" dirty="0">
                <a:cs typeface="Arial MT"/>
              </a:rPr>
              <a:t>nested</a:t>
            </a:r>
            <a:r>
              <a:rPr sz="2000" spc="-25" dirty="0">
                <a:cs typeface="Arial MT"/>
              </a:rPr>
              <a:t> </a:t>
            </a:r>
            <a:r>
              <a:rPr sz="2000" spc="-5" dirty="0">
                <a:cs typeface="Arial MT"/>
              </a:rPr>
              <a:t>if...else </a:t>
            </a:r>
            <a:r>
              <a:rPr sz="2000" b="1" dirty="0">
                <a:cs typeface="Arial"/>
              </a:rPr>
              <a:t>(not</a:t>
            </a:r>
            <a:r>
              <a:rPr sz="2000" b="1" spc="-25" dirty="0">
                <a:cs typeface="Arial"/>
              </a:rPr>
              <a:t> </a:t>
            </a:r>
            <a:r>
              <a:rPr sz="2000" b="1" dirty="0">
                <a:cs typeface="Arial"/>
              </a:rPr>
              <a:t>always)</a:t>
            </a:r>
            <a:r>
              <a:rPr sz="2000" dirty="0">
                <a:cs typeface="Arial MT"/>
              </a:rPr>
              <a:t>.</a:t>
            </a:r>
          </a:p>
          <a:p>
            <a:pPr marL="469900">
              <a:lnSpc>
                <a:spcPct val="100000"/>
              </a:lnSpc>
              <a:spcBef>
                <a:spcPts val="1970"/>
              </a:spcBef>
            </a:pPr>
            <a:r>
              <a:rPr sz="2000" dirty="0">
                <a:cs typeface="Arial MT"/>
              </a:rPr>
              <a:t>Also,</a:t>
            </a:r>
            <a:r>
              <a:rPr sz="2000" spc="-15" dirty="0">
                <a:cs typeface="Arial MT"/>
              </a:rPr>
              <a:t> </a:t>
            </a:r>
            <a:r>
              <a:rPr sz="2000" dirty="0">
                <a:cs typeface="Arial MT"/>
              </a:rPr>
              <a:t>the</a:t>
            </a:r>
            <a:r>
              <a:rPr sz="2000" spc="-20" dirty="0">
                <a:cs typeface="Arial MT"/>
              </a:rPr>
              <a:t> </a:t>
            </a:r>
            <a:r>
              <a:rPr sz="2000" dirty="0">
                <a:cs typeface="Arial MT"/>
              </a:rPr>
              <a:t>syntax</a:t>
            </a:r>
            <a:r>
              <a:rPr sz="2000" spc="-25" dirty="0">
                <a:cs typeface="Arial MT"/>
              </a:rPr>
              <a:t> </a:t>
            </a:r>
            <a:r>
              <a:rPr sz="2000" dirty="0">
                <a:cs typeface="Arial MT"/>
              </a:rPr>
              <a:t>of</a:t>
            </a:r>
            <a:r>
              <a:rPr sz="2000" spc="-25" dirty="0">
                <a:cs typeface="Arial MT"/>
              </a:rPr>
              <a:t> </a:t>
            </a:r>
            <a:r>
              <a:rPr sz="2000" dirty="0">
                <a:cs typeface="Arial MT"/>
              </a:rPr>
              <a:t>switch</a:t>
            </a:r>
            <a:r>
              <a:rPr sz="2000" spc="-15" dirty="0">
                <a:cs typeface="Arial MT"/>
              </a:rPr>
              <a:t> </a:t>
            </a:r>
            <a:r>
              <a:rPr sz="2000" dirty="0">
                <a:cs typeface="Arial MT"/>
              </a:rPr>
              <a:t>statement</a:t>
            </a:r>
            <a:r>
              <a:rPr sz="2000" spc="-45" dirty="0">
                <a:cs typeface="Arial MT"/>
              </a:rPr>
              <a:t> </a:t>
            </a:r>
            <a:r>
              <a:rPr sz="2000" dirty="0">
                <a:cs typeface="Arial MT"/>
              </a:rPr>
              <a:t>is</a:t>
            </a:r>
            <a:r>
              <a:rPr sz="2000" spc="-20" dirty="0">
                <a:cs typeface="Arial MT"/>
              </a:rPr>
              <a:t> </a:t>
            </a:r>
            <a:r>
              <a:rPr sz="2000" dirty="0">
                <a:cs typeface="Arial MT"/>
              </a:rPr>
              <a:t>cleaner</a:t>
            </a:r>
            <a:r>
              <a:rPr sz="2000" spc="-25" dirty="0">
                <a:cs typeface="Arial MT"/>
              </a:rPr>
              <a:t> </a:t>
            </a:r>
            <a:r>
              <a:rPr sz="2000" dirty="0">
                <a:cs typeface="Arial MT"/>
              </a:rPr>
              <a:t>and</a:t>
            </a:r>
          </a:p>
          <a:p>
            <a:pPr marL="469900">
              <a:lnSpc>
                <a:spcPct val="100000"/>
              </a:lnSpc>
              <a:spcBef>
                <a:spcPts val="1955"/>
              </a:spcBef>
            </a:pPr>
            <a:r>
              <a:rPr sz="2000" dirty="0">
                <a:cs typeface="Arial MT"/>
              </a:rPr>
              <a:t>easy</a:t>
            </a:r>
            <a:r>
              <a:rPr sz="2000" spc="-35" dirty="0">
                <a:cs typeface="Arial MT"/>
              </a:rPr>
              <a:t> </a:t>
            </a:r>
            <a:r>
              <a:rPr sz="2000" dirty="0">
                <a:cs typeface="Arial MT"/>
              </a:rPr>
              <a:t>to</a:t>
            </a:r>
            <a:r>
              <a:rPr sz="2000" spc="-40" dirty="0">
                <a:cs typeface="Arial MT"/>
              </a:rPr>
              <a:t> </a:t>
            </a:r>
            <a:r>
              <a:rPr sz="2000" dirty="0">
                <a:cs typeface="Arial MT"/>
              </a:rPr>
              <a:t>understand.</a:t>
            </a:r>
          </a:p>
        </p:txBody>
      </p:sp>
      <p:pic>
        <p:nvPicPr>
          <p:cNvPr id="8" name="object 8"/>
          <p:cNvPicPr/>
          <p:nvPr/>
        </p:nvPicPr>
        <p:blipFill>
          <a:blip r:embed="rId3" cstate="print"/>
          <a:stretch>
            <a:fillRect/>
          </a:stretch>
        </p:blipFill>
        <p:spPr>
          <a:xfrm>
            <a:off x="7104888" y="4408932"/>
            <a:ext cx="3552444" cy="21717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852545" cy="513715"/>
          </a:xfrm>
          <a:prstGeom prst="rect">
            <a:avLst/>
          </a:prstGeom>
        </p:spPr>
        <p:txBody>
          <a:bodyPr vert="horz" wrap="square" lIns="0" tIns="13335" rIns="0" bIns="0" rtlCol="0">
            <a:spAutoFit/>
          </a:bodyPr>
          <a:lstStyle/>
          <a:p>
            <a:pPr marL="12700">
              <a:lnSpc>
                <a:spcPct val="100000"/>
              </a:lnSpc>
              <a:spcBef>
                <a:spcPts val="105"/>
              </a:spcBef>
            </a:pPr>
            <a:r>
              <a:rPr dirty="0"/>
              <a:t>Syntax</a:t>
            </a:r>
            <a:r>
              <a:rPr spc="-20" dirty="0"/>
              <a:t> </a:t>
            </a:r>
            <a:r>
              <a:rPr dirty="0"/>
              <a:t>of </a:t>
            </a:r>
            <a:r>
              <a:rPr spc="-5" dirty="0"/>
              <a:t>switch...case</a:t>
            </a:r>
          </a:p>
        </p:txBody>
      </p:sp>
      <p:grpSp>
        <p:nvGrpSpPr>
          <p:cNvPr id="3" name="object 3"/>
          <p:cNvGrpSpPr/>
          <p:nvPr/>
        </p:nvGrpSpPr>
        <p:grpSpPr>
          <a:xfrm>
            <a:off x="2773489" y="2281237"/>
            <a:ext cx="9418955" cy="4375785"/>
            <a:chOff x="2773489" y="2281237"/>
            <a:chExt cx="9418955" cy="4375785"/>
          </a:xfrm>
        </p:grpSpPr>
        <p:sp>
          <p:nvSpPr>
            <p:cNvPr id="4" name="object 4"/>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7" name="object 7"/>
            <p:cNvSpPr/>
            <p:nvPr/>
          </p:nvSpPr>
          <p:spPr>
            <a:xfrm>
              <a:off x="2778251" y="2286000"/>
              <a:ext cx="6635750" cy="4366260"/>
            </a:xfrm>
            <a:custGeom>
              <a:avLst/>
              <a:gdLst/>
              <a:ahLst/>
              <a:cxnLst/>
              <a:rect l="l" t="t" r="r" b="b"/>
              <a:pathLst>
                <a:path w="6635750" h="4366259">
                  <a:moveTo>
                    <a:pt x="0" y="4366260"/>
                  </a:moveTo>
                  <a:lnTo>
                    <a:pt x="6635496" y="4366260"/>
                  </a:lnTo>
                  <a:lnTo>
                    <a:pt x="6635496" y="0"/>
                  </a:lnTo>
                  <a:lnTo>
                    <a:pt x="0" y="0"/>
                  </a:lnTo>
                  <a:lnTo>
                    <a:pt x="0" y="4366260"/>
                  </a:lnTo>
                  <a:close/>
                </a:path>
              </a:pathLst>
            </a:custGeom>
            <a:ln w="9525">
              <a:solidFill>
                <a:srgbClr val="0000FF"/>
              </a:solidFill>
            </a:ln>
          </p:spPr>
          <p:txBody>
            <a:bodyPr wrap="square" lIns="0" tIns="0" rIns="0" bIns="0" rtlCol="0"/>
            <a:lstStyle/>
            <a:p>
              <a:endParaRPr/>
            </a:p>
          </p:txBody>
        </p:sp>
      </p:grpSp>
      <p:sp>
        <p:nvSpPr>
          <p:cNvPr id="8" name="object 8"/>
          <p:cNvSpPr txBox="1">
            <a:spLocks noGrp="1"/>
          </p:cNvSpPr>
          <p:nvPr>
            <p:ph type="body" idx="1"/>
          </p:nvPr>
        </p:nvSpPr>
        <p:spPr>
          <a:xfrm>
            <a:off x="2782760" y="2274159"/>
            <a:ext cx="6626478" cy="3931204"/>
          </a:xfrm>
          <a:prstGeom prst="rect">
            <a:avLst/>
          </a:prstGeom>
        </p:spPr>
        <p:txBody>
          <a:bodyPr vert="horz" wrap="square" lIns="0" tIns="146685" rIns="0" bIns="0" rtlCol="0">
            <a:spAutoFit/>
          </a:bodyPr>
          <a:lstStyle/>
          <a:p>
            <a:pPr marL="7620">
              <a:lnSpc>
                <a:spcPct val="100000"/>
              </a:lnSpc>
              <a:spcBef>
                <a:spcPts val="1155"/>
              </a:spcBef>
            </a:pPr>
            <a:r>
              <a:rPr sz="2000" spc="5" dirty="0">
                <a:latin typeface="+mn-lt"/>
              </a:rPr>
              <a:t>switch</a:t>
            </a:r>
            <a:r>
              <a:rPr sz="2000" spc="-80" dirty="0">
                <a:latin typeface="+mn-lt"/>
              </a:rPr>
              <a:t> </a:t>
            </a:r>
            <a:r>
              <a:rPr sz="2000" dirty="0">
                <a:latin typeface="+mn-lt"/>
              </a:rPr>
              <a:t>(n){</a:t>
            </a:r>
          </a:p>
          <a:p>
            <a:pPr marL="286385">
              <a:lnSpc>
                <a:spcPct val="100000"/>
              </a:lnSpc>
              <a:spcBef>
                <a:spcPts val="1000"/>
              </a:spcBef>
            </a:pPr>
            <a:r>
              <a:rPr sz="2000" dirty="0">
                <a:latin typeface="+mn-lt"/>
              </a:rPr>
              <a:t>case</a:t>
            </a:r>
            <a:r>
              <a:rPr sz="2000" spc="-30" dirty="0">
                <a:latin typeface="+mn-lt"/>
              </a:rPr>
              <a:t> </a:t>
            </a:r>
            <a:r>
              <a:rPr sz="2000" dirty="0">
                <a:latin typeface="+mn-lt"/>
              </a:rPr>
              <a:t>constant1:</a:t>
            </a:r>
          </a:p>
          <a:p>
            <a:pPr marL="567055">
              <a:lnSpc>
                <a:spcPct val="100000"/>
              </a:lnSpc>
              <a:spcBef>
                <a:spcPts val="515"/>
              </a:spcBef>
            </a:pPr>
            <a:r>
              <a:rPr sz="2000" spc="-5" dirty="0">
                <a:latin typeface="+mn-lt"/>
              </a:rPr>
              <a:t>//</a:t>
            </a:r>
            <a:r>
              <a:rPr sz="2000" spc="5" dirty="0">
                <a:latin typeface="+mn-lt"/>
              </a:rPr>
              <a:t> </a:t>
            </a:r>
            <a:r>
              <a:rPr sz="2000" dirty="0">
                <a:latin typeface="+mn-lt"/>
              </a:rPr>
              <a:t>code</a:t>
            </a:r>
            <a:r>
              <a:rPr sz="2000" spc="-5" dirty="0">
                <a:latin typeface="+mn-lt"/>
              </a:rPr>
              <a:t> </a:t>
            </a:r>
            <a:r>
              <a:rPr sz="2000" dirty="0">
                <a:latin typeface="+mn-lt"/>
              </a:rPr>
              <a:t>to</a:t>
            </a:r>
            <a:r>
              <a:rPr sz="2000" spc="-20" dirty="0">
                <a:latin typeface="+mn-lt"/>
              </a:rPr>
              <a:t> </a:t>
            </a:r>
            <a:r>
              <a:rPr sz="2000" dirty="0">
                <a:latin typeface="+mn-lt"/>
              </a:rPr>
              <a:t>be</a:t>
            </a:r>
            <a:r>
              <a:rPr sz="2000" spc="5" dirty="0">
                <a:latin typeface="+mn-lt"/>
              </a:rPr>
              <a:t> </a:t>
            </a:r>
            <a:r>
              <a:rPr sz="2000" dirty="0">
                <a:latin typeface="+mn-lt"/>
              </a:rPr>
              <a:t>executed</a:t>
            </a:r>
            <a:r>
              <a:rPr sz="2000" spc="-5" dirty="0">
                <a:latin typeface="+mn-lt"/>
              </a:rPr>
              <a:t> if</a:t>
            </a:r>
            <a:r>
              <a:rPr sz="2000" dirty="0">
                <a:latin typeface="+mn-lt"/>
              </a:rPr>
              <a:t> n</a:t>
            </a:r>
            <a:r>
              <a:rPr sz="2000" spc="-5" dirty="0">
                <a:latin typeface="+mn-lt"/>
              </a:rPr>
              <a:t> is</a:t>
            </a:r>
            <a:r>
              <a:rPr sz="2000" spc="5" dirty="0">
                <a:latin typeface="+mn-lt"/>
              </a:rPr>
              <a:t> </a:t>
            </a:r>
            <a:r>
              <a:rPr sz="2000" dirty="0">
                <a:latin typeface="+mn-lt"/>
              </a:rPr>
              <a:t>equal to</a:t>
            </a:r>
            <a:r>
              <a:rPr sz="2000" spc="-10" dirty="0">
                <a:latin typeface="+mn-lt"/>
              </a:rPr>
              <a:t> </a:t>
            </a:r>
            <a:r>
              <a:rPr sz="2000" dirty="0">
                <a:latin typeface="+mn-lt"/>
              </a:rPr>
              <a:t>constant1;</a:t>
            </a:r>
          </a:p>
          <a:p>
            <a:pPr marL="567055">
              <a:lnSpc>
                <a:spcPct val="100000"/>
              </a:lnSpc>
              <a:spcBef>
                <a:spcPts val="865"/>
              </a:spcBef>
            </a:pPr>
            <a:r>
              <a:rPr sz="2000" dirty="0">
                <a:latin typeface="+mn-lt"/>
              </a:rPr>
              <a:t>break;</a:t>
            </a:r>
          </a:p>
          <a:p>
            <a:pPr marL="286385">
              <a:lnSpc>
                <a:spcPct val="100000"/>
              </a:lnSpc>
              <a:spcBef>
                <a:spcPts val="1330"/>
              </a:spcBef>
            </a:pPr>
            <a:r>
              <a:rPr sz="2000" dirty="0">
                <a:latin typeface="+mn-lt"/>
              </a:rPr>
              <a:t>case</a:t>
            </a:r>
            <a:r>
              <a:rPr sz="2000" spc="-25" dirty="0">
                <a:latin typeface="+mn-lt"/>
              </a:rPr>
              <a:t> </a:t>
            </a:r>
            <a:r>
              <a:rPr sz="2000" dirty="0">
                <a:latin typeface="+mn-lt"/>
              </a:rPr>
              <a:t>constant2:</a:t>
            </a:r>
          </a:p>
          <a:p>
            <a:pPr marL="567055" marR="1121410">
              <a:lnSpc>
                <a:spcPts val="3470"/>
              </a:lnSpc>
              <a:spcBef>
                <a:spcPts val="175"/>
              </a:spcBef>
            </a:pPr>
            <a:r>
              <a:rPr sz="2000" spc="-5" dirty="0">
                <a:latin typeface="+mn-lt"/>
              </a:rPr>
              <a:t>// </a:t>
            </a:r>
            <a:r>
              <a:rPr sz="2000" dirty="0">
                <a:latin typeface="+mn-lt"/>
              </a:rPr>
              <a:t>code to be executed </a:t>
            </a:r>
            <a:r>
              <a:rPr sz="2000" spc="-5" dirty="0">
                <a:latin typeface="+mn-lt"/>
              </a:rPr>
              <a:t>if </a:t>
            </a:r>
            <a:r>
              <a:rPr sz="2000" dirty="0">
                <a:latin typeface="+mn-lt"/>
              </a:rPr>
              <a:t>n </a:t>
            </a:r>
            <a:r>
              <a:rPr sz="2000" spc="-5" dirty="0">
                <a:latin typeface="+mn-lt"/>
              </a:rPr>
              <a:t>is </a:t>
            </a:r>
            <a:r>
              <a:rPr sz="2000" dirty="0">
                <a:latin typeface="+mn-lt"/>
              </a:rPr>
              <a:t>equal to constant2; </a:t>
            </a:r>
            <a:r>
              <a:rPr sz="2000" spc="-459" dirty="0">
                <a:latin typeface="+mn-lt"/>
              </a:rPr>
              <a:t> </a:t>
            </a:r>
            <a:r>
              <a:rPr sz="2000" dirty="0">
                <a:latin typeface="+mn-lt"/>
              </a:rPr>
              <a:t>break;</a:t>
            </a:r>
          </a:p>
          <a:p>
            <a:pPr marR="5206365" algn="ctr">
              <a:lnSpc>
                <a:spcPct val="100000"/>
              </a:lnSpc>
              <a:spcBef>
                <a:spcPts val="835"/>
              </a:spcBef>
            </a:pPr>
            <a:r>
              <a:rPr sz="2000" dirty="0">
                <a:latin typeface="+mn-lt"/>
              </a:rPr>
              <a:t>…</a:t>
            </a:r>
            <a:r>
              <a:rPr sz="2000" b="0" dirty="0">
                <a:latin typeface="+mn-lt"/>
                <a:cs typeface="Arial MT"/>
              </a:rPr>
              <a:t>.</a:t>
            </a:r>
          </a:p>
          <a:p>
            <a:pPr marR="5263515" algn="ctr">
              <a:lnSpc>
                <a:spcPct val="100000"/>
              </a:lnSpc>
              <a:spcBef>
                <a:spcPts val="994"/>
              </a:spcBef>
            </a:pPr>
            <a:r>
              <a:rPr sz="2000" dirty="0">
                <a:latin typeface="+mn-lt"/>
              </a:rPr>
              <a:t>default:</a:t>
            </a:r>
          </a:p>
        </p:txBody>
      </p:sp>
      <p:sp>
        <p:nvSpPr>
          <p:cNvPr id="10" name="object 10"/>
          <p:cNvSpPr txBox="1"/>
          <p:nvPr/>
        </p:nvSpPr>
        <p:spPr>
          <a:xfrm>
            <a:off x="3072732" y="6156677"/>
            <a:ext cx="6016307" cy="320601"/>
          </a:xfrm>
          <a:prstGeom prst="rect">
            <a:avLst/>
          </a:prstGeom>
        </p:spPr>
        <p:txBody>
          <a:bodyPr vert="horz" wrap="square" lIns="0" tIns="12700" rIns="0" bIns="0" rtlCol="0">
            <a:spAutoFit/>
          </a:bodyPr>
          <a:lstStyle/>
          <a:p>
            <a:pPr marL="12700">
              <a:lnSpc>
                <a:spcPct val="100000"/>
              </a:lnSpc>
              <a:spcBef>
                <a:spcPts val="100"/>
              </a:spcBef>
            </a:pPr>
            <a:r>
              <a:rPr sz="2000" b="1" spc="-5" dirty="0">
                <a:cs typeface="Arial"/>
              </a:rPr>
              <a:t>//</a:t>
            </a:r>
            <a:r>
              <a:rPr sz="2000" b="1" spc="5" dirty="0">
                <a:cs typeface="Arial"/>
              </a:rPr>
              <a:t> </a:t>
            </a:r>
            <a:r>
              <a:rPr sz="2000" b="1" dirty="0">
                <a:cs typeface="Arial"/>
              </a:rPr>
              <a:t>code</a:t>
            </a:r>
            <a:r>
              <a:rPr sz="2000" b="1" spc="-5" dirty="0">
                <a:cs typeface="Arial"/>
              </a:rPr>
              <a:t> </a:t>
            </a:r>
            <a:r>
              <a:rPr sz="2000" b="1" dirty="0">
                <a:cs typeface="Arial"/>
              </a:rPr>
              <a:t>to</a:t>
            </a:r>
            <a:r>
              <a:rPr sz="2000" b="1" spc="-20" dirty="0">
                <a:cs typeface="Arial"/>
              </a:rPr>
              <a:t> </a:t>
            </a:r>
            <a:r>
              <a:rPr sz="2000" b="1" dirty="0">
                <a:cs typeface="Arial"/>
              </a:rPr>
              <a:t>be</a:t>
            </a:r>
            <a:r>
              <a:rPr sz="2000" b="1" spc="5" dirty="0">
                <a:cs typeface="Arial"/>
              </a:rPr>
              <a:t> </a:t>
            </a:r>
            <a:r>
              <a:rPr sz="2000" b="1" dirty="0">
                <a:cs typeface="Arial"/>
              </a:rPr>
              <a:t>executed</a:t>
            </a:r>
            <a:r>
              <a:rPr sz="2000" b="1" spc="-5" dirty="0">
                <a:cs typeface="Arial"/>
              </a:rPr>
              <a:t> if</a:t>
            </a:r>
            <a:r>
              <a:rPr sz="2000" b="1" dirty="0">
                <a:cs typeface="Arial"/>
              </a:rPr>
              <a:t> n</a:t>
            </a:r>
            <a:r>
              <a:rPr sz="2000" b="1" spc="-5" dirty="0">
                <a:cs typeface="Arial"/>
              </a:rPr>
              <a:t> </a:t>
            </a:r>
            <a:r>
              <a:rPr sz="2000" b="1" dirty="0">
                <a:cs typeface="Arial"/>
              </a:rPr>
              <a:t>doesn't</a:t>
            </a:r>
            <a:r>
              <a:rPr sz="2000" b="1" spc="-20" dirty="0">
                <a:cs typeface="Arial"/>
              </a:rPr>
              <a:t> </a:t>
            </a:r>
            <a:r>
              <a:rPr sz="2000" b="1" dirty="0">
                <a:cs typeface="Arial"/>
              </a:rPr>
              <a:t>match any</a:t>
            </a:r>
            <a:r>
              <a:rPr sz="2000" b="1" spc="-5" dirty="0">
                <a:cs typeface="Arial"/>
              </a:rPr>
              <a:t> </a:t>
            </a:r>
            <a:r>
              <a:rPr sz="2000" b="1" dirty="0" smtClean="0">
                <a:cs typeface="Arial"/>
              </a:rPr>
              <a:t>constan</a:t>
            </a:r>
            <a:r>
              <a:rPr lang="en-US" sz="2000" b="1" dirty="0" smtClean="0">
                <a:cs typeface="Arial"/>
              </a:rPr>
              <a:t>t</a:t>
            </a:r>
            <a:endParaRPr sz="2000" dirty="0">
              <a:cs typeface="Arial"/>
            </a:endParaRPr>
          </a:p>
        </p:txBody>
      </p:sp>
      <p:sp>
        <p:nvSpPr>
          <p:cNvPr id="11" name="object 11"/>
          <p:cNvSpPr txBox="1"/>
          <p:nvPr/>
        </p:nvSpPr>
        <p:spPr>
          <a:xfrm>
            <a:off x="3350386" y="6357620"/>
            <a:ext cx="85090" cy="285115"/>
          </a:xfrm>
          <a:prstGeom prst="rect">
            <a:avLst/>
          </a:prstGeom>
        </p:spPr>
        <p:txBody>
          <a:bodyPr vert="horz" wrap="square" lIns="0" tIns="12700" rIns="0" bIns="0" rtlCol="0">
            <a:spAutoFit/>
          </a:bodyPr>
          <a:lstStyle/>
          <a:p>
            <a:pPr>
              <a:lnSpc>
                <a:spcPct val="100000"/>
              </a:lnSpc>
              <a:spcBef>
                <a:spcPts val="100"/>
              </a:spcBef>
            </a:pPr>
            <a:r>
              <a:rPr sz="1700" dirty="0">
                <a:latin typeface="Arial MT"/>
                <a:cs typeface="Arial MT"/>
              </a:rPr>
              <a:t>}</a:t>
            </a:r>
            <a:endParaRPr sz="1700">
              <a:latin typeface="Arial MT"/>
              <a:cs typeface="Arial M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798060" cy="513715"/>
          </a:xfrm>
          <a:prstGeom prst="rect">
            <a:avLst/>
          </a:prstGeom>
        </p:spPr>
        <p:txBody>
          <a:bodyPr vert="horz" wrap="square" lIns="0" tIns="13335" rIns="0" bIns="0" rtlCol="0">
            <a:spAutoFit/>
          </a:bodyPr>
          <a:lstStyle/>
          <a:p>
            <a:pPr marL="12700">
              <a:lnSpc>
                <a:spcPct val="100000"/>
              </a:lnSpc>
              <a:spcBef>
                <a:spcPts val="105"/>
              </a:spcBef>
            </a:pPr>
            <a:r>
              <a:rPr dirty="0"/>
              <a:t>Switch</a:t>
            </a:r>
            <a:r>
              <a:rPr spc="-30" dirty="0"/>
              <a:t> </a:t>
            </a:r>
            <a:r>
              <a:rPr dirty="0"/>
              <a:t>Statement</a:t>
            </a:r>
            <a:r>
              <a:rPr spc="-30" dirty="0"/>
              <a:t> </a:t>
            </a:r>
            <a:r>
              <a:rPr dirty="0"/>
              <a:t>Flowchart</a:t>
            </a:r>
          </a:p>
        </p:txBody>
      </p:sp>
      <p:grpSp>
        <p:nvGrpSpPr>
          <p:cNvPr id="3" name="object 3"/>
          <p:cNvGrpSpPr/>
          <p:nvPr/>
        </p:nvGrpSpPr>
        <p:grpSpPr>
          <a:xfrm>
            <a:off x="2699004" y="2286000"/>
            <a:ext cx="9493250" cy="4357370"/>
            <a:chOff x="2699004" y="2286000"/>
            <a:chExt cx="9493250" cy="4357370"/>
          </a:xfrm>
        </p:grpSpPr>
        <p:sp>
          <p:nvSpPr>
            <p:cNvPr id="4" name="object 4"/>
            <p:cNvSpPr/>
            <p:nvPr/>
          </p:nvSpPr>
          <p:spPr>
            <a:xfrm>
              <a:off x="8859012"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1"/>
              <a:ext cx="202692" cy="204215"/>
            </a:xfrm>
            <a:prstGeom prst="rect">
              <a:avLst/>
            </a:prstGeom>
          </p:spPr>
        </p:pic>
        <p:sp>
          <p:nvSpPr>
            <p:cNvPr id="6" name="object 6"/>
            <p:cNvSpPr/>
            <p:nvPr/>
          </p:nvSpPr>
          <p:spPr>
            <a:xfrm>
              <a:off x="8752332"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2699004" y="2286000"/>
              <a:ext cx="6160008" cy="4357116"/>
            </a:xfrm>
            <a:prstGeom prst="rect">
              <a:avLst/>
            </a:prstGeom>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632960"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45" dirty="0"/>
              <a:t> </a:t>
            </a:r>
            <a:r>
              <a:rPr dirty="0"/>
              <a:t>switch</a:t>
            </a:r>
            <a:r>
              <a:rPr spc="-60" dirty="0"/>
              <a:t> </a:t>
            </a:r>
            <a:r>
              <a:rPr dirty="0"/>
              <a:t>Statement</a:t>
            </a:r>
          </a:p>
        </p:txBody>
      </p:sp>
      <p:grpSp>
        <p:nvGrpSpPr>
          <p:cNvPr id="3" name="object 3"/>
          <p:cNvGrpSpPr/>
          <p:nvPr/>
        </p:nvGrpSpPr>
        <p:grpSpPr>
          <a:xfrm>
            <a:off x="8752331" y="6071615"/>
            <a:ext cx="3439795" cy="347980"/>
            <a:chOff x="8752331" y="6071615"/>
            <a:chExt cx="3439795" cy="34798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sp>
        <p:nvSpPr>
          <p:cNvPr id="7" name="object 7"/>
          <p:cNvSpPr txBox="1"/>
          <p:nvPr/>
        </p:nvSpPr>
        <p:spPr>
          <a:xfrm>
            <a:off x="1247038" y="2307843"/>
            <a:ext cx="6404610" cy="4273550"/>
          </a:xfrm>
          <a:prstGeom prst="rect">
            <a:avLst/>
          </a:prstGeom>
        </p:spPr>
        <p:txBody>
          <a:bodyPr vert="horz" wrap="square" lIns="0" tIns="164465" rIns="0" bIns="0" rtlCol="0">
            <a:spAutoFit/>
          </a:bodyPr>
          <a:lstStyle/>
          <a:p>
            <a:pPr marL="12700">
              <a:lnSpc>
                <a:spcPct val="100000"/>
              </a:lnSpc>
              <a:spcBef>
                <a:spcPts val="1295"/>
              </a:spcBef>
            </a:pPr>
            <a:r>
              <a:rPr sz="1800" dirty="0">
                <a:cs typeface="Arial MT"/>
              </a:rPr>
              <a:t>//</a:t>
            </a:r>
            <a:r>
              <a:rPr sz="1800" spc="-10" dirty="0">
                <a:cs typeface="Arial MT"/>
              </a:rPr>
              <a:t> </a:t>
            </a:r>
            <a:r>
              <a:rPr sz="1800" b="1" spc="-5" dirty="0">
                <a:cs typeface="Arial"/>
              </a:rPr>
              <a:t>Program</a:t>
            </a:r>
            <a:r>
              <a:rPr sz="1800" b="1" dirty="0">
                <a:cs typeface="Arial"/>
              </a:rPr>
              <a:t> to</a:t>
            </a:r>
            <a:r>
              <a:rPr sz="1800" b="1" spc="5" dirty="0">
                <a:cs typeface="Arial"/>
              </a:rPr>
              <a:t> </a:t>
            </a:r>
            <a:r>
              <a:rPr sz="1800" b="1" spc="-5" dirty="0">
                <a:cs typeface="Arial"/>
              </a:rPr>
              <a:t>create</a:t>
            </a:r>
            <a:r>
              <a:rPr sz="1800" b="1" spc="5" dirty="0">
                <a:cs typeface="Arial"/>
              </a:rPr>
              <a:t> </a:t>
            </a:r>
            <a:r>
              <a:rPr sz="1800" b="1" spc="-5" dirty="0">
                <a:cs typeface="Arial"/>
              </a:rPr>
              <a:t>a</a:t>
            </a:r>
            <a:r>
              <a:rPr sz="1800" b="1" dirty="0">
                <a:cs typeface="Arial"/>
              </a:rPr>
              <a:t> </a:t>
            </a:r>
            <a:r>
              <a:rPr sz="1800" b="1" spc="-5" dirty="0">
                <a:cs typeface="Arial"/>
              </a:rPr>
              <a:t>simple</a:t>
            </a:r>
            <a:r>
              <a:rPr sz="1800" b="1" dirty="0">
                <a:cs typeface="Arial"/>
              </a:rPr>
              <a:t> </a:t>
            </a:r>
            <a:r>
              <a:rPr sz="1800" b="1" spc="-5" dirty="0">
                <a:cs typeface="Arial"/>
              </a:rPr>
              <a:t>calculator</a:t>
            </a:r>
            <a:endParaRPr sz="1800" dirty="0">
              <a:cs typeface="Arial"/>
            </a:endParaRPr>
          </a:p>
          <a:p>
            <a:pPr marL="169545" marR="5080" indent="-121920">
              <a:lnSpc>
                <a:spcPts val="1820"/>
              </a:lnSpc>
              <a:spcBef>
                <a:spcPts val="1540"/>
              </a:spcBef>
            </a:pPr>
            <a:r>
              <a:rPr sz="1800" b="1" dirty="0">
                <a:cs typeface="Arial"/>
              </a:rPr>
              <a:t>// </a:t>
            </a:r>
            <a:r>
              <a:rPr sz="1800" b="1" spc="-5" dirty="0">
                <a:cs typeface="Arial"/>
              </a:rPr>
              <a:t>Performs </a:t>
            </a:r>
            <a:r>
              <a:rPr sz="1800" b="1" dirty="0">
                <a:cs typeface="Arial"/>
              </a:rPr>
              <a:t>addition, </a:t>
            </a:r>
            <a:r>
              <a:rPr sz="1800" b="1" spc="-5" dirty="0">
                <a:cs typeface="Arial"/>
              </a:rPr>
              <a:t>subtraction, multiplication </a:t>
            </a:r>
            <a:r>
              <a:rPr sz="1800" b="1" dirty="0">
                <a:cs typeface="Arial"/>
              </a:rPr>
              <a:t>or </a:t>
            </a:r>
            <a:r>
              <a:rPr sz="1800" b="1" spc="-5" dirty="0">
                <a:cs typeface="Arial"/>
              </a:rPr>
              <a:t>division </a:t>
            </a:r>
            <a:r>
              <a:rPr sz="1800" b="1" spc="-490" dirty="0">
                <a:cs typeface="Arial"/>
              </a:rPr>
              <a:t> </a:t>
            </a:r>
            <a:r>
              <a:rPr sz="1800" b="1" dirty="0">
                <a:cs typeface="Arial"/>
              </a:rPr>
              <a:t>depending</a:t>
            </a:r>
            <a:r>
              <a:rPr sz="1800" b="1" spc="-25" dirty="0">
                <a:cs typeface="Arial"/>
              </a:rPr>
              <a:t> </a:t>
            </a:r>
            <a:r>
              <a:rPr sz="1800" b="1" dirty="0">
                <a:cs typeface="Arial"/>
              </a:rPr>
              <a:t>the input</a:t>
            </a:r>
            <a:r>
              <a:rPr sz="1800" b="1" spc="-20" dirty="0">
                <a:cs typeface="Arial"/>
              </a:rPr>
              <a:t> </a:t>
            </a:r>
            <a:r>
              <a:rPr sz="1800" b="1" dirty="0">
                <a:cs typeface="Arial"/>
              </a:rPr>
              <a:t>from</a:t>
            </a:r>
            <a:r>
              <a:rPr sz="1800" b="1" spc="-15" dirty="0">
                <a:cs typeface="Arial"/>
              </a:rPr>
              <a:t> </a:t>
            </a:r>
            <a:r>
              <a:rPr sz="1800" b="1" spc="-5" dirty="0">
                <a:cs typeface="Arial"/>
              </a:rPr>
              <a:t>user</a:t>
            </a:r>
            <a:endParaRPr sz="1800" dirty="0">
              <a:cs typeface="Arial"/>
            </a:endParaRPr>
          </a:p>
          <a:p>
            <a:pPr marL="169545">
              <a:lnSpc>
                <a:spcPct val="100000"/>
              </a:lnSpc>
              <a:spcBef>
                <a:spcPts val="1250"/>
              </a:spcBef>
            </a:pPr>
            <a:r>
              <a:rPr sz="1700" dirty="0">
                <a:cs typeface="Arial MT"/>
              </a:rPr>
              <a:t>#</a:t>
            </a:r>
            <a:r>
              <a:rPr sz="1700" spc="-20" dirty="0">
                <a:cs typeface="Arial MT"/>
              </a:rPr>
              <a:t> </a:t>
            </a:r>
            <a:r>
              <a:rPr sz="1700" dirty="0">
                <a:cs typeface="Arial MT"/>
              </a:rPr>
              <a:t>include</a:t>
            </a:r>
            <a:r>
              <a:rPr sz="1700" spc="-35" dirty="0">
                <a:cs typeface="Arial MT"/>
              </a:rPr>
              <a:t> </a:t>
            </a:r>
            <a:r>
              <a:rPr sz="1700" dirty="0">
                <a:cs typeface="Arial MT"/>
              </a:rPr>
              <a:t>&lt;stdio.h&gt;</a:t>
            </a:r>
          </a:p>
          <a:p>
            <a:pPr>
              <a:lnSpc>
                <a:spcPct val="100000"/>
              </a:lnSpc>
              <a:spcBef>
                <a:spcPts val="5"/>
              </a:spcBef>
            </a:pPr>
            <a:endParaRPr sz="1500" dirty="0">
              <a:cs typeface="Arial MT"/>
            </a:endParaRPr>
          </a:p>
          <a:p>
            <a:pPr marL="169545">
              <a:lnSpc>
                <a:spcPct val="100000"/>
              </a:lnSpc>
            </a:pPr>
            <a:r>
              <a:rPr sz="1700" dirty="0">
                <a:cs typeface="Arial MT"/>
              </a:rPr>
              <a:t>int</a:t>
            </a:r>
            <a:r>
              <a:rPr sz="1700" spc="-30" dirty="0">
                <a:cs typeface="Arial MT"/>
              </a:rPr>
              <a:t> </a:t>
            </a:r>
            <a:r>
              <a:rPr sz="1700" dirty="0">
                <a:cs typeface="Arial MT"/>
              </a:rPr>
              <a:t>main()</a:t>
            </a:r>
            <a:r>
              <a:rPr sz="1700" spc="-45" dirty="0">
                <a:cs typeface="Arial MT"/>
              </a:rPr>
              <a:t> </a:t>
            </a:r>
            <a:r>
              <a:rPr sz="1700" dirty="0">
                <a:cs typeface="Arial MT"/>
              </a:rPr>
              <a:t>{</a:t>
            </a:r>
          </a:p>
          <a:p>
            <a:pPr marL="448309">
              <a:lnSpc>
                <a:spcPct val="100000"/>
              </a:lnSpc>
              <a:spcBef>
                <a:spcPts val="1175"/>
              </a:spcBef>
            </a:pPr>
            <a:r>
              <a:rPr sz="1700" dirty="0">
                <a:cs typeface="Arial MT"/>
              </a:rPr>
              <a:t>char</a:t>
            </a:r>
            <a:r>
              <a:rPr sz="1700" spc="-30" dirty="0">
                <a:cs typeface="Arial MT"/>
              </a:rPr>
              <a:t> </a:t>
            </a:r>
            <a:r>
              <a:rPr sz="1700" dirty="0">
                <a:cs typeface="Arial MT"/>
              </a:rPr>
              <a:t>operator;</a:t>
            </a:r>
          </a:p>
          <a:p>
            <a:pPr marL="448309">
              <a:lnSpc>
                <a:spcPct val="100000"/>
              </a:lnSpc>
              <a:spcBef>
                <a:spcPts val="520"/>
              </a:spcBef>
            </a:pPr>
            <a:r>
              <a:rPr sz="1700" dirty="0">
                <a:cs typeface="Arial MT"/>
              </a:rPr>
              <a:t>double</a:t>
            </a:r>
            <a:r>
              <a:rPr sz="1700" spc="-20" dirty="0">
                <a:cs typeface="Arial MT"/>
              </a:rPr>
              <a:t> </a:t>
            </a:r>
            <a:r>
              <a:rPr sz="1700" dirty="0">
                <a:cs typeface="Arial MT"/>
              </a:rPr>
              <a:t>firstNumber,secondNumber;</a:t>
            </a:r>
          </a:p>
          <a:p>
            <a:pPr marL="448309" marR="2517775">
              <a:lnSpc>
                <a:spcPct val="142100"/>
              </a:lnSpc>
              <a:spcBef>
                <a:spcPts val="5"/>
              </a:spcBef>
            </a:pPr>
            <a:r>
              <a:rPr sz="1700" dirty="0">
                <a:cs typeface="Arial MT"/>
              </a:rPr>
              <a:t>printf("Enter an operator (+, </a:t>
            </a:r>
            <a:r>
              <a:rPr sz="1700" spc="-5" dirty="0">
                <a:cs typeface="Arial MT"/>
              </a:rPr>
              <a:t>-, *,): "); </a:t>
            </a:r>
            <a:r>
              <a:rPr sz="1700" spc="-459" dirty="0">
                <a:cs typeface="Arial MT"/>
              </a:rPr>
              <a:t> </a:t>
            </a:r>
            <a:r>
              <a:rPr sz="1700" dirty="0">
                <a:cs typeface="Arial MT"/>
              </a:rPr>
              <a:t>scanf("%c",</a:t>
            </a:r>
            <a:r>
              <a:rPr sz="1700" spc="470" dirty="0">
                <a:cs typeface="Arial MT"/>
              </a:rPr>
              <a:t> </a:t>
            </a:r>
            <a:r>
              <a:rPr sz="1700" dirty="0">
                <a:cs typeface="Arial MT"/>
              </a:rPr>
              <a:t>&amp;operator); </a:t>
            </a:r>
            <a:r>
              <a:rPr sz="1700" spc="5" dirty="0">
                <a:cs typeface="Arial MT"/>
              </a:rPr>
              <a:t> </a:t>
            </a:r>
            <a:r>
              <a:rPr sz="1700" spc="-5" dirty="0">
                <a:cs typeface="Arial MT"/>
              </a:rPr>
              <a:t>printf("Enter</a:t>
            </a:r>
            <a:r>
              <a:rPr sz="1700" spc="15" dirty="0">
                <a:cs typeface="Arial MT"/>
              </a:rPr>
              <a:t> </a:t>
            </a:r>
            <a:r>
              <a:rPr sz="1700" spc="-10" dirty="0">
                <a:cs typeface="Arial MT"/>
              </a:rPr>
              <a:t>two</a:t>
            </a:r>
            <a:r>
              <a:rPr sz="1700" spc="15" dirty="0">
                <a:cs typeface="Arial MT"/>
              </a:rPr>
              <a:t> </a:t>
            </a:r>
            <a:r>
              <a:rPr sz="1700" dirty="0">
                <a:cs typeface="Arial MT"/>
              </a:rPr>
              <a:t>operands:</a:t>
            </a:r>
            <a:r>
              <a:rPr sz="1700" spc="10" dirty="0">
                <a:cs typeface="Arial MT"/>
              </a:rPr>
              <a:t> </a:t>
            </a:r>
            <a:r>
              <a:rPr sz="1700" spc="-5" dirty="0">
                <a:cs typeface="Arial MT"/>
              </a:rPr>
              <a:t>");</a:t>
            </a:r>
            <a:endParaRPr sz="1700" dirty="0">
              <a:cs typeface="Arial MT"/>
            </a:endParaRPr>
          </a:p>
          <a:p>
            <a:pPr marL="448309">
              <a:lnSpc>
                <a:spcPct val="100000"/>
              </a:lnSpc>
              <a:spcBef>
                <a:spcPts val="1335"/>
              </a:spcBef>
            </a:pPr>
            <a:r>
              <a:rPr sz="1700" dirty="0">
                <a:cs typeface="Arial MT"/>
              </a:rPr>
              <a:t>scanf("%lf</a:t>
            </a:r>
            <a:r>
              <a:rPr sz="1700" spc="5" dirty="0">
                <a:cs typeface="Arial MT"/>
              </a:rPr>
              <a:t> </a:t>
            </a:r>
            <a:r>
              <a:rPr sz="1700" spc="-5" dirty="0">
                <a:cs typeface="Arial MT"/>
              </a:rPr>
              <a:t>%lf",&amp;firstNumber,</a:t>
            </a:r>
            <a:r>
              <a:rPr sz="1700" dirty="0">
                <a:cs typeface="Arial MT"/>
              </a:rPr>
              <a:t> &amp;secondNumber);</a:t>
            </a:r>
          </a:p>
        </p:txBody>
      </p:sp>
      <p:sp>
        <p:nvSpPr>
          <p:cNvPr id="8" name="object 8"/>
          <p:cNvSpPr/>
          <p:nvPr/>
        </p:nvSpPr>
        <p:spPr>
          <a:xfrm>
            <a:off x="821436" y="2423160"/>
            <a:ext cx="9814560" cy="4229100"/>
          </a:xfrm>
          <a:custGeom>
            <a:avLst/>
            <a:gdLst/>
            <a:ahLst/>
            <a:cxnLst/>
            <a:rect l="l" t="t" r="r" b="b"/>
            <a:pathLst>
              <a:path w="9814560" h="4229100">
                <a:moveTo>
                  <a:pt x="0" y="4229100"/>
                </a:moveTo>
                <a:lnTo>
                  <a:pt x="9814560" y="4229100"/>
                </a:lnTo>
                <a:lnTo>
                  <a:pt x="9814560" y="0"/>
                </a:lnTo>
                <a:lnTo>
                  <a:pt x="0" y="0"/>
                </a:lnTo>
                <a:lnTo>
                  <a:pt x="0" y="4229100"/>
                </a:lnTo>
                <a:close/>
              </a:path>
            </a:pathLst>
          </a:custGeom>
          <a:ln w="9525">
            <a:solidFill>
              <a:srgbClr val="0000FF"/>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295390" cy="513715"/>
          </a:xfrm>
          <a:prstGeom prst="rect">
            <a:avLst/>
          </a:prstGeom>
        </p:spPr>
        <p:txBody>
          <a:bodyPr vert="horz" wrap="square" lIns="0" tIns="13335" rIns="0" bIns="0" rtlCol="0">
            <a:spAutoFit/>
          </a:bodyPr>
          <a:lstStyle/>
          <a:p>
            <a:pPr marL="12700">
              <a:lnSpc>
                <a:spcPct val="100000"/>
              </a:lnSpc>
              <a:spcBef>
                <a:spcPts val="105"/>
              </a:spcBef>
            </a:pPr>
            <a:r>
              <a:rPr dirty="0"/>
              <a:t>Syntax</a:t>
            </a:r>
            <a:r>
              <a:rPr spc="-5" dirty="0"/>
              <a:t> </a:t>
            </a:r>
            <a:r>
              <a:rPr dirty="0"/>
              <a:t>of</a:t>
            </a:r>
            <a:r>
              <a:rPr spc="15" dirty="0"/>
              <a:t> </a:t>
            </a:r>
            <a:r>
              <a:rPr dirty="0"/>
              <a:t>if...else</a:t>
            </a:r>
            <a:r>
              <a:rPr spc="-15" dirty="0"/>
              <a:t> </a:t>
            </a:r>
            <a:r>
              <a:rPr dirty="0"/>
              <a:t>if....else</a:t>
            </a:r>
            <a:r>
              <a:rPr spc="-5" dirty="0"/>
              <a:t> statement.</a:t>
            </a:r>
          </a:p>
        </p:txBody>
      </p:sp>
      <p:grpSp>
        <p:nvGrpSpPr>
          <p:cNvPr id="3" name="object 3"/>
          <p:cNvGrpSpPr/>
          <p:nvPr/>
        </p:nvGrpSpPr>
        <p:grpSpPr>
          <a:xfrm>
            <a:off x="8752331" y="6071615"/>
            <a:ext cx="3439795" cy="347980"/>
            <a:chOff x="8752331" y="6071615"/>
            <a:chExt cx="3439795" cy="34798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sp>
        <p:nvSpPr>
          <p:cNvPr id="7" name="object 7"/>
          <p:cNvSpPr txBox="1"/>
          <p:nvPr/>
        </p:nvSpPr>
        <p:spPr>
          <a:xfrm>
            <a:off x="2043176" y="2358288"/>
            <a:ext cx="7663815" cy="4875565"/>
          </a:xfrm>
          <a:prstGeom prst="rect">
            <a:avLst/>
          </a:prstGeom>
        </p:spPr>
        <p:txBody>
          <a:bodyPr vert="horz" wrap="square" lIns="0" tIns="123825" rIns="0" bIns="0" rtlCol="0">
            <a:spAutoFit/>
          </a:bodyPr>
          <a:lstStyle/>
          <a:p>
            <a:pPr marL="12700">
              <a:lnSpc>
                <a:spcPct val="100000"/>
              </a:lnSpc>
              <a:spcBef>
                <a:spcPts val="975"/>
              </a:spcBef>
            </a:pPr>
            <a:r>
              <a:rPr sz="1400" spc="-5" dirty="0">
                <a:solidFill>
                  <a:srgbClr val="FF0000"/>
                </a:solidFill>
                <a:cs typeface="Arial MT"/>
              </a:rPr>
              <a:t>switch(operator)</a:t>
            </a:r>
            <a:r>
              <a:rPr sz="1400" spc="25" dirty="0">
                <a:solidFill>
                  <a:srgbClr val="FF0000"/>
                </a:solidFill>
                <a:cs typeface="Arial MT"/>
              </a:rPr>
              <a:t> </a:t>
            </a:r>
            <a:r>
              <a:rPr sz="1400" spc="-5" dirty="0">
                <a:solidFill>
                  <a:srgbClr val="FF0000"/>
                </a:solidFill>
                <a:cs typeface="Arial MT"/>
              </a:rPr>
              <a:t>{</a:t>
            </a:r>
            <a:endParaRPr sz="1400" dirty="0">
              <a:cs typeface="Arial MT"/>
            </a:endParaRPr>
          </a:p>
          <a:p>
            <a:pPr marL="469900">
              <a:lnSpc>
                <a:spcPct val="100000"/>
              </a:lnSpc>
              <a:spcBef>
                <a:spcPts val="875"/>
              </a:spcBef>
            </a:pPr>
            <a:r>
              <a:rPr sz="1400" spc="-5" dirty="0">
                <a:solidFill>
                  <a:srgbClr val="FF0000"/>
                </a:solidFill>
                <a:cs typeface="Arial MT"/>
              </a:rPr>
              <a:t>case</a:t>
            </a:r>
            <a:r>
              <a:rPr sz="1400" spc="-30" dirty="0">
                <a:solidFill>
                  <a:srgbClr val="FF0000"/>
                </a:solidFill>
                <a:cs typeface="Arial MT"/>
              </a:rPr>
              <a:t> </a:t>
            </a:r>
            <a:r>
              <a:rPr sz="1400" spc="-5" dirty="0">
                <a:solidFill>
                  <a:srgbClr val="FF0000"/>
                </a:solidFill>
                <a:cs typeface="Arial MT"/>
              </a:rPr>
              <a:t>'+':</a:t>
            </a:r>
            <a:endParaRPr sz="1400" dirty="0">
              <a:cs typeface="Arial MT"/>
            </a:endParaRPr>
          </a:p>
          <a:p>
            <a:pPr marL="698500">
              <a:lnSpc>
                <a:spcPct val="100000"/>
              </a:lnSpc>
              <a:spcBef>
                <a:spcPts val="865"/>
              </a:spcBef>
            </a:pPr>
            <a:r>
              <a:rPr sz="1400" spc="-5" dirty="0">
                <a:solidFill>
                  <a:srgbClr val="FF0000"/>
                </a:solidFill>
                <a:cs typeface="Arial MT"/>
              </a:rPr>
              <a:t>printf("%.1lf</a:t>
            </a:r>
            <a:r>
              <a:rPr sz="1400" spc="50" dirty="0">
                <a:solidFill>
                  <a:srgbClr val="FF0000"/>
                </a:solidFill>
                <a:cs typeface="Arial MT"/>
              </a:rPr>
              <a:t> </a:t>
            </a:r>
            <a:r>
              <a:rPr sz="1400" spc="-5" dirty="0">
                <a:solidFill>
                  <a:srgbClr val="FF0000"/>
                </a:solidFill>
                <a:cs typeface="Arial MT"/>
              </a:rPr>
              <a:t>+</a:t>
            </a:r>
            <a:r>
              <a:rPr sz="1400" spc="20" dirty="0">
                <a:solidFill>
                  <a:srgbClr val="FF0000"/>
                </a:solidFill>
                <a:cs typeface="Arial MT"/>
              </a:rPr>
              <a:t> </a:t>
            </a:r>
            <a:r>
              <a:rPr sz="1400" spc="-5" dirty="0">
                <a:solidFill>
                  <a:srgbClr val="FF0000"/>
                </a:solidFill>
                <a:cs typeface="Arial MT"/>
              </a:rPr>
              <a:t>%.1lf</a:t>
            </a:r>
            <a:r>
              <a:rPr sz="1400" spc="25" dirty="0">
                <a:solidFill>
                  <a:srgbClr val="FF0000"/>
                </a:solidFill>
                <a:cs typeface="Arial MT"/>
              </a:rPr>
              <a:t> </a:t>
            </a:r>
            <a:r>
              <a:rPr sz="1400" spc="-5" dirty="0">
                <a:solidFill>
                  <a:srgbClr val="FF0000"/>
                </a:solidFill>
                <a:cs typeface="Arial MT"/>
              </a:rPr>
              <a:t>=</a:t>
            </a:r>
            <a:r>
              <a:rPr sz="1400" spc="25" dirty="0">
                <a:solidFill>
                  <a:srgbClr val="FF0000"/>
                </a:solidFill>
                <a:cs typeface="Arial MT"/>
              </a:rPr>
              <a:t> </a:t>
            </a:r>
            <a:r>
              <a:rPr sz="1400" spc="-5" dirty="0">
                <a:solidFill>
                  <a:srgbClr val="FF0000"/>
                </a:solidFill>
                <a:cs typeface="Arial MT"/>
              </a:rPr>
              <a:t>%.1lf",firstNumber,</a:t>
            </a:r>
            <a:r>
              <a:rPr sz="1400" spc="80" dirty="0">
                <a:solidFill>
                  <a:srgbClr val="FF0000"/>
                </a:solidFill>
                <a:cs typeface="Arial MT"/>
              </a:rPr>
              <a:t> </a:t>
            </a:r>
            <a:r>
              <a:rPr sz="1400" spc="-5" dirty="0">
                <a:solidFill>
                  <a:srgbClr val="FF0000"/>
                </a:solidFill>
                <a:cs typeface="Arial MT"/>
              </a:rPr>
              <a:t>secondNumber,</a:t>
            </a:r>
            <a:r>
              <a:rPr sz="1400" spc="70" dirty="0">
                <a:solidFill>
                  <a:srgbClr val="FF0000"/>
                </a:solidFill>
                <a:cs typeface="Arial MT"/>
              </a:rPr>
              <a:t> </a:t>
            </a:r>
            <a:r>
              <a:rPr sz="1400" spc="-5" dirty="0">
                <a:solidFill>
                  <a:srgbClr val="FF0000"/>
                </a:solidFill>
                <a:cs typeface="Arial MT"/>
              </a:rPr>
              <a:t>firstNumber+secondNumber);</a:t>
            </a:r>
            <a:r>
              <a:rPr sz="1400" spc="465" dirty="0">
                <a:solidFill>
                  <a:srgbClr val="FF0000"/>
                </a:solidFill>
                <a:cs typeface="Arial MT"/>
              </a:rPr>
              <a:t> </a:t>
            </a:r>
            <a:r>
              <a:rPr sz="1400" spc="-5" dirty="0">
                <a:solidFill>
                  <a:srgbClr val="FF0000"/>
                </a:solidFill>
                <a:cs typeface="Arial MT"/>
              </a:rPr>
              <a:t>break;</a:t>
            </a:r>
            <a:endParaRPr sz="1400" dirty="0">
              <a:cs typeface="Arial MT"/>
            </a:endParaRPr>
          </a:p>
          <a:p>
            <a:pPr>
              <a:lnSpc>
                <a:spcPct val="100000"/>
              </a:lnSpc>
              <a:spcBef>
                <a:spcPts val="40"/>
              </a:spcBef>
            </a:pPr>
            <a:endParaRPr sz="1400" dirty="0">
              <a:cs typeface="Arial MT"/>
            </a:endParaRPr>
          </a:p>
          <a:p>
            <a:pPr marL="469900">
              <a:lnSpc>
                <a:spcPct val="100000"/>
              </a:lnSpc>
              <a:spcBef>
                <a:spcPts val="5"/>
              </a:spcBef>
            </a:pPr>
            <a:r>
              <a:rPr sz="1400" spc="-5" dirty="0">
                <a:solidFill>
                  <a:srgbClr val="FF0000"/>
                </a:solidFill>
                <a:cs typeface="Arial MT"/>
              </a:rPr>
              <a:t>case</a:t>
            </a:r>
            <a:r>
              <a:rPr sz="1400" spc="-35" dirty="0">
                <a:solidFill>
                  <a:srgbClr val="FF0000"/>
                </a:solidFill>
                <a:cs typeface="Arial MT"/>
              </a:rPr>
              <a:t> </a:t>
            </a:r>
            <a:r>
              <a:rPr sz="1400" dirty="0">
                <a:solidFill>
                  <a:srgbClr val="FF0000"/>
                </a:solidFill>
                <a:cs typeface="Arial MT"/>
              </a:rPr>
              <a:t>'-':</a:t>
            </a:r>
            <a:endParaRPr sz="1400" dirty="0">
              <a:cs typeface="Arial MT"/>
            </a:endParaRPr>
          </a:p>
          <a:p>
            <a:pPr marL="698500">
              <a:lnSpc>
                <a:spcPct val="100000"/>
              </a:lnSpc>
              <a:spcBef>
                <a:spcPts val="550"/>
              </a:spcBef>
            </a:pPr>
            <a:r>
              <a:rPr sz="1400" spc="-5" dirty="0">
                <a:solidFill>
                  <a:srgbClr val="FF0000"/>
                </a:solidFill>
                <a:cs typeface="Arial MT"/>
              </a:rPr>
              <a:t>printf("%.1lf</a:t>
            </a:r>
            <a:r>
              <a:rPr sz="1400" spc="45" dirty="0">
                <a:solidFill>
                  <a:srgbClr val="FF0000"/>
                </a:solidFill>
                <a:cs typeface="Arial MT"/>
              </a:rPr>
              <a:t> </a:t>
            </a:r>
            <a:r>
              <a:rPr sz="1400" spc="-5" dirty="0">
                <a:solidFill>
                  <a:srgbClr val="FF0000"/>
                </a:solidFill>
                <a:cs typeface="Arial MT"/>
              </a:rPr>
              <a:t>-</a:t>
            </a:r>
            <a:r>
              <a:rPr sz="1400" spc="25" dirty="0">
                <a:solidFill>
                  <a:srgbClr val="FF0000"/>
                </a:solidFill>
                <a:cs typeface="Arial MT"/>
              </a:rPr>
              <a:t> </a:t>
            </a:r>
            <a:r>
              <a:rPr sz="1400" spc="-5" dirty="0">
                <a:solidFill>
                  <a:srgbClr val="FF0000"/>
                </a:solidFill>
                <a:cs typeface="Arial MT"/>
              </a:rPr>
              <a:t>%.1lf</a:t>
            </a:r>
            <a:r>
              <a:rPr sz="1400" spc="15" dirty="0">
                <a:solidFill>
                  <a:srgbClr val="FF0000"/>
                </a:solidFill>
                <a:cs typeface="Arial MT"/>
              </a:rPr>
              <a:t> </a:t>
            </a:r>
            <a:r>
              <a:rPr sz="1400" spc="-5" dirty="0">
                <a:solidFill>
                  <a:srgbClr val="FF0000"/>
                </a:solidFill>
                <a:cs typeface="Arial MT"/>
              </a:rPr>
              <a:t>=</a:t>
            </a:r>
            <a:r>
              <a:rPr sz="1400" spc="20" dirty="0">
                <a:solidFill>
                  <a:srgbClr val="FF0000"/>
                </a:solidFill>
                <a:cs typeface="Arial MT"/>
              </a:rPr>
              <a:t> </a:t>
            </a:r>
            <a:r>
              <a:rPr sz="1400" spc="-5" dirty="0">
                <a:solidFill>
                  <a:srgbClr val="FF0000"/>
                </a:solidFill>
                <a:cs typeface="Arial MT"/>
              </a:rPr>
              <a:t>%.1lf",firstNumber,</a:t>
            </a:r>
            <a:r>
              <a:rPr sz="1400" spc="70" dirty="0">
                <a:solidFill>
                  <a:srgbClr val="FF0000"/>
                </a:solidFill>
                <a:cs typeface="Arial MT"/>
              </a:rPr>
              <a:t> </a:t>
            </a:r>
            <a:r>
              <a:rPr sz="1400" spc="-5" dirty="0">
                <a:solidFill>
                  <a:srgbClr val="FF0000"/>
                </a:solidFill>
                <a:cs typeface="Arial MT"/>
              </a:rPr>
              <a:t>secondNumber,</a:t>
            </a:r>
            <a:r>
              <a:rPr sz="1400" spc="70" dirty="0">
                <a:solidFill>
                  <a:srgbClr val="FF0000"/>
                </a:solidFill>
                <a:cs typeface="Arial MT"/>
              </a:rPr>
              <a:t> </a:t>
            </a:r>
            <a:r>
              <a:rPr sz="1400" spc="-5" dirty="0">
                <a:solidFill>
                  <a:srgbClr val="FF0000"/>
                </a:solidFill>
                <a:cs typeface="Arial MT"/>
              </a:rPr>
              <a:t>firstNumber-secondNumber);</a:t>
            </a:r>
            <a:r>
              <a:rPr sz="1400" spc="440" dirty="0">
                <a:solidFill>
                  <a:srgbClr val="FF0000"/>
                </a:solidFill>
                <a:cs typeface="Arial MT"/>
              </a:rPr>
              <a:t> </a:t>
            </a:r>
            <a:r>
              <a:rPr sz="1400" spc="-5" dirty="0">
                <a:solidFill>
                  <a:srgbClr val="FF0000"/>
                </a:solidFill>
                <a:cs typeface="Arial MT"/>
              </a:rPr>
              <a:t>break;</a:t>
            </a:r>
            <a:endParaRPr sz="1400" dirty="0">
              <a:cs typeface="Arial MT"/>
            </a:endParaRPr>
          </a:p>
          <a:p>
            <a:pPr>
              <a:lnSpc>
                <a:spcPct val="100000"/>
              </a:lnSpc>
              <a:spcBef>
                <a:spcPts val="45"/>
              </a:spcBef>
            </a:pPr>
            <a:endParaRPr sz="1400" dirty="0">
              <a:cs typeface="Arial MT"/>
            </a:endParaRPr>
          </a:p>
          <a:p>
            <a:pPr marL="469900">
              <a:lnSpc>
                <a:spcPct val="100000"/>
              </a:lnSpc>
            </a:pPr>
            <a:r>
              <a:rPr sz="1400" spc="-5" dirty="0">
                <a:solidFill>
                  <a:srgbClr val="FF0000"/>
                </a:solidFill>
                <a:cs typeface="Arial MT"/>
              </a:rPr>
              <a:t>case</a:t>
            </a:r>
            <a:r>
              <a:rPr sz="1400" spc="-30" dirty="0">
                <a:solidFill>
                  <a:srgbClr val="FF0000"/>
                </a:solidFill>
                <a:cs typeface="Arial MT"/>
              </a:rPr>
              <a:t> </a:t>
            </a:r>
            <a:r>
              <a:rPr sz="1400" spc="-5" dirty="0">
                <a:solidFill>
                  <a:srgbClr val="FF0000"/>
                </a:solidFill>
                <a:cs typeface="Arial MT"/>
              </a:rPr>
              <a:t>'*':</a:t>
            </a:r>
            <a:endParaRPr sz="1400" dirty="0">
              <a:cs typeface="Arial MT"/>
            </a:endParaRPr>
          </a:p>
          <a:p>
            <a:pPr marL="698500">
              <a:lnSpc>
                <a:spcPct val="100000"/>
              </a:lnSpc>
              <a:spcBef>
                <a:spcPts val="540"/>
              </a:spcBef>
            </a:pPr>
            <a:r>
              <a:rPr sz="1400" spc="-5" dirty="0">
                <a:solidFill>
                  <a:srgbClr val="FF0000"/>
                </a:solidFill>
                <a:cs typeface="Arial MT"/>
              </a:rPr>
              <a:t>printf("%.1lf</a:t>
            </a:r>
            <a:r>
              <a:rPr sz="1400" spc="45" dirty="0">
                <a:solidFill>
                  <a:srgbClr val="FF0000"/>
                </a:solidFill>
                <a:cs typeface="Arial MT"/>
              </a:rPr>
              <a:t> </a:t>
            </a:r>
            <a:r>
              <a:rPr sz="1400" spc="-5" dirty="0">
                <a:solidFill>
                  <a:srgbClr val="FF0000"/>
                </a:solidFill>
                <a:cs typeface="Arial MT"/>
              </a:rPr>
              <a:t>*</a:t>
            </a:r>
            <a:r>
              <a:rPr sz="1400" spc="10" dirty="0">
                <a:solidFill>
                  <a:srgbClr val="FF0000"/>
                </a:solidFill>
                <a:cs typeface="Arial MT"/>
              </a:rPr>
              <a:t> </a:t>
            </a:r>
            <a:r>
              <a:rPr sz="1400" spc="-5" dirty="0">
                <a:solidFill>
                  <a:srgbClr val="FF0000"/>
                </a:solidFill>
                <a:cs typeface="Arial MT"/>
              </a:rPr>
              <a:t>%.1lf</a:t>
            </a:r>
            <a:r>
              <a:rPr sz="1400" spc="20" dirty="0">
                <a:solidFill>
                  <a:srgbClr val="FF0000"/>
                </a:solidFill>
                <a:cs typeface="Arial MT"/>
              </a:rPr>
              <a:t> </a:t>
            </a:r>
            <a:r>
              <a:rPr sz="1400" spc="-5" dirty="0">
                <a:solidFill>
                  <a:srgbClr val="FF0000"/>
                </a:solidFill>
                <a:cs typeface="Arial MT"/>
              </a:rPr>
              <a:t>=</a:t>
            </a:r>
            <a:r>
              <a:rPr sz="1400" spc="25" dirty="0">
                <a:solidFill>
                  <a:srgbClr val="FF0000"/>
                </a:solidFill>
                <a:cs typeface="Arial MT"/>
              </a:rPr>
              <a:t> </a:t>
            </a:r>
            <a:r>
              <a:rPr sz="1400" spc="-5" dirty="0">
                <a:solidFill>
                  <a:srgbClr val="FF0000"/>
                </a:solidFill>
                <a:cs typeface="Arial MT"/>
              </a:rPr>
              <a:t>%.1lf",firstNumber,</a:t>
            </a:r>
            <a:r>
              <a:rPr sz="1400" spc="70" dirty="0">
                <a:solidFill>
                  <a:srgbClr val="FF0000"/>
                </a:solidFill>
                <a:cs typeface="Arial MT"/>
              </a:rPr>
              <a:t> </a:t>
            </a:r>
            <a:r>
              <a:rPr sz="1400" spc="-5" dirty="0">
                <a:solidFill>
                  <a:srgbClr val="FF0000"/>
                </a:solidFill>
                <a:cs typeface="Arial MT"/>
              </a:rPr>
              <a:t>secondNumber,</a:t>
            </a:r>
            <a:r>
              <a:rPr sz="1400" spc="70" dirty="0">
                <a:solidFill>
                  <a:srgbClr val="FF0000"/>
                </a:solidFill>
                <a:cs typeface="Arial MT"/>
              </a:rPr>
              <a:t> </a:t>
            </a:r>
            <a:r>
              <a:rPr sz="1400" spc="-5" dirty="0">
                <a:solidFill>
                  <a:srgbClr val="FF0000"/>
                </a:solidFill>
                <a:cs typeface="Arial MT"/>
              </a:rPr>
              <a:t>firstNumber*secondNumber);</a:t>
            </a:r>
            <a:r>
              <a:rPr sz="1400" spc="459" dirty="0">
                <a:solidFill>
                  <a:srgbClr val="FF0000"/>
                </a:solidFill>
                <a:cs typeface="Arial MT"/>
              </a:rPr>
              <a:t> </a:t>
            </a:r>
            <a:r>
              <a:rPr sz="1400" spc="-5" dirty="0">
                <a:solidFill>
                  <a:srgbClr val="FF0000"/>
                </a:solidFill>
                <a:cs typeface="Arial MT"/>
              </a:rPr>
              <a:t>break;</a:t>
            </a:r>
            <a:endParaRPr sz="1400" dirty="0">
              <a:cs typeface="Arial MT"/>
            </a:endParaRPr>
          </a:p>
          <a:p>
            <a:pPr>
              <a:lnSpc>
                <a:spcPct val="100000"/>
              </a:lnSpc>
              <a:spcBef>
                <a:spcPts val="45"/>
              </a:spcBef>
            </a:pPr>
            <a:endParaRPr sz="1400" dirty="0">
              <a:cs typeface="Arial MT"/>
            </a:endParaRPr>
          </a:p>
          <a:p>
            <a:pPr marL="469900">
              <a:lnSpc>
                <a:spcPct val="100000"/>
              </a:lnSpc>
            </a:pPr>
            <a:r>
              <a:rPr sz="1400" spc="-5" dirty="0">
                <a:solidFill>
                  <a:srgbClr val="FF0000"/>
                </a:solidFill>
                <a:cs typeface="Arial MT"/>
              </a:rPr>
              <a:t>case</a:t>
            </a:r>
            <a:r>
              <a:rPr sz="1400" spc="-30" dirty="0">
                <a:solidFill>
                  <a:srgbClr val="FF0000"/>
                </a:solidFill>
                <a:cs typeface="Arial MT"/>
              </a:rPr>
              <a:t> </a:t>
            </a:r>
            <a:r>
              <a:rPr sz="1400" spc="-5" dirty="0">
                <a:solidFill>
                  <a:srgbClr val="FF0000"/>
                </a:solidFill>
                <a:cs typeface="Arial MT"/>
              </a:rPr>
              <a:t>'/':</a:t>
            </a:r>
            <a:endParaRPr sz="1400" dirty="0">
              <a:cs typeface="Arial MT"/>
            </a:endParaRPr>
          </a:p>
          <a:p>
            <a:pPr marL="698500">
              <a:lnSpc>
                <a:spcPct val="100000"/>
              </a:lnSpc>
              <a:spcBef>
                <a:spcPts val="550"/>
              </a:spcBef>
            </a:pPr>
            <a:r>
              <a:rPr sz="1400" spc="-5" dirty="0">
                <a:solidFill>
                  <a:srgbClr val="FF0000"/>
                </a:solidFill>
                <a:cs typeface="Arial MT"/>
              </a:rPr>
              <a:t>printf("%.1lf</a:t>
            </a:r>
            <a:r>
              <a:rPr sz="1400" spc="40" dirty="0">
                <a:solidFill>
                  <a:srgbClr val="FF0000"/>
                </a:solidFill>
                <a:cs typeface="Arial MT"/>
              </a:rPr>
              <a:t> </a:t>
            </a:r>
            <a:r>
              <a:rPr sz="1400" spc="-5" dirty="0">
                <a:solidFill>
                  <a:srgbClr val="FF0000"/>
                </a:solidFill>
                <a:cs typeface="Arial MT"/>
              </a:rPr>
              <a:t>/</a:t>
            </a:r>
            <a:r>
              <a:rPr sz="1400" spc="20" dirty="0">
                <a:solidFill>
                  <a:srgbClr val="FF0000"/>
                </a:solidFill>
                <a:cs typeface="Arial MT"/>
              </a:rPr>
              <a:t> </a:t>
            </a:r>
            <a:r>
              <a:rPr sz="1400" spc="-5" dirty="0">
                <a:solidFill>
                  <a:srgbClr val="FF0000"/>
                </a:solidFill>
                <a:cs typeface="Arial MT"/>
              </a:rPr>
              <a:t>%.1lf</a:t>
            </a:r>
            <a:r>
              <a:rPr sz="1400" spc="15" dirty="0">
                <a:solidFill>
                  <a:srgbClr val="FF0000"/>
                </a:solidFill>
                <a:cs typeface="Arial MT"/>
              </a:rPr>
              <a:t> </a:t>
            </a:r>
            <a:r>
              <a:rPr sz="1400" spc="-5" dirty="0">
                <a:solidFill>
                  <a:srgbClr val="FF0000"/>
                </a:solidFill>
                <a:cs typeface="Arial MT"/>
              </a:rPr>
              <a:t>=</a:t>
            </a:r>
            <a:r>
              <a:rPr sz="1400" spc="5" dirty="0">
                <a:solidFill>
                  <a:srgbClr val="FF0000"/>
                </a:solidFill>
                <a:cs typeface="Arial MT"/>
              </a:rPr>
              <a:t> </a:t>
            </a:r>
            <a:r>
              <a:rPr sz="1400" spc="-5" dirty="0">
                <a:solidFill>
                  <a:srgbClr val="FF0000"/>
                </a:solidFill>
                <a:cs typeface="Arial MT"/>
              </a:rPr>
              <a:t>%.1lf",firstNumber,</a:t>
            </a:r>
            <a:r>
              <a:rPr sz="1400" spc="70" dirty="0">
                <a:solidFill>
                  <a:srgbClr val="FF0000"/>
                </a:solidFill>
                <a:cs typeface="Arial MT"/>
              </a:rPr>
              <a:t> </a:t>
            </a:r>
            <a:r>
              <a:rPr sz="1400" spc="-5" dirty="0">
                <a:solidFill>
                  <a:srgbClr val="FF0000"/>
                </a:solidFill>
                <a:cs typeface="Arial MT"/>
              </a:rPr>
              <a:t>secondNumber,</a:t>
            </a:r>
            <a:r>
              <a:rPr sz="1400" spc="70" dirty="0">
                <a:solidFill>
                  <a:srgbClr val="FF0000"/>
                </a:solidFill>
                <a:cs typeface="Arial MT"/>
              </a:rPr>
              <a:t> </a:t>
            </a:r>
            <a:r>
              <a:rPr sz="1400" spc="-5" dirty="0">
                <a:solidFill>
                  <a:srgbClr val="FF0000"/>
                </a:solidFill>
                <a:cs typeface="Arial MT"/>
              </a:rPr>
              <a:t>firstNumber/firstNumber);</a:t>
            </a:r>
            <a:r>
              <a:rPr sz="1400" spc="450" dirty="0">
                <a:solidFill>
                  <a:srgbClr val="FF0000"/>
                </a:solidFill>
                <a:cs typeface="Arial MT"/>
              </a:rPr>
              <a:t> </a:t>
            </a:r>
            <a:r>
              <a:rPr sz="1400" spc="-5" dirty="0">
                <a:solidFill>
                  <a:srgbClr val="FF0000"/>
                </a:solidFill>
                <a:cs typeface="Arial MT"/>
              </a:rPr>
              <a:t>break;</a:t>
            </a:r>
            <a:endParaRPr sz="1400" dirty="0">
              <a:cs typeface="Arial MT"/>
            </a:endParaRPr>
          </a:p>
          <a:p>
            <a:pPr marL="469900" marR="3118485">
              <a:lnSpc>
                <a:spcPct val="164600"/>
              </a:lnSpc>
              <a:spcBef>
                <a:spcPts val="305"/>
              </a:spcBef>
            </a:pPr>
            <a:r>
              <a:rPr sz="1400" spc="-5" dirty="0">
                <a:solidFill>
                  <a:srgbClr val="FF0000"/>
                </a:solidFill>
                <a:cs typeface="Arial MT"/>
              </a:rPr>
              <a:t>//</a:t>
            </a:r>
            <a:r>
              <a:rPr sz="1400" spc="5" dirty="0">
                <a:solidFill>
                  <a:srgbClr val="FF0000"/>
                </a:solidFill>
                <a:cs typeface="Arial MT"/>
              </a:rPr>
              <a:t> </a:t>
            </a:r>
            <a:r>
              <a:rPr sz="1400" spc="-5" dirty="0">
                <a:solidFill>
                  <a:srgbClr val="FF0000"/>
                </a:solidFill>
                <a:cs typeface="Arial MT"/>
              </a:rPr>
              <a:t>operator</a:t>
            </a:r>
            <a:r>
              <a:rPr sz="1400" spc="35" dirty="0">
                <a:solidFill>
                  <a:srgbClr val="FF0000"/>
                </a:solidFill>
                <a:cs typeface="Arial MT"/>
              </a:rPr>
              <a:t> </a:t>
            </a:r>
            <a:r>
              <a:rPr sz="1400" spc="-5" dirty="0">
                <a:solidFill>
                  <a:srgbClr val="FF0000"/>
                </a:solidFill>
                <a:cs typeface="Arial MT"/>
              </a:rPr>
              <a:t>is</a:t>
            </a:r>
            <a:r>
              <a:rPr sz="1400" dirty="0">
                <a:solidFill>
                  <a:srgbClr val="FF0000"/>
                </a:solidFill>
                <a:cs typeface="Arial MT"/>
              </a:rPr>
              <a:t> </a:t>
            </a:r>
            <a:r>
              <a:rPr sz="1400" spc="-5" dirty="0">
                <a:solidFill>
                  <a:srgbClr val="FF0000"/>
                </a:solidFill>
                <a:cs typeface="Arial MT"/>
              </a:rPr>
              <a:t>doesn't</a:t>
            </a:r>
            <a:r>
              <a:rPr sz="1400" spc="25" dirty="0">
                <a:solidFill>
                  <a:srgbClr val="FF0000"/>
                </a:solidFill>
                <a:cs typeface="Arial MT"/>
              </a:rPr>
              <a:t> </a:t>
            </a:r>
            <a:r>
              <a:rPr sz="1400" spc="-5" dirty="0">
                <a:solidFill>
                  <a:srgbClr val="FF0000"/>
                </a:solidFill>
                <a:cs typeface="Arial MT"/>
              </a:rPr>
              <a:t>match</a:t>
            </a:r>
            <a:r>
              <a:rPr sz="1400" spc="35" dirty="0">
                <a:solidFill>
                  <a:srgbClr val="FF0000"/>
                </a:solidFill>
                <a:cs typeface="Arial MT"/>
              </a:rPr>
              <a:t> </a:t>
            </a:r>
            <a:r>
              <a:rPr sz="1400" spc="-5" dirty="0">
                <a:solidFill>
                  <a:srgbClr val="FF0000"/>
                </a:solidFill>
                <a:cs typeface="Arial MT"/>
              </a:rPr>
              <a:t>any</a:t>
            </a:r>
            <a:r>
              <a:rPr sz="1400" spc="10" dirty="0">
                <a:solidFill>
                  <a:srgbClr val="FF0000"/>
                </a:solidFill>
                <a:cs typeface="Arial MT"/>
              </a:rPr>
              <a:t> </a:t>
            </a:r>
            <a:r>
              <a:rPr sz="1400" spc="-5" dirty="0">
                <a:solidFill>
                  <a:srgbClr val="FF0000"/>
                </a:solidFill>
                <a:cs typeface="Arial MT"/>
              </a:rPr>
              <a:t>case</a:t>
            </a:r>
            <a:r>
              <a:rPr sz="1400" spc="10" dirty="0">
                <a:solidFill>
                  <a:srgbClr val="FF0000"/>
                </a:solidFill>
                <a:cs typeface="Arial MT"/>
              </a:rPr>
              <a:t> </a:t>
            </a:r>
            <a:r>
              <a:rPr sz="1400" spc="-5" dirty="0">
                <a:solidFill>
                  <a:srgbClr val="FF0000"/>
                </a:solidFill>
                <a:cs typeface="Arial MT"/>
              </a:rPr>
              <a:t>constant</a:t>
            </a:r>
            <a:r>
              <a:rPr sz="1400" spc="35" dirty="0">
                <a:solidFill>
                  <a:srgbClr val="FF0000"/>
                </a:solidFill>
                <a:cs typeface="Arial MT"/>
              </a:rPr>
              <a:t> </a:t>
            </a:r>
            <a:r>
              <a:rPr sz="1400" spc="-5" dirty="0">
                <a:solidFill>
                  <a:srgbClr val="FF0000"/>
                </a:solidFill>
                <a:cs typeface="Arial MT"/>
              </a:rPr>
              <a:t>(+,</a:t>
            </a:r>
            <a:r>
              <a:rPr sz="1400" spc="25" dirty="0">
                <a:solidFill>
                  <a:srgbClr val="FF0000"/>
                </a:solidFill>
                <a:cs typeface="Arial MT"/>
              </a:rPr>
              <a:t> </a:t>
            </a:r>
            <a:r>
              <a:rPr sz="1400" spc="-5" dirty="0">
                <a:solidFill>
                  <a:srgbClr val="FF0000"/>
                </a:solidFill>
                <a:cs typeface="Arial MT"/>
              </a:rPr>
              <a:t>-,</a:t>
            </a:r>
            <a:r>
              <a:rPr sz="1400" spc="10" dirty="0">
                <a:solidFill>
                  <a:srgbClr val="FF0000"/>
                </a:solidFill>
                <a:cs typeface="Arial MT"/>
              </a:rPr>
              <a:t> </a:t>
            </a:r>
            <a:r>
              <a:rPr sz="1400" spc="-5" dirty="0">
                <a:solidFill>
                  <a:srgbClr val="FF0000"/>
                </a:solidFill>
                <a:cs typeface="Arial MT"/>
              </a:rPr>
              <a:t>*,</a:t>
            </a:r>
            <a:r>
              <a:rPr sz="1400" dirty="0">
                <a:solidFill>
                  <a:srgbClr val="FF0000"/>
                </a:solidFill>
                <a:cs typeface="Arial MT"/>
              </a:rPr>
              <a:t> </a:t>
            </a:r>
            <a:r>
              <a:rPr sz="1400" spc="-5" dirty="0">
                <a:solidFill>
                  <a:srgbClr val="FF0000"/>
                </a:solidFill>
                <a:cs typeface="Arial MT"/>
              </a:rPr>
              <a:t>/) </a:t>
            </a:r>
            <a:r>
              <a:rPr sz="1400" spc="-345" dirty="0">
                <a:solidFill>
                  <a:srgbClr val="FF0000"/>
                </a:solidFill>
                <a:cs typeface="Arial MT"/>
              </a:rPr>
              <a:t> </a:t>
            </a:r>
            <a:r>
              <a:rPr sz="1400" spc="-10" dirty="0">
                <a:solidFill>
                  <a:srgbClr val="FF0000"/>
                </a:solidFill>
                <a:cs typeface="Arial MT"/>
              </a:rPr>
              <a:t>default:</a:t>
            </a:r>
            <a:endParaRPr sz="1400" dirty="0">
              <a:cs typeface="Arial MT"/>
            </a:endParaRPr>
          </a:p>
          <a:p>
            <a:pPr marL="698500">
              <a:lnSpc>
                <a:spcPct val="100000"/>
              </a:lnSpc>
              <a:spcBef>
                <a:spcPts val="994"/>
              </a:spcBef>
            </a:pPr>
            <a:r>
              <a:rPr sz="1400" spc="-5" dirty="0">
                <a:solidFill>
                  <a:srgbClr val="FF0000"/>
                </a:solidFill>
                <a:cs typeface="Arial MT"/>
              </a:rPr>
              <a:t>printf("Error!</a:t>
            </a:r>
            <a:r>
              <a:rPr sz="1400" spc="45" dirty="0">
                <a:solidFill>
                  <a:srgbClr val="FF0000"/>
                </a:solidFill>
                <a:cs typeface="Arial MT"/>
              </a:rPr>
              <a:t> </a:t>
            </a:r>
            <a:r>
              <a:rPr sz="1400" spc="-5" dirty="0">
                <a:solidFill>
                  <a:srgbClr val="FF0000"/>
                </a:solidFill>
                <a:cs typeface="Arial MT"/>
              </a:rPr>
              <a:t>operator</a:t>
            </a:r>
            <a:r>
              <a:rPr sz="1400" spc="35" dirty="0">
                <a:solidFill>
                  <a:srgbClr val="FF0000"/>
                </a:solidFill>
                <a:cs typeface="Arial MT"/>
              </a:rPr>
              <a:t> </a:t>
            </a:r>
            <a:r>
              <a:rPr sz="1400" spc="-5" dirty="0">
                <a:solidFill>
                  <a:srgbClr val="FF0000"/>
                </a:solidFill>
                <a:cs typeface="Arial MT"/>
              </a:rPr>
              <a:t>is</a:t>
            </a:r>
            <a:r>
              <a:rPr sz="1400" spc="5" dirty="0">
                <a:solidFill>
                  <a:srgbClr val="FF0000"/>
                </a:solidFill>
                <a:cs typeface="Arial MT"/>
              </a:rPr>
              <a:t> </a:t>
            </a:r>
            <a:r>
              <a:rPr sz="1400" spc="-5" dirty="0">
                <a:solidFill>
                  <a:srgbClr val="FF0000"/>
                </a:solidFill>
                <a:cs typeface="Arial MT"/>
              </a:rPr>
              <a:t>not</a:t>
            </a:r>
            <a:r>
              <a:rPr sz="1400" spc="5" dirty="0">
                <a:solidFill>
                  <a:srgbClr val="FF0000"/>
                </a:solidFill>
                <a:cs typeface="Arial MT"/>
              </a:rPr>
              <a:t> </a:t>
            </a:r>
            <a:r>
              <a:rPr sz="1400" spc="-5" dirty="0">
                <a:solidFill>
                  <a:srgbClr val="FF0000"/>
                </a:solidFill>
                <a:cs typeface="Arial MT"/>
              </a:rPr>
              <a:t>correct");</a:t>
            </a:r>
            <a:endParaRPr sz="1400" dirty="0">
              <a:cs typeface="Arial MT"/>
            </a:endParaRPr>
          </a:p>
          <a:p>
            <a:pPr marL="241300">
              <a:lnSpc>
                <a:spcPct val="100000"/>
              </a:lnSpc>
              <a:spcBef>
                <a:spcPts val="994"/>
              </a:spcBef>
            </a:pPr>
            <a:r>
              <a:rPr sz="1400" spc="-5" dirty="0">
                <a:solidFill>
                  <a:srgbClr val="FF0000"/>
                </a:solidFill>
                <a:cs typeface="Arial MT"/>
              </a:rPr>
              <a:t>}</a:t>
            </a:r>
            <a:endParaRPr sz="1400" dirty="0">
              <a:cs typeface="Arial MT"/>
            </a:endParaRPr>
          </a:p>
          <a:p>
            <a:pPr marL="253365">
              <a:lnSpc>
                <a:spcPct val="100000"/>
              </a:lnSpc>
              <a:spcBef>
                <a:spcPts val="505"/>
              </a:spcBef>
            </a:pPr>
            <a:r>
              <a:rPr sz="1400" dirty="0">
                <a:cs typeface="Arial MT"/>
              </a:rPr>
              <a:t>return</a:t>
            </a:r>
            <a:r>
              <a:rPr sz="1400" spc="-70" dirty="0">
                <a:cs typeface="Arial MT"/>
              </a:rPr>
              <a:t> </a:t>
            </a:r>
            <a:r>
              <a:rPr sz="1400" dirty="0">
                <a:cs typeface="Arial MT"/>
              </a:rPr>
              <a:t>0;</a:t>
            </a:r>
            <a:r>
              <a:rPr sz="1400" spc="-35" dirty="0">
                <a:cs typeface="Arial MT"/>
              </a:rPr>
              <a:t> </a:t>
            </a:r>
            <a:r>
              <a:rPr sz="1400" dirty="0">
                <a:cs typeface="Arial MT"/>
              </a:rPr>
              <a:t>}</a:t>
            </a:r>
          </a:p>
        </p:txBody>
      </p:sp>
      <p:sp>
        <p:nvSpPr>
          <p:cNvPr id="8" name="object 8"/>
          <p:cNvSpPr/>
          <p:nvPr/>
        </p:nvSpPr>
        <p:spPr>
          <a:xfrm>
            <a:off x="1109472" y="2241802"/>
            <a:ext cx="9999345" cy="4616450"/>
          </a:xfrm>
          <a:custGeom>
            <a:avLst/>
            <a:gdLst/>
            <a:ahLst/>
            <a:cxnLst/>
            <a:rect l="l" t="t" r="r" b="b"/>
            <a:pathLst>
              <a:path w="9999345" h="4616450">
                <a:moveTo>
                  <a:pt x="9998964" y="4616195"/>
                </a:moveTo>
                <a:lnTo>
                  <a:pt x="9998964" y="0"/>
                </a:lnTo>
                <a:lnTo>
                  <a:pt x="0" y="0"/>
                </a:lnTo>
                <a:lnTo>
                  <a:pt x="0" y="4616195"/>
                </a:lnTo>
              </a:path>
            </a:pathLst>
          </a:custGeom>
          <a:ln w="9525">
            <a:solidFill>
              <a:srgbClr val="0000FF"/>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546" y="1695069"/>
            <a:ext cx="3240405" cy="513715"/>
          </a:xfrm>
          <a:prstGeom prst="rect">
            <a:avLst/>
          </a:prstGeom>
        </p:spPr>
        <p:txBody>
          <a:bodyPr vert="horz" wrap="square" lIns="0" tIns="13335" rIns="0" bIns="0" rtlCol="0">
            <a:spAutoFit/>
          </a:bodyPr>
          <a:lstStyle/>
          <a:p>
            <a:pPr marL="12700">
              <a:lnSpc>
                <a:spcPct val="100000"/>
              </a:lnSpc>
              <a:spcBef>
                <a:spcPts val="105"/>
              </a:spcBef>
            </a:pPr>
            <a:r>
              <a:rPr spc="-5" dirty="0"/>
              <a:t>1.</a:t>
            </a:r>
            <a:r>
              <a:rPr spc="170" dirty="0"/>
              <a:t> </a:t>
            </a:r>
            <a:r>
              <a:rPr spc="-5" dirty="0"/>
              <a:t>Decision</a:t>
            </a:r>
            <a:r>
              <a:rPr spc="-50" dirty="0"/>
              <a:t> </a:t>
            </a:r>
            <a:r>
              <a:rPr spc="-5" dirty="0"/>
              <a:t>Making</a:t>
            </a:r>
          </a:p>
        </p:txBody>
      </p:sp>
      <p:sp>
        <p:nvSpPr>
          <p:cNvPr id="3" name="object 3"/>
          <p:cNvSpPr txBox="1"/>
          <p:nvPr/>
        </p:nvSpPr>
        <p:spPr>
          <a:xfrm>
            <a:off x="630427" y="2627844"/>
            <a:ext cx="10215880" cy="873957"/>
          </a:xfrm>
          <a:prstGeom prst="rect">
            <a:avLst/>
          </a:prstGeom>
        </p:spPr>
        <p:txBody>
          <a:bodyPr vert="horz" wrap="square" lIns="0" tIns="12065" rIns="0" bIns="0" rtlCol="0">
            <a:spAutoFit/>
          </a:bodyPr>
          <a:lstStyle/>
          <a:p>
            <a:pPr marL="381000" indent="-368935">
              <a:lnSpc>
                <a:spcPct val="100000"/>
              </a:lnSpc>
              <a:spcBef>
                <a:spcPts val="95"/>
              </a:spcBef>
              <a:buFont typeface="Times New Roman"/>
              <a:buChar char="●"/>
              <a:tabLst>
                <a:tab pos="381000" algn="l"/>
                <a:tab pos="381635" algn="l"/>
              </a:tabLst>
            </a:pPr>
            <a:r>
              <a:rPr sz="2800" b="1" spc="-10" dirty="0">
                <a:solidFill>
                  <a:srgbClr val="434343"/>
                </a:solidFill>
                <a:cs typeface="Roboto"/>
              </a:rPr>
              <a:t>Decision</a:t>
            </a:r>
            <a:r>
              <a:rPr sz="2800" b="1" spc="30" dirty="0">
                <a:solidFill>
                  <a:srgbClr val="434343"/>
                </a:solidFill>
                <a:cs typeface="Roboto"/>
              </a:rPr>
              <a:t> </a:t>
            </a:r>
            <a:r>
              <a:rPr sz="2800" b="1" spc="-10" dirty="0">
                <a:solidFill>
                  <a:srgbClr val="434343"/>
                </a:solidFill>
                <a:cs typeface="Roboto"/>
              </a:rPr>
              <a:t>making</a:t>
            </a:r>
            <a:r>
              <a:rPr sz="2800" b="1" spc="50" dirty="0">
                <a:solidFill>
                  <a:srgbClr val="434343"/>
                </a:solidFill>
                <a:cs typeface="Roboto"/>
              </a:rPr>
              <a:t> </a:t>
            </a:r>
            <a:r>
              <a:rPr sz="2800" spc="-25" dirty="0">
                <a:solidFill>
                  <a:srgbClr val="434343"/>
                </a:solidFill>
                <a:cs typeface="Roboto"/>
              </a:rPr>
              <a:t>is</a:t>
            </a:r>
            <a:r>
              <a:rPr sz="2800" spc="5" dirty="0">
                <a:solidFill>
                  <a:srgbClr val="434343"/>
                </a:solidFill>
                <a:cs typeface="Roboto"/>
              </a:rPr>
              <a:t> </a:t>
            </a:r>
            <a:r>
              <a:rPr sz="2800" spc="-20" dirty="0">
                <a:solidFill>
                  <a:srgbClr val="434343"/>
                </a:solidFill>
                <a:cs typeface="Roboto"/>
              </a:rPr>
              <a:t>used</a:t>
            </a:r>
            <a:r>
              <a:rPr sz="2800" spc="15" dirty="0">
                <a:solidFill>
                  <a:srgbClr val="434343"/>
                </a:solidFill>
                <a:cs typeface="Roboto"/>
              </a:rPr>
              <a:t> </a:t>
            </a:r>
            <a:r>
              <a:rPr sz="2800" spc="-15" dirty="0">
                <a:solidFill>
                  <a:srgbClr val="434343"/>
                </a:solidFill>
                <a:cs typeface="Roboto"/>
              </a:rPr>
              <a:t>to</a:t>
            </a:r>
            <a:r>
              <a:rPr sz="2800" spc="5" dirty="0">
                <a:solidFill>
                  <a:srgbClr val="434343"/>
                </a:solidFill>
                <a:cs typeface="Roboto"/>
              </a:rPr>
              <a:t> </a:t>
            </a:r>
            <a:r>
              <a:rPr sz="2800" spc="-15" dirty="0">
                <a:solidFill>
                  <a:srgbClr val="434343"/>
                </a:solidFill>
                <a:cs typeface="Roboto"/>
              </a:rPr>
              <a:t>specify</a:t>
            </a:r>
            <a:r>
              <a:rPr sz="2800" spc="15" dirty="0">
                <a:solidFill>
                  <a:srgbClr val="434343"/>
                </a:solidFill>
                <a:cs typeface="Roboto"/>
              </a:rPr>
              <a:t> </a:t>
            </a:r>
            <a:r>
              <a:rPr sz="2800" spc="-25" dirty="0">
                <a:solidFill>
                  <a:srgbClr val="434343"/>
                </a:solidFill>
                <a:cs typeface="Roboto"/>
              </a:rPr>
              <a:t>the</a:t>
            </a:r>
            <a:r>
              <a:rPr sz="2800" spc="20" dirty="0">
                <a:solidFill>
                  <a:srgbClr val="434343"/>
                </a:solidFill>
                <a:cs typeface="Roboto"/>
              </a:rPr>
              <a:t> </a:t>
            </a:r>
            <a:r>
              <a:rPr sz="2800" spc="70" dirty="0" smtClean="0">
                <a:solidFill>
                  <a:srgbClr val="434343"/>
                </a:solidFill>
                <a:cs typeface="Roboto"/>
              </a:rPr>
              <a:t>o</a:t>
            </a:r>
            <a:r>
              <a:rPr lang="en-US" sz="2800" spc="70" dirty="0" smtClean="0">
                <a:solidFill>
                  <a:srgbClr val="434343"/>
                </a:solidFill>
                <a:cs typeface="Roboto"/>
              </a:rPr>
              <a:t>rder</a:t>
            </a:r>
            <a:r>
              <a:rPr sz="2800" spc="20" dirty="0" smtClean="0">
                <a:solidFill>
                  <a:srgbClr val="434343"/>
                </a:solidFill>
                <a:cs typeface="Roboto"/>
              </a:rPr>
              <a:t> </a:t>
            </a:r>
            <a:r>
              <a:rPr sz="2800" spc="-35" dirty="0">
                <a:solidFill>
                  <a:srgbClr val="434343"/>
                </a:solidFill>
                <a:cs typeface="Roboto"/>
              </a:rPr>
              <a:t>in</a:t>
            </a:r>
            <a:r>
              <a:rPr sz="2800" spc="5" dirty="0">
                <a:solidFill>
                  <a:srgbClr val="434343"/>
                </a:solidFill>
                <a:cs typeface="Roboto"/>
              </a:rPr>
              <a:t> </a:t>
            </a:r>
            <a:r>
              <a:rPr sz="2800" spc="-25" dirty="0">
                <a:solidFill>
                  <a:srgbClr val="434343"/>
                </a:solidFill>
                <a:cs typeface="Roboto"/>
              </a:rPr>
              <a:t>which</a:t>
            </a:r>
            <a:r>
              <a:rPr sz="2800" spc="5" dirty="0">
                <a:solidFill>
                  <a:srgbClr val="434343"/>
                </a:solidFill>
                <a:cs typeface="Roboto"/>
              </a:rPr>
              <a:t> </a:t>
            </a:r>
            <a:r>
              <a:rPr sz="2800" spc="-20" dirty="0">
                <a:solidFill>
                  <a:srgbClr val="434343"/>
                </a:solidFill>
                <a:cs typeface="Roboto"/>
              </a:rPr>
              <a:t>statements</a:t>
            </a:r>
            <a:r>
              <a:rPr sz="2800" spc="40" dirty="0">
                <a:solidFill>
                  <a:srgbClr val="434343"/>
                </a:solidFill>
                <a:cs typeface="Roboto"/>
              </a:rPr>
              <a:t> </a:t>
            </a:r>
            <a:r>
              <a:rPr sz="2800" spc="60" dirty="0" smtClean="0">
                <a:solidFill>
                  <a:srgbClr val="434343"/>
                </a:solidFill>
                <a:cs typeface="Roboto"/>
              </a:rPr>
              <a:t>a</a:t>
            </a:r>
            <a:r>
              <a:rPr lang="en-US" sz="2800" spc="60" dirty="0" smtClean="0">
                <a:solidFill>
                  <a:srgbClr val="434343"/>
                </a:solidFill>
                <a:cs typeface="Roboto"/>
              </a:rPr>
              <a:t>re</a:t>
            </a:r>
            <a:r>
              <a:rPr sz="2800" spc="15" dirty="0" smtClean="0">
                <a:solidFill>
                  <a:srgbClr val="434343"/>
                </a:solidFill>
                <a:cs typeface="Roboto"/>
              </a:rPr>
              <a:t> </a:t>
            </a:r>
            <a:r>
              <a:rPr sz="2800" spc="-15" dirty="0">
                <a:solidFill>
                  <a:srgbClr val="434343"/>
                </a:solidFill>
                <a:cs typeface="Roboto"/>
              </a:rPr>
              <a:t>executed.</a:t>
            </a:r>
            <a:endParaRPr sz="2800" dirty="0">
              <a:cs typeface="Roboto"/>
            </a:endParaRPr>
          </a:p>
        </p:txBody>
      </p:sp>
      <p:sp>
        <p:nvSpPr>
          <p:cNvPr id="4" name="object 4"/>
          <p:cNvSpPr txBox="1"/>
          <p:nvPr/>
        </p:nvSpPr>
        <p:spPr>
          <a:xfrm>
            <a:off x="583883" y="3657600"/>
            <a:ext cx="5340985" cy="2838598"/>
          </a:xfrm>
          <a:prstGeom prst="rect">
            <a:avLst/>
          </a:prstGeom>
        </p:spPr>
        <p:txBody>
          <a:bodyPr vert="horz" wrap="square" lIns="0" tIns="42545" rIns="0" bIns="0" rtlCol="0">
            <a:spAutoFit/>
          </a:bodyPr>
          <a:lstStyle/>
          <a:p>
            <a:pPr marL="381000" indent="-368935">
              <a:lnSpc>
                <a:spcPct val="100000"/>
              </a:lnSpc>
              <a:spcBef>
                <a:spcPts val="335"/>
              </a:spcBef>
              <a:buFont typeface="Times New Roman"/>
              <a:buChar char="●"/>
              <a:tabLst>
                <a:tab pos="381000" algn="l"/>
                <a:tab pos="381635" algn="l"/>
              </a:tabLst>
            </a:pPr>
            <a:r>
              <a:rPr sz="2800" b="1" spc="-10" dirty="0">
                <a:solidFill>
                  <a:srgbClr val="434343"/>
                </a:solidFill>
                <a:cs typeface="Roboto"/>
              </a:rPr>
              <a:t>Decision</a:t>
            </a:r>
            <a:r>
              <a:rPr sz="2800" b="1" spc="25" dirty="0">
                <a:solidFill>
                  <a:srgbClr val="434343"/>
                </a:solidFill>
                <a:cs typeface="Roboto"/>
              </a:rPr>
              <a:t> </a:t>
            </a:r>
            <a:r>
              <a:rPr sz="2800" b="1" spc="-10" dirty="0">
                <a:solidFill>
                  <a:srgbClr val="434343"/>
                </a:solidFill>
                <a:cs typeface="Roboto"/>
              </a:rPr>
              <a:t>making</a:t>
            </a:r>
            <a:r>
              <a:rPr sz="2800" b="1" spc="15" dirty="0">
                <a:solidFill>
                  <a:srgbClr val="434343"/>
                </a:solidFill>
                <a:cs typeface="Roboto"/>
              </a:rPr>
              <a:t> </a:t>
            </a:r>
            <a:r>
              <a:rPr sz="2800" b="1" spc="-10" dirty="0">
                <a:solidFill>
                  <a:srgbClr val="434343"/>
                </a:solidFill>
                <a:cs typeface="Roboto"/>
              </a:rPr>
              <a:t>in</a:t>
            </a:r>
            <a:r>
              <a:rPr sz="2800" b="1" spc="10" dirty="0">
                <a:solidFill>
                  <a:srgbClr val="434343"/>
                </a:solidFill>
                <a:cs typeface="Roboto"/>
              </a:rPr>
              <a:t> </a:t>
            </a:r>
            <a:r>
              <a:rPr sz="2800" b="1" spc="-10" dirty="0">
                <a:solidFill>
                  <a:srgbClr val="434343"/>
                </a:solidFill>
                <a:cs typeface="Roboto"/>
              </a:rPr>
              <a:t>a</a:t>
            </a:r>
            <a:r>
              <a:rPr sz="2800" b="1" spc="-5" dirty="0">
                <a:solidFill>
                  <a:srgbClr val="434343"/>
                </a:solidFill>
                <a:cs typeface="Roboto"/>
              </a:rPr>
              <a:t> </a:t>
            </a:r>
            <a:r>
              <a:rPr sz="2800" b="1" spc="35" dirty="0">
                <a:solidFill>
                  <a:srgbClr val="434343"/>
                </a:solidFill>
                <a:cs typeface="Roboto"/>
              </a:rPr>
              <a:t>C</a:t>
            </a:r>
            <a:r>
              <a:rPr sz="2800" b="1" spc="-5" dirty="0">
                <a:solidFill>
                  <a:srgbClr val="434343"/>
                </a:solidFill>
                <a:cs typeface="Roboto"/>
              </a:rPr>
              <a:t> </a:t>
            </a:r>
            <a:r>
              <a:rPr lang="en-US" sz="2800" b="1" spc="55" dirty="0" smtClean="0">
                <a:solidFill>
                  <a:srgbClr val="434343"/>
                </a:solidFill>
                <a:cs typeface="Roboto"/>
              </a:rPr>
              <a:t>program</a:t>
            </a:r>
            <a:r>
              <a:rPr sz="2800" b="1" dirty="0" smtClean="0">
                <a:solidFill>
                  <a:srgbClr val="434343"/>
                </a:solidFill>
                <a:cs typeface="Roboto"/>
              </a:rPr>
              <a:t> </a:t>
            </a:r>
            <a:r>
              <a:rPr sz="2800" b="1" spc="-20" dirty="0">
                <a:solidFill>
                  <a:srgbClr val="434343"/>
                </a:solidFill>
                <a:cs typeface="Roboto"/>
              </a:rPr>
              <a:t>using:-</a:t>
            </a:r>
            <a:endParaRPr sz="2800" dirty="0">
              <a:cs typeface="Roboto"/>
            </a:endParaRPr>
          </a:p>
          <a:p>
            <a:pPr marL="838200" lvl="1" indent="-355600">
              <a:lnSpc>
                <a:spcPct val="100000"/>
              </a:lnSpc>
              <a:spcBef>
                <a:spcPts val="225"/>
              </a:spcBef>
              <a:buFont typeface="Times New Roman"/>
              <a:buChar char="○"/>
              <a:tabLst>
                <a:tab pos="838200" algn="l"/>
                <a:tab pos="838835" algn="l"/>
              </a:tabLst>
            </a:pPr>
            <a:r>
              <a:rPr sz="2800" b="1" spc="5" dirty="0">
                <a:solidFill>
                  <a:srgbClr val="434343"/>
                </a:solidFill>
                <a:cs typeface="Roboto"/>
              </a:rPr>
              <a:t>if</a:t>
            </a:r>
            <a:r>
              <a:rPr sz="2800" b="1" spc="-35" dirty="0">
                <a:solidFill>
                  <a:srgbClr val="434343"/>
                </a:solidFill>
                <a:cs typeface="Roboto"/>
              </a:rPr>
              <a:t> </a:t>
            </a:r>
            <a:r>
              <a:rPr sz="2800" b="1" spc="-5" dirty="0">
                <a:solidFill>
                  <a:srgbClr val="434343"/>
                </a:solidFill>
                <a:cs typeface="Roboto"/>
              </a:rPr>
              <a:t>statement</a:t>
            </a:r>
            <a:endParaRPr sz="2800" dirty="0">
              <a:cs typeface="Roboto"/>
            </a:endParaRPr>
          </a:p>
          <a:p>
            <a:pPr marL="838200" lvl="1" indent="-355600">
              <a:lnSpc>
                <a:spcPct val="100000"/>
              </a:lnSpc>
              <a:buFont typeface="Times New Roman"/>
              <a:buChar char="○"/>
              <a:tabLst>
                <a:tab pos="838200" algn="l"/>
                <a:tab pos="838835" algn="l"/>
              </a:tabLst>
            </a:pPr>
            <a:r>
              <a:rPr sz="2800" b="1" spc="10" dirty="0">
                <a:solidFill>
                  <a:srgbClr val="434343"/>
                </a:solidFill>
                <a:cs typeface="Roboto"/>
              </a:rPr>
              <a:t>if…else</a:t>
            </a:r>
            <a:r>
              <a:rPr sz="2800" b="1" spc="-55" dirty="0">
                <a:solidFill>
                  <a:srgbClr val="434343"/>
                </a:solidFill>
                <a:cs typeface="Roboto"/>
              </a:rPr>
              <a:t> </a:t>
            </a:r>
            <a:r>
              <a:rPr sz="2800" b="1" spc="-5" dirty="0">
                <a:solidFill>
                  <a:srgbClr val="434343"/>
                </a:solidFill>
                <a:cs typeface="Roboto"/>
              </a:rPr>
              <a:t>statement</a:t>
            </a:r>
            <a:endParaRPr sz="2800" dirty="0">
              <a:cs typeface="Roboto"/>
            </a:endParaRPr>
          </a:p>
          <a:p>
            <a:pPr marL="838200" lvl="1" indent="-355600">
              <a:lnSpc>
                <a:spcPct val="100000"/>
              </a:lnSpc>
              <a:buFont typeface="Times New Roman"/>
              <a:buChar char="○"/>
              <a:tabLst>
                <a:tab pos="838200" algn="l"/>
                <a:tab pos="838835" algn="l"/>
              </a:tabLst>
            </a:pPr>
            <a:r>
              <a:rPr sz="2800" b="1" spc="10" dirty="0">
                <a:solidFill>
                  <a:srgbClr val="434343"/>
                </a:solidFill>
                <a:cs typeface="Roboto"/>
              </a:rPr>
              <a:t>if…else</a:t>
            </a:r>
            <a:r>
              <a:rPr sz="2800" b="1" spc="-60" dirty="0">
                <a:solidFill>
                  <a:srgbClr val="434343"/>
                </a:solidFill>
                <a:cs typeface="Roboto"/>
              </a:rPr>
              <a:t> </a:t>
            </a:r>
            <a:r>
              <a:rPr sz="2800" b="1" spc="10" dirty="0">
                <a:solidFill>
                  <a:srgbClr val="434343"/>
                </a:solidFill>
                <a:cs typeface="Roboto"/>
              </a:rPr>
              <a:t>if…else</a:t>
            </a:r>
            <a:r>
              <a:rPr sz="2800" b="1" spc="-55" dirty="0">
                <a:solidFill>
                  <a:srgbClr val="434343"/>
                </a:solidFill>
                <a:cs typeface="Roboto"/>
              </a:rPr>
              <a:t> </a:t>
            </a:r>
            <a:r>
              <a:rPr sz="2800" b="1" spc="-5" dirty="0">
                <a:solidFill>
                  <a:srgbClr val="434343"/>
                </a:solidFill>
                <a:cs typeface="Roboto"/>
              </a:rPr>
              <a:t>statement</a:t>
            </a:r>
            <a:endParaRPr sz="2800" dirty="0">
              <a:cs typeface="Roboto"/>
            </a:endParaRPr>
          </a:p>
          <a:p>
            <a:pPr marL="838200" lvl="1" indent="-355600">
              <a:lnSpc>
                <a:spcPts val="2390"/>
              </a:lnSpc>
              <a:buFont typeface="Times New Roman"/>
              <a:buChar char="○"/>
              <a:tabLst>
                <a:tab pos="838200" algn="l"/>
                <a:tab pos="838835" algn="l"/>
              </a:tabLst>
            </a:pPr>
            <a:r>
              <a:rPr sz="2800" b="1" spc="5" dirty="0">
                <a:solidFill>
                  <a:srgbClr val="434343"/>
                </a:solidFill>
                <a:cs typeface="Roboto"/>
              </a:rPr>
              <a:t>nested</a:t>
            </a:r>
            <a:r>
              <a:rPr sz="2800" b="1" spc="-55" dirty="0">
                <a:solidFill>
                  <a:srgbClr val="434343"/>
                </a:solidFill>
                <a:cs typeface="Roboto"/>
              </a:rPr>
              <a:t> </a:t>
            </a:r>
            <a:r>
              <a:rPr sz="2800" b="1" spc="5" dirty="0">
                <a:solidFill>
                  <a:srgbClr val="434343"/>
                </a:solidFill>
                <a:cs typeface="Roboto"/>
              </a:rPr>
              <a:t>if...else</a:t>
            </a:r>
            <a:r>
              <a:rPr sz="2800" b="1" spc="-50" dirty="0">
                <a:solidFill>
                  <a:srgbClr val="434343"/>
                </a:solidFill>
                <a:cs typeface="Roboto"/>
              </a:rPr>
              <a:t> </a:t>
            </a:r>
            <a:r>
              <a:rPr sz="2800" b="1" spc="-5" dirty="0">
                <a:solidFill>
                  <a:srgbClr val="434343"/>
                </a:solidFill>
                <a:cs typeface="Roboto"/>
              </a:rPr>
              <a:t>statement</a:t>
            </a:r>
            <a:endParaRPr sz="2800" dirty="0">
              <a:cs typeface="Roboto"/>
            </a:endParaRPr>
          </a:p>
          <a:p>
            <a:pPr marL="838200" lvl="1" indent="-355600">
              <a:lnSpc>
                <a:spcPts val="2390"/>
              </a:lnSpc>
              <a:buFont typeface="Times New Roman"/>
              <a:buChar char="○"/>
              <a:tabLst>
                <a:tab pos="838200" algn="l"/>
                <a:tab pos="838835" algn="l"/>
              </a:tabLst>
            </a:pPr>
            <a:r>
              <a:rPr sz="2800" b="1" spc="-5" dirty="0">
                <a:solidFill>
                  <a:srgbClr val="434343"/>
                </a:solidFill>
                <a:cs typeface="Roboto"/>
              </a:rPr>
              <a:t>Switch</a:t>
            </a:r>
            <a:r>
              <a:rPr sz="2800" b="1" spc="-25" dirty="0">
                <a:solidFill>
                  <a:srgbClr val="434343"/>
                </a:solidFill>
                <a:cs typeface="Roboto"/>
              </a:rPr>
              <a:t> </a:t>
            </a:r>
            <a:r>
              <a:rPr sz="2800" b="1" spc="10" dirty="0">
                <a:solidFill>
                  <a:srgbClr val="434343"/>
                </a:solidFill>
                <a:cs typeface="Roboto"/>
              </a:rPr>
              <a:t>case</a:t>
            </a:r>
            <a:r>
              <a:rPr sz="2800" b="1" spc="-30" dirty="0">
                <a:solidFill>
                  <a:srgbClr val="434343"/>
                </a:solidFill>
                <a:cs typeface="Roboto"/>
              </a:rPr>
              <a:t> </a:t>
            </a:r>
            <a:r>
              <a:rPr sz="2800" b="1" spc="-5" dirty="0">
                <a:solidFill>
                  <a:srgbClr val="434343"/>
                </a:solidFill>
                <a:cs typeface="Roboto"/>
              </a:rPr>
              <a:t>Statement</a:t>
            </a:r>
            <a:endParaRPr sz="2800" dirty="0">
              <a:cs typeface="Roboto"/>
            </a:endParaRPr>
          </a:p>
        </p:txBody>
      </p:sp>
      <p:grpSp>
        <p:nvGrpSpPr>
          <p:cNvPr id="5" name="object 5"/>
          <p:cNvGrpSpPr/>
          <p:nvPr/>
        </p:nvGrpSpPr>
        <p:grpSpPr>
          <a:xfrm>
            <a:off x="7315200" y="3486598"/>
            <a:ext cx="4636135" cy="2825495"/>
            <a:chOff x="7555992" y="3593591"/>
            <a:chExt cx="4636135" cy="2825495"/>
          </a:xfrm>
        </p:grpSpPr>
        <p:sp>
          <p:nvSpPr>
            <p:cNvPr id="6" name="object 6"/>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7" name="object 7"/>
            <p:cNvPicPr/>
            <p:nvPr/>
          </p:nvPicPr>
          <p:blipFill>
            <a:blip r:embed="rId2" cstate="print"/>
            <a:stretch>
              <a:fillRect/>
            </a:stretch>
          </p:blipFill>
          <p:spPr>
            <a:xfrm>
              <a:off x="11399520" y="6214871"/>
              <a:ext cx="202692" cy="204215"/>
            </a:xfrm>
            <a:prstGeom prst="rect">
              <a:avLst/>
            </a:prstGeom>
          </p:spPr>
        </p:pic>
        <p:sp>
          <p:nvSpPr>
            <p:cNvPr id="8" name="object 8"/>
            <p:cNvSpPr/>
            <p:nvPr/>
          </p:nvSpPr>
          <p:spPr>
            <a:xfrm>
              <a:off x="8752332"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9" name="object 9"/>
            <p:cNvPicPr/>
            <p:nvPr/>
          </p:nvPicPr>
          <p:blipFill>
            <a:blip r:embed="rId3" cstate="print"/>
            <a:stretch>
              <a:fillRect/>
            </a:stretch>
          </p:blipFill>
          <p:spPr>
            <a:xfrm>
              <a:off x="7555992" y="3593591"/>
              <a:ext cx="4046220" cy="2478024"/>
            </a:xfrm>
            <a:prstGeom prst="rect">
              <a:avLst/>
            </a:prstGeom>
          </p:spPr>
        </p:pic>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074035" cy="998350"/>
          </a:xfrm>
          <a:prstGeom prst="rect">
            <a:avLst/>
          </a:prstGeom>
        </p:spPr>
        <p:txBody>
          <a:bodyPr vert="horz" wrap="square" lIns="0" tIns="13335" rIns="0" bIns="0" rtlCol="0">
            <a:spAutoFit/>
          </a:bodyPr>
          <a:lstStyle/>
          <a:p>
            <a:pPr marL="12700">
              <a:lnSpc>
                <a:spcPct val="100000"/>
              </a:lnSpc>
              <a:spcBef>
                <a:spcPts val="105"/>
              </a:spcBef>
            </a:pPr>
            <a:r>
              <a:rPr lang="en-US" dirty="0" smtClean="0"/>
              <a:t>3.3</a:t>
            </a:r>
            <a:r>
              <a:rPr lang="en-US" dirty="0"/>
              <a:t> </a:t>
            </a:r>
            <a:r>
              <a:rPr lang="en-US" dirty="0" smtClean="0"/>
              <a:t> </a:t>
            </a:r>
            <a:r>
              <a:rPr spc="5" dirty="0" err="1" smtClean="0"/>
              <a:t>goto</a:t>
            </a:r>
            <a:r>
              <a:rPr spc="-55" dirty="0" smtClean="0"/>
              <a:t> </a:t>
            </a:r>
            <a:r>
              <a:rPr dirty="0"/>
              <a:t>Statement</a:t>
            </a:r>
          </a:p>
        </p:txBody>
      </p:sp>
      <p:grpSp>
        <p:nvGrpSpPr>
          <p:cNvPr id="3" name="object 3"/>
          <p:cNvGrpSpPr/>
          <p:nvPr/>
        </p:nvGrpSpPr>
        <p:grpSpPr>
          <a:xfrm>
            <a:off x="2727960" y="3099816"/>
            <a:ext cx="9464040" cy="3319779"/>
            <a:chOff x="2727960" y="3099816"/>
            <a:chExt cx="9464040" cy="3319779"/>
          </a:xfrm>
        </p:grpSpPr>
        <p:sp>
          <p:nvSpPr>
            <p:cNvPr id="4" name="object 4"/>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2"/>
              <a:ext cx="202692" cy="204215"/>
            </a:xfrm>
            <a:prstGeom prst="rect">
              <a:avLst/>
            </a:prstGeom>
          </p:spPr>
        </p:pic>
        <p:sp>
          <p:nvSpPr>
            <p:cNvPr id="6" name="object 6"/>
            <p:cNvSpPr/>
            <p:nvPr/>
          </p:nvSpPr>
          <p:spPr>
            <a:xfrm>
              <a:off x="8752331"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2727960" y="3099816"/>
              <a:ext cx="6736080" cy="3319272"/>
            </a:xfrm>
            <a:prstGeom prst="rect">
              <a:avLst/>
            </a:prstGeom>
          </p:spPr>
        </p:pic>
      </p:grpSp>
      <p:sp>
        <p:nvSpPr>
          <p:cNvPr id="8" name="object 8"/>
          <p:cNvSpPr txBox="1"/>
          <p:nvPr/>
        </p:nvSpPr>
        <p:spPr>
          <a:xfrm>
            <a:off x="707237" y="2577464"/>
            <a:ext cx="8658860" cy="330835"/>
          </a:xfrm>
          <a:prstGeom prst="rect">
            <a:avLst/>
          </a:prstGeom>
        </p:spPr>
        <p:txBody>
          <a:bodyPr vert="horz" wrap="square" lIns="0" tIns="13335" rIns="0" bIns="0" rtlCol="0">
            <a:spAutoFit/>
          </a:bodyPr>
          <a:lstStyle/>
          <a:p>
            <a:pPr marL="355600" indent="-342900">
              <a:lnSpc>
                <a:spcPct val="100000"/>
              </a:lnSpc>
              <a:spcBef>
                <a:spcPts val="105"/>
              </a:spcBef>
              <a:buClr>
                <a:srgbClr val="F5A208"/>
              </a:buClr>
              <a:buSzPct val="80000"/>
              <a:buChar char="►"/>
              <a:tabLst>
                <a:tab pos="354965" algn="l"/>
                <a:tab pos="355600" algn="l"/>
                <a:tab pos="7626350" algn="l"/>
              </a:tabLst>
            </a:pPr>
            <a:r>
              <a:rPr sz="2000" dirty="0">
                <a:cs typeface="Arial MT"/>
              </a:rPr>
              <a:t>The</a:t>
            </a:r>
            <a:r>
              <a:rPr sz="2000" spc="-15" dirty="0">
                <a:cs typeface="Arial MT"/>
              </a:rPr>
              <a:t> </a:t>
            </a:r>
            <a:r>
              <a:rPr sz="2000" dirty="0">
                <a:cs typeface="Arial MT"/>
              </a:rPr>
              <a:t>goto</a:t>
            </a:r>
            <a:r>
              <a:rPr sz="2000" spc="-15" dirty="0">
                <a:cs typeface="Arial MT"/>
              </a:rPr>
              <a:t> </a:t>
            </a:r>
            <a:r>
              <a:rPr sz="2000" dirty="0">
                <a:cs typeface="Arial MT"/>
              </a:rPr>
              <a:t>statement</a:t>
            </a:r>
            <a:r>
              <a:rPr sz="2000" spc="-45" dirty="0">
                <a:cs typeface="Arial MT"/>
              </a:rPr>
              <a:t> </a:t>
            </a:r>
            <a:r>
              <a:rPr sz="2000" dirty="0">
                <a:cs typeface="Arial MT"/>
              </a:rPr>
              <a:t>is u</a:t>
            </a:r>
            <a:r>
              <a:rPr sz="2000" spc="5" dirty="0">
                <a:cs typeface="Arial MT"/>
              </a:rPr>
              <a:t>s</a:t>
            </a:r>
            <a:r>
              <a:rPr sz="2000" dirty="0">
                <a:cs typeface="Arial MT"/>
              </a:rPr>
              <a:t>ed</a:t>
            </a:r>
            <a:r>
              <a:rPr sz="2000" spc="-25" dirty="0">
                <a:cs typeface="Arial MT"/>
              </a:rPr>
              <a:t> </a:t>
            </a:r>
            <a:r>
              <a:rPr sz="2000" dirty="0">
                <a:cs typeface="Arial MT"/>
              </a:rPr>
              <a:t>to</a:t>
            </a:r>
            <a:r>
              <a:rPr sz="2000" spc="-5" dirty="0">
                <a:cs typeface="Arial MT"/>
              </a:rPr>
              <a:t> </a:t>
            </a:r>
            <a:r>
              <a:rPr sz="2000" b="1" dirty="0">
                <a:cs typeface="Arial"/>
              </a:rPr>
              <a:t>alter</a:t>
            </a:r>
            <a:r>
              <a:rPr sz="2000" b="1" spc="-40" dirty="0">
                <a:cs typeface="Arial"/>
              </a:rPr>
              <a:t> </a:t>
            </a:r>
            <a:r>
              <a:rPr sz="2000" dirty="0">
                <a:cs typeface="Arial MT"/>
              </a:rPr>
              <a:t>the</a:t>
            </a:r>
            <a:r>
              <a:rPr sz="2000" spc="-20" dirty="0">
                <a:cs typeface="Arial MT"/>
              </a:rPr>
              <a:t> </a:t>
            </a:r>
            <a:r>
              <a:rPr sz="2000" dirty="0">
                <a:cs typeface="Arial MT"/>
              </a:rPr>
              <a:t>no</a:t>
            </a:r>
            <a:r>
              <a:rPr sz="2000" spc="5" dirty="0">
                <a:cs typeface="Arial MT"/>
              </a:rPr>
              <a:t>r</a:t>
            </a:r>
            <a:r>
              <a:rPr sz="2000" dirty="0">
                <a:cs typeface="Arial MT"/>
              </a:rPr>
              <a:t>mal</a:t>
            </a:r>
            <a:r>
              <a:rPr sz="2000" spc="-20" dirty="0">
                <a:cs typeface="Arial MT"/>
              </a:rPr>
              <a:t> </a:t>
            </a:r>
            <a:r>
              <a:rPr sz="2000" dirty="0">
                <a:cs typeface="Arial MT"/>
              </a:rPr>
              <a:t>s</a:t>
            </a:r>
            <a:r>
              <a:rPr sz="2000" spc="5" dirty="0">
                <a:cs typeface="Arial MT"/>
              </a:rPr>
              <a:t>e</a:t>
            </a:r>
            <a:r>
              <a:rPr sz="2000" dirty="0">
                <a:cs typeface="Arial MT"/>
              </a:rPr>
              <a:t>que</a:t>
            </a:r>
            <a:r>
              <a:rPr sz="2000" spc="5" dirty="0">
                <a:cs typeface="Arial MT"/>
              </a:rPr>
              <a:t>n</a:t>
            </a:r>
            <a:r>
              <a:rPr sz="2000" dirty="0">
                <a:cs typeface="Arial MT"/>
              </a:rPr>
              <a:t>ce</a:t>
            </a:r>
            <a:r>
              <a:rPr sz="2000" spc="-50" dirty="0">
                <a:cs typeface="Arial MT"/>
              </a:rPr>
              <a:t> </a:t>
            </a:r>
            <a:r>
              <a:rPr sz="2000" dirty="0">
                <a:cs typeface="Arial MT"/>
              </a:rPr>
              <a:t>of</a:t>
            </a:r>
            <a:r>
              <a:rPr sz="2000" spc="-10" dirty="0">
                <a:cs typeface="Arial MT"/>
              </a:rPr>
              <a:t> </a:t>
            </a:r>
            <a:r>
              <a:rPr sz="2000" dirty="0">
                <a:cs typeface="Arial MT"/>
              </a:rPr>
              <a:t>a</a:t>
            </a:r>
            <a:r>
              <a:rPr sz="2000" spc="-15" dirty="0">
                <a:cs typeface="Arial MT"/>
              </a:rPr>
              <a:t> </a:t>
            </a:r>
            <a:r>
              <a:rPr sz="2000" dirty="0" smtClean="0">
                <a:cs typeface="Arial MT"/>
              </a:rPr>
              <a:t>C</a:t>
            </a:r>
            <a:r>
              <a:rPr lang="en-US" sz="2000" dirty="0" smtClean="0">
                <a:cs typeface="Arial MT"/>
              </a:rPr>
              <a:t> </a:t>
            </a:r>
            <a:r>
              <a:rPr sz="2000" dirty="0" smtClean="0">
                <a:cs typeface="Arial MT"/>
              </a:rPr>
              <a:t>prog</a:t>
            </a:r>
            <a:r>
              <a:rPr sz="2000" spc="5" dirty="0" smtClean="0">
                <a:cs typeface="Arial MT"/>
              </a:rPr>
              <a:t>r</a:t>
            </a:r>
            <a:r>
              <a:rPr sz="2000" dirty="0" smtClean="0">
                <a:cs typeface="Arial MT"/>
              </a:rPr>
              <a:t>am</a:t>
            </a:r>
            <a:r>
              <a:rPr sz="2000" dirty="0">
                <a:cs typeface="Arial MT"/>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331335" cy="513715"/>
          </a:xfrm>
          <a:prstGeom prst="rect">
            <a:avLst/>
          </a:prstGeom>
        </p:spPr>
        <p:txBody>
          <a:bodyPr vert="horz" wrap="square" lIns="0" tIns="13335" rIns="0" bIns="0" rtlCol="0">
            <a:spAutoFit/>
          </a:bodyPr>
          <a:lstStyle/>
          <a:p>
            <a:pPr marL="12700">
              <a:lnSpc>
                <a:spcPct val="100000"/>
              </a:lnSpc>
              <a:spcBef>
                <a:spcPts val="105"/>
              </a:spcBef>
            </a:pPr>
            <a:r>
              <a:rPr dirty="0"/>
              <a:t>Syntax</a:t>
            </a:r>
            <a:r>
              <a:rPr spc="-30" dirty="0"/>
              <a:t> </a:t>
            </a:r>
            <a:r>
              <a:rPr dirty="0"/>
              <a:t>of</a:t>
            </a:r>
            <a:r>
              <a:rPr spc="-10" dirty="0"/>
              <a:t> </a:t>
            </a:r>
            <a:r>
              <a:rPr dirty="0"/>
              <a:t>goto</a:t>
            </a:r>
            <a:r>
              <a:rPr spc="-40" dirty="0"/>
              <a:t> </a:t>
            </a:r>
            <a:r>
              <a:rPr dirty="0"/>
              <a:t>Statement</a:t>
            </a:r>
          </a:p>
        </p:txBody>
      </p:sp>
      <p:grpSp>
        <p:nvGrpSpPr>
          <p:cNvPr id="3" name="object 3"/>
          <p:cNvGrpSpPr/>
          <p:nvPr/>
        </p:nvGrpSpPr>
        <p:grpSpPr>
          <a:xfrm>
            <a:off x="2106173" y="3054063"/>
            <a:ext cx="10086340" cy="3365500"/>
            <a:chOff x="2106173" y="3054063"/>
            <a:chExt cx="10086340" cy="336550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2"/>
              <a:ext cx="202692" cy="204215"/>
            </a:xfrm>
            <a:prstGeom prst="rect">
              <a:avLst/>
            </a:prstGeom>
          </p:spPr>
        </p:pic>
        <p:sp>
          <p:nvSpPr>
            <p:cNvPr id="6" name="object 6"/>
            <p:cNvSpPr/>
            <p:nvPr/>
          </p:nvSpPr>
          <p:spPr>
            <a:xfrm>
              <a:off x="8752332"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7" name="object 7"/>
            <p:cNvSpPr/>
            <p:nvPr/>
          </p:nvSpPr>
          <p:spPr>
            <a:xfrm>
              <a:off x="2116074" y="3063963"/>
              <a:ext cx="7123430" cy="3155950"/>
            </a:xfrm>
            <a:custGeom>
              <a:avLst/>
              <a:gdLst/>
              <a:ahLst/>
              <a:cxnLst/>
              <a:rect l="l" t="t" r="r" b="b"/>
              <a:pathLst>
                <a:path w="7123430" h="3155950">
                  <a:moveTo>
                    <a:pt x="0" y="3155823"/>
                  </a:moveTo>
                  <a:lnTo>
                    <a:pt x="7122922" y="3155823"/>
                  </a:lnTo>
                  <a:lnTo>
                    <a:pt x="7122922" y="0"/>
                  </a:lnTo>
                  <a:lnTo>
                    <a:pt x="0" y="0"/>
                  </a:lnTo>
                  <a:lnTo>
                    <a:pt x="0" y="3155823"/>
                  </a:lnTo>
                  <a:close/>
                </a:path>
              </a:pathLst>
            </a:custGeom>
            <a:ln w="19800">
              <a:solidFill>
                <a:srgbClr val="000000"/>
              </a:solidFill>
            </a:ln>
          </p:spPr>
          <p:txBody>
            <a:bodyPr wrap="square" lIns="0" tIns="0" rIns="0" bIns="0" rtlCol="0"/>
            <a:lstStyle/>
            <a:p>
              <a:endParaRPr/>
            </a:p>
          </p:txBody>
        </p:sp>
      </p:grpSp>
      <p:sp>
        <p:nvSpPr>
          <p:cNvPr id="8" name="object 8"/>
          <p:cNvSpPr txBox="1"/>
          <p:nvPr/>
        </p:nvSpPr>
        <p:spPr>
          <a:xfrm>
            <a:off x="3733800" y="3232929"/>
            <a:ext cx="2238629" cy="2946319"/>
          </a:xfrm>
          <a:prstGeom prst="rect">
            <a:avLst/>
          </a:prstGeom>
        </p:spPr>
        <p:txBody>
          <a:bodyPr vert="horz" wrap="square" lIns="0" tIns="139065" rIns="0" bIns="0" rtlCol="0">
            <a:spAutoFit/>
          </a:bodyPr>
          <a:lstStyle/>
          <a:p>
            <a:pPr marL="12700">
              <a:lnSpc>
                <a:spcPct val="100000"/>
              </a:lnSpc>
              <a:spcBef>
                <a:spcPts val="1095"/>
              </a:spcBef>
            </a:pPr>
            <a:r>
              <a:rPr sz="2400" b="1" dirty="0">
                <a:cs typeface="Arial"/>
              </a:rPr>
              <a:t>goto</a:t>
            </a:r>
            <a:r>
              <a:rPr sz="2400" b="1" spc="-90" dirty="0">
                <a:cs typeface="Arial"/>
              </a:rPr>
              <a:t> </a:t>
            </a:r>
            <a:r>
              <a:rPr sz="2400" b="1" dirty="0">
                <a:cs typeface="Arial"/>
              </a:rPr>
              <a:t>label;</a:t>
            </a:r>
            <a:endParaRPr sz="2400" dirty="0">
              <a:cs typeface="Arial"/>
            </a:endParaRPr>
          </a:p>
          <a:p>
            <a:pPr marL="12700">
              <a:lnSpc>
                <a:spcPct val="100000"/>
              </a:lnSpc>
              <a:spcBef>
                <a:spcPts val="1000"/>
              </a:spcBef>
            </a:pPr>
            <a:r>
              <a:rPr sz="2400" b="1" spc="-5" dirty="0">
                <a:cs typeface="Arial"/>
              </a:rPr>
              <a:t>...</a:t>
            </a:r>
            <a:r>
              <a:rPr sz="2400" b="1" spc="-65" dirty="0">
                <a:cs typeface="Arial"/>
              </a:rPr>
              <a:t> </a:t>
            </a:r>
            <a:r>
              <a:rPr sz="2400" b="1" dirty="0">
                <a:cs typeface="Arial"/>
              </a:rPr>
              <a:t>..</a:t>
            </a:r>
            <a:r>
              <a:rPr sz="2400" b="1" spc="-50" dirty="0">
                <a:cs typeface="Arial"/>
              </a:rPr>
              <a:t> </a:t>
            </a:r>
            <a:r>
              <a:rPr sz="2400" b="1" spc="-5" dirty="0">
                <a:cs typeface="Arial"/>
              </a:rPr>
              <a:t>...</a:t>
            </a:r>
            <a:endParaRPr sz="2400" dirty="0">
              <a:cs typeface="Arial"/>
            </a:endParaRPr>
          </a:p>
          <a:p>
            <a:pPr marL="12700">
              <a:lnSpc>
                <a:spcPct val="100000"/>
              </a:lnSpc>
              <a:spcBef>
                <a:spcPts val="1005"/>
              </a:spcBef>
            </a:pPr>
            <a:r>
              <a:rPr sz="2400" b="1" spc="-5" dirty="0">
                <a:cs typeface="Arial"/>
              </a:rPr>
              <a:t>...</a:t>
            </a:r>
            <a:r>
              <a:rPr sz="2400" b="1" spc="-65" dirty="0">
                <a:cs typeface="Arial"/>
              </a:rPr>
              <a:t> </a:t>
            </a:r>
            <a:r>
              <a:rPr sz="2400" b="1" dirty="0">
                <a:cs typeface="Arial"/>
              </a:rPr>
              <a:t>..</a:t>
            </a:r>
            <a:r>
              <a:rPr sz="2400" b="1" spc="-50" dirty="0">
                <a:cs typeface="Arial"/>
              </a:rPr>
              <a:t> </a:t>
            </a:r>
            <a:r>
              <a:rPr sz="2400" b="1" spc="-5" dirty="0">
                <a:cs typeface="Arial"/>
              </a:rPr>
              <a:t>...</a:t>
            </a:r>
            <a:endParaRPr sz="2400" dirty="0">
              <a:cs typeface="Arial"/>
            </a:endParaRPr>
          </a:p>
          <a:p>
            <a:pPr marL="12700">
              <a:lnSpc>
                <a:spcPct val="100000"/>
              </a:lnSpc>
              <a:spcBef>
                <a:spcPts val="1000"/>
              </a:spcBef>
            </a:pPr>
            <a:r>
              <a:rPr sz="2400" b="1" spc="-5" dirty="0">
                <a:cs typeface="Arial"/>
              </a:rPr>
              <a:t>...</a:t>
            </a:r>
            <a:r>
              <a:rPr sz="2400" b="1" spc="-65" dirty="0">
                <a:cs typeface="Arial"/>
              </a:rPr>
              <a:t> </a:t>
            </a:r>
            <a:r>
              <a:rPr sz="2400" b="1" dirty="0">
                <a:cs typeface="Arial"/>
              </a:rPr>
              <a:t>..</a:t>
            </a:r>
            <a:r>
              <a:rPr sz="2400" b="1" spc="-50" dirty="0">
                <a:cs typeface="Arial"/>
              </a:rPr>
              <a:t> </a:t>
            </a:r>
            <a:r>
              <a:rPr sz="2400" b="1" spc="-5" dirty="0">
                <a:cs typeface="Arial"/>
              </a:rPr>
              <a:t>...</a:t>
            </a:r>
            <a:endParaRPr sz="2400" dirty="0">
              <a:cs typeface="Arial"/>
            </a:endParaRPr>
          </a:p>
          <a:p>
            <a:pPr marL="12700">
              <a:lnSpc>
                <a:spcPct val="100000"/>
              </a:lnSpc>
              <a:spcBef>
                <a:spcPts val="610"/>
              </a:spcBef>
            </a:pPr>
            <a:r>
              <a:rPr sz="2400" b="1" dirty="0">
                <a:cs typeface="Arial"/>
              </a:rPr>
              <a:t>label:</a:t>
            </a:r>
            <a:endParaRPr sz="2400" dirty="0">
              <a:cs typeface="Arial"/>
            </a:endParaRPr>
          </a:p>
          <a:p>
            <a:pPr marL="12700">
              <a:lnSpc>
                <a:spcPct val="100000"/>
              </a:lnSpc>
              <a:spcBef>
                <a:spcPts val="1010"/>
              </a:spcBef>
            </a:pPr>
            <a:r>
              <a:rPr sz="2400" b="1" dirty="0">
                <a:cs typeface="Arial"/>
              </a:rPr>
              <a:t>statemen</a:t>
            </a:r>
            <a:r>
              <a:rPr sz="2400" b="1" spc="-10" dirty="0">
                <a:cs typeface="Arial"/>
              </a:rPr>
              <a:t>t</a:t>
            </a:r>
            <a:r>
              <a:rPr sz="2400" b="1" dirty="0">
                <a:cs typeface="Arial"/>
              </a:rPr>
              <a:t>;</a:t>
            </a:r>
            <a:endParaRPr sz="2400" dirty="0">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2484755" cy="513715"/>
          </a:xfrm>
          <a:prstGeom prst="rect">
            <a:avLst/>
          </a:prstGeom>
        </p:spPr>
        <p:txBody>
          <a:bodyPr vert="horz" wrap="square" lIns="0" tIns="13335" rIns="0" bIns="0" rtlCol="0">
            <a:spAutoFit/>
          </a:bodyPr>
          <a:lstStyle/>
          <a:p>
            <a:pPr marL="12700">
              <a:lnSpc>
                <a:spcPct val="100000"/>
              </a:lnSpc>
              <a:spcBef>
                <a:spcPts val="105"/>
              </a:spcBef>
            </a:pPr>
            <a:r>
              <a:rPr spc="-5" dirty="0"/>
              <a:t>What</a:t>
            </a:r>
            <a:r>
              <a:rPr spc="-40" dirty="0"/>
              <a:t> </a:t>
            </a:r>
            <a:r>
              <a:rPr dirty="0"/>
              <a:t>is</a:t>
            </a:r>
            <a:r>
              <a:rPr spc="-40" dirty="0"/>
              <a:t> </a:t>
            </a:r>
            <a:r>
              <a:rPr dirty="0"/>
              <a:t>Label?</a:t>
            </a:r>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7" name="object 7"/>
          <p:cNvSpPr txBox="1"/>
          <p:nvPr/>
        </p:nvSpPr>
        <p:spPr>
          <a:xfrm>
            <a:off x="672490" y="2406983"/>
            <a:ext cx="10227310" cy="939800"/>
          </a:xfrm>
          <a:prstGeom prst="rect">
            <a:avLst/>
          </a:prstGeom>
        </p:spPr>
        <p:txBody>
          <a:bodyPr vert="horz" wrap="square" lIns="0" tIns="164465" rIns="0" bIns="0" rtlCol="0">
            <a:spAutoFit/>
          </a:bodyPr>
          <a:lstStyle/>
          <a:p>
            <a:pPr marL="355600" indent="-342900">
              <a:lnSpc>
                <a:spcPct val="100000"/>
              </a:lnSpc>
              <a:spcBef>
                <a:spcPts val="1295"/>
              </a:spcBef>
              <a:buClr>
                <a:srgbClr val="F5A208"/>
              </a:buClr>
              <a:buSzPct val="80000"/>
              <a:buFont typeface="Arial MT"/>
              <a:buChar char="►"/>
              <a:tabLst>
                <a:tab pos="354965" algn="l"/>
                <a:tab pos="355600" algn="l"/>
                <a:tab pos="7731125" algn="l"/>
              </a:tabLst>
            </a:pPr>
            <a:r>
              <a:rPr sz="2000" b="1" dirty="0">
                <a:cs typeface="Arial"/>
              </a:rPr>
              <a:t>The</a:t>
            </a:r>
            <a:r>
              <a:rPr sz="2000" b="1" spc="10" dirty="0">
                <a:cs typeface="Arial"/>
              </a:rPr>
              <a:t> </a:t>
            </a:r>
            <a:r>
              <a:rPr sz="2000" b="1" spc="-5" dirty="0">
                <a:cs typeface="Arial"/>
              </a:rPr>
              <a:t>label</a:t>
            </a:r>
            <a:r>
              <a:rPr sz="2000" b="1" spc="-15" dirty="0">
                <a:cs typeface="Arial"/>
              </a:rPr>
              <a:t> </a:t>
            </a:r>
            <a:r>
              <a:rPr sz="2000" dirty="0">
                <a:cs typeface="Arial MT"/>
              </a:rPr>
              <a:t>is</a:t>
            </a:r>
            <a:r>
              <a:rPr sz="2000" spc="-5" dirty="0">
                <a:cs typeface="Arial MT"/>
              </a:rPr>
              <a:t> </a:t>
            </a:r>
            <a:r>
              <a:rPr sz="2000" dirty="0">
                <a:cs typeface="Arial MT"/>
              </a:rPr>
              <a:t>an</a:t>
            </a:r>
            <a:r>
              <a:rPr sz="2000" spc="10" dirty="0">
                <a:cs typeface="Arial MT"/>
              </a:rPr>
              <a:t> </a:t>
            </a:r>
            <a:r>
              <a:rPr sz="2000" dirty="0">
                <a:cs typeface="Arial MT"/>
              </a:rPr>
              <a:t>identifier.</a:t>
            </a:r>
            <a:r>
              <a:rPr sz="2000" spc="-5" dirty="0">
                <a:cs typeface="Arial MT"/>
              </a:rPr>
              <a:t> </a:t>
            </a:r>
            <a:r>
              <a:rPr sz="2000" dirty="0">
                <a:cs typeface="Arial MT"/>
              </a:rPr>
              <a:t>When</a:t>
            </a:r>
            <a:r>
              <a:rPr sz="2000" spc="-15" dirty="0">
                <a:cs typeface="Arial MT"/>
              </a:rPr>
              <a:t> </a:t>
            </a:r>
            <a:r>
              <a:rPr sz="2000" b="1" dirty="0">
                <a:cs typeface="Arial"/>
              </a:rPr>
              <a:t>goto</a:t>
            </a:r>
            <a:r>
              <a:rPr sz="2000" b="1" spc="-5" dirty="0">
                <a:cs typeface="Arial"/>
              </a:rPr>
              <a:t> </a:t>
            </a:r>
            <a:r>
              <a:rPr sz="2000" b="1" dirty="0">
                <a:cs typeface="Arial"/>
              </a:rPr>
              <a:t>statement</a:t>
            </a:r>
            <a:r>
              <a:rPr sz="2000" b="1" spc="-35" dirty="0">
                <a:cs typeface="Arial"/>
              </a:rPr>
              <a:t> </a:t>
            </a:r>
            <a:r>
              <a:rPr sz="2000" dirty="0">
                <a:cs typeface="Arial MT"/>
              </a:rPr>
              <a:t>is</a:t>
            </a:r>
            <a:r>
              <a:rPr sz="2000" spc="5" dirty="0">
                <a:cs typeface="Arial MT"/>
              </a:rPr>
              <a:t> </a:t>
            </a:r>
            <a:r>
              <a:rPr sz="2000" dirty="0">
                <a:cs typeface="Arial MT"/>
              </a:rPr>
              <a:t>encountered,	control</a:t>
            </a:r>
            <a:r>
              <a:rPr sz="2000" spc="-50" dirty="0">
                <a:cs typeface="Arial MT"/>
              </a:rPr>
              <a:t> </a:t>
            </a:r>
            <a:r>
              <a:rPr sz="2000" dirty="0">
                <a:cs typeface="Arial MT"/>
              </a:rPr>
              <a:t>of</a:t>
            </a:r>
            <a:r>
              <a:rPr sz="2000" spc="-30" dirty="0">
                <a:cs typeface="Arial MT"/>
              </a:rPr>
              <a:t> </a:t>
            </a:r>
            <a:r>
              <a:rPr sz="2000" dirty="0">
                <a:cs typeface="Arial MT"/>
              </a:rPr>
              <a:t>the</a:t>
            </a:r>
            <a:r>
              <a:rPr sz="2000" spc="-40" dirty="0">
                <a:cs typeface="Arial MT"/>
              </a:rPr>
              <a:t> </a:t>
            </a:r>
            <a:r>
              <a:rPr sz="2000" dirty="0">
                <a:cs typeface="Arial MT"/>
              </a:rPr>
              <a:t>program</a:t>
            </a:r>
          </a:p>
          <a:p>
            <a:pPr marL="355600">
              <a:lnSpc>
                <a:spcPct val="100000"/>
              </a:lnSpc>
              <a:spcBef>
                <a:spcPts val="1200"/>
              </a:spcBef>
            </a:pPr>
            <a:r>
              <a:rPr sz="2000" dirty="0">
                <a:cs typeface="Arial MT"/>
              </a:rPr>
              <a:t>jumps</a:t>
            </a:r>
            <a:r>
              <a:rPr sz="2000" spc="-15" dirty="0">
                <a:cs typeface="Arial MT"/>
              </a:rPr>
              <a:t> </a:t>
            </a:r>
            <a:r>
              <a:rPr sz="2000" dirty="0">
                <a:cs typeface="Arial MT"/>
              </a:rPr>
              <a:t>to</a:t>
            </a:r>
            <a:r>
              <a:rPr sz="2000" spc="-25" dirty="0">
                <a:cs typeface="Arial MT"/>
              </a:rPr>
              <a:t> </a:t>
            </a:r>
            <a:r>
              <a:rPr sz="2000" b="1" dirty="0">
                <a:cs typeface="Arial"/>
              </a:rPr>
              <a:t>label:</a:t>
            </a:r>
            <a:r>
              <a:rPr sz="2000" b="1" spc="-30" dirty="0">
                <a:cs typeface="Arial"/>
              </a:rPr>
              <a:t> </a:t>
            </a:r>
            <a:r>
              <a:rPr sz="2000" dirty="0">
                <a:cs typeface="Arial MT"/>
              </a:rPr>
              <a:t>and</a:t>
            </a:r>
            <a:r>
              <a:rPr sz="2000" spc="-15" dirty="0">
                <a:cs typeface="Arial MT"/>
              </a:rPr>
              <a:t> </a:t>
            </a:r>
            <a:r>
              <a:rPr sz="2000" dirty="0">
                <a:cs typeface="Arial MT"/>
              </a:rPr>
              <a:t>starts</a:t>
            </a:r>
            <a:r>
              <a:rPr sz="2000" spc="-40" dirty="0">
                <a:cs typeface="Arial MT"/>
              </a:rPr>
              <a:t> </a:t>
            </a:r>
            <a:r>
              <a:rPr sz="2000" dirty="0">
                <a:cs typeface="Arial MT"/>
              </a:rPr>
              <a:t>executing</a:t>
            </a:r>
            <a:r>
              <a:rPr sz="2000" spc="-20" dirty="0">
                <a:cs typeface="Arial MT"/>
              </a:rPr>
              <a:t> </a:t>
            </a:r>
            <a:r>
              <a:rPr sz="2000" dirty="0">
                <a:cs typeface="Arial MT"/>
              </a:rPr>
              <a:t>the</a:t>
            </a:r>
            <a:r>
              <a:rPr sz="2000" spc="-20" dirty="0">
                <a:cs typeface="Arial MT"/>
              </a:rPr>
              <a:t> </a:t>
            </a:r>
            <a:r>
              <a:rPr sz="2000" dirty="0">
                <a:cs typeface="Arial MT"/>
              </a:rPr>
              <a:t>code.</a:t>
            </a:r>
          </a:p>
        </p:txBody>
      </p:sp>
      <p:pic>
        <p:nvPicPr>
          <p:cNvPr id="8" name="object 8"/>
          <p:cNvPicPr/>
          <p:nvPr/>
        </p:nvPicPr>
        <p:blipFill>
          <a:blip r:embed="rId3" cstate="print"/>
          <a:stretch>
            <a:fillRect/>
          </a:stretch>
        </p:blipFill>
        <p:spPr>
          <a:xfrm>
            <a:off x="3659123" y="3531108"/>
            <a:ext cx="4174235" cy="2388107"/>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31101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55" dirty="0"/>
              <a:t> </a:t>
            </a:r>
            <a:r>
              <a:rPr dirty="0"/>
              <a:t>goto</a:t>
            </a:r>
            <a:r>
              <a:rPr spc="-45" dirty="0"/>
              <a:t> </a:t>
            </a:r>
            <a:r>
              <a:rPr dirty="0"/>
              <a:t>Statement</a:t>
            </a:r>
          </a:p>
        </p:txBody>
      </p:sp>
      <p:grpSp>
        <p:nvGrpSpPr>
          <p:cNvPr id="3" name="object 3"/>
          <p:cNvGrpSpPr/>
          <p:nvPr/>
        </p:nvGrpSpPr>
        <p:grpSpPr>
          <a:xfrm>
            <a:off x="8752331" y="6071615"/>
            <a:ext cx="3439795" cy="347980"/>
            <a:chOff x="8752331" y="6071615"/>
            <a:chExt cx="3439795" cy="34798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sp>
        <p:nvSpPr>
          <p:cNvPr id="7" name="object 7"/>
          <p:cNvSpPr txBox="1"/>
          <p:nvPr/>
        </p:nvSpPr>
        <p:spPr>
          <a:xfrm>
            <a:off x="1358646" y="2402839"/>
            <a:ext cx="7423150" cy="3849836"/>
          </a:xfrm>
          <a:prstGeom prst="rect">
            <a:avLst/>
          </a:prstGeom>
        </p:spPr>
        <p:txBody>
          <a:bodyPr vert="horz" wrap="square" lIns="0" tIns="13335" rIns="0" bIns="0" rtlCol="0">
            <a:spAutoFit/>
          </a:bodyPr>
          <a:lstStyle/>
          <a:p>
            <a:pPr marL="12700" marR="728345">
              <a:lnSpc>
                <a:spcPct val="100000"/>
              </a:lnSpc>
              <a:spcBef>
                <a:spcPts val="105"/>
              </a:spcBef>
            </a:pPr>
            <a:r>
              <a:rPr sz="2000" b="1" spc="-5" dirty="0">
                <a:cs typeface="Arial"/>
              </a:rPr>
              <a:t>/</a:t>
            </a:r>
            <a:r>
              <a:rPr sz="1800" b="1" spc="-5" dirty="0">
                <a:cs typeface="Arial"/>
              </a:rPr>
              <a:t>/</a:t>
            </a:r>
            <a:r>
              <a:rPr sz="1800" b="1" dirty="0">
                <a:cs typeface="Arial"/>
              </a:rPr>
              <a:t> </a:t>
            </a:r>
            <a:r>
              <a:rPr sz="1800" b="1" spc="-5" dirty="0">
                <a:cs typeface="Arial"/>
              </a:rPr>
              <a:t>Program</a:t>
            </a:r>
            <a:r>
              <a:rPr sz="1800" b="1" spc="-10" dirty="0">
                <a:cs typeface="Arial"/>
              </a:rPr>
              <a:t> </a:t>
            </a:r>
            <a:r>
              <a:rPr sz="1800" b="1" dirty="0">
                <a:cs typeface="Arial"/>
              </a:rPr>
              <a:t>to</a:t>
            </a:r>
            <a:r>
              <a:rPr sz="1800" b="1" spc="5" dirty="0">
                <a:cs typeface="Arial"/>
              </a:rPr>
              <a:t> </a:t>
            </a:r>
            <a:r>
              <a:rPr sz="1800" b="1" spc="-5" dirty="0">
                <a:cs typeface="Arial"/>
              </a:rPr>
              <a:t>calculate</a:t>
            </a:r>
            <a:r>
              <a:rPr sz="1800" b="1" spc="-10" dirty="0">
                <a:cs typeface="Arial"/>
              </a:rPr>
              <a:t> </a:t>
            </a:r>
            <a:r>
              <a:rPr sz="1800" b="1" dirty="0">
                <a:cs typeface="Arial"/>
              </a:rPr>
              <a:t>the </a:t>
            </a:r>
            <a:r>
              <a:rPr sz="1800" b="1" spc="-5" dirty="0">
                <a:cs typeface="Arial"/>
              </a:rPr>
              <a:t>sum</a:t>
            </a:r>
            <a:r>
              <a:rPr sz="1800" b="1" spc="5" dirty="0">
                <a:cs typeface="Arial"/>
              </a:rPr>
              <a:t> </a:t>
            </a:r>
            <a:r>
              <a:rPr sz="1800" b="1" dirty="0">
                <a:cs typeface="Arial"/>
              </a:rPr>
              <a:t>and</a:t>
            </a:r>
            <a:r>
              <a:rPr sz="1800" b="1" spc="-5" dirty="0">
                <a:cs typeface="Arial"/>
              </a:rPr>
              <a:t> </a:t>
            </a:r>
            <a:r>
              <a:rPr sz="1800" b="1" spc="-10" dirty="0">
                <a:cs typeface="Arial"/>
              </a:rPr>
              <a:t>average</a:t>
            </a:r>
            <a:r>
              <a:rPr sz="1800" b="1" spc="55" dirty="0">
                <a:cs typeface="Arial"/>
              </a:rPr>
              <a:t> </a:t>
            </a:r>
            <a:r>
              <a:rPr sz="1800" b="1" dirty="0">
                <a:cs typeface="Arial"/>
              </a:rPr>
              <a:t>of </a:t>
            </a:r>
            <a:r>
              <a:rPr sz="1800" b="1" spc="-5" dirty="0">
                <a:cs typeface="Arial"/>
              </a:rPr>
              <a:t>maximum</a:t>
            </a:r>
            <a:r>
              <a:rPr sz="1800" b="1" spc="10" dirty="0">
                <a:cs typeface="Arial"/>
              </a:rPr>
              <a:t> </a:t>
            </a:r>
            <a:r>
              <a:rPr sz="1800" b="1" dirty="0">
                <a:cs typeface="Arial"/>
              </a:rPr>
              <a:t>of </a:t>
            </a:r>
            <a:r>
              <a:rPr sz="1800" b="1" spc="-5" dirty="0">
                <a:cs typeface="Arial"/>
              </a:rPr>
              <a:t>5 </a:t>
            </a:r>
            <a:r>
              <a:rPr sz="1800" b="1" spc="-484" dirty="0">
                <a:cs typeface="Arial"/>
              </a:rPr>
              <a:t> </a:t>
            </a:r>
            <a:r>
              <a:rPr sz="1800" b="1" dirty="0">
                <a:cs typeface="Arial"/>
              </a:rPr>
              <a:t>number</a:t>
            </a:r>
            <a:endParaRPr sz="1800" dirty="0">
              <a:cs typeface="Arial"/>
            </a:endParaRPr>
          </a:p>
          <a:p>
            <a:pPr marL="12700">
              <a:lnSpc>
                <a:spcPts val="1970"/>
              </a:lnSpc>
            </a:pPr>
            <a:r>
              <a:rPr sz="1800" b="1" dirty="0">
                <a:cs typeface="Arial"/>
              </a:rPr>
              <a:t>//</a:t>
            </a:r>
            <a:r>
              <a:rPr sz="1800" b="1" spc="-10" dirty="0">
                <a:cs typeface="Arial"/>
              </a:rPr>
              <a:t> </a:t>
            </a:r>
            <a:r>
              <a:rPr sz="1800" b="1" dirty="0">
                <a:cs typeface="Arial"/>
              </a:rPr>
              <a:t>If </a:t>
            </a:r>
            <a:r>
              <a:rPr sz="1800" b="1" spc="-5" dirty="0">
                <a:cs typeface="Arial"/>
              </a:rPr>
              <a:t>user</a:t>
            </a:r>
            <a:r>
              <a:rPr sz="1800" b="1" dirty="0">
                <a:cs typeface="Arial"/>
              </a:rPr>
              <a:t> </a:t>
            </a:r>
            <a:r>
              <a:rPr sz="1800" b="1" spc="-5" dirty="0">
                <a:cs typeface="Arial"/>
              </a:rPr>
              <a:t>enters</a:t>
            </a:r>
            <a:r>
              <a:rPr sz="1800" b="1" dirty="0">
                <a:cs typeface="Arial"/>
              </a:rPr>
              <a:t> </a:t>
            </a:r>
            <a:r>
              <a:rPr sz="1800" b="1" spc="-5" dirty="0">
                <a:cs typeface="Arial"/>
              </a:rPr>
              <a:t>negative</a:t>
            </a:r>
            <a:r>
              <a:rPr sz="1800" b="1" spc="30" dirty="0">
                <a:cs typeface="Arial"/>
              </a:rPr>
              <a:t> </a:t>
            </a:r>
            <a:r>
              <a:rPr sz="1800" b="1" spc="-5" dirty="0">
                <a:cs typeface="Arial"/>
              </a:rPr>
              <a:t>number,</a:t>
            </a:r>
            <a:r>
              <a:rPr sz="1800" b="1" dirty="0">
                <a:cs typeface="Arial"/>
              </a:rPr>
              <a:t> the</a:t>
            </a:r>
            <a:r>
              <a:rPr sz="1800" b="1" spc="-10" dirty="0">
                <a:cs typeface="Arial"/>
              </a:rPr>
              <a:t> </a:t>
            </a:r>
            <a:r>
              <a:rPr sz="1800" b="1" dirty="0">
                <a:cs typeface="Arial"/>
              </a:rPr>
              <a:t>sum </a:t>
            </a:r>
            <a:r>
              <a:rPr sz="1800" b="1" spc="-5" dirty="0">
                <a:cs typeface="Arial"/>
              </a:rPr>
              <a:t>and</a:t>
            </a:r>
            <a:r>
              <a:rPr sz="1800" b="1" dirty="0">
                <a:cs typeface="Arial"/>
              </a:rPr>
              <a:t> </a:t>
            </a:r>
            <a:r>
              <a:rPr sz="1800" b="1" spc="-10" dirty="0">
                <a:cs typeface="Arial"/>
              </a:rPr>
              <a:t>average</a:t>
            </a:r>
            <a:r>
              <a:rPr sz="1800" b="1" spc="45" dirty="0">
                <a:cs typeface="Arial"/>
              </a:rPr>
              <a:t> </a:t>
            </a:r>
            <a:r>
              <a:rPr sz="1800" b="1" dirty="0">
                <a:cs typeface="Arial"/>
              </a:rPr>
              <a:t>of</a:t>
            </a:r>
            <a:r>
              <a:rPr sz="1800" b="1" spc="-5" dirty="0">
                <a:cs typeface="Arial"/>
              </a:rPr>
              <a:t> previously</a:t>
            </a:r>
            <a:endParaRPr sz="1800" dirty="0">
              <a:cs typeface="Arial"/>
            </a:endParaRPr>
          </a:p>
          <a:p>
            <a:pPr marL="12700">
              <a:lnSpc>
                <a:spcPct val="100000"/>
              </a:lnSpc>
            </a:pPr>
            <a:r>
              <a:rPr sz="1800" b="1" spc="-5" dirty="0">
                <a:cs typeface="Arial"/>
              </a:rPr>
              <a:t>entered</a:t>
            </a:r>
            <a:r>
              <a:rPr sz="1800" b="1" spc="-10" dirty="0">
                <a:cs typeface="Arial"/>
              </a:rPr>
              <a:t> </a:t>
            </a:r>
            <a:r>
              <a:rPr sz="1800" b="1" spc="-5" dirty="0">
                <a:cs typeface="Arial"/>
              </a:rPr>
              <a:t>positive</a:t>
            </a:r>
            <a:r>
              <a:rPr sz="1800" b="1" spc="25" dirty="0">
                <a:cs typeface="Arial"/>
              </a:rPr>
              <a:t> </a:t>
            </a:r>
            <a:r>
              <a:rPr sz="1800" b="1" dirty="0">
                <a:cs typeface="Arial"/>
              </a:rPr>
              <a:t>number</a:t>
            </a:r>
            <a:r>
              <a:rPr sz="1800" b="1" spc="-25" dirty="0">
                <a:cs typeface="Arial"/>
              </a:rPr>
              <a:t> </a:t>
            </a:r>
            <a:r>
              <a:rPr sz="1800" b="1" dirty="0">
                <a:cs typeface="Arial"/>
              </a:rPr>
              <a:t>is</a:t>
            </a:r>
            <a:r>
              <a:rPr sz="1800" b="1" spc="-10" dirty="0">
                <a:cs typeface="Arial"/>
              </a:rPr>
              <a:t> </a:t>
            </a:r>
            <a:r>
              <a:rPr sz="1800" b="1" spc="-5" dirty="0">
                <a:cs typeface="Arial"/>
              </a:rPr>
              <a:t>displayed</a:t>
            </a:r>
            <a:endParaRPr sz="1800" dirty="0">
              <a:cs typeface="Arial"/>
            </a:endParaRPr>
          </a:p>
          <a:p>
            <a:pPr marL="88900" marR="5624830">
              <a:lnSpc>
                <a:spcPct val="185600"/>
              </a:lnSpc>
            </a:pPr>
            <a:r>
              <a:rPr sz="1500" spc="-5" dirty="0">
                <a:solidFill>
                  <a:srgbClr val="2A3990"/>
                </a:solidFill>
                <a:cs typeface="Arial MT"/>
              </a:rPr>
              <a:t>#</a:t>
            </a:r>
            <a:r>
              <a:rPr sz="1500" spc="15" dirty="0">
                <a:solidFill>
                  <a:srgbClr val="2A3990"/>
                </a:solidFill>
                <a:cs typeface="Arial MT"/>
              </a:rPr>
              <a:t> </a:t>
            </a:r>
            <a:r>
              <a:rPr sz="1600" spc="-5" dirty="0">
                <a:solidFill>
                  <a:srgbClr val="2A3990"/>
                </a:solidFill>
                <a:cs typeface="Arial MT"/>
              </a:rPr>
              <a:t>include</a:t>
            </a:r>
            <a:r>
              <a:rPr sz="1600" spc="-25" dirty="0">
                <a:solidFill>
                  <a:srgbClr val="2A3990"/>
                </a:solidFill>
                <a:cs typeface="Arial MT"/>
              </a:rPr>
              <a:t> </a:t>
            </a:r>
            <a:r>
              <a:rPr sz="1600" spc="-5" dirty="0">
                <a:solidFill>
                  <a:srgbClr val="2A3990"/>
                </a:solidFill>
                <a:cs typeface="Arial MT"/>
              </a:rPr>
              <a:t>&lt;stdio.h&gt; </a:t>
            </a:r>
            <a:r>
              <a:rPr sz="1600" spc="-430" dirty="0">
                <a:solidFill>
                  <a:srgbClr val="2A3990"/>
                </a:solidFill>
                <a:cs typeface="Arial MT"/>
              </a:rPr>
              <a:t> </a:t>
            </a:r>
            <a:r>
              <a:rPr sz="1600" spc="-5" dirty="0">
                <a:solidFill>
                  <a:srgbClr val="2A3990"/>
                </a:solidFill>
                <a:cs typeface="Arial MT"/>
              </a:rPr>
              <a:t>int</a:t>
            </a:r>
            <a:r>
              <a:rPr sz="1600" spc="-10" dirty="0">
                <a:solidFill>
                  <a:srgbClr val="2A3990"/>
                </a:solidFill>
                <a:cs typeface="Arial MT"/>
              </a:rPr>
              <a:t> </a:t>
            </a:r>
            <a:r>
              <a:rPr sz="1600" spc="-5" dirty="0">
                <a:solidFill>
                  <a:srgbClr val="2A3990"/>
                </a:solidFill>
                <a:cs typeface="Arial MT"/>
              </a:rPr>
              <a:t>main(){</a:t>
            </a:r>
            <a:endParaRPr sz="1600" dirty="0">
              <a:cs typeface="Arial MT"/>
            </a:endParaRPr>
          </a:p>
          <a:p>
            <a:pPr marL="368300" marR="3890010">
              <a:lnSpc>
                <a:spcPts val="3270"/>
              </a:lnSpc>
              <a:spcBef>
                <a:spcPts val="325"/>
              </a:spcBef>
            </a:pPr>
            <a:r>
              <a:rPr sz="1600" spc="-5" dirty="0">
                <a:solidFill>
                  <a:srgbClr val="2A3990"/>
                </a:solidFill>
                <a:cs typeface="Arial MT"/>
              </a:rPr>
              <a:t>const</a:t>
            </a:r>
            <a:r>
              <a:rPr sz="1600" spc="25" dirty="0">
                <a:solidFill>
                  <a:srgbClr val="2A3990"/>
                </a:solidFill>
                <a:cs typeface="Arial MT"/>
              </a:rPr>
              <a:t> </a:t>
            </a:r>
            <a:r>
              <a:rPr sz="1600" spc="-5" dirty="0">
                <a:solidFill>
                  <a:srgbClr val="2A3990"/>
                </a:solidFill>
                <a:cs typeface="Arial MT"/>
              </a:rPr>
              <a:t>int</a:t>
            </a:r>
            <a:r>
              <a:rPr sz="1600" spc="30" dirty="0">
                <a:solidFill>
                  <a:srgbClr val="2A3990"/>
                </a:solidFill>
                <a:cs typeface="Arial MT"/>
              </a:rPr>
              <a:t> </a:t>
            </a:r>
            <a:r>
              <a:rPr sz="1600" spc="-5" dirty="0">
                <a:solidFill>
                  <a:srgbClr val="2A3990"/>
                </a:solidFill>
                <a:cs typeface="Arial MT"/>
              </a:rPr>
              <a:t>maxInput</a:t>
            </a:r>
            <a:r>
              <a:rPr sz="1600" spc="65" dirty="0">
                <a:solidFill>
                  <a:srgbClr val="2A3990"/>
                </a:solidFill>
                <a:cs typeface="Arial MT"/>
              </a:rPr>
              <a:t> </a:t>
            </a:r>
            <a:r>
              <a:rPr sz="1600" spc="-5" dirty="0">
                <a:solidFill>
                  <a:srgbClr val="2A3990"/>
                </a:solidFill>
                <a:cs typeface="Arial MT"/>
              </a:rPr>
              <a:t>=</a:t>
            </a:r>
            <a:r>
              <a:rPr sz="1600" spc="30" dirty="0">
                <a:solidFill>
                  <a:srgbClr val="2A3990"/>
                </a:solidFill>
                <a:cs typeface="Arial MT"/>
              </a:rPr>
              <a:t> </a:t>
            </a:r>
            <a:r>
              <a:rPr sz="1600" spc="-5" dirty="0">
                <a:solidFill>
                  <a:srgbClr val="2A3990"/>
                </a:solidFill>
                <a:cs typeface="Arial MT"/>
              </a:rPr>
              <a:t>5;</a:t>
            </a:r>
            <a:r>
              <a:rPr sz="1600" spc="495" dirty="0">
                <a:solidFill>
                  <a:srgbClr val="2A3990"/>
                </a:solidFill>
                <a:cs typeface="Arial MT"/>
              </a:rPr>
              <a:t> </a:t>
            </a:r>
            <a:r>
              <a:rPr sz="1600" spc="-5" dirty="0">
                <a:solidFill>
                  <a:srgbClr val="2A3990"/>
                </a:solidFill>
                <a:cs typeface="Arial MT"/>
              </a:rPr>
              <a:t>int</a:t>
            </a:r>
            <a:r>
              <a:rPr sz="1600" spc="30" dirty="0">
                <a:solidFill>
                  <a:srgbClr val="2A3990"/>
                </a:solidFill>
                <a:cs typeface="Arial MT"/>
              </a:rPr>
              <a:t> </a:t>
            </a:r>
            <a:r>
              <a:rPr sz="1600" spc="-5" dirty="0">
                <a:solidFill>
                  <a:srgbClr val="2A3990"/>
                </a:solidFill>
                <a:cs typeface="Arial MT"/>
              </a:rPr>
              <a:t>i; </a:t>
            </a:r>
            <a:r>
              <a:rPr sz="1600" dirty="0">
                <a:solidFill>
                  <a:srgbClr val="2A3990"/>
                </a:solidFill>
                <a:cs typeface="Arial MT"/>
              </a:rPr>
              <a:t> </a:t>
            </a:r>
            <a:r>
              <a:rPr sz="1600" spc="-5" dirty="0">
                <a:solidFill>
                  <a:srgbClr val="2A3990"/>
                </a:solidFill>
                <a:cs typeface="Arial MT"/>
              </a:rPr>
              <a:t>double</a:t>
            </a:r>
            <a:r>
              <a:rPr sz="1600" spc="-20" dirty="0">
                <a:solidFill>
                  <a:srgbClr val="2A3990"/>
                </a:solidFill>
                <a:cs typeface="Arial MT"/>
              </a:rPr>
              <a:t> </a:t>
            </a:r>
            <a:r>
              <a:rPr sz="1600" spc="-5" dirty="0">
                <a:solidFill>
                  <a:srgbClr val="2A3990"/>
                </a:solidFill>
                <a:cs typeface="Arial MT"/>
              </a:rPr>
              <a:t>number,</a:t>
            </a:r>
            <a:r>
              <a:rPr sz="1600" spc="25" dirty="0">
                <a:solidFill>
                  <a:srgbClr val="2A3990"/>
                </a:solidFill>
                <a:cs typeface="Arial MT"/>
              </a:rPr>
              <a:t> </a:t>
            </a:r>
            <a:r>
              <a:rPr sz="1600" spc="-5" dirty="0">
                <a:solidFill>
                  <a:srgbClr val="2A3990"/>
                </a:solidFill>
                <a:cs typeface="Arial MT"/>
              </a:rPr>
              <a:t>average,</a:t>
            </a:r>
            <a:r>
              <a:rPr sz="1600" dirty="0">
                <a:solidFill>
                  <a:srgbClr val="2A3990"/>
                </a:solidFill>
                <a:cs typeface="Arial MT"/>
              </a:rPr>
              <a:t> </a:t>
            </a:r>
            <a:r>
              <a:rPr sz="1600" spc="-5" dirty="0">
                <a:solidFill>
                  <a:srgbClr val="2A3990"/>
                </a:solidFill>
                <a:cs typeface="Arial MT"/>
              </a:rPr>
              <a:t>sum=0.0;</a:t>
            </a:r>
            <a:endParaRPr sz="1600" dirty="0">
              <a:cs typeface="Arial MT"/>
            </a:endParaRPr>
          </a:p>
          <a:p>
            <a:pPr marL="88900">
              <a:lnSpc>
                <a:spcPct val="100000"/>
              </a:lnSpc>
              <a:spcBef>
                <a:spcPts val="600"/>
              </a:spcBef>
            </a:pPr>
            <a:r>
              <a:rPr sz="1600" spc="-5" dirty="0">
                <a:solidFill>
                  <a:srgbClr val="2A3990"/>
                </a:solidFill>
                <a:cs typeface="Arial MT"/>
              </a:rPr>
              <a:t>for(i=1;</a:t>
            </a:r>
            <a:r>
              <a:rPr sz="1600" spc="10" dirty="0">
                <a:solidFill>
                  <a:srgbClr val="2A3990"/>
                </a:solidFill>
                <a:cs typeface="Arial MT"/>
              </a:rPr>
              <a:t> </a:t>
            </a:r>
            <a:r>
              <a:rPr sz="1600" spc="-5" dirty="0">
                <a:solidFill>
                  <a:srgbClr val="2A3990"/>
                </a:solidFill>
                <a:cs typeface="Arial MT"/>
              </a:rPr>
              <a:t>i&lt;=maxInput;</a:t>
            </a:r>
            <a:r>
              <a:rPr sz="1600" spc="25" dirty="0">
                <a:solidFill>
                  <a:srgbClr val="2A3990"/>
                </a:solidFill>
                <a:cs typeface="Arial MT"/>
              </a:rPr>
              <a:t> </a:t>
            </a:r>
            <a:r>
              <a:rPr sz="1600" spc="-5" dirty="0">
                <a:solidFill>
                  <a:srgbClr val="2A3990"/>
                </a:solidFill>
                <a:cs typeface="Arial MT"/>
              </a:rPr>
              <a:t>++i){</a:t>
            </a:r>
            <a:endParaRPr sz="1600" dirty="0">
              <a:cs typeface="Arial MT"/>
            </a:endParaRPr>
          </a:p>
          <a:p>
            <a:pPr marL="648970" marR="3895725">
              <a:lnSpc>
                <a:spcPct val="142000"/>
              </a:lnSpc>
              <a:spcBef>
                <a:spcPts val="1605"/>
              </a:spcBef>
            </a:pPr>
            <a:r>
              <a:rPr sz="1600" spc="-5" dirty="0">
                <a:solidFill>
                  <a:srgbClr val="2A3990"/>
                </a:solidFill>
                <a:cs typeface="Arial MT"/>
              </a:rPr>
              <a:t>printf("%d.</a:t>
            </a:r>
            <a:r>
              <a:rPr sz="1600" spc="25" dirty="0">
                <a:solidFill>
                  <a:srgbClr val="2A3990"/>
                </a:solidFill>
                <a:cs typeface="Arial MT"/>
              </a:rPr>
              <a:t> </a:t>
            </a:r>
            <a:r>
              <a:rPr sz="1600" spc="-5" dirty="0">
                <a:solidFill>
                  <a:srgbClr val="2A3990"/>
                </a:solidFill>
                <a:cs typeface="Arial MT"/>
              </a:rPr>
              <a:t>Enter</a:t>
            </a:r>
            <a:r>
              <a:rPr sz="1600" spc="5" dirty="0">
                <a:solidFill>
                  <a:srgbClr val="2A3990"/>
                </a:solidFill>
                <a:cs typeface="Arial MT"/>
              </a:rPr>
              <a:t> </a:t>
            </a:r>
            <a:r>
              <a:rPr sz="1600" spc="-5" dirty="0">
                <a:solidFill>
                  <a:srgbClr val="2A3990"/>
                </a:solidFill>
                <a:cs typeface="Arial MT"/>
              </a:rPr>
              <a:t>a</a:t>
            </a:r>
            <a:r>
              <a:rPr sz="1600" spc="5" dirty="0">
                <a:solidFill>
                  <a:srgbClr val="2A3990"/>
                </a:solidFill>
                <a:cs typeface="Arial MT"/>
              </a:rPr>
              <a:t> </a:t>
            </a:r>
            <a:r>
              <a:rPr sz="1600" spc="-5" dirty="0">
                <a:solidFill>
                  <a:srgbClr val="2A3990"/>
                </a:solidFill>
                <a:cs typeface="Arial MT"/>
              </a:rPr>
              <a:t>number:</a:t>
            </a:r>
            <a:r>
              <a:rPr sz="1600" spc="15" dirty="0">
                <a:solidFill>
                  <a:srgbClr val="2A3990"/>
                </a:solidFill>
                <a:cs typeface="Arial MT"/>
              </a:rPr>
              <a:t> </a:t>
            </a:r>
            <a:r>
              <a:rPr sz="1600" spc="-5" dirty="0">
                <a:solidFill>
                  <a:srgbClr val="2A3990"/>
                </a:solidFill>
                <a:cs typeface="Arial MT"/>
              </a:rPr>
              <a:t>",</a:t>
            </a:r>
            <a:r>
              <a:rPr sz="1600" dirty="0">
                <a:solidFill>
                  <a:srgbClr val="2A3990"/>
                </a:solidFill>
                <a:cs typeface="Arial MT"/>
              </a:rPr>
              <a:t> </a:t>
            </a:r>
            <a:r>
              <a:rPr sz="1600" spc="-5" dirty="0">
                <a:solidFill>
                  <a:srgbClr val="2A3990"/>
                </a:solidFill>
                <a:cs typeface="Arial MT"/>
              </a:rPr>
              <a:t>i); </a:t>
            </a:r>
            <a:r>
              <a:rPr sz="1600" spc="-430" dirty="0">
                <a:solidFill>
                  <a:srgbClr val="2A3990"/>
                </a:solidFill>
                <a:cs typeface="Arial MT"/>
              </a:rPr>
              <a:t> </a:t>
            </a:r>
            <a:r>
              <a:rPr sz="1600" spc="-5" dirty="0">
                <a:solidFill>
                  <a:srgbClr val="2A3990"/>
                </a:solidFill>
                <a:cs typeface="Arial MT"/>
              </a:rPr>
              <a:t>scanf("%lf",&amp;number);</a:t>
            </a:r>
            <a:endParaRPr sz="1600" dirty="0">
              <a:cs typeface="Arial MT"/>
            </a:endParaRPr>
          </a:p>
        </p:txBody>
      </p:sp>
      <p:sp>
        <p:nvSpPr>
          <p:cNvPr id="8" name="object 8"/>
          <p:cNvSpPr/>
          <p:nvPr/>
        </p:nvSpPr>
        <p:spPr>
          <a:xfrm>
            <a:off x="1027175" y="2409444"/>
            <a:ext cx="9034780" cy="4189729"/>
          </a:xfrm>
          <a:custGeom>
            <a:avLst/>
            <a:gdLst/>
            <a:ahLst/>
            <a:cxnLst/>
            <a:rect l="l" t="t" r="r" b="b"/>
            <a:pathLst>
              <a:path w="9034780" h="4189729">
                <a:moveTo>
                  <a:pt x="0" y="4189476"/>
                </a:moveTo>
                <a:lnTo>
                  <a:pt x="9034272" y="4189476"/>
                </a:lnTo>
                <a:lnTo>
                  <a:pt x="9034272" y="0"/>
                </a:lnTo>
                <a:lnTo>
                  <a:pt x="0" y="0"/>
                </a:lnTo>
                <a:lnTo>
                  <a:pt x="0" y="4189476"/>
                </a:lnTo>
                <a:close/>
              </a:path>
            </a:pathLst>
          </a:custGeom>
          <a:ln w="9525">
            <a:solidFill>
              <a:srgbClr val="0000FF"/>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31101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55" dirty="0"/>
              <a:t> </a:t>
            </a:r>
            <a:r>
              <a:rPr dirty="0"/>
              <a:t>goto</a:t>
            </a:r>
            <a:r>
              <a:rPr spc="-45" dirty="0"/>
              <a:t> </a:t>
            </a:r>
            <a:r>
              <a:rPr dirty="0"/>
              <a:t>Statement</a:t>
            </a:r>
          </a:p>
        </p:txBody>
      </p:sp>
      <p:grpSp>
        <p:nvGrpSpPr>
          <p:cNvPr id="3" name="object 3"/>
          <p:cNvGrpSpPr/>
          <p:nvPr/>
        </p:nvGrpSpPr>
        <p:grpSpPr>
          <a:xfrm>
            <a:off x="1132141" y="2398585"/>
            <a:ext cx="11060430" cy="4025265"/>
            <a:chOff x="1132141" y="2398585"/>
            <a:chExt cx="11060430" cy="4025265"/>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sp>
          <p:nvSpPr>
            <p:cNvPr id="6" name="object 6"/>
            <p:cNvSpPr/>
            <p:nvPr/>
          </p:nvSpPr>
          <p:spPr>
            <a:xfrm>
              <a:off x="8752332"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7" name="object 7"/>
            <p:cNvSpPr/>
            <p:nvPr/>
          </p:nvSpPr>
          <p:spPr>
            <a:xfrm>
              <a:off x="1136903" y="2403348"/>
              <a:ext cx="8316595" cy="4015740"/>
            </a:xfrm>
            <a:custGeom>
              <a:avLst/>
              <a:gdLst/>
              <a:ahLst/>
              <a:cxnLst/>
              <a:rect l="l" t="t" r="r" b="b"/>
              <a:pathLst>
                <a:path w="8316595" h="4015740">
                  <a:moveTo>
                    <a:pt x="0" y="4015740"/>
                  </a:moveTo>
                  <a:lnTo>
                    <a:pt x="8316468" y="4015740"/>
                  </a:lnTo>
                  <a:lnTo>
                    <a:pt x="8316468" y="0"/>
                  </a:lnTo>
                  <a:lnTo>
                    <a:pt x="0" y="0"/>
                  </a:lnTo>
                  <a:lnTo>
                    <a:pt x="0" y="4015740"/>
                  </a:lnTo>
                  <a:close/>
                </a:path>
              </a:pathLst>
            </a:custGeom>
            <a:ln w="9525">
              <a:solidFill>
                <a:srgbClr val="0000FF"/>
              </a:solidFill>
            </a:ln>
          </p:spPr>
          <p:txBody>
            <a:bodyPr wrap="square" lIns="0" tIns="0" rIns="0" bIns="0" rtlCol="0"/>
            <a:lstStyle/>
            <a:p>
              <a:endParaRPr/>
            </a:p>
          </p:txBody>
        </p:sp>
      </p:grpSp>
      <p:sp>
        <p:nvSpPr>
          <p:cNvPr id="8" name="object 8"/>
          <p:cNvSpPr txBox="1"/>
          <p:nvPr/>
        </p:nvSpPr>
        <p:spPr>
          <a:xfrm>
            <a:off x="1203350" y="2285237"/>
            <a:ext cx="7706995" cy="4067652"/>
          </a:xfrm>
          <a:prstGeom prst="rect">
            <a:avLst/>
          </a:prstGeom>
        </p:spPr>
        <p:txBody>
          <a:bodyPr vert="horz" wrap="square" lIns="0" tIns="12700" rIns="0" bIns="0" rtlCol="0">
            <a:spAutoFit/>
          </a:bodyPr>
          <a:lstStyle/>
          <a:p>
            <a:pPr marL="569595" marR="5080" indent="-570230">
              <a:lnSpc>
                <a:spcPct val="118900"/>
              </a:lnSpc>
              <a:spcBef>
                <a:spcPts val="100"/>
              </a:spcBef>
              <a:tabLst>
                <a:tab pos="6284595" algn="l"/>
              </a:tabLst>
            </a:pPr>
            <a:r>
              <a:rPr sz="1800" b="1" dirty="0">
                <a:solidFill>
                  <a:srgbClr val="FF0000"/>
                </a:solidFill>
                <a:cs typeface="Arial"/>
              </a:rPr>
              <a:t>// If</a:t>
            </a:r>
            <a:r>
              <a:rPr sz="1800" b="1" spc="5" dirty="0">
                <a:solidFill>
                  <a:srgbClr val="FF0000"/>
                </a:solidFill>
                <a:cs typeface="Arial"/>
              </a:rPr>
              <a:t> </a:t>
            </a:r>
            <a:r>
              <a:rPr sz="1800" b="1" spc="-5" dirty="0">
                <a:solidFill>
                  <a:srgbClr val="FF0000"/>
                </a:solidFill>
                <a:cs typeface="Arial"/>
              </a:rPr>
              <a:t>user</a:t>
            </a:r>
            <a:r>
              <a:rPr sz="1800" b="1" spc="10" dirty="0">
                <a:solidFill>
                  <a:srgbClr val="FF0000"/>
                </a:solidFill>
                <a:cs typeface="Arial"/>
              </a:rPr>
              <a:t> </a:t>
            </a:r>
            <a:r>
              <a:rPr sz="1800" b="1" spc="-5" dirty="0">
                <a:solidFill>
                  <a:srgbClr val="FF0000"/>
                </a:solidFill>
                <a:cs typeface="Arial"/>
              </a:rPr>
              <a:t>enters</a:t>
            </a:r>
            <a:r>
              <a:rPr sz="1800" b="1" spc="10" dirty="0">
                <a:solidFill>
                  <a:srgbClr val="FF0000"/>
                </a:solidFill>
                <a:cs typeface="Arial"/>
              </a:rPr>
              <a:t> </a:t>
            </a:r>
            <a:r>
              <a:rPr sz="1800" b="1" spc="-5" dirty="0">
                <a:solidFill>
                  <a:srgbClr val="FF0000"/>
                </a:solidFill>
                <a:cs typeface="Arial"/>
              </a:rPr>
              <a:t>negative</a:t>
            </a:r>
            <a:r>
              <a:rPr sz="1800" b="1" spc="40" dirty="0">
                <a:solidFill>
                  <a:srgbClr val="FF0000"/>
                </a:solidFill>
                <a:cs typeface="Arial"/>
              </a:rPr>
              <a:t> </a:t>
            </a:r>
            <a:r>
              <a:rPr sz="1800" b="1" spc="-5" dirty="0">
                <a:solidFill>
                  <a:srgbClr val="FF0000"/>
                </a:solidFill>
                <a:cs typeface="Arial"/>
              </a:rPr>
              <a:t>number,</a:t>
            </a:r>
            <a:r>
              <a:rPr sz="1800" b="1" spc="5" dirty="0">
                <a:solidFill>
                  <a:srgbClr val="FF0000"/>
                </a:solidFill>
                <a:cs typeface="Arial"/>
              </a:rPr>
              <a:t> </a:t>
            </a:r>
            <a:r>
              <a:rPr sz="1800" b="1" spc="-5" dirty="0">
                <a:solidFill>
                  <a:srgbClr val="FF0000"/>
                </a:solidFill>
                <a:cs typeface="Arial"/>
              </a:rPr>
              <a:t>flow</a:t>
            </a:r>
            <a:r>
              <a:rPr sz="1800" b="1" spc="15" dirty="0">
                <a:solidFill>
                  <a:srgbClr val="FF0000"/>
                </a:solidFill>
                <a:cs typeface="Arial"/>
              </a:rPr>
              <a:t> </a:t>
            </a:r>
            <a:r>
              <a:rPr sz="1800" b="1" dirty="0">
                <a:solidFill>
                  <a:srgbClr val="FF0000"/>
                </a:solidFill>
                <a:cs typeface="Arial"/>
              </a:rPr>
              <a:t>of</a:t>
            </a:r>
            <a:r>
              <a:rPr sz="1800" b="1" spc="5" dirty="0">
                <a:solidFill>
                  <a:srgbClr val="FF0000"/>
                </a:solidFill>
                <a:cs typeface="Arial"/>
              </a:rPr>
              <a:t> </a:t>
            </a:r>
            <a:r>
              <a:rPr sz="1800" b="1">
                <a:solidFill>
                  <a:srgbClr val="FF0000"/>
                </a:solidFill>
                <a:cs typeface="Arial"/>
              </a:rPr>
              <a:t>program </a:t>
            </a:r>
            <a:r>
              <a:rPr sz="1800" b="1" spc="-10" smtClean="0">
                <a:solidFill>
                  <a:srgbClr val="FF0000"/>
                </a:solidFill>
                <a:cs typeface="Arial"/>
              </a:rPr>
              <a:t>moves</a:t>
            </a:r>
            <a:r>
              <a:rPr lang="en-US" sz="1800" b="1" spc="-10" smtClean="0">
                <a:solidFill>
                  <a:srgbClr val="FF0000"/>
                </a:solidFill>
                <a:cs typeface="Arial"/>
              </a:rPr>
              <a:t> </a:t>
            </a:r>
            <a:r>
              <a:rPr sz="1800" b="1" smtClean="0">
                <a:solidFill>
                  <a:srgbClr val="FF0000"/>
                </a:solidFill>
                <a:cs typeface="Arial"/>
              </a:rPr>
              <a:t>to</a:t>
            </a:r>
            <a:r>
              <a:rPr sz="1800" b="1" spc="-55" smtClean="0">
                <a:solidFill>
                  <a:srgbClr val="FF0000"/>
                </a:solidFill>
                <a:cs typeface="Arial"/>
              </a:rPr>
              <a:t> </a:t>
            </a:r>
            <a:r>
              <a:rPr sz="1800" b="1" dirty="0">
                <a:solidFill>
                  <a:srgbClr val="FF0000"/>
                </a:solidFill>
                <a:cs typeface="Arial"/>
              </a:rPr>
              <a:t>label</a:t>
            </a:r>
            <a:r>
              <a:rPr sz="1800" b="1" spc="-55" dirty="0">
                <a:solidFill>
                  <a:srgbClr val="FF0000"/>
                </a:solidFill>
                <a:cs typeface="Arial"/>
              </a:rPr>
              <a:t> </a:t>
            </a:r>
            <a:r>
              <a:rPr sz="1800" b="1" dirty="0">
                <a:solidFill>
                  <a:srgbClr val="FF0000"/>
                </a:solidFill>
                <a:cs typeface="Arial"/>
              </a:rPr>
              <a:t>jump </a:t>
            </a:r>
            <a:r>
              <a:rPr sz="1800" b="1" spc="-484" dirty="0">
                <a:solidFill>
                  <a:srgbClr val="FF0000"/>
                </a:solidFill>
                <a:cs typeface="Arial"/>
              </a:rPr>
              <a:t> </a:t>
            </a:r>
            <a:r>
              <a:rPr sz="1800" b="1" dirty="0">
                <a:solidFill>
                  <a:srgbClr val="FF0000"/>
                </a:solidFill>
                <a:cs typeface="Arial"/>
              </a:rPr>
              <a:t>if(number</a:t>
            </a:r>
            <a:r>
              <a:rPr sz="1800" b="1" spc="-20" dirty="0">
                <a:solidFill>
                  <a:srgbClr val="FF0000"/>
                </a:solidFill>
                <a:cs typeface="Arial"/>
              </a:rPr>
              <a:t> </a:t>
            </a:r>
            <a:r>
              <a:rPr sz="1800" b="1" spc="-5" dirty="0">
                <a:solidFill>
                  <a:srgbClr val="FF0000"/>
                </a:solidFill>
                <a:cs typeface="Arial"/>
              </a:rPr>
              <a:t>&lt;</a:t>
            </a:r>
            <a:r>
              <a:rPr sz="1800" b="1" dirty="0">
                <a:solidFill>
                  <a:srgbClr val="FF0000"/>
                </a:solidFill>
                <a:cs typeface="Arial"/>
              </a:rPr>
              <a:t> </a:t>
            </a:r>
            <a:r>
              <a:rPr sz="1800" b="1" spc="-5" dirty="0">
                <a:solidFill>
                  <a:srgbClr val="FF0000"/>
                </a:solidFill>
                <a:cs typeface="Arial"/>
              </a:rPr>
              <a:t>0.0)</a:t>
            </a:r>
            <a:endParaRPr sz="1800" dirty="0">
              <a:cs typeface="Arial"/>
            </a:endParaRPr>
          </a:p>
          <a:p>
            <a:pPr marL="848360">
              <a:lnSpc>
                <a:spcPct val="100000"/>
              </a:lnSpc>
              <a:spcBef>
                <a:spcPts val="695"/>
              </a:spcBef>
            </a:pPr>
            <a:r>
              <a:rPr sz="1800" b="1" dirty="0">
                <a:solidFill>
                  <a:srgbClr val="FF0000"/>
                </a:solidFill>
                <a:cs typeface="Arial"/>
              </a:rPr>
              <a:t>goto</a:t>
            </a:r>
            <a:r>
              <a:rPr sz="1800" b="1" spc="-45" dirty="0">
                <a:solidFill>
                  <a:srgbClr val="FF0000"/>
                </a:solidFill>
                <a:cs typeface="Arial"/>
              </a:rPr>
              <a:t> </a:t>
            </a:r>
            <a:r>
              <a:rPr sz="1800" b="1" dirty="0">
                <a:solidFill>
                  <a:srgbClr val="FF0000"/>
                </a:solidFill>
                <a:cs typeface="Arial"/>
              </a:rPr>
              <a:t>jump;</a:t>
            </a:r>
            <a:endParaRPr sz="1800" dirty="0">
              <a:cs typeface="Arial"/>
            </a:endParaRPr>
          </a:p>
          <a:p>
            <a:pPr>
              <a:lnSpc>
                <a:spcPct val="100000"/>
              </a:lnSpc>
            </a:pPr>
            <a:endParaRPr sz="2000" dirty="0">
              <a:cs typeface="Arial"/>
            </a:endParaRPr>
          </a:p>
          <a:p>
            <a:pPr>
              <a:lnSpc>
                <a:spcPct val="100000"/>
              </a:lnSpc>
            </a:pPr>
            <a:endParaRPr sz="1600" dirty="0">
              <a:cs typeface="Arial"/>
            </a:endParaRPr>
          </a:p>
          <a:p>
            <a:pPr marL="569595">
              <a:lnSpc>
                <a:spcPct val="100000"/>
              </a:lnSpc>
            </a:pPr>
            <a:r>
              <a:rPr sz="1800" b="1" spc="-5" dirty="0">
                <a:solidFill>
                  <a:srgbClr val="FF0000"/>
                </a:solidFill>
                <a:cs typeface="Arial"/>
              </a:rPr>
              <a:t>sum</a:t>
            </a:r>
            <a:r>
              <a:rPr sz="1800" b="1" dirty="0">
                <a:solidFill>
                  <a:srgbClr val="FF0000"/>
                </a:solidFill>
                <a:cs typeface="Arial"/>
              </a:rPr>
              <a:t> </a:t>
            </a:r>
            <a:r>
              <a:rPr sz="1800" b="1" spc="-5" dirty="0">
                <a:solidFill>
                  <a:srgbClr val="FF0000"/>
                </a:solidFill>
                <a:cs typeface="Arial"/>
              </a:rPr>
              <a:t>+= number;</a:t>
            </a:r>
            <a:r>
              <a:rPr sz="1800" b="1" spc="-10" dirty="0">
                <a:solidFill>
                  <a:srgbClr val="FF0000"/>
                </a:solidFill>
                <a:cs typeface="Arial"/>
              </a:rPr>
              <a:t> </a:t>
            </a:r>
            <a:r>
              <a:rPr sz="1800" b="1" dirty="0">
                <a:solidFill>
                  <a:srgbClr val="FF0000"/>
                </a:solidFill>
                <a:cs typeface="Arial"/>
              </a:rPr>
              <a:t>//</a:t>
            </a:r>
            <a:r>
              <a:rPr sz="1800" b="1" spc="-5" dirty="0">
                <a:solidFill>
                  <a:srgbClr val="FF0000"/>
                </a:solidFill>
                <a:cs typeface="Arial"/>
              </a:rPr>
              <a:t> </a:t>
            </a:r>
            <a:r>
              <a:rPr sz="1800" b="1" dirty="0">
                <a:solidFill>
                  <a:srgbClr val="FF0000"/>
                </a:solidFill>
                <a:cs typeface="Arial"/>
              </a:rPr>
              <a:t>sum =</a:t>
            </a:r>
            <a:r>
              <a:rPr sz="1800" b="1" spc="5" dirty="0">
                <a:solidFill>
                  <a:srgbClr val="FF0000"/>
                </a:solidFill>
                <a:cs typeface="Arial"/>
              </a:rPr>
              <a:t> </a:t>
            </a:r>
            <a:r>
              <a:rPr sz="1800" b="1" spc="-5" dirty="0">
                <a:solidFill>
                  <a:srgbClr val="FF0000"/>
                </a:solidFill>
                <a:cs typeface="Arial"/>
              </a:rPr>
              <a:t>sum+number;</a:t>
            </a:r>
            <a:endParaRPr sz="1800" dirty="0">
              <a:cs typeface="Arial"/>
            </a:endParaRPr>
          </a:p>
          <a:p>
            <a:pPr marL="288925">
              <a:lnSpc>
                <a:spcPct val="100000"/>
              </a:lnSpc>
              <a:spcBef>
                <a:spcPts val="805"/>
              </a:spcBef>
            </a:pPr>
            <a:r>
              <a:rPr sz="1800" b="1" dirty="0">
                <a:solidFill>
                  <a:srgbClr val="FF0000"/>
                </a:solidFill>
                <a:cs typeface="Arial"/>
              </a:rPr>
              <a:t>}</a:t>
            </a:r>
            <a:endParaRPr sz="1800" dirty="0">
              <a:cs typeface="Arial"/>
            </a:endParaRPr>
          </a:p>
          <a:p>
            <a:pPr marL="288925">
              <a:lnSpc>
                <a:spcPct val="100000"/>
              </a:lnSpc>
              <a:spcBef>
                <a:spcPts val="795"/>
              </a:spcBef>
            </a:pPr>
            <a:r>
              <a:rPr sz="1800" b="1" dirty="0">
                <a:solidFill>
                  <a:srgbClr val="FF0000"/>
                </a:solidFill>
                <a:cs typeface="Arial"/>
              </a:rPr>
              <a:t>Jump:</a:t>
            </a:r>
            <a:endParaRPr sz="1800" dirty="0">
              <a:cs typeface="Arial"/>
            </a:endParaRPr>
          </a:p>
          <a:p>
            <a:pPr marL="288925" marR="4587240">
              <a:lnSpc>
                <a:spcPct val="117800"/>
              </a:lnSpc>
              <a:spcBef>
                <a:spcPts val="420"/>
              </a:spcBef>
            </a:pPr>
            <a:r>
              <a:rPr sz="1800" spc="-5" dirty="0">
                <a:cs typeface="Arial MT"/>
              </a:rPr>
              <a:t>average=sum/(i-1); </a:t>
            </a:r>
            <a:r>
              <a:rPr sz="1800" dirty="0">
                <a:cs typeface="Arial MT"/>
              </a:rPr>
              <a:t> </a:t>
            </a:r>
            <a:r>
              <a:rPr sz="1800" spc="-5" dirty="0">
                <a:cs typeface="Arial MT"/>
              </a:rPr>
              <a:t>printf("Sum </a:t>
            </a:r>
            <a:r>
              <a:rPr sz="1800" dirty="0">
                <a:cs typeface="Arial MT"/>
              </a:rPr>
              <a:t>= </a:t>
            </a:r>
            <a:r>
              <a:rPr sz="1800" spc="-5" dirty="0">
                <a:cs typeface="Arial MT"/>
              </a:rPr>
              <a:t>%.2f\n", sum);</a:t>
            </a:r>
            <a:endParaRPr sz="1800" dirty="0">
              <a:cs typeface="Arial MT"/>
            </a:endParaRPr>
          </a:p>
          <a:p>
            <a:pPr marL="288925">
              <a:lnSpc>
                <a:spcPct val="100000"/>
              </a:lnSpc>
              <a:spcBef>
                <a:spcPts val="695"/>
              </a:spcBef>
            </a:pPr>
            <a:r>
              <a:rPr sz="1800" spc="-5" dirty="0">
                <a:cs typeface="Arial MT"/>
              </a:rPr>
              <a:t>printf("Average</a:t>
            </a:r>
            <a:r>
              <a:rPr sz="1800" spc="-10" dirty="0">
                <a:cs typeface="Arial MT"/>
              </a:rPr>
              <a:t> </a:t>
            </a:r>
            <a:r>
              <a:rPr sz="1800" dirty="0">
                <a:cs typeface="Arial MT"/>
              </a:rPr>
              <a:t>=</a:t>
            </a:r>
            <a:r>
              <a:rPr sz="1800" spc="-5" dirty="0">
                <a:cs typeface="Arial MT"/>
              </a:rPr>
              <a:t> %.2f",</a:t>
            </a:r>
            <a:r>
              <a:rPr sz="1800" spc="-20" dirty="0">
                <a:cs typeface="Arial MT"/>
              </a:rPr>
              <a:t> </a:t>
            </a:r>
            <a:r>
              <a:rPr sz="1800" spc="-5" dirty="0">
                <a:cs typeface="Arial MT"/>
              </a:rPr>
              <a:t>average);</a:t>
            </a:r>
            <a:endParaRPr sz="1800" dirty="0">
              <a:cs typeface="Arial MT"/>
            </a:endParaRPr>
          </a:p>
          <a:p>
            <a:pPr marL="288925">
              <a:lnSpc>
                <a:spcPct val="100000"/>
              </a:lnSpc>
              <a:spcBef>
                <a:spcPts val="685"/>
              </a:spcBef>
            </a:pPr>
            <a:r>
              <a:rPr sz="1800" spc="-5" dirty="0">
                <a:cs typeface="Arial MT"/>
              </a:rPr>
              <a:t>return</a:t>
            </a:r>
            <a:r>
              <a:rPr sz="1800" spc="-30" dirty="0">
                <a:cs typeface="Arial MT"/>
              </a:rPr>
              <a:t> </a:t>
            </a:r>
            <a:r>
              <a:rPr sz="1800" spc="-5" dirty="0">
                <a:cs typeface="Arial MT"/>
              </a:rPr>
              <a:t>0;</a:t>
            </a:r>
            <a:r>
              <a:rPr sz="1800" spc="-20" dirty="0">
                <a:cs typeface="Arial MT"/>
              </a:rPr>
              <a:t> </a:t>
            </a:r>
            <a:r>
              <a:rPr sz="1800" dirty="0">
                <a:cs typeface="Arial MT"/>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US" dirty="0" smtClean="0"/>
              <a:t>4. Pointer</a:t>
            </a:r>
            <a:endParaRPr lang="en-US" dirty="0"/>
          </a:p>
        </p:txBody>
      </p:sp>
      <p:sp>
        <p:nvSpPr>
          <p:cNvPr id="3" name="Text Placeholder 2"/>
          <p:cNvSpPr>
            <a:spLocks noGrp="1"/>
          </p:cNvSpPr>
          <p:nvPr>
            <p:ph type="body" idx="1"/>
          </p:nvPr>
        </p:nvSpPr>
        <p:spPr>
          <a:xfrm>
            <a:off x="344068" y="2395343"/>
            <a:ext cx="6553200" cy="4005457"/>
          </a:xfrm>
        </p:spPr>
        <p:txBody>
          <a:bodyPr/>
          <a:lstStyle/>
          <a:p>
            <a:r>
              <a:rPr lang="en-US" sz="2000" b="0" dirty="0" smtClean="0">
                <a:latin typeface="+mn-lt"/>
              </a:rPr>
              <a:t>The pointer </a:t>
            </a:r>
            <a:r>
              <a:rPr lang="en-US" sz="2000" b="0" dirty="0" smtClean="0">
                <a:latin typeface="+mn-lt"/>
              </a:rPr>
              <a:t>is derived data type in C. </a:t>
            </a:r>
            <a:r>
              <a:rPr lang="en-US" sz="2000" b="0" dirty="0" smtClean="0">
                <a:latin typeface="+mn-lt"/>
              </a:rPr>
              <a:t>Pointer is variable which stores the memory address of another variable. This variable can be of type </a:t>
            </a:r>
            <a:r>
              <a:rPr lang="en-US" sz="2000" b="0" dirty="0" err="1" smtClean="0">
                <a:latin typeface="+mn-lt"/>
              </a:rPr>
              <a:t>int</a:t>
            </a:r>
            <a:r>
              <a:rPr lang="en-US" sz="2000" b="0" dirty="0" smtClean="0">
                <a:latin typeface="+mn-lt"/>
              </a:rPr>
              <a:t>, char, array, function, or any other pointer.</a:t>
            </a:r>
          </a:p>
          <a:p>
            <a:endParaRPr lang="en-US" sz="2000" b="0" dirty="0" smtClean="0">
              <a:latin typeface="+mn-lt"/>
            </a:endParaRPr>
          </a:p>
          <a:p>
            <a:r>
              <a:rPr lang="en-US" sz="2000" b="0" dirty="0" smtClean="0">
                <a:latin typeface="+mn-lt"/>
              </a:rPr>
              <a:t>Declaring pointer</a:t>
            </a:r>
          </a:p>
          <a:p>
            <a:r>
              <a:rPr lang="en-US" sz="2000" b="0" dirty="0" smtClean="0">
                <a:latin typeface="+mn-lt"/>
              </a:rPr>
              <a:t>Syntax</a:t>
            </a:r>
          </a:p>
          <a:p>
            <a:r>
              <a:rPr lang="en-US" sz="2000" b="0" dirty="0">
                <a:latin typeface="+mn-lt"/>
              </a:rPr>
              <a:t> </a:t>
            </a:r>
            <a:r>
              <a:rPr lang="en-US" sz="2000" b="0" dirty="0" smtClean="0">
                <a:latin typeface="+mn-lt"/>
              </a:rPr>
              <a:t>  </a:t>
            </a:r>
            <a:r>
              <a:rPr lang="en-US" sz="2000" b="0" dirty="0" err="1" smtClean="0">
                <a:latin typeface="+mn-lt"/>
              </a:rPr>
              <a:t>data_type</a:t>
            </a:r>
            <a:r>
              <a:rPr lang="en-US" sz="2000" b="0" dirty="0" smtClean="0">
                <a:latin typeface="+mn-lt"/>
              </a:rPr>
              <a:t>  *</a:t>
            </a:r>
            <a:r>
              <a:rPr lang="en-US" sz="2000" b="0" dirty="0" err="1" smtClean="0">
                <a:latin typeface="+mn-lt"/>
              </a:rPr>
              <a:t>pt_name</a:t>
            </a:r>
            <a:r>
              <a:rPr lang="en-US" sz="2000" b="0" dirty="0" smtClean="0">
                <a:latin typeface="+mn-lt"/>
              </a:rPr>
              <a:t>;</a:t>
            </a:r>
          </a:p>
          <a:p>
            <a:r>
              <a:rPr lang="en-US" sz="2000" b="0" dirty="0">
                <a:latin typeface="+mn-lt"/>
              </a:rPr>
              <a:t> </a:t>
            </a:r>
            <a:endParaRPr lang="en-US" sz="2000" b="0" dirty="0" smtClean="0">
              <a:latin typeface="+mn-lt"/>
            </a:endParaRPr>
          </a:p>
          <a:p>
            <a:r>
              <a:rPr lang="en-US" sz="2000" b="0" dirty="0" smtClean="0">
                <a:latin typeface="+mn-lt"/>
              </a:rPr>
              <a:t>example</a:t>
            </a:r>
            <a:endParaRPr lang="en-US" sz="2000" b="0" dirty="0" smtClean="0">
              <a:latin typeface="+mn-lt"/>
            </a:endParaRPr>
          </a:p>
          <a:p>
            <a:r>
              <a:rPr lang="en-US" sz="2000" dirty="0" err="1" smtClean="0">
                <a:latin typeface="+mn-lt"/>
              </a:rPr>
              <a:t>int</a:t>
            </a:r>
            <a:r>
              <a:rPr lang="en-US" sz="2000" b="0" dirty="0" smtClean="0">
                <a:latin typeface="+mn-lt"/>
              </a:rPr>
              <a:t> number=50;    </a:t>
            </a:r>
          </a:p>
          <a:p>
            <a:r>
              <a:rPr lang="en-US" sz="2000" dirty="0" err="1" smtClean="0">
                <a:latin typeface="+mn-lt"/>
              </a:rPr>
              <a:t>int</a:t>
            </a:r>
            <a:r>
              <a:rPr lang="en-US" sz="2000" b="0" dirty="0" smtClean="0">
                <a:latin typeface="+mn-lt"/>
              </a:rPr>
              <a:t> *p;      </a:t>
            </a:r>
          </a:p>
          <a:p>
            <a:r>
              <a:rPr lang="en-US" sz="2000" b="0" dirty="0" smtClean="0">
                <a:latin typeface="+mn-lt"/>
              </a:rPr>
              <a:t>p=&amp;number;//stores the address of number variable  </a:t>
            </a:r>
            <a:r>
              <a:rPr lang="en-US" b="0" dirty="0" smtClean="0"/>
              <a:t>  </a:t>
            </a:r>
          </a:p>
          <a:p>
            <a:endParaRPr lang="en-US" b="0" dirty="0"/>
          </a:p>
          <a:p>
            <a:endParaRPr lang="en-US" b="0" dirty="0"/>
          </a:p>
          <a:p>
            <a:endParaRPr lang="en-US" dirty="0"/>
          </a:p>
        </p:txBody>
      </p:sp>
      <p:pic>
        <p:nvPicPr>
          <p:cNvPr id="4" name="Picture 3"/>
          <p:cNvPicPr>
            <a:picLocks noChangeAspect="1"/>
          </p:cNvPicPr>
          <p:nvPr/>
        </p:nvPicPr>
        <p:blipFill rotWithShape="1">
          <a:blip r:embed="rId2"/>
          <a:srcRect l="1786" b="16886"/>
          <a:stretch/>
        </p:blipFill>
        <p:spPr>
          <a:xfrm>
            <a:off x="7086600" y="2395344"/>
            <a:ext cx="4876800" cy="3624456"/>
          </a:xfrm>
          <a:prstGeom prst="rect">
            <a:avLst/>
          </a:prstGeom>
        </p:spPr>
      </p:pic>
    </p:spTree>
    <p:extLst>
      <p:ext uri="{BB962C8B-B14F-4D97-AF65-F5344CB8AC3E}">
        <p14:creationId xmlns:p14="http://schemas.microsoft.com/office/powerpoint/2010/main" val="963644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676400"/>
            <a:ext cx="11526723" cy="492443"/>
          </a:xfrm>
        </p:spPr>
        <p:txBody>
          <a:bodyPr/>
          <a:lstStyle/>
          <a:p>
            <a:r>
              <a:rPr lang="en-US" dirty="0" smtClean="0"/>
              <a:t>Pointer(Continue..)</a:t>
            </a:r>
            <a:endParaRPr lang="en-US" dirty="0"/>
          </a:p>
        </p:txBody>
      </p:sp>
      <p:sp>
        <p:nvSpPr>
          <p:cNvPr id="3" name="Text Placeholder 2"/>
          <p:cNvSpPr>
            <a:spLocks noGrp="1"/>
          </p:cNvSpPr>
          <p:nvPr>
            <p:ph type="body" idx="1"/>
          </p:nvPr>
        </p:nvSpPr>
        <p:spPr>
          <a:xfrm>
            <a:off x="165833" y="2438400"/>
            <a:ext cx="11513289" cy="738664"/>
          </a:xfrm>
        </p:spPr>
        <p:txBody>
          <a:bodyPr/>
          <a:lstStyle/>
          <a:p>
            <a:r>
              <a:rPr lang="en-US" sz="2400" b="0" dirty="0" smtClean="0">
                <a:latin typeface="+mn-lt"/>
              </a:rPr>
              <a:t>Pointer can be typed or  an </a:t>
            </a:r>
            <a:r>
              <a:rPr lang="en-US" sz="2400" b="0" dirty="0" err="1" smtClean="0">
                <a:latin typeface="+mn-lt"/>
              </a:rPr>
              <a:t>untyped</a:t>
            </a:r>
            <a:r>
              <a:rPr lang="en-US" sz="2400" b="0" dirty="0" smtClean="0">
                <a:latin typeface="+mn-lt"/>
              </a:rPr>
              <a:t> pointer points to an particular variable type such as an integer. An </a:t>
            </a:r>
            <a:r>
              <a:rPr lang="en-US" sz="2400" b="0" dirty="0" err="1" smtClean="0">
                <a:latin typeface="+mn-lt"/>
              </a:rPr>
              <a:t>Untyped</a:t>
            </a:r>
            <a:r>
              <a:rPr lang="en-US" sz="2400" b="0" dirty="0" smtClean="0">
                <a:latin typeface="+mn-lt"/>
              </a:rPr>
              <a:t> pointer points to any data type</a:t>
            </a:r>
            <a:endParaRPr lang="en-US" sz="2400" b="0" dirty="0">
              <a:latin typeface="+mn-lt"/>
            </a:endParaRPr>
          </a:p>
        </p:txBody>
      </p:sp>
    </p:spTree>
    <p:extLst>
      <p:ext uri="{BB962C8B-B14F-4D97-AF65-F5344CB8AC3E}">
        <p14:creationId xmlns:p14="http://schemas.microsoft.com/office/powerpoint/2010/main" val="2159159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US" dirty="0" smtClean="0"/>
              <a:t>Double Pointer</a:t>
            </a:r>
            <a:endParaRPr lang="en-US" dirty="0"/>
          </a:p>
        </p:txBody>
      </p:sp>
      <p:sp>
        <p:nvSpPr>
          <p:cNvPr id="3" name="Content Placeholder 2"/>
          <p:cNvSpPr>
            <a:spLocks noGrp="1"/>
          </p:cNvSpPr>
          <p:nvPr>
            <p:ph sz="half" idx="2"/>
          </p:nvPr>
        </p:nvSpPr>
        <p:spPr>
          <a:xfrm>
            <a:off x="381001" y="2438400"/>
            <a:ext cx="4648200" cy="2154436"/>
          </a:xfrm>
        </p:spPr>
        <p:txBody>
          <a:bodyPr/>
          <a:lstStyle/>
          <a:p>
            <a:pPr algn="just"/>
            <a:r>
              <a:rPr lang="en-US" sz="2000" dirty="0">
                <a:latin typeface="+mn-lt"/>
              </a:rPr>
              <a:t>The pointer to a pointer in C is used when we want to store the address of another pointer. The first pointer is used to store the address of the variable. And the second pointer is used to store the address of the first pointer. That is why they are also known as </a:t>
            </a:r>
            <a:r>
              <a:rPr lang="en-US" sz="2000" b="1" i="1" dirty="0">
                <a:latin typeface="+mn-lt"/>
              </a:rPr>
              <a:t>double-pointers</a:t>
            </a:r>
            <a:endParaRPr lang="en-US" sz="2000" dirty="0">
              <a:latin typeface="+mn-lt"/>
            </a:endParaRPr>
          </a:p>
        </p:txBody>
      </p:sp>
      <p:pic>
        <p:nvPicPr>
          <p:cNvPr id="5" name="Picture 4"/>
          <p:cNvPicPr>
            <a:picLocks noChangeAspect="1"/>
          </p:cNvPicPr>
          <p:nvPr/>
        </p:nvPicPr>
        <p:blipFill>
          <a:blip r:embed="rId2"/>
          <a:stretch>
            <a:fillRect/>
          </a:stretch>
        </p:blipFill>
        <p:spPr>
          <a:xfrm>
            <a:off x="5315686" y="2418333"/>
            <a:ext cx="6543675" cy="3086100"/>
          </a:xfrm>
          <a:prstGeom prst="rect">
            <a:avLst/>
          </a:prstGeom>
        </p:spPr>
      </p:pic>
    </p:spTree>
    <p:extLst>
      <p:ext uri="{BB962C8B-B14F-4D97-AF65-F5344CB8AC3E}">
        <p14:creationId xmlns:p14="http://schemas.microsoft.com/office/powerpoint/2010/main" val="1836442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US" dirty="0"/>
              <a:t>Double </a:t>
            </a:r>
            <a:r>
              <a:rPr lang="en-US" dirty="0" smtClean="0"/>
              <a:t>Pointer(continue..)</a:t>
            </a:r>
            <a:endParaRPr lang="en-US" dirty="0"/>
          </a:p>
        </p:txBody>
      </p:sp>
      <p:sp>
        <p:nvSpPr>
          <p:cNvPr id="4" name="Content Placeholder 3"/>
          <p:cNvSpPr>
            <a:spLocks noGrp="1"/>
          </p:cNvSpPr>
          <p:nvPr>
            <p:ph sz="half" idx="3"/>
          </p:nvPr>
        </p:nvSpPr>
        <p:spPr>
          <a:xfrm>
            <a:off x="297469" y="2362200"/>
            <a:ext cx="11526723" cy="3385542"/>
          </a:xfrm>
        </p:spPr>
        <p:txBody>
          <a:bodyPr/>
          <a:lstStyle/>
          <a:p>
            <a:r>
              <a:rPr lang="en-US" sz="2000" b="1" dirty="0">
                <a:latin typeface="+mn-lt"/>
              </a:rPr>
              <a:t>Declaration of Pointer to a Pointer in C</a:t>
            </a:r>
          </a:p>
          <a:p>
            <a:endParaRPr lang="en-US" sz="2000" dirty="0" smtClean="0">
              <a:latin typeface="+mn-lt"/>
            </a:endParaRPr>
          </a:p>
          <a:p>
            <a:r>
              <a:rPr lang="en-US" sz="2000" b="1" dirty="0" smtClean="0">
                <a:latin typeface="+mn-lt"/>
              </a:rPr>
              <a:t>Syntax</a:t>
            </a:r>
            <a:endParaRPr lang="en-US" sz="2000" b="1" dirty="0">
              <a:latin typeface="+mn-lt"/>
            </a:endParaRPr>
          </a:p>
          <a:p>
            <a:r>
              <a:rPr lang="en-US" sz="2000" dirty="0" err="1" smtClean="0">
                <a:latin typeface="+mn-lt"/>
              </a:rPr>
              <a:t>data_type</a:t>
            </a:r>
            <a:r>
              <a:rPr lang="en-US" sz="2000" dirty="0" smtClean="0">
                <a:latin typeface="+mn-lt"/>
              </a:rPr>
              <a:t>  </a:t>
            </a:r>
            <a:r>
              <a:rPr lang="en-US" sz="2000" dirty="0">
                <a:latin typeface="+mn-lt"/>
              </a:rPr>
              <a:t>**</a:t>
            </a:r>
            <a:r>
              <a:rPr lang="en-US" sz="2000" dirty="0" err="1">
                <a:latin typeface="+mn-lt"/>
              </a:rPr>
              <a:t>name_of_variable</a:t>
            </a:r>
            <a:r>
              <a:rPr lang="en-US" sz="2000" dirty="0">
                <a:latin typeface="+mn-lt"/>
              </a:rPr>
              <a:t> = &amp; </a:t>
            </a:r>
            <a:r>
              <a:rPr lang="en-US" sz="2000" dirty="0" err="1">
                <a:latin typeface="+mn-lt"/>
              </a:rPr>
              <a:t>normal_pointer_variable</a:t>
            </a:r>
            <a:r>
              <a:rPr lang="en-US" sz="2000" dirty="0" smtClean="0">
                <a:latin typeface="+mn-lt"/>
              </a:rPr>
              <a:t>;</a:t>
            </a:r>
            <a:endParaRPr lang="en-US" sz="2000" dirty="0">
              <a:latin typeface="+mn-lt"/>
            </a:endParaRPr>
          </a:p>
          <a:p>
            <a:endParaRPr lang="en-US" sz="2000" dirty="0" smtClean="0">
              <a:latin typeface="+mn-lt"/>
            </a:endParaRPr>
          </a:p>
          <a:p>
            <a:r>
              <a:rPr lang="en-US" sz="2000" b="1" dirty="0" smtClean="0">
                <a:latin typeface="+mn-lt"/>
              </a:rPr>
              <a:t>Example</a:t>
            </a:r>
          </a:p>
          <a:p>
            <a:r>
              <a:rPr lang="en-US" sz="2000" dirty="0" err="1" smtClean="0">
                <a:latin typeface="+mn-lt"/>
              </a:rPr>
              <a:t>int</a:t>
            </a:r>
            <a:r>
              <a:rPr lang="en-US" sz="2000" dirty="0" smtClean="0">
                <a:latin typeface="+mn-lt"/>
              </a:rPr>
              <a:t> </a:t>
            </a:r>
            <a:r>
              <a:rPr lang="en-US" sz="2000" dirty="0" err="1" smtClean="0">
                <a:latin typeface="+mn-lt"/>
              </a:rPr>
              <a:t>val</a:t>
            </a:r>
            <a:r>
              <a:rPr lang="en-US" sz="2000" dirty="0" smtClean="0">
                <a:latin typeface="+mn-lt"/>
              </a:rPr>
              <a:t> = 5;</a:t>
            </a:r>
          </a:p>
          <a:p>
            <a:r>
              <a:rPr lang="en-US" sz="2000" dirty="0" err="1" smtClean="0">
                <a:latin typeface="+mn-lt"/>
              </a:rPr>
              <a:t>int</a:t>
            </a:r>
            <a:r>
              <a:rPr lang="en-US" sz="2000" dirty="0" smtClean="0">
                <a:latin typeface="+mn-lt"/>
              </a:rPr>
              <a:t> </a:t>
            </a:r>
            <a:r>
              <a:rPr lang="en-US" sz="2000" dirty="0">
                <a:latin typeface="+mn-lt"/>
              </a:rPr>
              <a:t>*</a:t>
            </a:r>
            <a:r>
              <a:rPr lang="en-US" sz="2000" dirty="0" err="1">
                <a:latin typeface="+mn-lt"/>
              </a:rPr>
              <a:t>ptr</a:t>
            </a:r>
            <a:r>
              <a:rPr lang="en-US" sz="2000" dirty="0">
                <a:latin typeface="+mn-lt"/>
              </a:rPr>
              <a:t> = &amp;</a:t>
            </a:r>
            <a:r>
              <a:rPr lang="en-US" sz="2000" dirty="0" err="1">
                <a:latin typeface="+mn-lt"/>
              </a:rPr>
              <a:t>val</a:t>
            </a:r>
            <a:r>
              <a:rPr lang="en-US" sz="2000" dirty="0">
                <a:latin typeface="+mn-lt"/>
              </a:rPr>
              <a:t>;    // storing address of </a:t>
            </a:r>
            <a:r>
              <a:rPr lang="en-US" sz="2000" dirty="0" err="1">
                <a:latin typeface="+mn-lt"/>
              </a:rPr>
              <a:t>val</a:t>
            </a:r>
            <a:r>
              <a:rPr lang="en-US" sz="2000" dirty="0">
                <a:latin typeface="+mn-lt"/>
              </a:rPr>
              <a:t> to pointer </a:t>
            </a:r>
            <a:r>
              <a:rPr lang="en-US" sz="2000" dirty="0" err="1">
                <a:latin typeface="+mn-lt"/>
              </a:rPr>
              <a:t>ptr</a:t>
            </a:r>
            <a:r>
              <a:rPr lang="en-US" sz="2000" dirty="0">
                <a:latin typeface="+mn-lt"/>
              </a:rPr>
              <a:t>.</a:t>
            </a:r>
          </a:p>
          <a:p>
            <a:r>
              <a:rPr lang="en-US" sz="2000" dirty="0" err="1">
                <a:latin typeface="+mn-lt"/>
              </a:rPr>
              <a:t>int</a:t>
            </a:r>
            <a:r>
              <a:rPr lang="en-US" sz="2000" dirty="0">
                <a:latin typeface="+mn-lt"/>
              </a:rPr>
              <a:t> **</a:t>
            </a:r>
            <a:r>
              <a:rPr lang="en-US" sz="2000" dirty="0" err="1">
                <a:latin typeface="+mn-lt"/>
              </a:rPr>
              <a:t>d_ptr</a:t>
            </a:r>
            <a:r>
              <a:rPr lang="en-US" sz="2000" dirty="0">
                <a:latin typeface="+mn-lt"/>
              </a:rPr>
              <a:t> = &amp;</a:t>
            </a:r>
            <a:r>
              <a:rPr lang="en-US" sz="2000" dirty="0" err="1">
                <a:latin typeface="+mn-lt"/>
              </a:rPr>
              <a:t>ptr</a:t>
            </a:r>
            <a:r>
              <a:rPr lang="en-US" sz="2000" dirty="0">
                <a:latin typeface="+mn-lt"/>
              </a:rPr>
              <a:t>; // pointer to a pointer declared</a:t>
            </a:r>
          </a:p>
          <a:p>
            <a:r>
              <a:rPr lang="en-US" sz="2000" dirty="0">
                <a:latin typeface="+mn-lt"/>
              </a:rPr>
              <a:t>                    // which is pointing to an integer. </a:t>
            </a:r>
            <a:endParaRPr lang="en-US" sz="2000" dirty="0" smtClean="0">
              <a:latin typeface="+mn-lt"/>
            </a:endParaRPr>
          </a:p>
          <a:p>
            <a:endParaRPr lang="en-US" sz="2000" dirty="0">
              <a:latin typeface="+mn-lt"/>
            </a:endParaRPr>
          </a:p>
        </p:txBody>
      </p:sp>
    </p:spTree>
    <p:extLst>
      <p:ext uri="{BB962C8B-B14F-4D97-AF65-F5344CB8AC3E}">
        <p14:creationId xmlns:p14="http://schemas.microsoft.com/office/powerpoint/2010/main" val="3083373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2638" y="1695069"/>
            <a:ext cx="11526723" cy="492443"/>
          </a:xfrm>
        </p:spPr>
        <p:txBody>
          <a:bodyPr/>
          <a:lstStyle/>
          <a:p>
            <a:r>
              <a:rPr lang="en-US" dirty="0" smtClean="0"/>
              <a:t>Triple Pointer</a:t>
            </a:r>
            <a:endParaRPr lang="en-US" dirty="0"/>
          </a:p>
        </p:txBody>
      </p:sp>
      <p:sp>
        <p:nvSpPr>
          <p:cNvPr id="6" name="Text Placeholder 5"/>
          <p:cNvSpPr>
            <a:spLocks noGrp="1"/>
          </p:cNvSpPr>
          <p:nvPr>
            <p:ph type="body" idx="1"/>
          </p:nvPr>
        </p:nvSpPr>
        <p:spPr>
          <a:xfrm>
            <a:off x="332637" y="2362200"/>
            <a:ext cx="11526723" cy="3886200"/>
          </a:xfrm>
        </p:spPr>
        <p:txBody>
          <a:bodyPr/>
          <a:lstStyle/>
          <a:p>
            <a:pPr algn="l"/>
            <a:r>
              <a:rPr lang="en-US" sz="2000" b="0" dirty="0">
                <a:latin typeface="+mn-lt"/>
              </a:rPr>
              <a:t>A triple-pointer is a pointer that points to a memory location where a double-pointer is being stored. The triple-pointer itself is just one pointer. </a:t>
            </a:r>
            <a:endParaRPr lang="en-US" sz="2000" b="0" dirty="0" smtClean="0">
              <a:latin typeface="+mn-lt"/>
            </a:endParaRPr>
          </a:p>
          <a:p>
            <a:pPr algn="l"/>
            <a:endParaRPr lang="en-US" sz="2000" b="0" dirty="0">
              <a:latin typeface="+mn-lt"/>
            </a:endParaRPr>
          </a:p>
          <a:p>
            <a:pPr algn="l"/>
            <a:r>
              <a:rPr lang="en-US" sz="2000" b="0" dirty="0" smtClean="0">
                <a:latin typeface="+mn-lt"/>
              </a:rPr>
              <a:t>Ex</a:t>
            </a:r>
            <a:r>
              <a:rPr lang="en-US" sz="2000" b="0" dirty="0">
                <a:latin typeface="+mn-lt"/>
              </a:rPr>
              <a:t>. </a:t>
            </a:r>
            <a:r>
              <a:rPr lang="en-US" sz="2000" b="0" dirty="0" err="1">
                <a:latin typeface="+mn-lt"/>
              </a:rPr>
              <a:t>int</a:t>
            </a:r>
            <a:r>
              <a:rPr lang="en-US" sz="2000" b="0" dirty="0">
                <a:latin typeface="+mn-lt"/>
              </a:rPr>
              <a:t> *** is a pointer, that points to the value of a double pointer, which in turn points to the value of a single pointer, which points to the value of an int.</a:t>
            </a:r>
            <a:r>
              <a:rPr lang="en-US" sz="2000" dirty="0">
                <a:latin typeface="+mn-lt"/>
              </a:rPr>
              <a:t/>
            </a:r>
            <a:br>
              <a:rPr lang="en-US" sz="2000" dirty="0">
                <a:latin typeface="+mn-lt"/>
              </a:rPr>
            </a:br>
            <a:r>
              <a:rPr lang="en-US" sz="2000" b="0" dirty="0">
                <a:latin typeface="+mn-lt"/>
              </a:rPr>
              <a:t>      </a:t>
            </a:r>
            <a:r>
              <a:rPr lang="en-US" sz="2000" dirty="0">
                <a:latin typeface="+mn-lt"/>
              </a:rPr>
              <a:t>Syntax :</a:t>
            </a:r>
            <a:r>
              <a:rPr lang="en-US" sz="2000" dirty="0">
                <a:latin typeface="+mn-lt"/>
              </a:rPr>
              <a:t/>
            </a:r>
            <a:br>
              <a:rPr lang="en-US" sz="2000" dirty="0">
                <a:latin typeface="+mn-lt"/>
              </a:rPr>
            </a:br>
            <a:r>
              <a:rPr lang="en-US" sz="2000" b="0" dirty="0">
                <a:latin typeface="+mn-lt"/>
              </a:rPr>
              <a:t>           </a:t>
            </a:r>
            <a:r>
              <a:rPr lang="en-US" sz="2000" b="0" dirty="0" err="1">
                <a:latin typeface="+mn-lt"/>
              </a:rPr>
              <a:t>Data_type</a:t>
            </a:r>
            <a:r>
              <a:rPr lang="en-US" sz="2000" b="0" dirty="0">
                <a:latin typeface="+mn-lt"/>
              </a:rPr>
              <a:t> </a:t>
            </a:r>
            <a:r>
              <a:rPr lang="en-US" sz="2000" dirty="0">
                <a:latin typeface="+mn-lt"/>
              </a:rPr>
              <a:t>***</a:t>
            </a:r>
            <a:r>
              <a:rPr lang="en-US" sz="2000" dirty="0" err="1">
                <a:latin typeface="+mn-lt"/>
              </a:rPr>
              <a:t>variable_Name</a:t>
            </a:r>
            <a:r>
              <a:rPr lang="en-US" sz="2000" b="0" dirty="0">
                <a:latin typeface="+mn-lt"/>
              </a:rPr>
              <a:t> ;</a:t>
            </a:r>
            <a:r>
              <a:rPr lang="en-US" sz="2000" dirty="0">
                <a:latin typeface="+mn-lt"/>
              </a:rPr>
              <a:t/>
            </a:r>
            <a:br>
              <a:rPr lang="en-US" sz="2000" dirty="0">
                <a:latin typeface="+mn-lt"/>
              </a:rPr>
            </a:br>
            <a:r>
              <a:rPr lang="en-US" sz="2000" b="0" dirty="0">
                <a:latin typeface="+mn-lt"/>
              </a:rPr>
              <a:t>      </a:t>
            </a:r>
            <a:r>
              <a:rPr lang="en-US" sz="2000" dirty="0">
                <a:latin typeface="+mn-lt"/>
              </a:rPr>
              <a:t>Example :</a:t>
            </a:r>
            <a:r>
              <a:rPr lang="en-US" sz="2000" dirty="0">
                <a:latin typeface="+mn-lt"/>
              </a:rPr>
              <a:t/>
            </a:r>
            <a:br>
              <a:rPr lang="en-US" sz="2000" dirty="0">
                <a:latin typeface="+mn-lt"/>
              </a:rPr>
            </a:br>
            <a:r>
              <a:rPr lang="en-US" sz="2000" b="0" dirty="0">
                <a:latin typeface="+mn-lt"/>
              </a:rPr>
              <a:t>           </a:t>
            </a:r>
            <a:r>
              <a:rPr lang="en-US" sz="2000" b="0" dirty="0" err="1">
                <a:latin typeface="+mn-lt"/>
              </a:rPr>
              <a:t>int</a:t>
            </a:r>
            <a:r>
              <a:rPr lang="en-US" sz="2000" b="0" dirty="0">
                <a:latin typeface="+mn-lt"/>
              </a:rPr>
              <a:t> </a:t>
            </a:r>
            <a:r>
              <a:rPr lang="en-US" sz="2000" dirty="0">
                <a:latin typeface="+mn-lt"/>
              </a:rPr>
              <a:t>***r</a:t>
            </a:r>
            <a:r>
              <a:rPr lang="en-US" sz="2000" b="0" dirty="0">
                <a:latin typeface="+mn-lt"/>
              </a:rPr>
              <a:t> ;</a:t>
            </a:r>
            <a:r>
              <a:rPr lang="en-US" sz="2000" dirty="0">
                <a:latin typeface="+mn-lt"/>
              </a:rPr>
              <a:t/>
            </a:r>
            <a:br>
              <a:rPr lang="en-US" sz="2000" dirty="0">
                <a:latin typeface="+mn-lt"/>
              </a:rPr>
            </a:br>
            <a:r>
              <a:rPr lang="en-US" sz="2000" b="0" dirty="0">
                <a:latin typeface="+mn-lt"/>
              </a:rPr>
              <a:t>               </a:t>
            </a:r>
            <a:r>
              <a:rPr lang="en-US" sz="2000" dirty="0">
                <a:latin typeface="+mn-lt"/>
              </a:rPr>
              <a:t> r</a:t>
            </a:r>
            <a:r>
              <a:rPr lang="en-US" sz="2000" b="0" dirty="0">
                <a:latin typeface="+mn-lt"/>
              </a:rPr>
              <a:t> =&gt; This is </a:t>
            </a:r>
            <a:r>
              <a:rPr lang="en-US" sz="2000" dirty="0">
                <a:latin typeface="+mn-lt"/>
              </a:rPr>
              <a:t>double pointer variable</a:t>
            </a:r>
            <a:r>
              <a:rPr lang="en-US" sz="2000" b="0" dirty="0">
                <a:latin typeface="+mn-lt"/>
              </a:rPr>
              <a:t> and not normal variable</a:t>
            </a:r>
            <a:endParaRPr lang="en-US" sz="2000" dirty="0">
              <a:latin typeface="+mn-lt"/>
            </a:endParaRPr>
          </a:p>
        </p:txBody>
      </p:sp>
    </p:spTree>
    <p:extLst>
      <p:ext uri="{BB962C8B-B14F-4D97-AF65-F5344CB8AC3E}">
        <p14:creationId xmlns:p14="http://schemas.microsoft.com/office/powerpoint/2010/main" val="321342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2707640" cy="513715"/>
          </a:xfrm>
          <a:prstGeom prst="rect">
            <a:avLst/>
          </a:prstGeom>
        </p:spPr>
        <p:txBody>
          <a:bodyPr vert="horz" wrap="square" lIns="0" tIns="13335" rIns="0" bIns="0" rtlCol="0">
            <a:spAutoFit/>
          </a:bodyPr>
          <a:lstStyle/>
          <a:p>
            <a:pPr marL="12700">
              <a:lnSpc>
                <a:spcPct val="100000"/>
              </a:lnSpc>
              <a:spcBef>
                <a:spcPts val="105"/>
              </a:spcBef>
            </a:pPr>
            <a:r>
              <a:rPr dirty="0"/>
              <a:t>1.1</a:t>
            </a:r>
            <a:r>
              <a:rPr spc="-45" dirty="0"/>
              <a:t> </a:t>
            </a:r>
            <a:r>
              <a:rPr spc="5" dirty="0"/>
              <a:t>if</a:t>
            </a:r>
            <a:r>
              <a:rPr spc="-45" dirty="0"/>
              <a:t> </a:t>
            </a:r>
            <a:r>
              <a:rPr dirty="0"/>
              <a:t>statement</a:t>
            </a:r>
          </a:p>
        </p:txBody>
      </p:sp>
      <p:grpSp>
        <p:nvGrpSpPr>
          <p:cNvPr id="3" name="object 3"/>
          <p:cNvGrpSpPr/>
          <p:nvPr/>
        </p:nvGrpSpPr>
        <p:grpSpPr>
          <a:xfrm>
            <a:off x="1180719" y="2462402"/>
            <a:ext cx="11011535" cy="3966210"/>
            <a:chOff x="1180719" y="2462402"/>
            <a:chExt cx="11011535" cy="3966210"/>
          </a:xfrm>
        </p:grpSpPr>
        <p:sp>
          <p:nvSpPr>
            <p:cNvPr id="4" name="object 4"/>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sp>
          <p:nvSpPr>
            <p:cNvPr id="6" name="object 6"/>
            <p:cNvSpPr/>
            <p:nvPr/>
          </p:nvSpPr>
          <p:spPr>
            <a:xfrm>
              <a:off x="8752332"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7" name="object 7"/>
            <p:cNvPicPr/>
            <p:nvPr/>
          </p:nvPicPr>
          <p:blipFill>
            <a:blip r:embed="rId3" cstate="print"/>
            <a:stretch>
              <a:fillRect/>
            </a:stretch>
          </p:blipFill>
          <p:spPr>
            <a:xfrm>
              <a:off x="1190244" y="2471927"/>
              <a:ext cx="9835896" cy="3947160"/>
            </a:xfrm>
            <a:prstGeom prst="rect">
              <a:avLst/>
            </a:prstGeom>
          </p:spPr>
        </p:pic>
        <p:sp>
          <p:nvSpPr>
            <p:cNvPr id="8" name="object 8"/>
            <p:cNvSpPr/>
            <p:nvPr/>
          </p:nvSpPr>
          <p:spPr>
            <a:xfrm>
              <a:off x="1185481" y="2467165"/>
              <a:ext cx="9845675" cy="3956685"/>
            </a:xfrm>
            <a:custGeom>
              <a:avLst/>
              <a:gdLst/>
              <a:ahLst/>
              <a:cxnLst/>
              <a:rect l="l" t="t" r="r" b="b"/>
              <a:pathLst>
                <a:path w="9845675" h="3956685">
                  <a:moveTo>
                    <a:pt x="0" y="3956685"/>
                  </a:moveTo>
                  <a:lnTo>
                    <a:pt x="9845421" y="3956685"/>
                  </a:lnTo>
                  <a:lnTo>
                    <a:pt x="9845421" y="0"/>
                  </a:lnTo>
                  <a:lnTo>
                    <a:pt x="0" y="0"/>
                  </a:lnTo>
                  <a:lnTo>
                    <a:pt x="0" y="3956685"/>
                  </a:lnTo>
                  <a:close/>
                </a:path>
              </a:pathLst>
            </a:custGeom>
            <a:ln w="9525">
              <a:solidFill>
                <a:srgbClr val="666666"/>
              </a:solidFill>
            </a:ln>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US" dirty="0" smtClean="0"/>
              <a:t>NULL Pointer</a:t>
            </a:r>
            <a:endParaRPr lang="en-US" dirty="0"/>
          </a:p>
        </p:txBody>
      </p:sp>
      <p:sp>
        <p:nvSpPr>
          <p:cNvPr id="3" name="Text Placeholder 2"/>
          <p:cNvSpPr>
            <a:spLocks noGrp="1"/>
          </p:cNvSpPr>
          <p:nvPr>
            <p:ph type="body" idx="1"/>
          </p:nvPr>
        </p:nvSpPr>
        <p:spPr>
          <a:xfrm>
            <a:off x="332638" y="2274159"/>
            <a:ext cx="11706962" cy="4001095"/>
          </a:xfrm>
        </p:spPr>
        <p:txBody>
          <a:bodyPr/>
          <a:lstStyle/>
          <a:p>
            <a:r>
              <a:rPr lang="en-US" sz="2000" b="0" dirty="0" smtClean="0">
                <a:latin typeface="+mn-lt"/>
              </a:rPr>
              <a:t>The </a:t>
            </a:r>
            <a:r>
              <a:rPr lang="en-US" sz="2000" b="0" dirty="0">
                <a:latin typeface="+mn-lt"/>
              </a:rPr>
              <a:t>Null Pointer is the pointer that does not point to any </a:t>
            </a:r>
            <a:r>
              <a:rPr lang="en-US" sz="2000" b="0" dirty="0" smtClean="0">
                <a:latin typeface="+mn-lt"/>
              </a:rPr>
              <a:t>location. </a:t>
            </a:r>
          </a:p>
          <a:p>
            <a:endParaRPr lang="en-US" sz="2000" b="0" dirty="0">
              <a:latin typeface="+mn-lt"/>
            </a:endParaRPr>
          </a:p>
          <a:p>
            <a:r>
              <a:rPr lang="en-US" sz="2000" b="0" dirty="0" smtClean="0">
                <a:latin typeface="+mn-lt"/>
              </a:rPr>
              <a:t>We can create </a:t>
            </a:r>
            <a:r>
              <a:rPr lang="en-US" sz="2000" b="0" dirty="0">
                <a:latin typeface="+mn-lt"/>
              </a:rPr>
              <a:t>a null pointer by assigning the null value at the time of pointer declaration.</a:t>
            </a:r>
          </a:p>
          <a:p>
            <a:endParaRPr lang="en-US" sz="2000" b="0" dirty="0">
              <a:latin typeface="+mn-lt"/>
            </a:endParaRPr>
          </a:p>
          <a:p>
            <a:r>
              <a:rPr lang="en-US" sz="2000" b="0" dirty="0">
                <a:latin typeface="+mn-lt"/>
              </a:rPr>
              <a:t>This method is useful when you do not assign any address to the pointer. A null pointer always contains </a:t>
            </a:r>
            <a:r>
              <a:rPr lang="en-US" sz="2000" b="0" dirty="0" smtClean="0">
                <a:latin typeface="+mn-lt"/>
              </a:rPr>
              <a:t>value 0.</a:t>
            </a:r>
          </a:p>
          <a:p>
            <a:endParaRPr lang="en-US" sz="2000" b="0" dirty="0">
              <a:latin typeface="+mn-lt"/>
            </a:endParaRPr>
          </a:p>
          <a:p>
            <a:r>
              <a:rPr lang="en-US" sz="2000" dirty="0">
                <a:latin typeface="+mn-lt"/>
              </a:rPr>
              <a:t>Syntax of Null Pointer </a:t>
            </a:r>
          </a:p>
          <a:p>
            <a:r>
              <a:rPr lang="en-US" sz="2000" dirty="0">
                <a:latin typeface="+mn-lt"/>
              </a:rPr>
              <a:t>type </a:t>
            </a:r>
            <a:r>
              <a:rPr lang="en-US" sz="2000" dirty="0" err="1">
                <a:latin typeface="+mn-lt"/>
              </a:rPr>
              <a:t>pointer_name</a:t>
            </a:r>
            <a:r>
              <a:rPr lang="en-US" sz="2000" dirty="0">
                <a:latin typeface="+mn-lt"/>
              </a:rPr>
              <a:t> = NULL;</a:t>
            </a:r>
          </a:p>
          <a:p>
            <a:r>
              <a:rPr lang="en-US" sz="2000" dirty="0">
                <a:latin typeface="+mn-lt"/>
              </a:rPr>
              <a:t>type </a:t>
            </a:r>
            <a:r>
              <a:rPr lang="en-US" sz="2000" dirty="0" err="1">
                <a:latin typeface="+mn-lt"/>
              </a:rPr>
              <a:t>pointer_name</a:t>
            </a:r>
            <a:r>
              <a:rPr lang="en-US" sz="2000" dirty="0">
                <a:latin typeface="+mn-lt"/>
              </a:rPr>
              <a:t> = 0</a:t>
            </a:r>
            <a:r>
              <a:rPr lang="en-US" sz="2000" dirty="0" smtClean="0">
                <a:latin typeface="+mn-lt"/>
              </a:rPr>
              <a:t>;</a:t>
            </a:r>
          </a:p>
          <a:p>
            <a:endParaRPr lang="en-US" sz="2000" dirty="0">
              <a:latin typeface="+mn-lt"/>
            </a:endParaRPr>
          </a:p>
          <a:p>
            <a:r>
              <a:rPr lang="en-US" sz="2000" dirty="0">
                <a:latin typeface="+mn-lt"/>
              </a:rPr>
              <a:t>// declaring null pointer</a:t>
            </a:r>
          </a:p>
          <a:p>
            <a:r>
              <a:rPr lang="en-US" sz="2000" dirty="0">
                <a:latin typeface="+mn-lt"/>
              </a:rPr>
              <a:t>    </a:t>
            </a:r>
            <a:r>
              <a:rPr lang="en-US" sz="2000" dirty="0" err="1">
                <a:latin typeface="+mn-lt"/>
              </a:rPr>
              <a:t>int</a:t>
            </a:r>
            <a:r>
              <a:rPr lang="en-US" sz="2000" dirty="0">
                <a:latin typeface="+mn-lt"/>
              </a:rPr>
              <a:t>* </a:t>
            </a:r>
            <a:r>
              <a:rPr lang="en-US" sz="2000" dirty="0" err="1">
                <a:latin typeface="+mn-lt"/>
              </a:rPr>
              <a:t>ptr</a:t>
            </a:r>
            <a:r>
              <a:rPr lang="en-US" sz="2000" dirty="0">
                <a:latin typeface="+mn-lt"/>
              </a:rPr>
              <a:t> = NULL;</a:t>
            </a:r>
            <a:endParaRPr lang="en-US" sz="2000" dirty="0" smtClean="0">
              <a:latin typeface="+mn-lt"/>
            </a:endParaRPr>
          </a:p>
          <a:p>
            <a:endParaRPr lang="en-US" sz="2000" dirty="0">
              <a:latin typeface="+mn-lt"/>
            </a:endParaRPr>
          </a:p>
        </p:txBody>
      </p:sp>
    </p:spTree>
    <p:extLst>
      <p:ext uri="{BB962C8B-B14F-4D97-AF65-F5344CB8AC3E}">
        <p14:creationId xmlns:p14="http://schemas.microsoft.com/office/powerpoint/2010/main" val="874894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US" dirty="0" smtClean="0"/>
              <a:t>Void Pointer	</a:t>
            </a:r>
            <a:endParaRPr lang="en-US" dirty="0"/>
          </a:p>
        </p:txBody>
      </p:sp>
      <p:sp>
        <p:nvSpPr>
          <p:cNvPr id="3" name="Text Placeholder 2"/>
          <p:cNvSpPr>
            <a:spLocks noGrp="1"/>
          </p:cNvSpPr>
          <p:nvPr>
            <p:ph type="body" idx="1"/>
          </p:nvPr>
        </p:nvSpPr>
        <p:spPr>
          <a:xfrm>
            <a:off x="332637" y="2274159"/>
            <a:ext cx="11526723" cy="2723823"/>
          </a:xfrm>
        </p:spPr>
        <p:txBody>
          <a:bodyPr/>
          <a:lstStyle/>
          <a:p>
            <a:r>
              <a:rPr lang="en-US" sz="2000" b="0" dirty="0">
                <a:latin typeface="+mn-lt"/>
              </a:rPr>
              <a:t>It is a pointer that has no associated data type with it. A void pointer can hold addresses of any type and can be typecast to any type</a:t>
            </a:r>
            <a:r>
              <a:rPr lang="en-US" sz="2000" b="0" dirty="0" smtClean="0">
                <a:latin typeface="+mn-lt"/>
              </a:rPr>
              <a:t>.</a:t>
            </a:r>
          </a:p>
          <a:p>
            <a:endParaRPr lang="en-US" sz="2000" b="0" dirty="0">
              <a:latin typeface="+mn-lt"/>
            </a:endParaRPr>
          </a:p>
          <a:p>
            <a:r>
              <a:rPr lang="en-US" sz="2000" b="0" dirty="0">
                <a:latin typeface="+mn-lt"/>
              </a:rPr>
              <a:t>It is also called a generic pointer and does not have any standard data type</a:t>
            </a:r>
            <a:r>
              <a:rPr lang="en-US" sz="2000" b="0" dirty="0" smtClean="0">
                <a:latin typeface="+mn-lt"/>
              </a:rPr>
              <a:t>.</a:t>
            </a:r>
          </a:p>
          <a:p>
            <a:endParaRPr lang="en-US" sz="2000" b="0" dirty="0">
              <a:latin typeface="+mn-lt"/>
            </a:endParaRPr>
          </a:p>
          <a:p>
            <a:r>
              <a:rPr lang="en-US" sz="2000" b="0" dirty="0">
                <a:latin typeface="+mn-lt"/>
              </a:rPr>
              <a:t>It is created by using the keyword void.</a:t>
            </a:r>
          </a:p>
          <a:p>
            <a:endParaRPr lang="en-US" sz="2000" dirty="0" smtClean="0">
              <a:latin typeface="+mn-lt"/>
            </a:endParaRPr>
          </a:p>
          <a:p>
            <a:r>
              <a:rPr lang="fi-FI" sz="2000" dirty="0">
                <a:latin typeface="+mn-lt"/>
              </a:rPr>
              <a:t>void *p = NULL; //void pointer</a:t>
            </a:r>
            <a:endParaRPr lang="en-US" sz="2000" dirty="0">
              <a:latin typeface="+mn-lt"/>
            </a:endParaRPr>
          </a:p>
          <a:p>
            <a:endParaRPr lang="en-US" dirty="0"/>
          </a:p>
        </p:txBody>
      </p:sp>
    </p:spTree>
    <p:extLst>
      <p:ext uri="{BB962C8B-B14F-4D97-AF65-F5344CB8AC3E}">
        <p14:creationId xmlns:p14="http://schemas.microsoft.com/office/powerpoint/2010/main" val="1881185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US" dirty="0" smtClean="0"/>
              <a:t>Wild Pointer</a:t>
            </a:r>
            <a:endParaRPr lang="en-US" dirty="0"/>
          </a:p>
        </p:txBody>
      </p:sp>
      <p:sp>
        <p:nvSpPr>
          <p:cNvPr id="3" name="Text Placeholder 2"/>
          <p:cNvSpPr>
            <a:spLocks noGrp="1"/>
          </p:cNvSpPr>
          <p:nvPr>
            <p:ph type="body" idx="1"/>
          </p:nvPr>
        </p:nvSpPr>
        <p:spPr>
          <a:xfrm>
            <a:off x="332637" y="2362200"/>
            <a:ext cx="11526723" cy="4308872"/>
          </a:xfrm>
        </p:spPr>
        <p:txBody>
          <a:bodyPr/>
          <a:lstStyle/>
          <a:p>
            <a:r>
              <a:rPr lang="en-US" sz="2000" b="0" dirty="0">
                <a:latin typeface="+mn-lt"/>
              </a:rPr>
              <a:t>Wild pointers are also called uninitialized pointers. Because they point to some arbitrary memory location and may cause a program to crash or behave badly</a:t>
            </a:r>
            <a:r>
              <a:rPr lang="en-US" sz="2000" b="0" dirty="0" smtClean="0">
                <a:latin typeface="+mn-lt"/>
              </a:rPr>
              <a:t>.</a:t>
            </a:r>
          </a:p>
          <a:p>
            <a:endParaRPr lang="en-US" sz="2000" b="0" dirty="0">
              <a:latin typeface="+mn-lt"/>
            </a:endParaRPr>
          </a:p>
          <a:p>
            <a:r>
              <a:rPr lang="en-US" sz="2000" b="0" dirty="0">
                <a:latin typeface="+mn-lt"/>
              </a:rPr>
              <a:t>This type of C pointer is not efficient. Because they may point to some unknown memory location which may cause problems in our program. This may lead to the crashing of the program</a:t>
            </a:r>
            <a:r>
              <a:rPr lang="en-US" sz="2000" b="0" dirty="0" smtClean="0">
                <a:latin typeface="+mn-lt"/>
              </a:rPr>
              <a:t>.</a:t>
            </a:r>
          </a:p>
          <a:p>
            <a:r>
              <a:rPr lang="en-US" sz="2000" dirty="0" smtClean="0">
                <a:latin typeface="+mn-lt"/>
              </a:rPr>
              <a:t>example</a:t>
            </a:r>
            <a:endParaRPr lang="en-US" sz="2000" dirty="0">
              <a:latin typeface="+mn-lt"/>
            </a:endParaRPr>
          </a:p>
          <a:p>
            <a:r>
              <a:rPr lang="en-US" sz="2000" b="0" dirty="0">
                <a:latin typeface="+mn-lt"/>
              </a:rPr>
              <a:t>#include &lt;</a:t>
            </a:r>
            <a:r>
              <a:rPr lang="en-US" sz="2000" b="0" dirty="0" err="1">
                <a:latin typeface="+mn-lt"/>
              </a:rPr>
              <a:t>stdio.h</a:t>
            </a:r>
            <a:r>
              <a:rPr lang="en-US" sz="2000" b="0" dirty="0">
                <a:latin typeface="+mn-lt"/>
              </a:rPr>
              <a:t>&gt;</a:t>
            </a:r>
          </a:p>
          <a:p>
            <a:r>
              <a:rPr lang="en-US" sz="2000" b="0" dirty="0" err="1">
                <a:latin typeface="+mn-lt"/>
              </a:rPr>
              <a:t>int</a:t>
            </a:r>
            <a:r>
              <a:rPr lang="en-US" sz="2000" b="0" dirty="0">
                <a:latin typeface="+mn-lt"/>
              </a:rPr>
              <a:t> main</a:t>
            </a:r>
            <a:r>
              <a:rPr lang="en-US" sz="2000" b="0" dirty="0" smtClean="0">
                <a:latin typeface="+mn-lt"/>
              </a:rPr>
              <a:t>()</a:t>
            </a:r>
          </a:p>
          <a:p>
            <a:r>
              <a:rPr lang="en-US" sz="2000" b="0" dirty="0" smtClean="0">
                <a:latin typeface="+mn-lt"/>
              </a:rPr>
              <a:t>{</a:t>
            </a:r>
            <a:endParaRPr lang="en-US" sz="2000" b="0" dirty="0">
              <a:latin typeface="+mn-lt"/>
            </a:endParaRPr>
          </a:p>
          <a:p>
            <a:r>
              <a:rPr lang="en-US" sz="2000" b="0" dirty="0">
                <a:latin typeface="+mn-lt"/>
              </a:rPr>
              <a:t>   </a:t>
            </a:r>
            <a:r>
              <a:rPr lang="en-US" sz="2000" b="0" dirty="0" err="1">
                <a:latin typeface="+mn-lt"/>
              </a:rPr>
              <a:t>int</a:t>
            </a:r>
            <a:r>
              <a:rPr lang="en-US" sz="2000" b="0" dirty="0">
                <a:latin typeface="+mn-lt"/>
              </a:rPr>
              <a:t> *p; //</a:t>
            </a:r>
            <a:r>
              <a:rPr lang="en-US" sz="2000" dirty="0">
                <a:latin typeface="+mn-lt"/>
              </a:rPr>
              <a:t>wild pointer</a:t>
            </a:r>
          </a:p>
          <a:p>
            <a:r>
              <a:rPr lang="en-US" sz="2000" b="0" dirty="0">
                <a:latin typeface="+mn-lt"/>
              </a:rPr>
              <a:t>   </a:t>
            </a:r>
            <a:r>
              <a:rPr lang="en-US" sz="2000" b="0" dirty="0" err="1">
                <a:latin typeface="+mn-lt"/>
              </a:rPr>
              <a:t>printf</a:t>
            </a:r>
            <a:r>
              <a:rPr lang="en-US" sz="2000" b="0" dirty="0" smtClean="0">
                <a:latin typeface="+mn-lt"/>
              </a:rPr>
              <a:t>("%</a:t>
            </a:r>
            <a:r>
              <a:rPr lang="en-US" sz="2000" b="0" dirty="0">
                <a:latin typeface="+mn-lt"/>
              </a:rPr>
              <a:t>d",*p);</a:t>
            </a:r>
          </a:p>
          <a:p>
            <a:r>
              <a:rPr lang="en-US" sz="2000" b="0" dirty="0">
                <a:latin typeface="+mn-lt"/>
              </a:rPr>
              <a:t>   return 0;</a:t>
            </a:r>
          </a:p>
          <a:p>
            <a:r>
              <a:rPr lang="en-US" sz="2000" b="0" dirty="0">
                <a:latin typeface="+mn-lt"/>
              </a:rPr>
              <a:t>}</a:t>
            </a:r>
            <a:endParaRPr lang="en-US" sz="2000" b="0" dirty="0" smtClean="0">
              <a:latin typeface="+mn-lt"/>
            </a:endParaRPr>
          </a:p>
          <a:p>
            <a:endParaRPr lang="en-US" sz="2000" b="0" dirty="0">
              <a:latin typeface="+mn-lt"/>
            </a:endParaRPr>
          </a:p>
        </p:txBody>
      </p:sp>
    </p:spTree>
    <p:extLst>
      <p:ext uri="{BB962C8B-B14F-4D97-AF65-F5344CB8AC3E}">
        <p14:creationId xmlns:p14="http://schemas.microsoft.com/office/powerpoint/2010/main" val="3981190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US" dirty="0" err="1" smtClean="0"/>
              <a:t>Const</a:t>
            </a:r>
            <a:r>
              <a:rPr lang="en-US" dirty="0" smtClean="0"/>
              <a:t> Pointer</a:t>
            </a:r>
            <a:endParaRPr lang="en-US" dirty="0"/>
          </a:p>
        </p:txBody>
      </p:sp>
      <p:sp>
        <p:nvSpPr>
          <p:cNvPr id="3" name="Text Placeholder 2"/>
          <p:cNvSpPr>
            <a:spLocks noGrp="1"/>
          </p:cNvSpPr>
          <p:nvPr>
            <p:ph type="body" idx="1"/>
          </p:nvPr>
        </p:nvSpPr>
        <p:spPr>
          <a:xfrm>
            <a:off x="408253" y="2438400"/>
            <a:ext cx="11375492" cy="4924425"/>
          </a:xfrm>
        </p:spPr>
        <p:txBody>
          <a:bodyPr/>
          <a:lstStyle/>
          <a:p>
            <a:r>
              <a:rPr lang="en-US" sz="2000" b="0" dirty="0" smtClean="0"/>
              <a:t>A </a:t>
            </a:r>
            <a:r>
              <a:rPr lang="en-US" sz="2000" b="0" dirty="0"/>
              <a:t>constant pointer in C cannot change the address of the variable to which it is pointing, i.e., the address will remain constant</a:t>
            </a:r>
            <a:r>
              <a:rPr lang="en-US" sz="2000" b="0" dirty="0" smtClean="0"/>
              <a:t>.</a:t>
            </a:r>
          </a:p>
          <a:p>
            <a:endParaRPr lang="en-US" sz="2000" b="0" dirty="0">
              <a:latin typeface="+mn-lt"/>
            </a:endParaRPr>
          </a:p>
          <a:p>
            <a:r>
              <a:rPr lang="en-US" sz="2000" b="0" dirty="0"/>
              <a:t>Syntax of Constant Pointer</a:t>
            </a:r>
          </a:p>
          <a:p>
            <a:r>
              <a:rPr lang="en-US" sz="2000" dirty="0"/>
              <a:t>&lt;type of pointer&gt; *</a:t>
            </a:r>
            <a:r>
              <a:rPr lang="en-US" sz="2000" dirty="0" err="1"/>
              <a:t>const</a:t>
            </a:r>
            <a:r>
              <a:rPr lang="en-US" sz="2000" dirty="0"/>
              <a:t> &lt;name of pointer&gt;;  </a:t>
            </a:r>
            <a:endParaRPr lang="en-US" sz="2000" dirty="0" smtClean="0"/>
          </a:p>
          <a:p>
            <a:endParaRPr lang="en-US" sz="2000" dirty="0"/>
          </a:p>
          <a:p>
            <a:r>
              <a:rPr lang="en-US" sz="2000" dirty="0" smtClean="0"/>
              <a:t>Example</a:t>
            </a:r>
          </a:p>
          <a:p>
            <a:r>
              <a:rPr lang="en-US" sz="2000" dirty="0" err="1" smtClean="0"/>
              <a:t>int</a:t>
            </a:r>
            <a:r>
              <a:rPr lang="en-US" sz="2000" b="0" dirty="0"/>
              <a:t> *</a:t>
            </a:r>
            <a:r>
              <a:rPr lang="en-US" sz="2000" dirty="0" err="1"/>
              <a:t>const</a:t>
            </a:r>
            <a:r>
              <a:rPr lang="en-US" sz="2000" b="0" dirty="0"/>
              <a:t> </a:t>
            </a:r>
            <a:r>
              <a:rPr lang="en-US" sz="2000" b="0" dirty="0" err="1"/>
              <a:t>ptr</a:t>
            </a:r>
            <a:r>
              <a:rPr lang="en-US" sz="2000" b="0" dirty="0"/>
              <a:t>; </a:t>
            </a:r>
            <a:endParaRPr lang="en-US" sz="2000" b="0" dirty="0" smtClean="0"/>
          </a:p>
          <a:p>
            <a:r>
              <a:rPr lang="en-US" sz="2000" b="0" dirty="0" err="1" smtClean="0"/>
              <a:t>Int</a:t>
            </a:r>
            <a:r>
              <a:rPr lang="en-US" sz="2000" b="0" dirty="0"/>
              <a:t> </a:t>
            </a:r>
            <a:r>
              <a:rPr lang="en-US" sz="2000" b="0" dirty="0" smtClean="0"/>
              <a:t>a =1, b=2;</a:t>
            </a:r>
          </a:p>
          <a:p>
            <a:r>
              <a:rPr lang="en-US" sz="2000" b="0" dirty="0" err="1" smtClean="0"/>
              <a:t>ptr</a:t>
            </a:r>
            <a:r>
              <a:rPr lang="en-US" sz="2000" b="0" dirty="0"/>
              <a:t>=&amp;a;  </a:t>
            </a:r>
          </a:p>
          <a:p>
            <a:r>
              <a:rPr lang="en-US" sz="2000" b="0" dirty="0" err="1" smtClean="0"/>
              <a:t>ptr</a:t>
            </a:r>
            <a:r>
              <a:rPr lang="en-US" sz="2000" b="0" dirty="0"/>
              <a:t>=&amp;b;  </a:t>
            </a:r>
            <a:endParaRPr lang="en-US" sz="2000" b="0" dirty="0"/>
          </a:p>
          <a:p>
            <a:r>
              <a:rPr lang="en-US" sz="2000" b="0" dirty="0" smtClean="0"/>
              <a:t>Compiler will show error while assigning </a:t>
            </a:r>
            <a:r>
              <a:rPr lang="en-US" sz="2000" b="0" dirty="0" err="1" smtClean="0"/>
              <a:t>ptr</a:t>
            </a:r>
            <a:r>
              <a:rPr lang="en-US" sz="2000" b="0" dirty="0" smtClean="0"/>
              <a:t>=&amp;b, because </a:t>
            </a:r>
            <a:r>
              <a:rPr lang="en-US" sz="2000" b="0" dirty="0" err="1" smtClean="0"/>
              <a:t>ptr</a:t>
            </a:r>
            <a:r>
              <a:rPr lang="en-US" sz="2000" b="0" dirty="0" smtClean="0"/>
              <a:t> is </a:t>
            </a:r>
            <a:r>
              <a:rPr lang="en-US" sz="2000" b="0" dirty="0" err="1" smtClean="0"/>
              <a:t>const</a:t>
            </a:r>
            <a:r>
              <a:rPr lang="en-US" sz="2000" b="0" dirty="0" smtClean="0"/>
              <a:t> pointer which points to fixed location</a:t>
            </a:r>
            <a:endParaRPr lang="en-US" sz="2000" b="0" dirty="0"/>
          </a:p>
          <a:p>
            <a:endParaRPr lang="en-US" sz="2000" dirty="0"/>
          </a:p>
          <a:p>
            <a:r>
              <a:rPr lang="en-US" sz="2000" b="0" dirty="0"/>
              <a:t/>
            </a:r>
            <a:br>
              <a:rPr lang="en-US" sz="2000" b="0" dirty="0"/>
            </a:br>
            <a:endParaRPr lang="en-US" sz="2000" dirty="0">
              <a:latin typeface="+mn-lt"/>
            </a:endParaRPr>
          </a:p>
        </p:txBody>
      </p:sp>
    </p:spTree>
    <p:extLst>
      <p:ext uri="{BB962C8B-B14F-4D97-AF65-F5344CB8AC3E}">
        <p14:creationId xmlns:p14="http://schemas.microsoft.com/office/powerpoint/2010/main" val="3616876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4" name="object 4"/>
          <p:cNvPicPr/>
          <p:nvPr/>
        </p:nvPicPr>
        <p:blipFill>
          <a:blip r:embed="rId2" cstate="print"/>
          <a:stretch>
            <a:fillRect/>
          </a:stretch>
        </p:blipFill>
        <p:spPr>
          <a:xfrm>
            <a:off x="11399519" y="6214871"/>
            <a:ext cx="202692" cy="204215"/>
          </a:xfrm>
          <a:prstGeom prst="rect">
            <a:avLst/>
          </a:prstGeom>
        </p:spPr>
      </p:pic>
      <p:pic>
        <p:nvPicPr>
          <p:cNvPr id="5" name="object 5"/>
          <p:cNvPicPr/>
          <p:nvPr/>
        </p:nvPicPr>
        <p:blipFill>
          <a:blip r:embed="rId3" cstate="print"/>
          <a:stretch>
            <a:fillRect/>
          </a:stretch>
        </p:blipFill>
        <p:spPr>
          <a:xfrm>
            <a:off x="2810255" y="2487167"/>
            <a:ext cx="6571488" cy="372770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740150"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55" dirty="0"/>
              <a:t> </a:t>
            </a:r>
            <a:r>
              <a:rPr dirty="0"/>
              <a:t>if</a:t>
            </a:r>
            <a:r>
              <a:rPr spc="-25" dirty="0"/>
              <a:t> </a:t>
            </a:r>
            <a:r>
              <a:rPr dirty="0"/>
              <a:t>statement</a:t>
            </a:r>
          </a:p>
        </p:txBody>
      </p:sp>
      <p:sp>
        <p:nvSpPr>
          <p:cNvPr id="3" name="object 3"/>
          <p:cNvSpPr txBox="1"/>
          <p:nvPr/>
        </p:nvSpPr>
        <p:spPr>
          <a:xfrm>
            <a:off x="644144" y="2503122"/>
            <a:ext cx="3546856" cy="1498744"/>
          </a:xfrm>
          <a:prstGeom prst="rect">
            <a:avLst/>
          </a:prstGeom>
        </p:spPr>
        <p:txBody>
          <a:bodyPr vert="horz" wrap="square" lIns="0" tIns="12065" rIns="0" bIns="0" rtlCol="0">
            <a:spAutoFit/>
          </a:bodyPr>
          <a:lstStyle/>
          <a:p>
            <a:pPr marL="367665" marR="5080" indent="-355600">
              <a:lnSpc>
                <a:spcPct val="114999"/>
              </a:lnSpc>
              <a:spcBef>
                <a:spcPts val="95"/>
              </a:spcBef>
              <a:buFont typeface="Times New Roman"/>
              <a:buChar char="●"/>
              <a:tabLst>
                <a:tab pos="367665" algn="l"/>
                <a:tab pos="368300" algn="l"/>
              </a:tabLst>
            </a:pPr>
            <a:r>
              <a:rPr lang="en-US" sz="2800" b="1" spc="55" dirty="0" smtClean="0">
                <a:solidFill>
                  <a:srgbClr val="434343"/>
                </a:solidFill>
                <a:cs typeface="Roboto"/>
              </a:rPr>
              <a:t>Program to display only negative numbers on screen.</a:t>
            </a:r>
          </a:p>
        </p:txBody>
      </p:sp>
      <p:grpSp>
        <p:nvGrpSpPr>
          <p:cNvPr id="4" name="object 4"/>
          <p:cNvGrpSpPr/>
          <p:nvPr/>
        </p:nvGrpSpPr>
        <p:grpSpPr>
          <a:xfrm>
            <a:off x="11311128" y="6073140"/>
            <a:ext cx="881380" cy="346075"/>
            <a:chOff x="11311128" y="6073140"/>
            <a:chExt cx="881380" cy="346075"/>
          </a:xfrm>
        </p:grpSpPr>
        <p:sp>
          <p:nvSpPr>
            <p:cNvPr id="5" name="object 5"/>
            <p:cNvSpPr/>
            <p:nvPr/>
          </p:nvSpPr>
          <p:spPr>
            <a:xfrm>
              <a:off x="11311128" y="6073140"/>
              <a:ext cx="881380" cy="215265"/>
            </a:xfrm>
            <a:custGeom>
              <a:avLst/>
              <a:gdLst/>
              <a:ahLst/>
              <a:cxnLst/>
              <a:rect l="l" t="t" r="r" b="b"/>
              <a:pathLst>
                <a:path w="881379" h="215264">
                  <a:moveTo>
                    <a:pt x="0" y="214884"/>
                  </a:moveTo>
                  <a:lnTo>
                    <a:pt x="880872" y="214884"/>
                  </a:lnTo>
                  <a:lnTo>
                    <a:pt x="880872" y="0"/>
                  </a:lnTo>
                  <a:lnTo>
                    <a:pt x="0" y="0"/>
                  </a:lnTo>
                  <a:lnTo>
                    <a:pt x="0" y="214884"/>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20" y="6214872"/>
              <a:ext cx="202692" cy="204215"/>
            </a:xfrm>
            <a:prstGeom prst="rect">
              <a:avLst/>
            </a:prstGeom>
          </p:spPr>
        </p:pic>
      </p:grpSp>
      <p:sp>
        <p:nvSpPr>
          <p:cNvPr id="7" name="object 7"/>
          <p:cNvSpPr txBox="1"/>
          <p:nvPr/>
        </p:nvSpPr>
        <p:spPr>
          <a:xfrm>
            <a:off x="4719448" y="2408374"/>
            <a:ext cx="6547484" cy="3687548"/>
          </a:xfrm>
          <a:prstGeom prst="rect">
            <a:avLst/>
          </a:prstGeom>
          <a:solidFill>
            <a:srgbClr val="CCCCCC"/>
          </a:solidFill>
        </p:spPr>
        <p:txBody>
          <a:bodyPr vert="horz" wrap="square" lIns="0" tIns="85725" rIns="0" bIns="0" rtlCol="0">
            <a:spAutoFit/>
          </a:bodyPr>
          <a:lstStyle/>
          <a:p>
            <a:pPr marL="91440" marR="4690745">
              <a:lnSpc>
                <a:spcPct val="100000"/>
              </a:lnSpc>
              <a:spcBef>
                <a:spcPts val="675"/>
              </a:spcBef>
            </a:pPr>
            <a:r>
              <a:rPr b="1" dirty="0">
                <a:solidFill>
                  <a:schemeClr val="bg1"/>
                </a:solidFill>
                <a:cs typeface="Arial MT"/>
              </a:rPr>
              <a:t>#include</a:t>
            </a:r>
            <a:r>
              <a:rPr b="1" spc="-75" dirty="0">
                <a:solidFill>
                  <a:schemeClr val="bg1"/>
                </a:solidFill>
                <a:cs typeface="Arial MT"/>
              </a:rPr>
              <a:t> </a:t>
            </a:r>
            <a:r>
              <a:rPr b="1" dirty="0">
                <a:solidFill>
                  <a:schemeClr val="bg1"/>
                </a:solidFill>
                <a:cs typeface="Arial MT"/>
              </a:rPr>
              <a:t>&lt;stdio.h&gt; </a:t>
            </a:r>
            <a:r>
              <a:rPr b="1" spc="-455" dirty="0">
                <a:solidFill>
                  <a:schemeClr val="bg1"/>
                </a:solidFill>
                <a:cs typeface="Arial MT"/>
              </a:rPr>
              <a:t> </a:t>
            </a:r>
            <a:r>
              <a:rPr b="1" dirty="0">
                <a:solidFill>
                  <a:schemeClr val="bg1"/>
                </a:solidFill>
                <a:cs typeface="Arial MT"/>
              </a:rPr>
              <a:t>int</a:t>
            </a:r>
            <a:r>
              <a:rPr b="1" spc="-10" dirty="0">
                <a:solidFill>
                  <a:schemeClr val="bg1"/>
                </a:solidFill>
                <a:cs typeface="Arial MT"/>
              </a:rPr>
              <a:t> </a:t>
            </a:r>
            <a:r>
              <a:rPr b="1" dirty="0">
                <a:solidFill>
                  <a:schemeClr val="bg1"/>
                </a:solidFill>
                <a:cs typeface="Arial MT"/>
              </a:rPr>
              <a:t>main()</a:t>
            </a:r>
          </a:p>
          <a:p>
            <a:pPr marL="91440">
              <a:lnSpc>
                <a:spcPct val="100000"/>
              </a:lnSpc>
            </a:pPr>
            <a:r>
              <a:rPr b="1" dirty="0">
                <a:solidFill>
                  <a:schemeClr val="bg1"/>
                </a:solidFill>
                <a:cs typeface="Arial MT"/>
              </a:rPr>
              <a:t>{</a:t>
            </a:r>
          </a:p>
          <a:p>
            <a:pPr marL="91440">
              <a:lnSpc>
                <a:spcPct val="100000"/>
              </a:lnSpc>
              <a:spcBef>
                <a:spcPts val="5"/>
              </a:spcBef>
            </a:pPr>
            <a:r>
              <a:rPr b="1" dirty="0">
                <a:solidFill>
                  <a:schemeClr val="bg1"/>
                </a:solidFill>
                <a:cs typeface="Arial MT"/>
              </a:rPr>
              <a:t>int</a:t>
            </a:r>
            <a:r>
              <a:rPr b="1" spc="-40" dirty="0">
                <a:solidFill>
                  <a:schemeClr val="bg1"/>
                </a:solidFill>
                <a:cs typeface="Arial MT"/>
              </a:rPr>
              <a:t> </a:t>
            </a:r>
            <a:r>
              <a:rPr b="1" dirty="0">
                <a:solidFill>
                  <a:schemeClr val="bg1"/>
                </a:solidFill>
                <a:cs typeface="Arial MT"/>
              </a:rPr>
              <a:t>number;</a:t>
            </a:r>
          </a:p>
          <a:p>
            <a:pPr marL="91440" marR="3949700">
              <a:lnSpc>
                <a:spcPct val="100000"/>
              </a:lnSpc>
            </a:pPr>
            <a:r>
              <a:rPr b="1" dirty="0">
                <a:solidFill>
                  <a:schemeClr val="bg1"/>
                </a:solidFill>
                <a:cs typeface="Arial MT"/>
              </a:rPr>
              <a:t>printf("Enter</a:t>
            </a:r>
            <a:r>
              <a:rPr b="1" spc="-20" dirty="0">
                <a:solidFill>
                  <a:schemeClr val="bg1"/>
                </a:solidFill>
                <a:cs typeface="Arial MT"/>
              </a:rPr>
              <a:t> </a:t>
            </a:r>
            <a:r>
              <a:rPr b="1" dirty="0">
                <a:solidFill>
                  <a:schemeClr val="bg1"/>
                </a:solidFill>
                <a:cs typeface="Arial MT"/>
              </a:rPr>
              <a:t>an</a:t>
            </a:r>
            <a:r>
              <a:rPr b="1" spc="-20" dirty="0">
                <a:solidFill>
                  <a:schemeClr val="bg1"/>
                </a:solidFill>
                <a:cs typeface="Arial MT"/>
              </a:rPr>
              <a:t> </a:t>
            </a:r>
            <a:r>
              <a:rPr b="1" dirty="0">
                <a:solidFill>
                  <a:schemeClr val="bg1"/>
                </a:solidFill>
                <a:cs typeface="Arial MT"/>
              </a:rPr>
              <a:t>integer:</a:t>
            </a:r>
            <a:r>
              <a:rPr b="1" spc="-35" dirty="0">
                <a:solidFill>
                  <a:schemeClr val="bg1"/>
                </a:solidFill>
                <a:cs typeface="Arial MT"/>
              </a:rPr>
              <a:t> </a:t>
            </a:r>
            <a:r>
              <a:rPr b="1" spc="-5" dirty="0">
                <a:solidFill>
                  <a:schemeClr val="bg1"/>
                </a:solidFill>
                <a:cs typeface="Arial MT"/>
              </a:rPr>
              <a:t>"); </a:t>
            </a:r>
            <a:r>
              <a:rPr b="1" spc="-455" dirty="0">
                <a:solidFill>
                  <a:schemeClr val="bg1"/>
                </a:solidFill>
                <a:cs typeface="Arial MT"/>
              </a:rPr>
              <a:t> </a:t>
            </a:r>
            <a:r>
              <a:rPr b="1" dirty="0">
                <a:solidFill>
                  <a:schemeClr val="bg1"/>
                </a:solidFill>
                <a:cs typeface="Arial MT"/>
              </a:rPr>
              <a:t>scanf("%d",</a:t>
            </a:r>
            <a:r>
              <a:rPr b="1" spc="-10" dirty="0">
                <a:solidFill>
                  <a:schemeClr val="bg1"/>
                </a:solidFill>
                <a:cs typeface="Arial MT"/>
              </a:rPr>
              <a:t> </a:t>
            </a:r>
            <a:r>
              <a:rPr b="1" dirty="0">
                <a:solidFill>
                  <a:schemeClr val="bg1"/>
                </a:solidFill>
                <a:cs typeface="Arial MT"/>
              </a:rPr>
              <a:t>&amp;number);</a:t>
            </a:r>
          </a:p>
          <a:p>
            <a:pPr marL="91440">
              <a:lnSpc>
                <a:spcPct val="100000"/>
              </a:lnSpc>
            </a:pPr>
            <a:r>
              <a:rPr b="1" spc="-5" dirty="0">
                <a:solidFill>
                  <a:schemeClr val="bg1"/>
                </a:solidFill>
                <a:cs typeface="Arial MT"/>
              </a:rPr>
              <a:t>//</a:t>
            </a:r>
            <a:r>
              <a:rPr b="1" spc="5" dirty="0">
                <a:solidFill>
                  <a:schemeClr val="bg1"/>
                </a:solidFill>
                <a:cs typeface="Arial MT"/>
              </a:rPr>
              <a:t> </a:t>
            </a:r>
            <a:r>
              <a:rPr b="1" dirty="0">
                <a:solidFill>
                  <a:schemeClr val="bg1"/>
                </a:solidFill>
                <a:cs typeface="Arial MT"/>
              </a:rPr>
              <a:t>Test</a:t>
            </a:r>
            <a:r>
              <a:rPr b="1" spc="-25" dirty="0">
                <a:solidFill>
                  <a:schemeClr val="bg1"/>
                </a:solidFill>
                <a:cs typeface="Arial MT"/>
              </a:rPr>
              <a:t> </a:t>
            </a:r>
            <a:r>
              <a:rPr b="1" dirty="0">
                <a:solidFill>
                  <a:schemeClr val="bg1"/>
                </a:solidFill>
                <a:cs typeface="Arial MT"/>
              </a:rPr>
              <a:t>expression</a:t>
            </a:r>
            <a:r>
              <a:rPr b="1" spc="5" dirty="0">
                <a:solidFill>
                  <a:schemeClr val="bg1"/>
                </a:solidFill>
                <a:cs typeface="Arial MT"/>
              </a:rPr>
              <a:t> </a:t>
            </a:r>
            <a:r>
              <a:rPr b="1" dirty="0">
                <a:solidFill>
                  <a:schemeClr val="bg1"/>
                </a:solidFill>
                <a:cs typeface="Arial MT"/>
              </a:rPr>
              <a:t>is</a:t>
            </a:r>
            <a:r>
              <a:rPr b="1" spc="-5" dirty="0">
                <a:solidFill>
                  <a:schemeClr val="bg1"/>
                </a:solidFill>
                <a:cs typeface="Arial MT"/>
              </a:rPr>
              <a:t> true</a:t>
            </a:r>
            <a:r>
              <a:rPr b="1" dirty="0">
                <a:solidFill>
                  <a:schemeClr val="bg1"/>
                </a:solidFill>
                <a:cs typeface="Arial MT"/>
              </a:rPr>
              <a:t> if number is</a:t>
            </a:r>
            <a:r>
              <a:rPr b="1" spc="-20" dirty="0">
                <a:solidFill>
                  <a:schemeClr val="bg1"/>
                </a:solidFill>
                <a:cs typeface="Arial MT"/>
              </a:rPr>
              <a:t> </a:t>
            </a:r>
            <a:r>
              <a:rPr b="1" dirty="0">
                <a:solidFill>
                  <a:schemeClr val="bg1"/>
                </a:solidFill>
                <a:cs typeface="Arial MT"/>
              </a:rPr>
              <a:t>less</a:t>
            </a:r>
            <a:r>
              <a:rPr b="1" spc="-5" dirty="0">
                <a:solidFill>
                  <a:schemeClr val="bg1"/>
                </a:solidFill>
                <a:cs typeface="Arial MT"/>
              </a:rPr>
              <a:t> than</a:t>
            </a:r>
            <a:r>
              <a:rPr b="1" spc="20" dirty="0">
                <a:solidFill>
                  <a:schemeClr val="bg1"/>
                </a:solidFill>
                <a:cs typeface="Arial MT"/>
              </a:rPr>
              <a:t> </a:t>
            </a:r>
            <a:r>
              <a:rPr b="1" dirty="0">
                <a:solidFill>
                  <a:schemeClr val="bg1"/>
                </a:solidFill>
                <a:cs typeface="Arial MT"/>
              </a:rPr>
              <a:t>0</a:t>
            </a:r>
          </a:p>
          <a:p>
            <a:pPr marL="91440">
              <a:lnSpc>
                <a:spcPct val="100000"/>
              </a:lnSpc>
            </a:pPr>
            <a:r>
              <a:rPr b="1" dirty="0">
                <a:solidFill>
                  <a:schemeClr val="bg1"/>
                </a:solidFill>
                <a:cs typeface="Arial MT"/>
              </a:rPr>
              <a:t>if</a:t>
            </a:r>
            <a:r>
              <a:rPr b="1" spc="-35" dirty="0">
                <a:solidFill>
                  <a:schemeClr val="bg1"/>
                </a:solidFill>
                <a:cs typeface="Arial MT"/>
              </a:rPr>
              <a:t> </a:t>
            </a:r>
            <a:r>
              <a:rPr b="1" dirty="0">
                <a:solidFill>
                  <a:schemeClr val="bg1"/>
                </a:solidFill>
                <a:cs typeface="Arial MT"/>
              </a:rPr>
              <a:t>(number</a:t>
            </a:r>
            <a:r>
              <a:rPr b="1" spc="-15" dirty="0">
                <a:solidFill>
                  <a:schemeClr val="bg1"/>
                </a:solidFill>
                <a:cs typeface="Arial MT"/>
              </a:rPr>
              <a:t> </a:t>
            </a:r>
            <a:r>
              <a:rPr b="1" dirty="0">
                <a:solidFill>
                  <a:schemeClr val="bg1"/>
                </a:solidFill>
                <a:cs typeface="Arial MT"/>
              </a:rPr>
              <a:t>&lt;</a:t>
            </a:r>
            <a:r>
              <a:rPr b="1" spc="-20" dirty="0">
                <a:solidFill>
                  <a:schemeClr val="bg1"/>
                </a:solidFill>
                <a:cs typeface="Arial MT"/>
              </a:rPr>
              <a:t> </a:t>
            </a:r>
            <a:r>
              <a:rPr b="1" dirty="0">
                <a:solidFill>
                  <a:schemeClr val="bg1"/>
                </a:solidFill>
                <a:cs typeface="Arial MT"/>
              </a:rPr>
              <a:t>0)</a:t>
            </a:r>
            <a:r>
              <a:rPr b="1" spc="-15" dirty="0">
                <a:solidFill>
                  <a:schemeClr val="bg1"/>
                </a:solidFill>
                <a:cs typeface="Arial MT"/>
              </a:rPr>
              <a:t> </a:t>
            </a:r>
            <a:r>
              <a:rPr b="1" dirty="0">
                <a:solidFill>
                  <a:schemeClr val="bg1"/>
                </a:solidFill>
                <a:cs typeface="Arial MT"/>
              </a:rPr>
              <a:t>{</a:t>
            </a:r>
          </a:p>
          <a:p>
            <a:pPr marL="91440">
              <a:lnSpc>
                <a:spcPct val="100000"/>
              </a:lnSpc>
            </a:pPr>
            <a:r>
              <a:rPr b="1" spc="-5" dirty="0">
                <a:solidFill>
                  <a:schemeClr val="bg1"/>
                </a:solidFill>
                <a:cs typeface="Arial MT"/>
              </a:rPr>
              <a:t>printf("You</a:t>
            </a:r>
            <a:r>
              <a:rPr b="1" spc="10" dirty="0">
                <a:solidFill>
                  <a:schemeClr val="bg1"/>
                </a:solidFill>
                <a:cs typeface="Arial MT"/>
              </a:rPr>
              <a:t> </a:t>
            </a:r>
            <a:r>
              <a:rPr b="1" dirty="0">
                <a:solidFill>
                  <a:schemeClr val="bg1"/>
                </a:solidFill>
                <a:cs typeface="Arial MT"/>
              </a:rPr>
              <a:t>entered</a:t>
            </a:r>
            <a:r>
              <a:rPr b="1" spc="10" dirty="0">
                <a:solidFill>
                  <a:schemeClr val="bg1"/>
                </a:solidFill>
                <a:cs typeface="Arial MT"/>
              </a:rPr>
              <a:t> </a:t>
            </a:r>
            <a:r>
              <a:rPr b="1" spc="-5" dirty="0">
                <a:solidFill>
                  <a:schemeClr val="bg1"/>
                </a:solidFill>
                <a:cs typeface="Arial MT"/>
              </a:rPr>
              <a:t>%d.\n",</a:t>
            </a:r>
            <a:r>
              <a:rPr b="1" spc="15" dirty="0">
                <a:solidFill>
                  <a:schemeClr val="bg1"/>
                </a:solidFill>
                <a:cs typeface="Arial MT"/>
              </a:rPr>
              <a:t> </a:t>
            </a:r>
            <a:r>
              <a:rPr b="1" dirty="0">
                <a:solidFill>
                  <a:schemeClr val="bg1"/>
                </a:solidFill>
                <a:cs typeface="Arial MT"/>
              </a:rPr>
              <a:t>number);</a:t>
            </a:r>
          </a:p>
          <a:p>
            <a:pPr marL="91440">
              <a:lnSpc>
                <a:spcPct val="100000"/>
              </a:lnSpc>
            </a:pPr>
            <a:r>
              <a:rPr b="1" dirty="0">
                <a:solidFill>
                  <a:schemeClr val="bg1"/>
                </a:solidFill>
                <a:cs typeface="Arial MT"/>
              </a:rPr>
              <a:t>}</a:t>
            </a:r>
          </a:p>
          <a:p>
            <a:pPr marL="91440" marR="3267710">
              <a:lnSpc>
                <a:spcPct val="100000"/>
              </a:lnSpc>
            </a:pPr>
            <a:r>
              <a:rPr b="1" dirty="0">
                <a:solidFill>
                  <a:schemeClr val="bg1"/>
                </a:solidFill>
                <a:cs typeface="Arial MT"/>
              </a:rPr>
              <a:t>printf("The if </a:t>
            </a:r>
            <a:r>
              <a:rPr b="1" spc="-5" dirty="0">
                <a:solidFill>
                  <a:schemeClr val="bg1"/>
                </a:solidFill>
                <a:cs typeface="Arial MT"/>
              </a:rPr>
              <a:t>statement </a:t>
            </a:r>
            <a:r>
              <a:rPr b="1" dirty="0">
                <a:solidFill>
                  <a:schemeClr val="bg1"/>
                </a:solidFill>
                <a:cs typeface="Arial MT"/>
              </a:rPr>
              <a:t>is </a:t>
            </a:r>
            <a:r>
              <a:rPr b="1" spc="-5" dirty="0">
                <a:solidFill>
                  <a:schemeClr val="bg1"/>
                </a:solidFill>
                <a:cs typeface="Arial MT"/>
              </a:rPr>
              <a:t>easy."); </a:t>
            </a:r>
            <a:r>
              <a:rPr b="1" spc="-459" dirty="0">
                <a:solidFill>
                  <a:schemeClr val="bg1"/>
                </a:solidFill>
                <a:cs typeface="Arial MT"/>
              </a:rPr>
              <a:t> </a:t>
            </a:r>
            <a:r>
              <a:rPr b="1" dirty="0">
                <a:solidFill>
                  <a:schemeClr val="bg1"/>
                </a:solidFill>
                <a:cs typeface="Arial MT"/>
              </a:rPr>
              <a:t>return</a:t>
            </a:r>
            <a:r>
              <a:rPr b="1" spc="-5" dirty="0">
                <a:solidFill>
                  <a:schemeClr val="bg1"/>
                </a:solidFill>
                <a:cs typeface="Arial MT"/>
              </a:rPr>
              <a:t> </a:t>
            </a:r>
            <a:r>
              <a:rPr b="1" dirty="0">
                <a:solidFill>
                  <a:schemeClr val="bg1"/>
                </a:solidFill>
                <a:cs typeface="Arial MT"/>
              </a:rPr>
              <a:t>0;</a:t>
            </a:r>
          </a:p>
          <a:p>
            <a:pPr marL="91440">
              <a:lnSpc>
                <a:spcPct val="100000"/>
              </a:lnSpc>
            </a:pPr>
            <a:r>
              <a:rPr b="1" dirty="0">
                <a:solidFill>
                  <a:schemeClr val="bg1"/>
                </a:solidFill>
                <a:cs typeface="Arial MT"/>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705225" cy="513715"/>
          </a:xfrm>
          <a:prstGeom prst="rect">
            <a:avLst/>
          </a:prstGeom>
        </p:spPr>
        <p:txBody>
          <a:bodyPr vert="horz" wrap="square" lIns="0" tIns="13335" rIns="0" bIns="0" rtlCol="0">
            <a:spAutoFit/>
          </a:bodyPr>
          <a:lstStyle/>
          <a:p>
            <a:pPr marL="12700">
              <a:lnSpc>
                <a:spcPct val="100000"/>
              </a:lnSpc>
              <a:spcBef>
                <a:spcPts val="105"/>
              </a:spcBef>
            </a:pPr>
            <a:r>
              <a:rPr dirty="0"/>
              <a:t>1.2</a:t>
            </a:r>
            <a:r>
              <a:rPr spc="-20" dirty="0"/>
              <a:t> </a:t>
            </a:r>
            <a:r>
              <a:rPr spc="-5" dirty="0"/>
              <a:t>if...else</a:t>
            </a:r>
            <a:r>
              <a:rPr spc="-20" dirty="0"/>
              <a:t> </a:t>
            </a:r>
            <a:r>
              <a:rPr dirty="0"/>
              <a:t>statement</a:t>
            </a:r>
          </a:p>
        </p:txBody>
      </p:sp>
      <p:grpSp>
        <p:nvGrpSpPr>
          <p:cNvPr id="4" name="object 4"/>
          <p:cNvGrpSpPr/>
          <p:nvPr/>
        </p:nvGrpSpPr>
        <p:grpSpPr>
          <a:xfrm>
            <a:off x="6629400" y="2438400"/>
            <a:ext cx="5562600" cy="3886200"/>
            <a:chOff x="7269480" y="3429000"/>
            <a:chExt cx="4922520" cy="2990215"/>
          </a:xfrm>
        </p:grpSpPr>
        <p:sp>
          <p:nvSpPr>
            <p:cNvPr id="5" name="object 5"/>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20" y="6214872"/>
              <a:ext cx="202692" cy="204215"/>
            </a:xfrm>
            <a:prstGeom prst="rect">
              <a:avLst/>
            </a:prstGeom>
          </p:spPr>
        </p:pic>
        <p:sp>
          <p:nvSpPr>
            <p:cNvPr id="7" name="object 7"/>
            <p:cNvSpPr/>
            <p:nvPr/>
          </p:nvSpPr>
          <p:spPr>
            <a:xfrm>
              <a:off x="8752332"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7269480" y="3429000"/>
              <a:ext cx="3982212" cy="2846832"/>
            </a:xfrm>
            <a:prstGeom prst="rect">
              <a:avLst/>
            </a:prstGeom>
          </p:spPr>
        </p:pic>
      </p:grpSp>
      <p:sp>
        <p:nvSpPr>
          <p:cNvPr id="10" name="object 9"/>
          <p:cNvSpPr txBox="1"/>
          <p:nvPr/>
        </p:nvSpPr>
        <p:spPr>
          <a:xfrm>
            <a:off x="380374" y="3618118"/>
            <a:ext cx="4989830" cy="2847340"/>
          </a:xfrm>
          <a:prstGeom prst="rect">
            <a:avLst/>
          </a:prstGeom>
          <a:solidFill>
            <a:srgbClr val="A3C2F4"/>
          </a:solidFill>
          <a:ln w="9525">
            <a:solidFill>
              <a:srgbClr val="434343"/>
            </a:solidFill>
          </a:ln>
        </p:spPr>
        <p:txBody>
          <a:bodyPr vert="horz" wrap="square" lIns="0" tIns="85090" rIns="0" bIns="0" rtlCol="0">
            <a:spAutoFit/>
          </a:bodyPr>
          <a:lstStyle/>
          <a:p>
            <a:pPr marL="90805">
              <a:lnSpc>
                <a:spcPct val="100000"/>
              </a:lnSpc>
              <a:spcBef>
                <a:spcPts val="670"/>
              </a:spcBef>
            </a:pPr>
            <a:r>
              <a:rPr sz="2000" dirty="0">
                <a:solidFill>
                  <a:srgbClr val="D23369"/>
                </a:solidFill>
                <a:latin typeface="Arial MT"/>
                <a:cs typeface="Arial MT"/>
              </a:rPr>
              <a:t>Syntax</a:t>
            </a:r>
            <a:r>
              <a:rPr sz="2000" spc="-30" dirty="0">
                <a:solidFill>
                  <a:srgbClr val="D23369"/>
                </a:solidFill>
                <a:latin typeface="Arial MT"/>
                <a:cs typeface="Arial MT"/>
              </a:rPr>
              <a:t> </a:t>
            </a:r>
            <a:r>
              <a:rPr sz="2000" dirty="0">
                <a:solidFill>
                  <a:srgbClr val="D23369"/>
                </a:solidFill>
                <a:latin typeface="Arial MT"/>
                <a:cs typeface="Arial MT"/>
              </a:rPr>
              <a:t>of</a:t>
            </a:r>
            <a:r>
              <a:rPr sz="2000" spc="-30" dirty="0">
                <a:solidFill>
                  <a:srgbClr val="D23369"/>
                </a:solidFill>
                <a:latin typeface="Arial MT"/>
                <a:cs typeface="Arial MT"/>
              </a:rPr>
              <a:t> </a:t>
            </a:r>
            <a:r>
              <a:rPr sz="2000" spc="-5" dirty="0">
                <a:solidFill>
                  <a:srgbClr val="D23369"/>
                </a:solidFill>
                <a:latin typeface="Arial MT"/>
                <a:cs typeface="Arial MT"/>
              </a:rPr>
              <a:t>if...else</a:t>
            </a:r>
            <a:endParaRPr sz="2000" dirty="0">
              <a:latin typeface="Arial MT"/>
              <a:cs typeface="Arial MT"/>
            </a:endParaRPr>
          </a:p>
          <a:p>
            <a:pPr>
              <a:lnSpc>
                <a:spcPct val="100000"/>
              </a:lnSpc>
              <a:spcBef>
                <a:spcPts val="40"/>
              </a:spcBef>
            </a:pPr>
            <a:endParaRPr sz="1850" dirty="0">
              <a:latin typeface="Arial MT"/>
              <a:cs typeface="Arial MT"/>
            </a:endParaRPr>
          </a:p>
          <a:p>
            <a:pPr marL="90805">
              <a:lnSpc>
                <a:spcPct val="100000"/>
              </a:lnSpc>
            </a:pPr>
            <a:r>
              <a:rPr sz="1800" dirty="0">
                <a:latin typeface="Arial MT"/>
                <a:cs typeface="Arial MT"/>
              </a:rPr>
              <a:t>if</a:t>
            </a:r>
            <a:r>
              <a:rPr sz="1800" spc="-25" dirty="0">
                <a:latin typeface="Arial MT"/>
                <a:cs typeface="Arial MT"/>
              </a:rPr>
              <a:t> </a:t>
            </a:r>
            <a:r>
              <a:rPr sz="1800" dirty="0">
                <a:latin typeface="Arial MT"/>
                <a:cs typeface="Arial MT"/>
              </a:rPr>
              <a:t>(test</a:t>
            </a:r>
            <a:r>
              <a:rPr sz="1800" spc="-35" dirty="0">
                <a:latin typeface="Arial MT"/>
                <a:cs typeface="Arial MT"/>
              </a:rPr>
              <a:t> </a:t>
            </a:r>
            <a:r>
              <a:rPr sz="1800" spc="-5" dirty="0">
                <a:latin typeface="Arial MT"/>
                <a:cs typeface="Arial MT"/>
              </a:rPr>
              <a:t>Expression)</a:t>
            </a:r>
            <a:endParaRPr sz="1800" dirty="0">
              <a:latin typeface="Arial MT"/>
              <a:cs typeface="Arial MT"/>
            </a:endParaRPr>
          </a:p>
          <a:p>
            <a:pPr marL="90805">
              <a:lnSpc>
                <a:spcPct val="100000"/>
              </a:lnSpc>
            </a:pPr>
            <a:r>
              <a:rPr sz="1800" dirty="0">
                <a:latin typeface="Arial MT"/>
                <a:cs typeface="Arial MT"/>
              </a:rPr>
              <a:t>{</a:t>
            </a:r>
          </a:p>
          <a:p>
            <a:pPr marL="548005">
              <a:lnSpc>
                <a:spcPct val="100000"/>
              </a:lnSpc>
              <a:spcBef>
                <a:spcPts val="5"/>
              </a:spcBef>
            </a:pPr>
            <a:r>
              <a:rPr sz="1800" dirty="0">
                <a:latin typeface="Arial MT"/>
                <a:cs typeface="Arial MT"/>
              </a:rPr>
              <a:t>//</a:t>
            </a:r>
            <a:r>
              <a:rPr sz="1800" spc="-15" dirty="0">
                <a:latin typeface="Arial MT"/>
                <a:cs typeface="Arial MT"/>
              </a:rPr>
              <a:t> </a:t>
            </a:r>
            <a:r>
              <a:rPr sz="1800" spc="-5" dirty="0">
                <a:latin typeface="Arial MT"/>
                <a:cs typeface="Arial MT"/>
              </a:rPr>
              <a:t>codes inside </a:t>
            </a:r>
            <a:r>
              <a:rPr sz="1800" dirty="0">
                <a:latin typeface="Arial MT"/>
                <a:cs typeface="Arial MT"/>
              </a:rPr>
              <a:t>the</a:t>
            </a:r>
            <a:r>
              <a:rPr sz="1800" spc="-20" dirty="0">
                <a:latin typeface="Arial MT"/>
                <a:cs typeface="Arial MT"/>
              </a:rPr>
              <a:t> </a:t>
            </a:r>
            <a:r>
              <a:rPr sz="1800" spc="-5" dirty="0">
                <a:latin typeface="Arial MT"/>
                <a:cs typeface="Arial MT"/>
              </a:rPr>
              <a:t>body </a:t>
            </a:r>
            <a:r>
              <a:rPr sz="1800" dirty="0">
                <a:latin typeface="Arial MT"/>
                <a:cs typeface="Arial MT"/>
              </a:rPr>
              <a:t>of</a:t>
            </a:r>
            <a:r>
              <a:rPr sz="1800" spc="-20" dirty="0">
                <a:latin typeface="Arial MT"/>
                <a:cs typeface="Arial MT"/>
              </a:rPr>
              <a:t> </a:t>
            </a:r>
            <a:r>
              <a:rPr sz="1800" dirty="0">
                <a:latin typeface="Arial MT"/>
                <a:cs typeface="Arial MT"/>
              </a:rPr>
              <a:t>if</a:t>
            </a:r>
          </a:p>
          <a:p>
            <a:pPr marL="90805">
              <a:lnSpc>
                <a:spcPct val="100000"/>
              </a:lnSpc>
            </a:pPr>
            <a:r>
              <a:rPr sz="1800" dirty="0">
                <a:latin typeface="Arial MT"/>
                <a:cs typeface="Arial MT"/>
              </a:rPr>
              <a:t>}</a:t>
            </a:r>
          </a:p>
          <a:p>
            <a:pPr marL="90805">
              <a:lnSpc>
                <a:spcPct val="100000"/>
              </a:lnSpc>
            </a:pPr>
            <a:r>
              <a:rPr sz="1800" spc="-5" dirty="0">
                <a:latin typeface="Arial MT"/>
                <a:cs typeface="Arial MT"/>
              </a:rPr>
              <a:t>else</a:t>
            </a:r>
            <a:endParaRPr sz="1800" dirty="0">
              <a:latin typeface="Arial MT"/>
              <a:cs typeface="Arial MT"/>
            </a:endParaRPr>
          </a:p>
          <a:p>
            <a:pPr marL="90805">
              <a:lnSpc>
                <a:spcPct val="100000"/>
              </a:lnSpc>
            </a:pPr>
            <a:r>
              <a:rPr sz="1800" dirty="0">
                <a:latin typeface="Arial MT"/>
                <a:cs typeface="Arial MT"/>
              </a:rPr>
              <a:t>{</a:t>
            </a:r>
          </a:p>
          <a:p>
            <a:pPr marL="548005">
              <a:lnSpc>
                <a:spcPct val="100000"/>
              </a:lnSpc>
            </a:pPr>
            <a:r>
              <a:rPr sz="1800" dirty="0">
                <a:latin typeface="Arial MT"/>
                <a:cs typeface="Arial MT"/>
              </a:rPr>
              <a:t>//</a:t>
            </a:r>
            <a:r>
              <a:rPr sz="1800" spc="-15" dirty="0">
                <a:latin typeface="Arial MT"/>
                <a:cs typeface="Arial MT"/>
              </a:rPr>
              <a:t> </a:t>
            </a:r>
            <a:r>
              <a:rPr sz="1800" spc="-5" dirty="0">
                <a:latin typeface="Arial MT"/>
                <a:cs typeface="Arial MT"/>
              </a:rPr>
              <a:t>codes</a:t>
            </a:r>
            <a:r>
              <a:rPr sz="1800" dirty="0">
                <a:latin typeface="Arial MT"/>
                <a:cs typeface="Arial MT"/>
              </a:rPr>
              <a:t> </a:t>
            </a:r>
            <a:r>
              <a:rPr sz="1800" spc="-5" dirty="0">
                <a:latin typeface="Arial MT"/>
                <a:cs typeface="Arial MT"/>
              </a:rPr>
              <a:t>inside </a:t>
            </a:r>
            <a:r>
              <a:rPr sz="1800" dirty="0">
                <a:latin typeface="Arial MT"/>
                <a:cs typeface="Arial MT"/>
              </a:rPr>
              <a:t>the</a:t>
            </a:r>
            <a:r>
              <a:rPr sz="1800" spc="-20" dirty="0">
                <a:latin typeface="Arial MT"/>
                <a:cs typeface="Arial MT"/>
              </a:rPr>
              <a:t> </a:t>
            </a:r>
            <a:r>
              <a:rPr sz="1800" spc="-5" dirty="0">
                <a:latin typeface="Arial MT"/>
                <a:cs typeface="Arial MT"/>
              </a:rPr>
              <a:t>body</a:t>
            </a:r>
            <a:r>
              <a:rPr sz="1800" dirty="0">
                <a:latin typeface="Arial MT"/>
                <a:cs typeface="Arial MT"/>
              </a:rPr>
              <a:t> </a:t>
            </a:r>
            <a:r>
              <a:rPr sz="1800" spc="-5" dirty="0">
                <a:latin typeface="Arial MT"/>
                <a:cs typeface="Arial MT"/>
              </a:rPr>
              <a:t>of</a:t>
            </a:r>
            <a:r>
              <a:rPr sz="1800" spc="-15" dirty="0">
                <a:latin typeface="Arial MT"/>
                <a:cs typeface="Arial MT"/>
              </a:rPr>
              <a:t> </a:t>
            </a:r>
            <a:r>
              <a:rPr sz="1800" spc="-5" dirty="0">
                <a:latin typeface="Arial MT"/>
                <a:cs typeface="Arial MT"/>
              </a:rPr>
              <a:t>else</a:t>
            </a:r>
            <a:endParaRPr sz="1800" dirty="0">
              <a:latin typeface="Arial MT"/>
              <a:cs typeface="Arial MT"/>
            </a:endParaRPr>
          </a:p>
          <a:p>
            <a:pPr marL="90805">
              <a:lnSpc>
                <a:spcPts val="2050"/>
              </a:lnSpc>
            </a:pPr>
            <a:r>
              <a:rPr sz="1800" dirty="0">
                <a:latin typeface="Arial MT"/>
                <a:cs typeface="Arial MT"/>
              </a:rPr>
              <a:t>}</a:t>
            </a:r>
          </a:p>
        </p:txBody>
      </p:sp>
      <p:sp>
        <p:nvSpPr>
          <p:cNvPr id="12" name="TextBox 11"/>
          <p:cNvSpPr txBox="1"/>
          <p:nvPr/>
        </p:nvSpPr>
        <p:spPr>
          <a:xfrm>
            <a:off x="332638" y="2257829"/>
            <a:ext cx="6372962" cy="1366528"/>
          </a:xfrm>
          <a:prstGeom prst="rect">
            <a:avLst/>
          </a:prstGeom>
          <a:noFill/>
        </p:spPr>
        <p:txBody>
          <a:bodyPr wrap="square" rtlCol="0">
            <a:spAutoFit/>
          </a:bodyPr>
          <a:lstStyle/>
          <a:p>
            <a:pPr marL="12065" marR="5080">
              <a:lnSpc>
                <a:spcPct val="114999"/>
              </a:lnSpc>
              <a:spcBef>
                <a:spcPts val="95"/>
              </a:spcBef>
              <a:tabLst>
                <a:tab pos="367665" algn="l"/>
                <a:tab pos="368300" algn="l"/>
              </a:tabLst>
            </a:pPr>
            <a:r>
              <a:rPr lang="en-US" sz="2400" b="1" spc="55" dirty="0" smtClean="0">
                <a:solidFill>
                  <a:srgbClr val="434343"/>
                </a:solidFill>
                <a:latin typeface="Roboto"/>
                <a:cs typeface="Roboto"/>
              </a:rPr>
              <a:t> </a:t>
            </a:r>
            <a:r>
              <a:rPr lang="en-US" sz="2400" b="1" spc="55" dirty="0" smtClean="0">
                <a:solidFill>
                  <a:srgbClr val="434343"/>
                </a:solidFill>
                <a:cs typeface="Roboto"/>
              </a:rPr>
              <a:t>if...else statement executes some code if the test expression is true (nonzero) and some other code if the test expression is false (0).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73773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45" dirty="0"/>
              <a:t> </a:t>
            </a:r>
            <a:r>
              <a:rPr dirty="0"/>
              <a:t>if...else</a:t>
            </a:r>
            <a:r>
              <a:rPr spc="-40" dirty="0"/>
              <a:t> </a:t>
            </a:r>
            <a:r>
              <a:rPr dirty="0"/>
              <a:t>statement</a:t>
            </a:r>
          </a:p>
        </p:txBody>
      </p:sp>
      <p:grpSp>
        <p:nvGrpSpPr>
          <p:cNvPr id="3" name="object 3"/>
          <p:cNvGrpSpPr/>
          <p:nvPr/>
        </p:nvGrpSpPr>
        <p:grpSpPr>
          <a:xfrm>
            <a:off x="10553700" y="6073140"/>
            <a:ext cx="1638300" cy="346075"/>
            <a:chOff x="10553700" y="6073140"/>
            <a:chExt cx="1638300" cy="346075"/>
          </a:xfrm>
        </p:grpSpPr>
        <p:sp>
          <p:nvSpPr>
            <p:cNvPr id="4" name="object 4"/>
            <p:cNvSpPr/>
            <p:nvPr/>
          </p:nvSpPr>
          <p:spPr>
            <a:xfrm>
              <a:off x="10553700" y="6073140"/>
              <a:ext cx="1638300" cy="215265"/>
            </a:xfrm>
            <a:custGeom>
              <a:avLst/>
              <a:gdLst/>
              <a:ahLst/>
              <a:cxnLst/>
              <a:rect l="l" t="t" r="r" b="b"/>
              <a:pathLst>
                <a:path w="1638300" h="215264">
                  <a:moveTo>
                    <a:pt x="0" y="214884"/>
                  </a:moveTo>
                  <a:lnTo>
                    <a:pt x="1638300" y="214884"/>
                  </a:lnTo>
                  <a:lnTo>
                    <a:pt x="1638300" y="0"/>
                  </a:lnTo>
                  <a:lnTo>
                    <a:pt x="0" y="0"/>
                  </a:lnTo>
                  <a:lnTo>
                    <a:pt x="0" y="214884"/>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2"/>
              <a:ext cx="202692" cy="204215"/>
            </a:xfrm>
            <a:prstGeom prst="rect">
              <a:avLst/>
            </a:prstGeom>
          </p:spPr>
        </p:pic>
      </p:grpSp>
      <p:sp>
        <p:nvSpPr>
          <p:cNvPr id="6" name="object 6"/>
          <p:cNvSpPr txBox="1"/>
          <p:nvPr/>
        </p:nvSpPr>
        <p:spPr>
          <a:xfrm>
            <a:off x="472440" y="2455823"/>
            <a:ext cx="10081260" cy="3963264"/>
          </a:xfrm>
          <a:prstGeom prst="rect">
            <a:avLst/>
          </a:prstGeom>
          <a:solidFill>
            <a:srgbClr val="999999"/>
          </a:solidFill>
          <a:ln w="9525">
            <a:solidFill>
              <a:srgbClr val="434343"/>
            </a:solidFill>
          </a:ln>
        </p:spPr>
        <p:txBody>
          <a:bodyPr vert="horz" wrap="square" lIns="0" tIns="84455" rIns="0" bIns="0" rtlCol="0">
            <a:spAutoFit/>
          </a:bodyPr>
          <a:lstStyle/>
          <a:p>
            <a:pPr marL="90805">
              <a:lnSpc>
                <a:spcPct val="100000"/>
              </a:lnSpc>
              <a:spcBef>
                <a:spcPts val="665"/>
              </a:spcBef>
            </a:pPr>
            <a:r>
              <a:rPr b="1" dirty="0">
                <a:solidFill>
                  <a:schemeClr val="bg1"/>
                </a:solidFill>
                <a:cs typeface="Arial"/>
              </a:rPr>
              <a:t>//</a:t>
            </a:r>
            <a:r>
              <a:rPr b="1" spc="-30" dirty="0">
                <a:solidFill>
                  <a:schemeClr val="bg1"/>
                </a:solidFill>
                <a:cs typeface="Arial"/>
              </a:rPr>
              <a:t> </a:t>
            </a:r>
            <a:r>
              <a:rPr b="1" dirty="0">
                <a:solidFill>
                  <a:schemeClr val="bg1"/>
                </a:solidFill>
                <a:cs typeface="Arial"/>
              </a:rPr>
              <a:t>Program</a:t>
            </a:r>
            <a:r>
              <a:rPr b="1" spc="-10" dirty="0">
                <a:solidFill>
                  <a:schemeClr val="bg1"/>
                </a:solidFill>
                <a:cs typeface="Arial"/>
              </a:rPr>
              <a:t> </a:t>
            </a:r>
            <a:r>
              <a:rPr b="1" dirty="0">
                <a:solidFill>
                  <a:schemeClr val="bg1"/>
                </a:solidFill>
                <a:cs typeface="Arial"/>
              </a:rPr>
              <a:t>to</a:t>
            </a:r>
            <a:r>
              <a:rPr b="1" spc="-20" dirty="0">
                <a:solidFill>
                  <a:schemeClr val="bg1"/>
                </a:solidFill>
                <a:cs typeface="Arial"/>
              </a:rPr>
              <a:t> </a:t>
            </a:r>
            <a:r>
              <a:rPr b="1" dirty="0">
                <a:solidFill>
                  <a:schemeClr val="bg1"/>
                </a:solidFill>
                <a:cs typeface="Arial"/>
              </a:rPr>
              <a:t>check</a:t>
            </a:r>
            <a:r>
              <a:rPr b="1" spc="-25" dirty="0">
                <a:solidFill>
                  <a:schemeClr val="bg1"/>
                </a:solidFill>
                <a:cs typeface="Arial"/>
              </a:rPr>
              <a:t> </a:t>
            </a:r>
            <a:r>
              <a:rPr b="1" spc="5" dirty="0">
                <a:solidFill>
                  <a:schemeClr val="bg1"/>
                </a:solidFill>
                <a:cs typeface="Arial"/>
              </a:rPr>
              <a:t>whether</a:t>
            </a:r>
            <a:r>
              <a:rPr b="1" spc="-50" dirty="0">
                <a:solidFill>
                  <a:schemeClr val="bg1"/>
                </a:solidFill>
                <a:cs typeface="Arial"/>
              </a:rPr>
              <a:t> </a:t>
            </a:r>
            <a:r>
              <a:rPr b="1" dirty="0">
                <a:solidFill>
                  <a:schemeClr val="bg1"/>
                </a:solidFill>
                <a:cs typeface="Arial"/>
              </a:rPr>
              <a:t>an integer</a:t>
            </a:r>
            <a:r>
              <a:rPr b="1" spc="-30" dirty="0">
                <a:solidFill>
                  <a:schemeClr val="bg1"/>
                </a:solidFill>
                <a:cs typeface="Arial"/>
              </a:rPr>
              <a:t> </a:t>
            </a:r>
            <a:r>
              <a:rPr b="1" dirty="0">
                <a:solidFill>
                  <a:schemeClr val="bg1"/>
                </a:solidFill>
                <a:cs typeface="Arial"/>
              </a:rPr>
              <a:t>entered</a:t>
            </a:r>
            <a:r>
              <a:rPr b="1" spc="-30" dirty="0">
                <a:solidFill>
                  <a:schemeClr val="bg1"/>
                </a:solidFill>
                <a:cs typeface="Arial"/>
              </a:rPr>
              <a:t> </a:t>
            </a:r>
            <a:r>
              <a:rPr b="1" dirty="0">
                <a:solidFill>
                  <a:schemeClr val="bg1"/>
                </a:solidFill>
                <a:cs typeface="Arial"/>
              </a:rPr>
              <a:t>by</a:t>
            </a:r>
            <a:r>
              <a:rPr b="1" spc="-15" dirty="0">
                <a:solidFill>
                  <a:schemeClr val="bg1"/>
                </a:solidFill>
                <a:cs typeface="Arial"/>
              </a:rPr>
              <a:t> </a:t>
            </a:r>
            <a:r>
              <a:rPr b="1" dirty="0">
                <a:solidFill>
                  <a:schemeClr val="bg1"/>
                </a:solidFill>
                <a:cs typeface="Arial"/>
              </a:rPr>
              <a:t>the</a:t>
            </a:r>
            <a:r>
              <a:rPr b="1" spc="-15" dirty="0">
                <a:solidFill>
                  <a:schemeClr val="bg1"/>
                </a:solidFill>
                <a:cs typeface="Arial"/>
              </a:rPr>
              <a:t> </a:t>
            </a:r>
            <a:r>
              <a:rPr b="1" dirty="0">
                <a:solidFill>
                  <a:schemeClr val="bg1"/>
                </a:solidFill>
                <a:cs typeface="Arial"/>
              </a:rPr>
              <a:t>user</a:t>
            </a:r>
            <a:r>
              <a:rPr b="1" spc="-15" dirty="0">
                <a:solidFill>
                  <a:schemeClr val="bg1"/>
                </a:solidFill>
                <a:cs typeface="Arial"/>
              </a:rPr>
              <a:t> </a:t>
            </a:r>
            <a:r>
              <a:rPr b="1" dirty="0">
                <a:solidFill>
                  <a:schemeClr val="bg1"/>
                </a:solidFill>
                <a:cs typeface="Arial"/>
              </a:rPr>
              <a:t>is</a:t>
            </a:r>
            <a:r>
              <a:rPr b="1" spc="-20" dirty="0">
                <a:solidFill>
                  <a:schemeClr val="bg1"/>
                </a:solidFill>
                <a:cs typeface="Arial"/>
              </a:rPr>
              <a:t> </a:t>
            </a:r>
            <a:r>
              <a:rPr b="1" dirty="0">
                <a:solidFill>
                  <a:schemeClr val="bg1"/>
                </a:solidFill>
                <a:cs typeface="Arial"/>
              </a:rPr>
              <a:t>odd or </a:t>
            </a:r>
            <a:r>
              <a:rPr b="1" spc="-10" dirty="0">
                <a:solidFill>
                  <a:schemeClr val="bg1"/>
                </a:solidFill>
                <a:cs typeface="Arial"/>
              </a:rPr>
              <a:t>even</a:t>
            </a:r>
            <a:endParaRPr dirty="0">
              <a:solidFill>
                <a:schemeClr val="bg1"/>
              </a:solidFill>
              <a:cs typeface="Arial"/>
            </a:endParaRPr>
          </a:p>
          <a:p>
            <a:pPr marL="90805">
              <a:lnSpc>
                <a:spcPct val="100000"/>
              </a:lnSpc>
              <a:spcBef>
                <a:spcPts val="5"/>
              </a:spcBef>
            </a:pPr>
            <a:r>
              <a:rPr spc="-5" dirty="0">
                <a:solidFill>
                  <a:schemeClr val="bg1"/>
                </a:solidFill>
                <a:cs typeface="Arial MT"/>
              </a:rPr>
              <a:t>#include</a:t>
            </a:r>
            <a:r>
              <a:rPr spc="-10" dirty="0">
                <a:solidFill>
                  <a:schemeClr val="bg1"/>
                </a:solidFill>
                <a:cs typeface="Arial MT"/>
              </a:rPr>
              <a:t> </a:t>
            </a:r>
            <a:r>
              <a:rPr spc="-5" dirty="0">
                <a:solidFill>
                  <a:schemeClr val="bg1"/>
                </a:solidFill>
                <a:cs typeface="Arial MT"/>
              </a:rPr>
              <a:t>&lt;stdio.h&gt;</a:t>
            </a:r>
            <a:endParaRPr dirty="0">
              <a:solidFill>
                <a:schemeClr val="bg1"/>
              </a:solidFill>
              <a:cs typeface="Arial MT"/>
            </a:endParaRPr>
          </a:p>
          <a:p>
            <a:pPr marL="90805">
              <a:lnSpc>
                <a:spcPct val="100000"/>
              </a:lnSpc>
              <a:spcBef>
                <a:spcPts val="5"/>
              </a:spcBef>
            </a:pPr>
            <a:r>
              <a:rPr dirty="0">
                <a:solidFill>
                  <a:schemeClr val="bg1"/>
                </a:solidFill>
                <a:cs typeface="Arial MT"/>
              </a:rPr>
              <a:t>int</a:t>
            </a:r>
            <a:r>
              <a:rPr spc="-45" dirty="0">
                <a:solidFill>
                  <a:schemeClr val="bg1"/>
                </a:solidFill>
                <a:cs typeface="Arial MT"/>
              </a:rPr>
              <a:t> </a:t>
            </a:r>
            <a:r>
              <a:rPr dirty="0">
                <a:solidFill>
                  <a:schemeClr val="bg1"/>
                </a:solidFill>
                <a:cs typeface="Arial MT"/>
              </a:rPr>
              <a:t>main()</a:t>
            </a:r>
          </a:p>
          <a:p>
            <a:pPr marL="90805">
              <a:lnSpc>
                <a:spcPct val="100000"/>
              </a:lnSpc>
            </a:pPr>
            <a:r>
              <a:rPr dirty="0">
                <a:solidFill>
                  <a:schemeClr val="bg1"/>
                </a:solidFill>
                <a:cs typeface="Arial MT"/>
              </a:rPr>
              <a:t>{</a:t>
            </a:r>
          </a:p>
          <a:p>
            <a:pPr marL="548640">
              <a:lnSpc>
                <a:spcPct val="100000"/>
              </a:lnSpc>
            </a:pPr>
            <a:r>
              <a:rPr dirty="0">
                <a:solidFill>
                  <a:schemeClr val="bg1"/>
                </a:solidFill>
                <a:cs typeface="Arial MT"/>
              </a:rPr>
              <a:t>int</a:t>
            </a:r>
            <a:r>
              <a:rPr spc="-40" dirty="0">
                <a:solidFill>
                  <a:schemeClr val="bg1"/>
                </a:solidFill>
                <a:cs typeface="Arial MT"/>
              </a:rPr>
              <a:t> </a:t>
            </a:r>
            <a:r>
              <a:rPr dirty="0">
                <a:solidFill>
                  <a:schemeClr val="bg1"/>
                </a:solidFill>
                <a:cs typeface="Arial MT"/>
              </a:rPr>
              <a:t>number;</a:t>
            </a:r>
          </a:p>
          <a:p>
            <a:pPr marL="548640" marR="7026909">
              <a:lnSpc>
                <a:spcPct val="100000"/>
              </a:lnSpc>
            </a:pPr>
            <a:r>
              <a:rPr dirty="0">
                <a:solidFill>
                  <a:schemeClr val="bg1"/>
                </a:solidFill>
                <a:cs typeface="Arial MT"/>
              </a:rPr>
              <a:t>printf("Enter</a:t>
            </a:r>
            <a:r>
              <a:rPr spc="-20" dirty="0">
                <a:solidFill>
                  <a:schemeClr val="bg1"/>
                </a:solidFill>
                <a:cs typeface="Arial MT"/>
              </a:rPr>
              <a:t> </a:t>
            </a:r>
            <a:r>
              <a:rPr dirty="0">
                <a:solidFill>
                  <a:schemeClr val="bg1"/>
                </a:solidFill>
                <a:cs typeface="Arial MT"/>
              </a:rPr>
              <a:t>an</a:t>
            </a:r>
            <a:r>
              <a:rPr spc="-20" dirty="0">
                <a:solidFill>
                  <a:schemeClr val="bg1"/>
                </a:solidFill>
                <a:cs typeface="Arial MT"/>
              </a:rPr>
              <a:t> </a:t>
            </a:r>
            <a:r>
              <a:rPr dirty="0">
                <a:solidFill>
                  <a:schemeClr val="bg1"/>
                </a:solidFill>
                <a:cs typeface="Arial MT"/>
              </a:rPr>
              <a:t>integer:</a:t>
            </a:r>
            <a:r>
              <a:rPr spc="-35" dirty="0">
                <a:solidFill>
                  <a:schemeClr val="bg1"/>
                </a:solidFill>
                <a:cs typeface="Arial MT"/>
              </a:rPr>
              <a:t> </a:t>
            </a:r>
            <a:r>
              <a:rPr spc="-5" dirty="0">
                <a:solidFill>
                  <a:schemeClr val="bg1"/>
                </a:solidFill>
                <a:cs typeface="Arial MT"/>
              </a:rPr>
              <a:t>"); </a:t>
            </a:r>
            <a:r>
              <a:rPr spc="-455" dirty="0">
                <a:solidFill>
                  <a:schemeClr val="bg1"/>
                </a:solidFill>
                <a:cs typeface="Arial MT"/>
              </a:rPr>
              <a:t> </a:t>
            </a:r>
            <a:r>
              <a:rPr dirty="0">
                <a:solidFill>
                  <a:schemeClr val="bg1"/>
                </a:solidFill>
                <a:cs typeface="Arial MT"/>
              </a:rPr>
              <a:t>scanf("%d",&amp;number);</a:t>
            </a:r>
          </a:p>
          <a:p>
            <a:pPr marL="548640">
              <a:lnSpc>
                <a:spcPct val="100000"/>
              </a:lnSpc>
            </a:pPr>
            <a:r>
              <a:rPr spc="-5" dirty="0">
                <a:solidFill>
                  <a:schemeClr val="bg1"/>
                </a:solidFill>
                <a:cs typeface="Arial MT"/>
              </a:rPr>
              <a:t>// </a:t>
            </a:r>
            <a:r>
              <a:rPr spc="5" dirty="0">
                <a:solidFill>
                  <a:schemeClr val="bg1"/>
                </a:solidFill>
                <a:cs typeface="Arial MT"/>
              </a:rPr>
              <a:t>True</a:t>
            </a:r>
            <a:r>
              <a:rPr spc="-35" dirty="0">
                <a:solidFill>
                  <a:schemeClr val="bg1"/>
                </a:solidFill>
                <a:cs typeface="Arial MT"/>
              </a:rPr>
              <a:t> </a:t>
            </a:r>
            <a:r>
              <a:rPr dirty="0">
                <a:solidFill>
                  <a:schemeClr val="bg1"/>
                </a:solidFill>
                <a:cs typeface="Arial MT"/>
              </a:rPr>
              <a:t>if</a:t>
            </a:r>
            <a:r>
              <a:rPr spc="-25" dirty="0">
                <a:solidFill>
                  <a:schemeClr val="bg1"/>
                </a:solidFill>
                <a:cs typeface="Arial MT"/>
              </a:rPr>
              <a:t> </a:t>
            </a:r>
            <a:r>
              <a:rPr dirty="0">
                <a:solidFill>
                  <a:schemeClr val="bg1"/>
                </a:solidFill>
                <a:cs typeface="Arial MT"/>
              </a:rPr>
              <a:t>remainder</a:t>
            </a:r>
            <a:r>
              <a:rPr spc="-10" dirty="0">
                <a:solidFill>
                  <a:schemeClr val="bg1"/>
                </a:solidFill>
                <a:cs typeface="Arial MT"/>
              </a:rPr>
              <a:t> </a:t>
            </a:r>
            <a:r>
              <a:rPr dirty="0">
                <a:solidFill>
                  <a:schemeClr val="bg1"/>
                </a:solidFill>
                <a:cs typeface="Arial MT"/>
              </a:rPr>
              <a:t>is</a:t>
            </a:r>
            <a:r>
              <a:rPr spc="-30" dirty="0">
                <a:solidFill>
                  <a:schemeClr val="bg1"/>
                </a:solidFill>
                <a:cs typeface="Arial MT"/>
              </a:rPr>
              <a:t> </a:t>
            </a:r>
            <a:r>
              <a:rPr dirty="0">
                <a:solidFill>
                  <a:schemeClr val="bg1"/>
                </a:solidFill>
                <a:cs typeface="Arial MT"/>
              </a:rPr>
              <a:t>0</a:t>
            </a:r>
          </a:p>
          <a:p>
            <a:pPr marL="548640">
              <a:lnSpc>
                <a:spcPct val="100000"/>
              </a:lnSpc>
              <a:spcBef>
                <a:spcPts val="5"/>
              </a:spcBef>
            </a:pPr>
            <a:r>
              <a:rPr spc="-5" dirty="0">
                <a:solidFill>
                  <a:schemeClr val="bg1"/>
                </a:solidFill>
                <a:cs typeface="Arial MT"/>
              </a:rPr>
              <a:t>if(</a:t>
            </a:r>
            <a:r>
              <a:rPr spc="-25" dirty="0">
                <a:solidFill>
                  <a:schemeClr val="bg1"/>
                </a:solidFill>
                <a:cs typeface="Arial MT"/>
              </a:rPr>
              <a:t> </a:t>
            </a:r>
            <a:r>
              <a:rPr dirty="0">
                <a:solidFill>
                  <a:schemeClr val="bg1"/>
                </a:solidFill>
                <a:cs typeface="Arial MT"/>
              </a:rPr>
              <a:t>number%2</a:t>
            </a:r>
            <a:r>
              <a:rPr spc="-10" dirty="0">
                <a:solidFill>
                  <a:schemeClr val="bg1"/>
                </a:solidFill>
                <a:cs typeface="Arial MT"/>
              </a:rPr>
              <a:t> </a:t>
            </a:r>
            <a:r>
              <a:rPr dirty="0">
                <a:solidFill>
                  <a:schemeClr val="bg1"/>
                </a:solidFill>
                <a:cs typeface="Arial MT"/>
              </a:rPr>
              <a:t>==</a:t>
            </a:r>
            <a:r>
              <a:rPr spc="-15" dirty="0">
                <a:solidFill>
                  <a:schemeClr val="bg1"/>
                </a:solidFill>
                <a:cs typeface="Arial MT"/>
              </a:rPr>
              <a:t> </a:t>
            </a:r>
            <a:r>
              <a:rPr dirty="0">
                <a:solidFill>
                  <a:schemeClr val="bg1"/>
                </a:solidFill>
                <a:cs typeface="Arial MT"/>
              </a:rPr>
              <a:t>0</a:t>
            </a:r>
            <a:r>
              <a:rPr spc="-25" dirty="0">
                <a:solidFill>
                  <a:schemeClr val="bg1"/>
                </a:solidFill>
                <a:cs typeface="Arial MT"/>
              </a:rPr>
              <a:t> </a:t>
            </a:r>
            <a:r>
              <a:rPr dirty="0">
                <a:solidFill>
                  <a:schemeClr val="bg1"/>
                </a:solidFill>
                <a:cs typeface="Arial MT"/>
              </a:rPr>
              <a:t>)</a:t>
            </a:r>
          </a:p>
          <a:p>
            <a:pPr marL="548640" marR="5754370">
              <a:lnSpc>
                <a:spcPct val="100000"/>
              </a:lnSpc>
            </a:pPr>
            <a:r>
              <a:rPr spc="-5" dirty="0">
                <a:solidFill>
                  <a:schemeClr val="bg1"/>
                </a:solidFill>
                <a:cs typeface="Arial MT"/>
              </a:rPr>
              <a:t>printf("%d</a:t>
            </a:r>
            <a:r>
              <a:rPr spc="10" dirty="0">
                <a:solidFill>
                  <a:schemeClr val="bg1"/>
                </a:solidFill>
                <a:cs typeface="Arial MT"/>
              </a:rPr>
              <a:t> </a:t>
            </a:r>
            <a:r>
              <a:rPr dirty="0">
                <a:solidFill>
                  <a:schemeClr val="bg1"/>
                </a:solidFill>
                <a:cs typeface="Arial MT"/>
              </a:rPr>
              <a:t>is</a:t>
            </a:r>
            <a:r>
              <a:rPr spc="5" dirty="0">
                <a:solidFill>
                  <a:schemeClr val="bg1"/>
                </a:solidFill>
                <a:cs typeface="Arial MT"/>
              </a:rPr>
              <a:t> </a:t>
            </a:r>
            <a:r>
              <a:rPr dirty="0">
                <a:solidFill>
                  <a:schemeClr val="bg1"/>
                </a:solidFill>
                <a:cs typeface="Arial MT"/>
              </a:rPr>
              <a:t>an</a:t>
            </a:r>
            <a:r>
              <a:rPr spc="15" dirty="0">
                <a:solidFill>
                  <a:schemeClr val="bg1"/>
                </a:solidFill>
                <a:cs typeface="Arial MT"/>
              </a:rPr>
              <a:t> </a:t>
            </a:r>
            <a:r>
              <a:rPr dirty="0">
                <a:solidFill>
                  <a:schemeClr val="bg1"/>
                </a:solidFill>
                <a:cs typeface="Arial MT"/>
              </a:rPr>
              <a:t>even</a:t>
            </a:r>
            <a:r>
              <a:rPr spc="15" dirty="0">
                <a:solidFill>
                  <a:schemeClr val="bg1"/>
                </a:solidFill>
                <a:cs typeface="Arial MT"/>
              </a:rPr>
              <a:t> </a:t>
            </a:r>
            <a:r>
              <a:rPr spc="-5" dirty="0">
                <a:solidFill>
                  <a:schemeClr val="bg1"/>
                </a:solidFill>
                <a:cs typeface="Arial MT"/>
              </a:rPr>
              <a:t>integer.",number); </a:t>
            </a:r>
            <a:r>
              <a:rPr spc="-459" dirty="0">
                <a:solidFill>
                  <a:schemeClr val="bg1"/>
                </a:solidFill>
                <a:cs typeface="Arial MT"/>
              </a:rPr>
              <a:t> </a:t>
            </a:r>
            <a:r>
              <a:rPr dirty="0">
                <a:solidFill>
                  <a:schemeClr val="bg1"/>
                </a:solidFill>
                <a:cs typeface="Arial MT"/>
              </a:rPr>
              <a:t>else</a:t>
            </a:r>
          </a:p>
          <a:p>
            <a:pPr marL="548640">
              <a:lnSpc>
                <a:spcPct val="100000"/>
              </a:lnSpc>
            </a:pPr>
            <a:r>
              <a:rPr spc="-5" dirty="0">
                <a:solidFill>
                  <a:schemeClr val="bg1"/>
                </a:solidFill>
                <a:cs typeface="Arial MT"/>
              </a:rPr>
              <a:t>printf("%d</a:t>
            </a:r>
            <a:r>
              <a:rPr spc="5" dirty="0">
                <a:solidFill>
                  <a:schemeClr val="bg1"/>
                </a:solidFill>
                <a:cs typeface="Arial MT"/>
              </a:rPr>
              <a:t> </a:t>
            </a:r>
            <a:r>
              <a:rPr dirty="0">
                <a:solidFill>
                  <a:schemeClr val="bg1"/>
                </a:solidFill>
                <a:cs typeface="Arial MT"/>
              </a:rPr>
              <a:t>is</a:t>
            </a:r>
            <a:r>
              <a:rPr spc="5" dirty="0">
                <a:solidFill>
                  <a:schemeClr val="bg1"/>
                </a:solidFill>
                <a:cs typeface="Arial MT"/>
              </a:rPr>
              <a:t> </a:t>
            </a:r>
            <a:r>
              <a:rPr dirty="0">
                <a:solidFill>
                  <a:schemeClr val="bg1"/>
                </a:solidFill>
                <a:cs typeface="Arial MT"/>
              </a:rPr>
              <a:t>an</a:t>
            </a:r>
            <a:r>
              <a:rPr spc="10" dirty="0">
                <a:solidFill>
                  <a:schemeClr val="bg1"/>
                </a:solidFill>
                <a:cs typeface="Arial MT"/>
              </a:rPr>
              <a:t> </a:t>
            </a:r>
            <a:r>
              <a:rPr dirty="0">
                <a:solidFill>
                  <a:schemeClr val="bg1"/>
                </a:solidFill>
                <a:cs typeface="Arial MT"/>
              </a:rPr>
              <a:t>odd</a:t>
            </a:r>
            <a:r>
              <a:rPr spc="15" dirty="0">
                <a:solidFill>
                  <a:schemeClr val="bg1"/>
                </a:solidFill>
                <a:cs typeface="Arial MT"/>
              </a:rPr>
              <a:t> </a:t>
            </a:r>
            <a:r>
              <a:rPr spc="-5" dirty="0">
                <a:solidFill>
                  <a:schemeClr val="bg1"/>
                </a:solidFill>
                <a:cs typeface="Arial MT"/>
              </a:rPr>
              <a:t>integer.",number);</a:t>
            </a:r>
            <a:endParaRPr dirty="0">
              <a:solidFill>
                <a:schemeClr val="bg1"/>
              </a:solidFill>
              <a:cs typeface="Arial MT"/>
            </a:endParaRPr>
          </a:p>
          <a:p>
            <a:pPr marL="548640">
              <a:lnSpc>
                <a:spcPct val="100000"/>
              </a:lnSpc>
            </a:pPr>
            <a:r>
              <a:rPr dirty="0">
                <a:solidFill>
                  <a:schemeClr val="bg1"/>
                </a:solidFill>
                <a:cs typeface="Arial MT"/>
              </a:rPr>
              <a:t>return</a:t>
            </a:r>
            <a:r>
              <a:rPr spc="-45" dirty="0">
                <a:solidFill>
                  <a:schemeClr val="bg1"/>
                </a:solidFill>
                <a:cs typeface="Arial MT"/>
              </a:rPr>
              <a:t> </a:t>
            </a:r>
            <a:r>
              <a:rPr dirty="0">
                <a:solidFill>
                  <a:schemeClr val="bg1"/>
                </a:solidFill>
                <a:cs typeface="Arial MT"/>
              </a:rPr>
              <a:t>0;</a:t>
            </a:r>
          </a:p>
          <a:p>
            <a:pPr marL="90805">
              <a:lnSpc>
                <a:spcPct val="100000"/>
              </a:lnSpc>
            </a:pPr>
            <a:r>
              <a:rPr dirty="0">
                <a:solidFill>
                  <a:schemeClr val="bg1"/>
                </a:solidFill>
                <a:cs typeface="Arial MT"/>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158740" cy="513715"/>
          </a:xfrm>
          <a:prstGeom prst="rect">
            <a:avLst/>
          </a:prstGeom>
        </p:spPr>
        <p:txBody>
          <a:bodyPr vert="horz" wrap="square" lIns="0" tIns="13335" rIns="0" bIns="0" rtlCol="0">
            <a:spAutoFit/>
          </a:bodyPr>
          <a:lstStyle/>
          <a:p>
            <a:pPr marL="12700">
              <a:lnSpc>
                <a:spcPct val="100000"/>
              </a:lnSpc>
              <a:spcBef>
                <a:spcPts val="105"/>
              </a:spcBef>
            </a:pPr>
            <a:r>
              <a:rPr dirty="0"/>
              <a:t>1.3</a:t>
            </a:r>
            <a:r>
              <a:rPr spc="-10" dirty="0"/>
              <a:t> </a:t>
            </a:r>
            <a:r>
              <a:rPr spc="-5" dirty="0"/>
              <a:t>if...else</a:t>
            </a:r>
            <a:r>
              <a:rPr spc="-10" dirty="0"/>
              <a:t> </a:t>
            </a:r>
            <a:r>
              <a:rPr spc="-5" dirty="0"/>
              <a:t>if....else</a:t>
            </a:r>
            <a:r>
              <a:rPr spc="-10" dirty="0"/>
              <a:t> </a:t>
            </a:r>
            <a:r>
              <a:rPr dirty="0"/>
              <a:t>Statement</a:t>
            </a:r>
          </a:p>
        </p:txBody>
      </p:sp>
      <p:sp>
        <p:nvSpPr>
          <p:cNvPr id="3" name="object 3"/>
          <p:cNvSpPr txBox="1"/>
          <p:nvPr/>
        </p:nvSpPr>
        <p:spPr>
          <a:xfrm>
            <a:off x="598423" y="2477414"/>
            <a:ext cx="10202545" cy="3795911"/>
          </a:xfrm>
          <a:prstGeom prst="rect">
            <a:avLst/>
          </a:prstGeom>
        </p:spPr>
        <p:txBody>
          <a:bodyPr vert="horz" wrap="square" lIns="0" tIns="12700" rIns="0" bIns="0" rtlCol="0">
            <a:spAutoFit/>
          </a:bodyPr>
          <a:lstStyle/>
          <a:p>
            <a:pPr marL="381000" marR="229870" indent="-368935" algn="just">
              <a:lnSpc>
                <a:spcPct val="115100"/>
              </a:lnSpc>
              <a:spcBef>
                <a:spcPts val="100"/>
              </a:spcBef>
              <a:buFont typeface="Times New Roman"/>
              <a:buChar char="●"/>
              <a:tabLst>
                <a:tab pos="381635" algn="l"/>
              </a:tabLst>
            </a:pPr>
            <a:r>
              <a:rPr lang="en-US" sz="2800" spc="240" dirty="0" smtClean="0">
                <a:solidFill>
                  <a:srgbClr val="434343"/>
                </a:solidFill>
                <a:cs typeface="Roboto"/>
              </a:rPr>
              <a:t> </a:t>
            </a:r>
            <a:r>
              <a:rPr lang="en-US" sz="2800" b="1" spc="55" dirty="0">
                <a:solidFill>
                  <a:srgbClr val="434343"/>
                </a:solidFill>
                <a:cs typeface="Roboto"/>
              </a:rPr>
              <a:t>The if...else statement executes two different codes depending upon whether the test expression is true or false. Sometimes, a choice has to be made from more than 2 possibilities</a:t>
            </a:r>
            <a:r>
              <a:rPr lang="en-US" sz="2800" spc="240" dirty="0" smtClean="0">
                <a:solidFill>
                  <a:srgbClr val="434343"/>
                </a:solidFill>
                <a:cs typeface="Roboto"/>
              </a:rPr>
              <a:t>.</a:t>
            </a:r>
          </a:p>
          <a:p>
            <a:pPr marL="12065" marR="229870" algn="just">
              <a:lnSpc>
                <a:spcPct val="115100"/>
              </a:lnSpc>
              <a:spcBef>
                <a:spcPts val="100"/>
              </a:spcBef>
              <a:tabLst>
                <a:tab pos="381635" algn="l"/>
              </a:tabLst>
            </a:pPr>
            <a:endParaRPr sz="2800" dirty="0">
              <a:cs typeface="Roboto"/>
            </a:endParaRPr>
          </a:p>
          <a:p>
            <a:pPr marL="381000" indent="-368935">
              <a:lnSpc>
                <a:spcPct val="100000"/>
              </a:lnSpc>
              <a:buFont typeface="Times New Roman"/>
              <a:buChar char="●"/>
              <a:tabLst>
                <a:tab pos="381000" algn="l"/>
                <a:tab pos="381635" algn="l"/>
              </a:tabLst>
            </a:pPr>
            <a:r>
              <a:rPr lang="en-US" sz="2800" b="1" spc="55" dirty="0">
                <a:solidFill>
                  <a:srgbClr val="434343"/>
                </a:solidFill>
                <a:cs typeface="Roboto"/>
              </a:rPr>
              <a:t>The if...else if…else statement allows you to check for multiple test expressions and execute different codes for more than two conditions</a:t>
            </a:r>
            <a:endParaRPr sz="2800" b="1" spc="55" dirty="0">
              <a:solidFill>
                <a:srgbClr val="434343"/>
              </a:solidFill>
              <a:cs typeface="Roboto"/>
            </a:endParaRPr>
          </a:p>
        </p:txBody>
      </p:sp>
      <p:sp>
        <p:nvSpPr>
          <p:cNvPr id="4" name="object 4"/>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5" name="object 5"/>
          <p:cNvGrpSpPr/>
          <p:nvPr/>
        </p:nvGrpSpPr>
        <p:grpSpPr>
          <a:xfrm>
            <a:off x="8859011" y="6073140"/>
            <a:ext cx="3333115" cy="346075"/>
            <a:chOff x="8859011" y="6073140"/>
            <a:chExt cx="3333115" cy="346075"/>
          </a:xfrm>
        </p:grpSpPr>
        <p:sp>
          <p:nvSpPr>
            <p:cNvPr id="6" name="object 6"/>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7" name="object 7"/>
            <p:cNvPicPr/>
            <p:nvPr/>
          </p:nvPicPr>
          <p:blipFill>
            <a:blip r:embed="rId2" cstate="print"/>
            <a:stretch>
              <a:fillRect/>
            </a:stretch>
          </p:blipFill>
          <p:spPr>
            <a:xfrm>
              <a:off x="11399519" y="6214872"/>
              <a:ext cx="202692" cy="204215"/>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TotalTime>
  <Words>2246</Words>
  <Application>Microsoft Office PowerPoint</Application>
  <PresentationFormat>Widescreen</PresentationFormat>
  <Paragraphs>381</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Arial MT</vt:lpstr>
      <vt:lpstr>Calibri</vt:lpstr>
      <vt:lpstr>Courier New</vt:lpstr>
      <vt:lpstr>Roboto</vt:lpstr>
      <vt:lpstr>Times New Roman</vt:lpstr>
      <vt:lpstr>Office Theme</vt:lpstr>
      <vt:lpstr>PowerPoint Presentation</vt:lpstr>
      <vt:lpstr>CHAPTER-3</vt:lpstr>
      <vt:lpstr>Contents</vt:lpstr>
      <vt:lpstr>1. Decision Making</vt:lpstr>
      <vt:lpstr>1.1 if statement</vt:lpstr>
      <vt:lpstr>Example: if statement</vt:lpstr>
      <vt:lpstr>1.2 if...else statement</vt:lpstr>
      <vt:lpstr>Example: if...else statement</vt:lpstr>
      <vt:lpstr>1.3 if...else if....else Statement</vt:lpstr>
      <vt:lpstr>Syntax of if...else if....else statement.</vt:lpstr>
      <vt:lpstr>Example: if...else if....else statement</vt:lpstr>
      <vt:lpstr>1.4 Nested if else statement</vt:lpstr>
      <vt:lpstr>Syntax of Nested If else Statement</vt:lpstr>
      <vt:lpstr>Example of Nested if else Statement</vt:lpstr>
      <vt:lpstr>2. Loops</vt:lpstr>
      <vt:lpstr>2.1 for Loop</vt:lpstr>
      <vt:lpstr>Flowchart of For Loop</vt:lpstr>
      <vt:lpstr>Example: for loop</vt:lpstr>
      <vt:lpstr>2.2 while loop</vt:lpstr>
      <vt:lpstr>Example: while loop</vt:lpstr>
      <vt:lpstr>2.3 do...while loop</vt:lpstr>
      <vt:lpstr>do...while loop Syntax</vt:lpstr>
      <vt:lpstr>Example: do...while loop</vt:lpstr>
      <vt:lpstr>2.4 Nested loops</vt:lpstr>
      <vt:lpstr>2.4 Nestedloops (Con..)</vt:lpstr>
      <vt:lpstr>3. Break And Continue Statement</vt:lpstr>
      <vt:lpstr>Syntax of if...else if....else statement.</vt:lpstr>
      <vt:lpstr>How break statement works?</vt:lpstr>
      <vt:lpstr>Flowchart Of Break Statement</vt:lpstr>
      <vt:lpstr>Example: break statement</vt:lpstr>
      <vt:lpstr>3.2 Continue Statement</vt:lpstr>
      <vt:lpstr>Flowchart of Continue Statement</vt:lpstr>
      <vt:lpstr>How Continue Statement Works?</vt:lpstr>
      <vt:lpstr>Example: continue statement</vt:lpstr>
      <vt:lpstr>3.2. Switch Statement</vt:lpstr>
      <vt:lpstr>Syntax of switch...case</vt:lpstr>
      <vt:lpstr>Switch Statement Flowchart</vt:lpstr>
      <vt:lpstr>Example: switch Statement</vt:lpstr>
      <vt:lpstr>Syntax of if...else if....else statement.</vt:lpstr>
      <vt:lpstr>3.3  goto Statement</vt:lpstr>
      <vt:lpstr>Syntax of goto Statement</vt:lpstr>
      <vt:lpstr>What is Label?</vt:lpstr>
      <vt:lpstr>Example: goto Statement</vt:lpstr>
      <vt:lpstr>Example: goto Statement</vt:lpstr>
      <vt:lpstr>4. Pointer</vt:lpstr>
      <vt:lpstr>Pointer(Continue..)</vt:lpstr>
      <vt:lpstr>Double Pointer</vt:lpstr>
      <vt:lpstr>Double Pointer(continue..)</vt:lpstr>
      <vt:lpstr>Triple Pointer</vt:lpstr>
      <vt:lpstr>NULL Pointer</vt:lpstr>
      <vt:lpstr>Void Pointer </vt:lpstr>
      <vt:lpstr>Wild Pointer</vt:lpstr>
      <vt:lpstr>Const Pointer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dc:creator>
  <cp:lastModifiedBy>indu</cp:lastModifiedBy>
  <cp:revision>155</cp:revision>
  <dcterms:created xsi:type="dcterms:W3CDTF">2023-09-07T11:15:05Z</dcterms:created>
  <dcterms:modified xsi:type="dcterms:W3CDTF">2023-09-12T18:11:03Z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2022-01-10T00:00:00Z</vt:filetime>
  </property>
  <property fmtid="{D5CDD505-2E9C-101B-9397-08002B2CF9AE}" pid="3" name="Creator">
    <vt:lpwstr>Microsoft® PowerPoint® 2019</vt:lpwstr>
  </property>
  <property fmtid="{D5CDD505-2E9C-101B-9397-08002B2CF9AE}" pid="4" name="LastSaved">
    <vt:filetime>2023-09-07T00:00:00Z</vt:filetime>
  </property>
</Properties>
</file>