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3" r:id="rId46"/>
    <p:sldId id="312" r:id="rId47"/>
    <p:sldId id="305" r:id="rId48"/>
    <p:sldId id="306" r:id="rId49"/>
    <p:sldId id="307" r:id="rId50"/>
    <p:sldId id="308" r:id="rId51"/>
    <p:sldId id="309" r:id="rId52"/>
    <p:sldId id="310" r:id="rId53"/>
    <p:sldId id="311" r:id="rId54"/>
    <p:sldId id="300" r:id="rId55"/>
    <p:sldId id="314" r:id="rId56"/>
    <p:sldId id="315" r:id="rId5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4" autoAdjust="0"/>
    <p:restoredTop sz="94660"/>
  </p:normalViewPr>
  <p:slideViewPr>
    <p:cSldViewPr>
      <p:cViewPr varScale="1">
        <p:scale>
          <a:sx n="70" d="100"/>
          <a:sy n="70" d="100"/>
        </p:scale>
        <p:origin x="72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5224BE2-C752-4BEE-B1A2-F34F53A8866C}" type="datetimeFigureOut">
              <a:rPr lang="en-IN" smtClean="0"/>
              <a:t>05-10-2023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340352-485C-40FA-B6D1-B2D1B844C9C5}" type="slidenum">
              <a:rPr lang="en-IN" smtClean="0"/>
              <a:t>‹#›</a:t>
            </a:fld>
            <a:endParaRPr lang="en-IN"/>
          </a:p>
        </p:txBody>
      </p:sp>
    </p:spTree>
    <p:extLst>
      <p:ext uri="{BB962C8B-B14F-4D97-AF65-F5344CB8AC3E}">
        <p14:creationId xmlns:p14="http://schemas.microsoft.com/office/powerpoint/2010/main" val="3682356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6340352-485C-40FA-B6D1-B2D1B844C9C5}" type="slidenum">
              <a:rPr lang="en-IN" smtClean="0"/>
              <a:t>25</a:t>
            </a:fld>
            <a:endParaRPr lang="en-IN"/>
          </a:p>
        </p:txBody>
      </p:sp>
    </p:spTree>
    <p:extLst>
      <p:ext uri="{BB962C8B-B14F-4D97-AF65-F5344CB8AC3E}">
        <p14:creationId xmlns:p14="http://schemas.microsoft.com/office/powerpoint/2010/main" val="134080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6340352-485C-40FA-B6D1-B2D1B844C9C5}" type="slidenum">
              <a:rPr lang="en-IN" smtClean="0"/>
              <a:t>29</a:t>
            </a:fld>
            <a:endParaRPr lang="en-IN"/>
          </a:p>
        </p:txBody>
      </p:sp>
    </p:spTree>
    <p:extLst>
      <p:ext uri="{BB962C8B-B14F-4D97-AF65-F5344CB8AC3E}">
        <p14:creationId xmlns:p14="http://schemas.microsoft.com/office/powerpoint/2010/main" val="381669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5046980" y="3079750"/>
            <a:ext cx="2098040" cy="559435"/>
          </a:xfrm>
          <a:prstGeom prst="rect">
            <a:avLst/>
          </a:prstGeom>
        </p:spPr>
        <p:txBody>
          <a:bodyPr wrap="square" lIns="0" tIns="0" rIns="0" bIns="0">
            <a:spAutoFit/>
          </a:bodyPr>
          <a:lstStyle>
            <a:lvl1pPr>
              <a:defRPr sz="3500" b="1"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7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sz="half" idx="2"/>
          </p:nvPr>
        </p:nvSpPr>
        <p:spPr>
          <a:xfrm>
            <a:off x="1767077" y="2499105"/>
            <a:ext cx="3320415" cy="3578225"/>
          </a:xfrm>
          <a:prstGeom prst="rect">
            <a:avLst/>
          </a:prstGeom>
        </p:spPr>
        <p:txBody>
          <a:bodyPr wrap="square" lIns="0" tIns="0" rIns="0" bIns="0">
            <a:spAutoFit/>
          </a:bodyPr>
          <a:lstStyle>
            <a:lvl1pPr>
              <a:defRPr sz="1800" b="0" i="0">
                <a:solidFill>
                  <a:schemeClr val="tx1"/>
                </a:solidFill>
                <a:latin typeface="Arial MT"/>
                <a:cs typeface="Arial MT"/>
              </a:defRPr>
            </a:lvl1pPr>
          </a:lstStyle>
          <a:p>
            <a:endParaRPr/>
          </a:p>
        </p:txBody>
      </p:sp>
      <p:sp>
        <p:nvSpPr>
          <p:cNvPr id="4" name="Holder 4"/>
          <p:cNvSpPr>
            <a:spLocks noGrp="1"/>
          </p:cNvSpPr>
          <p:nvPr>
            <p:ph sz="half" idx="3"/>
          </p:nvPr>
        </p:nvSpPr>
        <p:spPr>
          <a:xfrm>
            <a:off x="6181344" y="2474976"/>
            <a:ext cx="4784090" cy="3773804"/>
          </a:xfrm>
          <a:prstGeom prst="rect">
            <a:avLst/>
          </a:prstGeom>
        </p:spPr>
        <p:txBody>
          <a:bodyPr wrap="square" lIns="0" tIns="0" rIns="0" bIns="0">
            <a:spAutoFit/>
          </a:bodyPr>
          <a:lstStyle>
            <a:lvl1pPr>
              <a:defRPr b="0" i="0">
                <a:solidFill>
                  <a:schemeClr val="tx1"/>
                </a:solidFill>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bg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1999" cy="6857997"/>
          </a:xfrm>
          <a:prstGeom prst="rect">
            <a:avLst/>
          </a:prstGeom>
        </p:spPr>
      </p:pic>
      <p:sp>
        <p:nvSpPr>
          <p:cNvPr id="17" name="bg object 17"/>
          <p:cNvSpPr/>
          <p:nvPr/>
        </p:nvSpPr>
        <p:spPr>
          <a:xfrm>
            <a:off x="0" y="1642872"/>
            <a:ext cx="12192000" cy="643255"/>
          </a:xfrm>
          <a:custGeom>
            <a:avLst/>
            <a:gdLst/>
            <a:ahLst/>
            <a:cxnLst/>
            <a:rect l="l" t="t" r="r" b="b"/>
            <a:pathLst>
              <a:path w="12192000" h="643255">
                <a:moveTo>
                  <a:pt x="12192000" y="0"/>
                </a:moveTo>
                <a:lnTo>
                  <a:pt x="0" y="0"/>
                </a:lnTo>
                <a:lnTo>
                  <a:pt x="0" y="643127"/>
                </a:lnTo>
                <a:lnTo>
                  <a:pt x="12192000" y="643127"/>
                </a:lnTo>
                <a:lnTo>
                  <a:pt x="12192000" y="0"/>
                </a:lnTo>
                <a:close/>
              </a:path>
            </a:pathLst>
          </a:custGeom>
          <a:solidFill>
            <a:srgbClr val="1F487C"/>
          </a:solidFill>
        </p:spPr>
        <p:txBody>
          <a:bodyPr wrap="square" lIns="0" tIns="0" rIns="0" bIns="0" rtlCol="0"/>
          <a:lstStyle/>
          <a:p>
            <a:endParaRPr/>
          </a:p>
        </p:txBody>
      </p:sp>
      <p:sp>
        <p:nvSpPr>
          <p:cNvPr id="2" name="Holder 2"/>
          <p:cNvSpPr>
            <a:spLocks noGrp="1"/>
          </p:cNvSpPr>
          <p:nvPr>
            <p:ph type="title"/>
          </p:nvPr>
        </p:nvSpPr>
        <p:spPr>
          <a:xfrm>
            <a:off x="332638" y="1695069"/>
            <a:ext cx="11526723" cy="513714"/>
          </a:xfrm>
          <a:prstGeom prst="rect">
            <a:avLst/>
          </a:prstGeom>
        </p:spPr>
        <p:txBody>
          <a:bodyPr wrap="square" lIns="0" tIns="0" rIns="0" bIns="0">
            <a:spAutoFit/>
          </a:bodyPr>
          <a:lstStyle>
            <a:lvl1pPr>
              <a:defRPr sz="3200" b="1" i="0">
                <a:solidFill>
                  <a:schemeClr val="bg1"/>
                </a:solidFill>
                <a:latin typeface="Calibri"/>
                <a:cs typeface="Calibri"/>
              </a:defRPr>
            </a:lvl1pPr>
          </a:lstStyle>
          <a:p>
            <a:endParaRPr/>
          </a:p>
        </p:txBody>
      </p:sp>
      <p:sp>
        <p:nvSpPr>
          <p:cNvPr id="3" name="Holder 3"/>
          <p:cNvSpPr>
            <a:spLocks noGrp="1"/>
          </p:cNvSpPr>
          <p:nvPr>
            <p:ph type="body" idx="1"/>
          </p:nvPr>
        </p:nvSpPr>
        <p:spPr>
          <a:xfrm>
            <a:off x="2782760" y="2274159"/>
            <a:ext cx="6626478" cy="3596004"/>
          </a:xfrm>
          <a:prstGeom prst="rect">
            <a:avLst/>
          </a:prstGeom>
        </p:spPr>
        <p:txBody>
          <a:bodyPr wrap="square" lIns="0" tIns="0" rIns="0" bIns="0">
            <a:spAutoFit/>
          </a:bodyPr>
          <a:lstStyle>
            <a:lvl1pPr>
              <a:defRPr sz="17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c-library-functions/"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hyperlink" Target="https://www.geeksforgeeks.org/pointers-in-c-and-c-set-1-introduction-arithmetic-and-array/"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www.geeksforgeeks.org/understanding-extern-keyword-in-c/"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hyperlink" Target="https://www.geeksforgeeks.org/static-variables-in-c/" TargetMode="External"/><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hyperlink" Target="https://www.geeksforgeeks.org/understanding-register-keyword/"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pic>
        <p:nvPicPr>
          <p:cNvPr id="4" name="object 4"/>
          <p:cNvPicPr/>
          <p:nvPr/>
        </p:nvPicPr>
        <p:blipFill>
          <a:blip r:embed="rId3" cstate="print"/>
          <a:stretch>
            <a:fillRect/>
          </a:stretch>
        </p:blipFill>
        <p:spPr>
          <a:xfrm>
            <a:off x="4507991" y="499872"/>
            <a:ext cx="3176016" cy="629412"/>
          </a:xfrm>
          <a:prstGeom prst="rect">
            <a:avLst/>
          </a:prstGeom>
        </p:spPr>
      </p:pic>
      <p:grpSp>
        <p:nvGrpSpPr>
          <p:cNvPr id="5" name="object 5"/>
          <p:cNvGrpSpPr/>
          <p:nvPr/>
        </p:nvGrpSpPr>
        <p:grpSpPr>
          <a:xfrm>
            <a:off x="1219200" y="2582171"/>
            <a:ext cx="9905999" cy="204081"/>
            <a:chOff x="1884997" y="2692907"/>
            <a:chExt cx="8417560" cy="93345"/>
          </a:xfrm>
        </p:grpSpPr>
        <p:sp>
          <p:nvSpPr>
            <p:cNvPr id="6" name="object 6"/>
            <p:cNvSpPr/>
            <p:nvPr/>
          </p:nvSpPr>
          <p:spPr>
            <a:xfrm>
              <a:off x="1889760" y="2738627"/>
              <a:ext cx="8382000" cy="1905"/>
            </a:xfrm>
            <a:custGeom>
              <a:avLst/>
              <a:gdLst/>
              <a:ahLst/>
              <a:cxnLst/>
              <a:rect l="l" t="t" r="r" b="b"/>
              <a:pathLst>
                <a:path w="8382000" h="1905">
                  <a:moveTo>
                    <a:pt x="0" y="0"/>
                  </a:moveTo>
                  <a:lnTo>
                    <a:pt x="8382000" y="1524"/>
                  </a:lnTo>
                </a:path>
              </a:pathLst>
            </a:custGeom>
            <a:ln w="9525">
              <a:solidFill>
                <a:srgbClr val="000000"/>
              </a:solidFill>
            </a:ln>
          </p:spPr>
          <p:txBody>
            <a:bodyPr wrap="square" lIns="0" tIns="0" rIns="0" bIns="0" rtlCol="0"/>
            <a:lstStyle/>
            <a:p>
              <a:endParaRPr/>
            </a:p>
          </p:txBody>
        </p:sp>
        <p:pic>
          <p:nvPicPr>
            <p:cNvPr id="7" name="object 7"/>
            <p:cNvPicPr/>
            <p:nvPr/>
          </p:nvPicPr>
          <p:blipFill>
            <a:blip r:embed="rId4" cstate="print"/>
            <a:stretch>
              <a:fillRect/>
            </a:stretch>
          </p:blipFill>
          <p:spPr>
            <a:xfrm>
              <a:off x="1889760" y="2692907"/>
              <a:ext cx="124967" cy="92963"/>
            </a:xfrm>
            <a:prstGeom prst="rect">
              <a:avLst/>
            </a:prstGeom>
          </p:spPr>
        </p:pic>
        <p:pic>
          <p:nvPicPr>
            <p:cNvPr id="8" name="object 8"/>
            <p:cNvPicPr/>
            <p:nvPr/>
          </p:nvPicPr>
          <p:blipFill>
            <a:blip r:embed="rId4" cstate="print"/>
            <a:stretch>
              <a:fillRect/>
            </a:stretch>
          </p:blipFill>
          <p:spPr>
            <a:xfrm>
              <a:off x="10177272" y="2692907"/>
              <a:ext cx="124968" cy="92963"/>
            </a:xfrm>
            <a:prstGeom prst="rect">
              <a:avLst/>
            </a:prstGeom>
          </p:spPr>
        </p:pic>
      </p:grpSp>
      <p:pic>
        <p:nvPicPr>
          <p:cNvPr id="9" name="object 9"/>
          <p:cNvPicPr/>
          <p:nvPr/>
        </p:nvPicPr>
        <p:blipFill>
          <a:blip r:embed="rId5" cstate="print"/>
          <a:stretch>
            <a:fillRect/>
          </a:stretch>
        </p:blipFill>
        <p:spPr>
          <a:xfrm>
            <a:off x="11608307" y="6423659"/>
            <a:ext cx="202692" cy="202692"/>
          </a:xfrm>
          <a:prstGeom prst="rect">
            <a:avLst/>
          </a:prstGeom>
        </p:spPr>
      </p:pic>
      <p:sp>
        <p:nvSpPr>
          <p:cNvPr id="10" name="object 10"/>
          <p:cNvSpPr txBox="1"/>
          <p:nvPr/>
        </p:nvSpPr>
        <p:spPr>
          <a:xfrm>
            <a:off x="1575561" y="1491488"/>
            <a:ext cx="9042400" cy="1090683"/>
          </a:xfrm>
          <a:prstGeom prst="rect">
            <a:avLst/>
          </a:prstGeom>
        </p:spPr>
        <p:txBody>
          <a:bodyPr vert="horz" wrap="square" lIns="0" tIns="13335" rIns="0" bIns="0" rtlCol="0">
            <a:spAutoFit/>
          </a:bodyPr>
          <a:lstStyle/>
          <a:p>
            <a:pPr marL="12700" marR="5080" indent="1221740" algn="ctr">
              <a:lnSpc>
                <a:spcPct val="100000"/>
              </a:lnSpc>
              <a:spcBef>
                <a:spcPts val="105"/>
              </a:spcBef>
            </a:pPr>
            <a:r>
              <a:rPr lang="en-US" sz="3500" b="1" spc="-5" dirty="0">
                <a:latin typeface="Calibri"/>
                <a:ea typeface="+mj-ea"/>
                <a:cs typeface="Calibri"/>
              </a:rPr>
              <a:t>303105104 - Computational  Thinking for  Structured Design-1</a:t>
            </a:r>
            <a:endParaRPr sz="3500" b="1" spc="-5" dirty="0">
              <a:latin typeface="Calibri"/>
              <a:ea typeface="+mj-ea"/>
              <a:cs typeface="Calibri"/>
            </a:endParaRPr>
          </a:p>
        </p:txBody>
      </p:sp>
      <p:sp>
        <p:nvSpPr>
          <p:cNvPr id="3" name="Rectangle 2"/>
          <p:cNvSpPr/>
          <p:nvPr/>
        </p:nvSpPr>
        <p:spPr>
          <a:xfrm>
            <a:off x="1447800" y="2785417"/>
            <a:ext cx="9529960" cy="524439"/>
          </a:xfrm>
          <a:prstGeom prst="rect">
            <a:avLst/>
          </a:prstGeom>
        </p:spPr>
        <p:txBody>
          <a:bodyPr wrap="square">
            <a:spAutoFit/>
          </a:bodyPr>
          <a:lstStyle/>
          <a:p>
            <a:pPr marL="1193800" marR="5080" indent="-1181735">
              <a:lnSpc>
                <a:spcPct val="117100"/>
              </a:lnSpc>
              <a:spcBef>
                <a:spcPts val="100"/>
              </a:spcBef>
            </a:pPr>
            <a:r>
              <a:rPr lang="en-US" sz="2400" b="1" spc="-5" dirty="0">
                <a:cs typeface="Calibri"/>
              </a:rPr>
              <a:t>Prof.</a:t>
            </a:r>
            <a:r>
              <a:rPr lang="en-US" sz="2400" b="1" spc="5" dirty="0">
                <a:cs typeface="Calibri"/>
              </a:rPr>
              <a:t> </a:t>
            </a:r>
            <a:r>
              <a:rPr lang="en-US" sz="2400" b="1" spc="-5" dirty="0" err="1" smtClean="0">
                <a:cs typeface="Calibri"/>
              </a:rPr>
              <a:t>Neelam</a:t>
            </a:r>
            <a:r>
              <a:rPr lang="en-US" sz="2400" b="1" spc="-5" dirty="0" smtClean="0">
                <a:cs typeface="Calibri"/>
              </a:rPr>
              <a:t> Agrawal,</a:t>
            </a:r>
            <a:r>
              <a:rPr lang="en-US" sz="2400" b="1" spc="10" dirty="0" smtClean="0">
                <a:cs typeface="Calibri"/>
              </a:rPr>
              <a:t> </a:t>
            </a:r>
            <a:r>
              <a:rPr lang="en-US" sz="2400" spc="-5" dirty="0">
                <a:cs typeface="Calibri"/>
              </a:rPr>
              <a:t>Assistant</a:t>
            </a:r>
            <a:r>
              <a:rPr lang="en-US" sz="2400" spc="25" dirty="0">
                <a:cs typeface="Calibri"/>
              </a:rPr>
              <a:t> </a:t>
            </a:r>
            <a:r>
              <a:rPr lang="en-US" sz="2400" spc="-10" dirty="0">
                <a:cs typeface="Calibri"/>
              </a:rPr>
              <a:t>Professor </a:t>
            </a:r>
            <a:r>
              <a:rPr lang="en-US" sz="2400" spc="-620" dirty="0">
                <a:cs typeface="Calibri"/>
              </a:rPr>
              <a:t> </a:t>
            </a:r>
            <a:r>
              <a:rPr lang="en-US" sz="2400" spc="-10" dirty="0">
                <a:cs typeface="Calibri"/>
              </a:rPr>
              <a:t>Computer</a:t>
            </a:r>
            <a:r>
              <a:rPr lang="en-US" sz="2400" spc="15" dirty="0">
                <a:cs typeface="Calibri"/>
              </a:rPr>
              <a:t> </a:t>
            </a:r>
            <a:r>
              <a:rPr lang="en-US" sz="2400" spc="-10" dirty="0">
                <a:cs typeface="Calibri"/>
              </a:rPr>
              <a:t>Science</a:t>
            </a:r>
            <a:r>
              <a:rPr lang="en-US" sz="2400" spc="10" dirty="0">
                <a:cs typeface="Calibri"/>
              </a:rPr>
              <a:t> </a:t>
            </a:r>
            <a:r>
              <a:rPr lang="en-US" sz="2400" spc="-5" dirty="0" smtClean="0">
                <a:cs typeface="Calibri"/>
              </a:rPr>
              <a:t>&amp; </a:t>
            </a:r>
            <a:r>
              <a:rPr lang="en-US" sz="2400" spc="-10" dirty="0" smtClean="0">
                <a:cs typeface="Calibri"/>
              </a:rPr>
              <a:t>Engineering</a:t>
            </a:r>
            <a:endParaRPr lang="en-US" sz="2400" dirty="0">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5390" cy="998350"/>
          </a:xfrm>
          <a:prstGeom prst="rect">
            <a:avLst/>
          </a:prstGeom>
        </p:spPr>
        <p:txBody>
          <a:bodyPr vert="horz" wrap="square" lIns="0" tIns="13335" rIns="0" bIns="0" rtlCol="0">
            <a:spAutoFit/>
          </a:bodyPr>
          <a:lstStyle/>
          <a:p>
            <a:pPr marL="12700">
              <a:lnSpc>
                <a:spcPct val="100000"/>
              </a:lnSpc>
              <a:spcBef>
                <a:spcPts val="105"/>
              </a:spcBef>
            </a:pPr>
            <a:r>
              <a:rPr lang="en-US" spc="-5" dirty="0" smtClean="0"/>
              <a:t>Working concept :</a:t>
            </a:r>
            <a:br>
              <a:rPr lang="en-US" spc="-5" dirty="0" smtClean="0"/>
            </a:br>
            <a:endParaRPr spc="-5" dirty="0"/>
          </a:p>
        </p:txBody>
      </p:sp>
      <p:pic>
        <p:nvPicPr>
          <p:cNvPr id="9" name="Picture 8"/>
          <p:cNvPicPr>
            <a:picLocks noChangeAspect="1"/>
          </p:cNvPicPr>
          <p:nvPr/>
        </p:nvPicPr>
        <p:blipFill>
          <a:blip r:embed="rId2"/>
          <a:stretch>
            <a:fillRect/>
          </a:stretch>
        </p:blipFill>
        <p:spPr>
          <a:xfrm>
            <a:off x="-6824" y="2362200"/>
            <a:ext cx="6934200" cy="4108152"/>
          </a:xfrm>
          <a:prstGeom prst="rect">
            <a:avLst/>
          </a:prstGeom>
        </p:spPr>
      </p:pic>
      <p:sp>
        <p:nvSpPr>
          <p:cNvPr id="10" name="TextBox 9"/>
          <p:cNvSpPr txBox="1"/>
          <p:nvPr/>
        </p:nvSpPr>
        <p:spPr>
          <a:xfrm>
            <a:off x="7696200" y="2693419"/>
            <a:ext cx="3886200" cy="1477328"/>
          </a:xfrm>
          <a:prstGeom prst="rect">
            <a:avLst/>
          </a:prstGeom>
          <a:noFill/>
        </p:spPr>
        <p:txBody>
          <a:bodyPr wrap="square" rtlCol="0">
            <a:spAutoFit/>
          </a:bodyPr>
          <a:lstStyle/>
          <a:p>
            <a:r>
              <a:rPr lang="en-IN" b="1" i="1" dirty="0">
                <a:solidFill>
                  <a:srgbClr val="FF0000"/>
                </a:solidFill>
              </a:rPr>
              <a:t>Note:</a:t>
            </a:r>
            <a:r>
              <a:rPr lang="en-IN" i="1" dirty="0">
                <a:solidFill>
                  <a:srgbClr val="FF0000"/>
                </a:solidFill>
              </a:rPr>
              <a:t> Function call is </a:t>
            </a:r>
            <a:r>
              <a:rPr lang="en-IN" i="1" dirty="0" err="1" smtClean="0">
                <a:solidFill>
                  <a:srgbClr val="FF0000"/>
                </a:solidFill>
              </a:rPr>
              <a:t>neccessary</a:t>
            </a:r>
            <a:r>
              <a:rPr lang="en-IN" i="1" dirty="0" smtClean="0">
                <a:solidFill>
                  <a:srgbClr val="FF0000"/>
                </a:solidFill>
              </a:rPr>
              <a:t> </a:t>
            </a:r>
            <a:r>
              <a:rPr lang="en-IN" i="1" dirty="0">
                <a:solidFill>
                  <a:srgbClr val="FF0000"/>
                </a:solidFill>
              </a:rPr>
              <a:t>to bring the program control to the function definition. If not called, the function statements will not be executed.</a:t>
            </a:r>
            <a:endParaRPr lang="en-IN"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165215" cy="998350"/>
          </a:xfrm>
          <a:prstGeom prst="rect">
            <a:avLst/>
          </a:prstGeom>
        </p:spPr>
        <p:txBody>
          <a:bodyPr vert="horz" wrap="square" lIns="0" tIns="13335" rIns="0" bIns="0" rtlCol="0">
            <a:spAutoFit/>
          </a:bodyPr>
          <a:lstStyle/>
          <a:p>
            <a:pPr marL="12700">
              <a:lnSpc>
                <a:spcPct val="100000"/>
              </a:lnSpc>
              <a:spcBef>
                <a:spcPts val="105"/>
              </a:spcBef>
            </a:pPr>
            <a:r>
              <a:rPr lang="en-US" dirty="0" smtClean="0"/>
              <a:t>Example:</a:t>
            </a:r>
            <a:br>
              <a:rPr lang="en-US" dirty="0" smtClean="0"/>
            </a:br>
            <a:r>
              <a:rPr lang="en-US" dirty="0" smtClean="0"/>
              <a:t>:</a:t>
            </a:r>
            <a:endParaRPr dirty="0"/>
          </a:p>
        </p:txBody>
      </p:sp>
      <p:grpSp>
        <p:nvGrpSpPr>
          <p:cNvPr id="3" name="object 3"/>
          <p:cNvGrpSpPr/>
          <p:nvPr/>
        </p:nvGrpSpPr>
        <p:grpSpPr>
          <a:xfrm>
            <a:off x="11292840" y="6073140"/>
            <a:ext cx="899160" cy="346075"/>
            <a:chOff x="11292840" y="6073140"/>
            <a:chExt cx="899160" cy="346075"/>
          </a:xfrm>
        </p:grpSpPr>
        <p:sp>
          <p:nvSpPr>
            <p:cNvPr id="4" name="object 4"/>
            <p:cNvSpPr/>
            <p:nvPr/>
          </p:nvSpPr>
          <p:spPr>
            <a:xfrm>
              <a:off x="11292840" y="6073140"/>
              <a:ext cx="899160" cy="215265"/>
            </a:xfrm>
            <a:custGeom>
              <a:avLst/>
              <a:gdLst/>
              <a:ahLst/>
              <a:cxnLst/>
              <a:rect l="l" t="t" r="r" b="b"/>
              <a:pathLst>
                <a:path w="899159" h="215264">
                  <a:moveTo>
                    <a:pt x="0" y="214884"/>
                  </a:moveTo>
                  <a:lnTo>
                    <a:pt x="899159" y="214884"/>
                  </a:lnTo>
                  <a:lnTo>
                    <a:pt x="899159" y="0"/>
                  </a:lnTo>
                  <a:lnTo>
                    <a:pt x="0" y="0"/>
                  </a:lnTo>
                  <a:lnTo>
                    <a:pt x="0" y="214884"/>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grpSp>
      <p:sp>
        <p:nvSpPr>
          <p:cNvPr id="7" name="object 7"/>
          <p:cNvSpPr txBox="1"/>
          <p:nvPr/>
        </p:nvSpPr>
        <p:spPr>
          <a:xfrm>
            <a:off x="685800" y="2239491"/>
            <a:ext cx="4648200" cy="4397999"/>
          </a:xfrm>
          <a:prstGeom prst="rect">
            <a:avLst/>
          </a:prstGeom>
          <a:solidFill>
            <a:srgbClr val="999999"/>
          </a:solidFill>
          <a:ln w="9525">
            <a:solidFill>
              <a:srgbClr val="434343"/>
            </a:solidFill>
          </a:ln>
        </p:spPr>
        <p:txBody>
          <a:bodyPr vert="horz" wrap="square" lIns="0" tIns="85725" rIns="0" bIns="0" rtlCol="0">
            <a:spAutoFit/>
          </a:bodyPr>
          <a:lstStyle/>
          <a:p>
            <a:pPr marL="92710">
              <a:lnSpc>
                <a:spcPct val="100000"/>
              </a:lnSpc>
              <a:spcBef>
                <a:spcPts val="675"/>
              </a:spcBef>
            </a:pPr>
            <a:r>
              <a:rPr lang="en-IN" spc="-5" dirty="0">
                <a:solidFill>
                  <a:schemeClr val="bg1"/>
                </a:solidFill>
                <a:cs typeface="Arial MT"/>
              </a:rPr>
              <a:t>// C program to show function</a:t>
            </a:r>
          </a:p>
          <a:p>
            <a:pPr marL="92710">
              <a:lnSpc>
                <a:spcPct val="100000"/>
              </a:lnSpc>
              <a:spcBef>
                <a:spcPts val="675"/>
              </a:spcBef>
            </a:pPr>
            <a:r>
              <a:rPr lang="en-IN" spc="-5" dirty="0">
                <a:solidFill>
                  <a:schemeClr val="bg1"/>
                </a:solidFill>
                <a:cs typeface="Arial MT"/>
              </a:rPr>
              <a:t>// call and definition</a:t>
            </a:r>
          </a:p>
          <a:p>
            <a:pPr marL="92710">
              <a:lnSpc>
                <a:spcPct val="100000"/>
              </a:lnSpc>
              <a:spcBef>
                <a:spcPts val="675"/>
              </a:spcBef>
            </a:pPr>
            <a:r>
              <a:rPr lang="en-IN" spc="-5" dirty="0">
                <a:solidFill>
                  <a:schemeClr val="bg1"/>
                </a:solidFill>
                <a:cs typeface="Arial MT"/>
              </a:rPr>
              <a:t>#include &lt;</a:t>
            </a:r>
            <a:r>
              <a:rPr lang="en-IN" spc="-5" dirty="0" err="1">
                <a:solidFill>
                  <a:schemeClr val="bg1"/>
                </a:solidFill>
                <a:cs typeface="Arial MT"/>
              </a:rPr>
              <a:t>stdio.h</a:t>
            </a:r>
            <a:r>
              <a:rPr lang="en-IN" spc="-5" dirty="0">
                <a:solidFill>
                  <a:schemeClr val="bg1"/>
                </a:solidFill>
                <a:cs typeface="Arial MT"/>
              </a:rPr>
              <a:t>&gt;</a:t>
            </a:r>
          </a:p>
          <a:p>
            <a:pPr marL="92710">
              <a:lnSpc>
                <a:spcPct val="100000"/>
              </a:lnSpc>
              <a:spcBef>
                <a:spcPts val="675"/>
              </a:spcBef>
            </a:pPr>
            <a:r>
              <a:rPr lang="en-IN" spc="-5" dirty="0">
                <a:solidFill>
                  <a:schemeClr val="bg1"/>
                </a:solidFill>
                <a:cs typeface="Arial MT"/>
              </a:rPr>
              <a:t> </a:t>
            </a:r>
          </a:p>
          <a:p>
            <a:pPr marL="92710">
              <a:lnSpc>
                <a:spcPct val="100000"/>
              </a:lnSpc>
              <a:spcBef>
                <a:spcPts val="675"/>
              </a:spcBef>
            </a:pPr>
            <a:r>
              <a:rPr lang="en-IN" spc="-5" dirty="0">
                <a:solidFill>
                  <a:schemeClr val="bg1"/>
                </a:solidFill>
                <a:cs typeface="Arial MT"/>
              </a:rPr>
              <a:t>// Function that takes two parameters</a:t>
            </a:r>
          </a:p>
          <a:p>
            <a:pPr marL="92710">
              <a:lnSpc>
                <a:spcPct val="100000"/>
              </a:lnSpc>
              <a:spcBef>
                <a:spcPts val="675"/>
              </a:spcBef>
            </a:pPr>
            <a:r>
              <a:rPr lang="en-IN" spc="-5" dirty="0">
                <a:solidFill>
                  <a:schemeClr val="bg1"/>
                </a:solidFill>
                <a:cs typeface="Arial MT"/>
              </a:rPr>
              <a:t>// a and b as inputs and returns</a:t>
            </a:r>
          </a:p>
          <a:p>
            <a:pPr marL="92710">
              <a:lnSpc>
                <a:spcPct val="100000"/>
              </a:lnSpc>
              <a:spcBef>
                <a:spcPts val="675"/>
              </a:spcBef>
            </a:pPr>
            <a:r>
              <a:rPr lang="en-IN" spc="-5" dirty="0">
                <a:solidFill>
                  <a:schemeClr val="bg1"/>
                </a:solidFill>
                <a:cs typeface="Arial MT"/>
              </a:rPr>
              <a:t>// their sum</a:t>
            </a:r>
          </a:p>
          <a:p>
            <a:pPr marL="92710">
              <a:lnSpc>
                <a:spcPct val="100000"/>
              </a:lnSpc>
              <a:spcBef>
                <a:spcPts val="675"/>
              </a:spcBef>
            </a:pPr>
            <a:r>
              <a:rPr lang="en-IN" spc="-5" dirty="0" err="1">
                <a:solidFill>
                  <a:schemeClr val="bg1"/>
                </a:solidFill>
                <a:cs typeface="Arial MT"/>
              </a:rPr>
              <a:t>int</a:t>
            </a:r>
            <a:r>
              <a:rPr lang="en-IN" spc="-5" dirty="0">
                <a:solidFill>
                  <a:schemeClr val="bg1"/>
                </a:solidFill>
                <a:cs typeface="Arial MT"/>
              </a:rPr>
              <a:t> sum(</a:t>
            </a:r>
            <a:r>
              <a:rPr lang="en-IN" spc="-5" dirty="0" err="1">
                <a:solidFill>
                  <a:schemeClr val="bg1"/>
                </a:solidFill>
                <a:cs typeface="Arial MT"/>
              </a:rPr>
              <a:t>int</a:t>
            </a:r>
            <a:r>
              <a:rPr lang="en-IN" spc="-5" dirty="0">
                <a:solidFill>
                  <a:schemeClr val="bg1"/>
                </a:solidFill>
                <a:cs typeface="Arial MT"/>
              </a:rPr>
              <a:t> a, </a:t>
            </a:r>
            <a:r>
              <a:rPr lang="en-IN" spc="-5" dirty="0" err="1">
                <a:solidFill>
                  <a:schemeClr val="bg1"/>
                </a:solidFill>
                <a:cs typeface="Arial MT"/>
              </a:rPr>
              <a:t>int</a:t>
            </a:r>
            <a:r>
              <a:rPr lang="en-IN" spc="-5" dirty="0">
                <a:solidFill>
                  <a:schemeClr val="bg1"/>
                </a:solidFill>
                <a:cs typeface="Arial MT"/>
              </a:rPr>
              <a:t> b)</a:t>
            </a:r>
          </a:p>
          <a:p>
            <a:pPr marL="92710">
              <a:lnSpc>
                <a:spcPct val="100000"/>
              </a:lnSpc>
              <a:spcBef>
                <a:spcPts val="675"/>
              </a:spcBef>
            </a:pPr>
            <a:r>
              <a:rPr lang="en-IN" spc="-5" dirty="0">
                <a:solidFill>
                  <a:schemeClr val="bg1"/>
                </a:solidFill>
                <a:cs typeface="Arial MT"/>
              </a:rPr>
              <a:t>{</a:t>
            </a:r>
          </a:p>
          <a:p>
            <a:pPr marL="92710">
              <a:lnSpc>
                <a:spcPct val="100000"/>
              </a:lnSpc>
              <a:spcBef>
                <a:spcPts val="675"/>
              </a:spcBef>
            </a:pPr>
            <a:r>
              <a:rPr lang="en-IN" spc="-5" dirty="0">
                <a:solidFill>
                  <a:schemeClr val="bg1"/>
                </a:solidFill>
                <a:cs typeface="Arial MT"/>
              </a:rPr>
              <a:t>  return a + b;</a:t>
            </a:r>
          </a:p>
          <a:p>
            <a:pPr marL="92710">
              <a:lnSpc>
                <a:spcPct val="100000"/>
              </a:lnSpc>
              <a:spcBef>
                <a:spcPts val="675"/>
              </a:spcBef>
            </a:pPr>
            <a:r>
              <a:rPr lang="en-IN" spc="-5" dirty="0">
                <a:solidFill>
                  <a:schemeClr val="bg1"/>
                </a:solidFill>
                <a:cs typeface="Arial MT"/>
              </a:rPr>
              <a:t>}</a:t>
            </a:r>
          </a:p>
          <a:p>
            <a:pPr marL="92710">
              <a:lnSpc>
                <a:spcPct val="100000"/>
              </a:lnSpc>
              <a:spcBef>
                <a:spcPts val="675"/>
              </a:spcBef>
            </a:pPr>
            <a:r>
              <a:rPr lang="en-IN" spc="-5" dirty="0">
                <a:solidFill>
                  <a:schemeClr val="bg1"/>
                </a:solidFill>
                <a:cs typeface="Arial MT"/>
              </a:rPr>
              <a:t> </a:t>
            </a:r>
            <a:endParaRPr sz="1800" dirty="0">
              <a:solidFill>
                <a:schemeClr val="bg1"/>
              </a:solidFill>
              <a:cs typeface="Arial MT"/>
            </a:endParaRPr>
          </a:p>
        </p:txBody>
      </p:sp>
      <p:sp>
        <p:nvSpPr>
          <p:cNvPr id="13" name="TextBox 12"/>
          <p:cNvSpPr txBox="1"/>
          <p:nvPr/>
        </p:nvSpPr>
        <p:spPr>
          <a:xfrm>
            <a:off x="6497853" y="2438400"/>
            <a:ext cx="5104359" cy="2862322"/>
          </a:xfrm>
          <a:prstGeom prst="rect">
            <a:avLst/>
          </a:prstGeom>
          <a:noFill/>
        </p:spPr>
        <p:txBody>
          <a:bodyPr wrap="square" rtlCol="0">
            <a:spAutoFit/>
          </a:bodyPr>
          <a:lstStyle/>
          <a:p>
            <a:r>
              <a:rPr lang="en-IN" dirty="0"/>
              <a:t>// Driver code</a:t>
            </a:r>
          </a:p>
          <a:p>
            <a:r>
              <a:rPr lang="en-IN" dirty="0" err="1"/>
              <a:t>int</a:t>
            </a:r>
            <a:r>
              <a:rPr lang="en-IN" dirty="0"/>
              <a:t> main()</a:t>
            </a:r>
          </a:p>
          <a:p>
            <a:r>
              <a:rPr lang="en-IN" dirty="0"/>
              <a:t>{</a:t>
            </a:r>
          </a:p>
          <a:p>
            <a:r>
              <a:rPr lang="en-IN" dirty="0"/>
              <a:t>  // Calling sum function and</a:t>
            </a:r>
          </a:p>
          <a:p>
            <a:r>
              <a:rPr lang="en-IN" dirty="0"/>
              <a:t>  // storing its value in add variable</a:t>
            </a:r>
          </a:p>
          <a:p>
            <a:r>
              <a:rPr lang="en-IN" dirty="0"/>
              <a:t>  </a:t>
            </a:r>
            <a:r>
              <a:rPr lang="en-IN" dirty="0" err="1"/>
              <a:t>int</a:t>
            </a:r>
            <a:r>
              <a:rPr lang="en-IN" dirty="0"/>
              <a:t> add = sum(10, 30);</a:t>
            </a:r>
          </a:p>
          <a:p>
            <a:r>
              <a:rPr lang="en-IN" dirty="0"/>
              <a:t>   </a:t>
            </a:r>
          </a:p>
          <a:p>
            <a:r>
              <a:rPr lang="en-IN" dirty="0"/>
              <a:t>  </a:t>
            </a:r>
            <a:r>
              <a:rPr lang="en-IN" dirty="0" err="1"/>
              <a:t>printf</a:t>
            </a:r>
            <a:r>
              <a:rPr lang="en-IN" dirty="0"/>
              <a:t>("Sum is: %d", add);</a:t>
            </a:r>
          </a:p>
          <a:p>
            <a:r>
              <a:rPr lang="en-IN" dirty="0"/>
              <a:t>  return 0;</a:t>
            </a:r>
          </a:p>
          <a:p>
            <a:r>
              <a:rPr lang="en-IN" dirty="0"/>
              <a:t>}</a:t>
            </a:r>
          </a:p>
        </p:txBody>
      </p:sp>
      <p:sp>
        <p:nvSpPr>
          <p:cNvPr id="15" name="Right Arrow 14"/>
          <p:cNvSpPr/>
          <p:nvPr/>
        </p:nvSpPr>
        <p:spPr>
          <a:xfrm>
            <a:off x="5334000" y="4038600"/>
            <a:ext cx="6858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766310" cy="546560"/>
          </a:xfrm>
          <a:prstGeom prst="rect">
            <a:avLst/>
          </a:prstGeom>
        </p:spPr>
        <p:txBody>
          <a:bodyPr vert="horz" wrap="square" lIns="0" tIns="13335" rIns="0" bIns="0" rtlCol="0">
            <a:spAutoFit/>
          </a:bodyPr>
          <a:lstStyle/>
          <a:p>
            <a:pPr marL="367665" marR="5080" indent="-355600">
              <a:lnSpc>
                <a:spcPct val="114999"/>
              </a:lnSpc>
              <a:spcBef>
                <a:spcPts val="100"/>
              </a:spcBef>
              <a:buFont typeface="Times New Roman"/>
              <a:buChar char="●"/>
              <a:tabLst>
                <a:tab pos="367665" algn="l"/>
                <a:tab pos="368300" algn="l"/>
              </a:tabLst>
            </a:pPr>
            <a:r>
              <a:rPr lang="en-IN" spc="5" dirty="0">
                <a:solidFill>
                  <a:srgbClr val="FF0000"/>
                </a:solidFill>
                <a:cs typeface="Roboto"/>
              </a:rPr>
              <a:t>Output</a:t>
            </a:r>
          </a:p>
        </p:txBody>
      </p:sp>
      <p:sp>
        <p:nvSpPr>
          <p:cNvPr id="3" name="object 3"/>
          <p:cNvSpPr txBox="1"/>
          <p:nvPr/>
        </p:nvSpPr>
        <p:spPr>
          <a:xfrm>
            <a:off x="653287" y="2461616"/>
            <a:ext cx="9585960" cy="1483098"/>
          </a:xfrm>
          <a:prstGeom prst="rect">
            <a:avLst/>
          </a:prstGeom>
        </p:spPr>
        <p:txBody>
          <a:bodyPr vert="horz" wrap="square" lIns="0" tIns="12700" rIns="0" bIns="0" rtlCol="0">
            <a:spAutoFit/>
          </a:bodyPr>
          <a:lstStyle/>
          <a:p>
            <a:pPr marL="367665" marR="5080" indent="-355600">
              <a:lnSpc>
                <a:spcPct val="114999"/>
              </a:lnSpc>
              <a:spcBef>
                <a:spcPts val="100"/>
              </a:spcBef>
              <a:buFont typeface="Times New Roman"/>
              <a:buChar char="●"/>
              <a:tabLst>
                <a:tab pos="367665" algn="l"/>
                <a:tab pos="368300" algn="l"/>
              </a:tabLst>
            </a:pPr>
            <a:r>
              <a:rPr lang="en-IN" sz="2800" b="1" spc="5" dirty="0" smtClean="0">
                <a:solidFill>
                  <a:srgbClr val="434343"/>
                </a:solidFill>
                <a:cs typeface="Roboto"/>
              </a:rPr>
              <a:t>Sum </a:t>
            </a:r>
            <a:r>
              <a:rPr lang="en-IN" sz="2800" b="1" spc="5" dirty="0">
                <a:solidFill>
                  <a:srgbClr val="434343"/>
                </a:solidFill>
                <a:cs typeface="Roboto"/>
              </a:rPr>
              <a:t>is: 40</a:t>
            </a:r>
          </a:p>
          <a:p>
            <a:pPr marL="367665" marR="5080" indent="-355600">
              <a:lnSpc>
                <a:spcPct val="114999"/>
              </a:lnSpc>
              <a:spcBef>
                <a:spcPts val="100"/>
              </a:spcBef>
              <a:buFont typeface="Times New Roman"/>
              <a:buChar char="●"/>
              <a:tabLst>
                <a:tab pos="367665" algn="l"/>
                <a:tab pos="368300" algn="l"/>
              </a:tabLst>
            </a:pPr>
            <a:r>
              <a:rPr lang="en-IN" sz="2800" b="1" spc="5" dirty="0">
                <a:solidFill>
                  <a:srgbClr val="434343"/>
                </a:solidFill>
                <a:cs typeface="Roboto"/>
              </a:rPr>
              <a:t>As we noticed, we have not used explicit function declaration. We simply defined and called the function.</a:t>
            </a:r>
            <a:endParaRPr sz="2000" dirty="0">
              <a:cs typeface="Roboto"/>
            </a:endParaRPr>
          </a:p>
        </p:txBody>
      </p:sp>
      <p:sp>
        <p:nvSpPr>
          <p:cNvPr id="5" name="object 5"/>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6" name="object 6"/>
          <p:cNvGrpSpPr/>
          <p:nvPr/>
        </p:nvGrpSpPr>
        <p:grpSpPr>
          <a:xfrm>
            <a:off x="8859011" y="6073140"/>
            <a:ext cx="3333115" cy="346075"/>
            <a:chOff x="8859011" y="6073140"/>
            <a:chExt cx="3333115" cy="346075"/>
          </a:xfrm>
        </p:grpSpPr>
        <p:sp>
          <p:nvSpPr>
            <p:cNvPr id="7" name="object 7"/>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8" name="object 8"/>
            <p:cNvPicPr/>
            <p:nvPr/>
          </p:nvPicPr>
          <p:blipFill>
            <a:blip r:embed="rId2" cstate="print"/>
            <a:stretch>
              <a:fillRect/>
            </a:stretch>
          </p:blipFill>
          <p:spPr>
            <a:xfrm>
              <a:off x="11399519" y="6214872"/>
              <a:ext cx="202692" cy="204215"/>
            </a:xfrm>
            <a:prstGeom prst="rect">
              <a:avLst/>
            </a:prstGeom>
          </p:spPr>
        </p:pic>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855335" cy="998350"/>
          </a:xfrm>
          <a:prstGeom prst="rect">
            <a:avLst/>
          </a:prstGeom>
        </p:spPr>
        <p:txBody>
          <a:bodyPr vert="horz" wrap="square" lIns="0" tIns="13335" rIns="0" bIns="0" rtlCol="0">
            <a:spAutoFit/>
          </a:bodyPr>
          <a:lstStyle/>
          <a:p>
            <a:pPr marL="12700">
              <a:spcBef>
                <a:spcPts val="105"/>
              </a:spcBef>
            </a:pPr>
            <a:r>
              <a:rPr lang="en-IN" dirty="0"/>
              <a:t>Function Return Type</a:t>
            </a:r>
            <a:br>
              <a:rPr lang="en-IN" dirty="0"/>
            </a:br>
            <a:endParaRPr dirty="0"/>
          </a:p>
        </p:txBody>
      </p:sp>
      <p:sp>
        <p:nvSpPr>
          <p:cNvPr id="8" name="TextBox 7"/>
          <p:cNvSpPr txBox="1"/>
          <p:nvPr/>
        </p:nvSpPr>
        <p:spPr>
          <a:xfrm>
            <a:off x="457200" y="2693419"/>
            <a:ext cx="11353800" cy="2585323"/>
          </a:xfrm>
          <a:prstGeom prst="rect">
            <a:avLst/>
          </a:prstGeom>
          <a:noFill/>
        </p:spPr>
        <p:txBody>
          <a:bodyPr wrap="square" rtlCol="0">
            <a:spAutoFit/>
          </a:bodyPr>
          <a:lstStyle/>
          <a:p>
            <a:r>
              <a:rPr lang="en-IN" dirty="0"/>
              <a:t>Function return type tells what type of value is returned after all function is executed. When we don’t want to return a value, we can use the void data type.</a:t>
            </a:r>
          </a:p>
          <a:p>
            <a:endParaRPr lang="en-IN" dirty="0"/>
          </a:p>
          <a:p>
            <a:r>
              <a:rPr lang="en-IN" dirty="0"/>
              <a:t>Example:</a:t>
            </a:r>
          </a:p>
          <a:p>
            <a:endParaRPr lang="en-IN" dirty="0"/>
          </a:p>
          <a:p>
            <a:r>
              <a:rPr lang="en-IN" dirty="0" err="1"/>
              <a:t>int</a:t>
            </a:r>
            <a:r>
              <a:rPr lang="en-IN" dirty="0"/>
              <a:t> </a:t>
            </a:r>
            <a:r>
              <a:rPr lang="en-IN" dirty="0" err="1"/>
              <a:t>func</a:t>
            </a:r>
            <a:r>
              <a:rPr lang="en-IN" dirty="0"/>
              <a:t>(parameter_1,parameter_2</a:t>
            </a:r>
            <a:r>
              <a:rPr lang="en-IN" dirty="0" smtClean="0"/>
              <a:t>);</a:t>
            </a:r>
          </a:p>
          <a:p>
            <a:endParaRPr lang="en-IN" dirty="0"/>
          </a:p>
          <a:p>
            <a:r>
              <a:rPr lang="en-IN" dirty="0"/>
              <a:t>The above function will return an integer value after running statements inside the function</a:t>
            </a:r>
            <a:r>
              <a:rPr lang="en-IN" dirty="0" smtClean="0"/>
              <a:t>.</a:t>
            </a:r>
          </a:p>
          <a:p>
            <a:r>
              <a:rPr lang="en-IN" b="1" i="1" dirty="0"/>
              <a:t>Note: </a:t>
            </a:r>
            <a:r>
              <a:rPr lang="en-IN" i="1" dirty="0"/>
              <a:t>Only one value can be returned from a C function. To return multiple values, we have to use pointers or structures.</a:t>
            </a:r>
            <a:endParaRPr lang="en-I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154420" cy="513715"/>
          </a:xfrm>
          <a:prstGeom prst="rect">
            <a:avLst/>
          </a:prstGeom>
        </p:spPr>
        <p:txBody>
          <a:bodyPr vert="horz" wrap="square" lIns="0" tIns="13335" rIns="0" bIns="0" rtlCol="0">
            <a:spAutoFit/>
          </a:bodyPr>
          <a:lstStyle/>
          <a:p>
            <a:pPr fontAlgn="base"/>
            <a:r>
              <a:rPr lang="en-IN" dirty="0"/>
              <a:t>Function </a:t>
            </a:r>
            <a:r>
              <a:rPr lang="en-IN" dirty="0" smtClean="0"/>
              <a:t>Arguments:</a:t>
            </a:r>
            <a:endParaRPr lang="en-IN" dirty="0"/>
          </a:p>
        </p:txBody>
      </p:sp>
      <p:sp>
        <p:nvSpPr>
          <p:cNvPr id="8" name="TextBox 7"/>
          <p:cNvSpPr txBox="1"/>
          <p:nvPr/>
        </p:nvSpPr>
        <p:spPr>
          <a:xfrm>
            <a:off x="762000" y="2514600"/>
            <a:ext cx="10058400" cy="4585871"/>
          </a:xfrm>
          <a:prstGeom prst="rect">
            <a:avLst/>
          </a:prstGeom>
          <a:noFill/>
        </p:spPr>
        <p:txBody>
          <a:bodyPr wrap="square" rtlCol="0">
            <a:spAutoFit/>
          </a:bodyPr>
          <a:lstStyle/>
          <a:p>
            <a:r>
              <a:rPr lang="en-IN" dirty="0"/>
              <a:t>Function Arguments (also known as Function Parameters) are the data that is passed to a function.</a:t>
            </a:r>
          </a:p>
          <a:p>
            <a:endParaRPr lang="en-IN" dirty="0"/>
          </a:p>
          <a:p>
            <a:r>
              <a:rPr lang="en-IN" dirty="0"/>
              <a:t>Example:</a:t>
            </a:r>
          </a:p>
          <a:p>
            <a:endParaRPr lang="en-IN" dirty="0"/>
          </a:p>
          <a:p>
            <a:r>
              <a:rPr lang="en-IN" dirty="0" err="1"/>
              <a:t>int</a:t>
            </a:r>
            <a:r>
              <a:rPr lang="en-IN" dirty="0"/>
              <a:t> </a:t>
            </a:r>
            <a:r>
              <a:rPr lang="en-IN" dirty="0" err="1"/>
              <a:t>function_name</a:t>
            </a:r>
            <a:r>
              <a:rPr lang="en-IN" dirty="0"/>
              <a:t>(</a:t>
            </a:r>
            <a:r>
              <a:rPr lang="en-IN" dirty="0" err="1"/>
              <a:t>int</a:t>
            </a:r>
            <a:r>
              <a:rPr lang="en-IN" dirty="0"/>
              <a:t> var1, </a:t>
            </a:r>
            <a:r>
              <a:rPr lang="en-IN" dirty="0" err="1"/>
              <a:t>int</a:t>
            </a:r>
            <a:r>
              <a:rPr lang="en-IN" dirty="0"/>
              <a:t> var2</a:t>
            </a:r>
            <a:r>
              <a:rPr lang="en-IN" dirty="0" smtClean="0"/>
              <a:t>);</a:t>
            </a:r>
          </a:p>
          <a:p>
            <a:endParaRPr lang="en-IN" sz="2000" u="sng" dirty="0" smtClean="0"/>
          </a:p>
          <a:p>
            <a:pPr fontAlgn="base"/>
            <a:r>
              <a:rPr lang="en-IN" sz="2000" b="1" u="sng" dirty="0"/>
              <a:t>Conditions of Return Types and Arguments</a:t>
            </a:r>
          </a:p>
          <a:p>
            <a:pPr fontAlgn="base"/>
            <a:r>
              <a:rPr lang="en-IN" dirty="0"/>
              <a:t>In C programming language, functions can be called either with or without arguments and might return values. </a:t>
            </a:r>
            <a:endParaRPr lang="en-IN" dirty="0" smtClean="0"/>
          </a:p>
          <a:p>
            <a:pPr fontAlgn="base"/>
            <a:r>
              <a:rPr lang="en-IN" dirty="0" smtClean="0"/>
              <a:t>They </a:t>
            </a:r>
            <a:r>
              <a:rPr lang="en-IN" dirty="0"/>
              <a:t>may or might not return values to the calling functions.</a:t>
            </a:r>
          </a:p>
          <a:p>
            <a:pPr fontAlgn="base"/>
            <a:r>
              <a:rPr lang="en-IN" dirty="0"/>
              <a:t>Function with no arguments and no return value</a:t>
            </a:r>
          </a:p>
          <a:p>
            <a:pPr fontAlgn="base"/>
            <a:r>
              <a:rPr lang="en-IN" dirty="0"/>
              <a:t>Function with no arguments and with return value</a:t>
            </a:r>
          </a:p>
          <a:p>
            <a:pPr fontAlgn="base"/>
            <a:r>
              <a:rPr lang="en-IN" dirty="0"/>
              <a:t>Function with argument and with no return value</a:t>
            </a:r>
          </a:p>
          <a:p>
            <a:pPr fontAlgn="base"/>
            <a:r>
              <a:rPr lang="en-IN" dirty="0"/>
              <a:t>Function with arguments and with return value</a:t>
            </a:r>
          </a:p>
          <a:p>
            <a:endParaRPr lang="en-IN" dirty="0" smtClean="0"/>
          </a:p>
          <a:p>
            <a:endParaRPr lang="en-I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8049362" cy="505908"/>
          </a:xfrm>
          <a:prstGeom prst="rect">
            <a:avLst/>
          </a:prstGeom>
        </p:spPr>
        <p:txBody>
          <a:bodyPr vert="horz" wrap="square" lIns="0" tIns="13335" rIns="0" bIns="0" rtlCol="0">
            <a:spAutoFit/>
          </a:bodyPr>
          <a:lstStyle/>
          <a:p>
            <a:pPr fontAlgn="base"/>
            <a:r>
              <a:rPr lang="en-IN" dirty="0"/>
              <a:t>How Does C Function Work?</a:t>
            </a:r>
          </a:p>
        </p:txBody>
      </p:sp>
      <p:sp>
        <p:nvSpPr>
          <p:cNvPr id="3" name="object 3"/>
          <p:cNvSpPr txBox="1"/>
          <p:nvPr/>
        </p:nvSpPr>
        <p:spPr>
          <a:xfrm>
            <a:off x="332638" y="2590800"/>
            <a:ext cx="10013950" cy="3872855"/>
          </a:xfrm>
          <a:prstGeom prst="rect">
            <a:avLst/>
          </a:prstGeom>
        </p:spPr>
        <p:txBody>
          <a:bodyPr vert="horz" wrap="square" lIns="0" tIns="12700" rIns="0" bIns="0" rtlCol="0">
            <a:spAutoFit/>
          </a:bodyPr>
          <a:lstStyle/>
          <a:p>
            <a:pPr fontAlgn="base"/>
            <a:r>
              <a:rPr lang="en-IN" sz="2000" b="1" u="sng" dirty="0"/>
              <a:t>Working of the C function can be broken into the following steps as mentioned below:</a:t>
            </a:r>
          </a:p>
          <a:p>
            <a:pPr fontAlgn="base"/>
            <a:r>
              <a:rPr lang="en-IN" sz="2000" b="1" dirty="0"/>
              <a:t>Declaring a function:</a:t>
            </a:r>
            <a:r>
              <a:rPr lang="en-IN" sz="2000" dirty="0"/>
              <a:t> Declaring a function is a step where we declare a function. Here we define the return types and parameters of the function.</a:t>
            </a:r>
          </a:p>
          <a:p>
            <a:pPr fontAlgn="base"/>
            <a:r>
              <a:rPr lang="en-IN" sz="2000" dirty="0"/>
              <a:t>Defining a function: </a:t>
            </a:r>
          </a:p>
          <a:p>
            <a:pPr fontAlgn="base"/>
            <a:r>
              <a:rPr lang="en-IN" sz="2000" b="1" dirty="0"/>
              <a:t>Calling the function:</a:t>
            </a:r>
            <a:r>
              <a:rPr lang="en-IN" sz="2000" dirty="0"/>
              <a:t> Calling the function is a step where we call the function by passing the arguments in the function.</a:t>
            </a:r>
          </a:p>
          <a:p>
            <a:pPr fontAlgn="base"/>
            <a:r>
              <a:rPr lang="en-IN" sz="2000" b="1" dirty="0"/>
              <a:t>Executing the function:</a:t>
            </a:r>
            <a:r>
              <a:rPr lang="en-IN" sz="2000" dirty="0"/>
              <a:t> Executing the function is a step where we can run all the statements inside the function to get the final result.</a:t>
            </a:r>
          </a:p>
          <a:p>
            <a:pPr fontAlgn="base"/>
            <a:r>
              <a:rPr lang="en-IN" sz="2000" b="1" dirty="0"/>
              <a:t>Returning a value:</a:t>
            </a:r>
            <a:r>
              <a:rPr lang="en-IN" sz="2000" dirty="0"/>
              <a:t> Returning a value is the step where the calculated value after the execution of the function is returned. Exiting the function is the final step where all the allocated memory to the variables, functions, </a:t>
            </a:r>
            <a:r>
              <a:rPr lang="en-IN" sz="2000" dirty="0" err="1"/>
              <a:t>etc</a:t>
            </a:r>
            <a:r>
              <a:rPr lang="en-IN" sz="2000" dirty="0"/>
              <a:t> is destroyed before giving full control to the main function.</a:t>
            </a:r>
          </a:p>
          <a:p>
            <a:pPr marL="355600" marR="5080" indent="-342900">
              <a:lnSpc>
                <a:spcPct val="150000"/>
              </a:lnSpc>
              <a:spcBef>
                <a:spcPts val="100"/>
              </a:spcBef>
              <a:buClr>
                <a:srgbClr val="F5A208"/>
              </a:buClr>
              <a:buSzPct val="80000"/>
              <a:buFont typeface="Arial MT"/>
              <a:buChar char="►"/>
              <a:tabLst>
                <a:tab pos="354965" algn="l"/>
                <a:tab pos="355600" algn="l"/>
                <a:tab pos="8731250" algn="l"/>
              </a:tabLst>
            </a:pPr>
            <a:endParaRPr sz="2000" dirty="0">
              <a:cs typeface="Arial MT"/>
            </a:endParaRPr>
          </a:p>
        </p:txBody>
      </p:sp>
      <p:sp>
        <p:nvSpPr>
          <p:cNvPr id="4" name="object 4"/>
          <p:cNvSpPr txBox="1"/>
          <p:nvPr/>
        </p:nvSpPr>
        <p:spPr>
          <a:xfrm>
            <a:off x="563372" y="3714750"/>
            <a:ext cx="226060" cy="258404"/>
          </a:xfrm>
          <a:prstGeom prst="rect">
            <a:avLst/>
          </a:prstGeom>
        </p:spPr>
        <p:txBody>
          <a:bodyPr vert="horz" wrap="square" lIns="0" tIns="12065" rIns="0" bIns="0" rtlCol="0">
            <a:spAutoFit/>
          </a:bodyPr>
          <a:lstStyle/>
          <a:p>
            <a:pPr marL="12700">
              <a:lnSpc>
                <a:spcPct val="100000"/>
              </a:lnSpc>
              <a:spcBef>
                <a:spcPts val="95"/>
              </a:spcBef>
            </a:pPr>
            <a:endParaRPr sz="1600" dirty="0">
              <a:latin typeface="Arial MT"/>
              <a:cs typeface="Arial MT"/>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391762" cy="505908"/>
          </a:xfrm>
          <a:prstGeom prst="rect">
            <a:avLst/>
          </a:prstGeom>
        </p:spPr>
        <p:txBody>
          <a:bodyPr vert="horz" wrap="square" lIns="0" tIns="13335" rIns="0" bIns="0" rtlCol="0">
            <a:spAutoFit/>
          </a:bodyPr>
          <a:lstStyle/>
          <a:p>
            <a:pPr fontAlgn="base"/>
            <a:r>
              <a:rPr lang="en-IN" dirty="0"/>
              <a:t>Types of Functions</a:t>
            </a:r>
          </a:p>
        </p:txBody>
      </p:sp>
      <p:sp>
        <p:nvSpPr>
          <p:cNvPr id="8" name="object 8"/>
          <p:cNvSpPr txBox="1"/>
          <p:nvPr/>
        </p:nvSpPr>
        <p:spPr>
          <a:xfrm>
            <a:off x="685800" y="2522600"/>
            <a:ext cx="9199118" cy="4322337"/>
          </a:xfrm>
          <a:prstGeom prst="rect">
            <a:avLst/>
          </a:prstGeom>
        </p:spPr>
        <p:txBody>
          <a:bodyPr vert="horz" wrap="square" lIns="0" tIns="13335" rIns="0" bIns="0" rtlCol="0">
            <a:spAutoFit/>
          </a:bodyPr>
          <a:lstStyle/>
          <a:p>
            <a:pPr fontAlgn="base"/>
            <a:r>
              <a:rPr lang="en-IN" sz="2800" dirty="0" smtClean="0"/>
              <a:t>There </a:t>
            </a:r>
            <a:r>
              <a:rPr lang="en-IN" sz="2800" dirty="0"/>
              <a:t>are two types of functions in C:</a:t>
            </a:r>
          </a:p>
          <a:p>
            <a:pPr marL="457200" indent="-457200" fontAlgn="base">
              <a:buFont typeface="Arial" panose="020B0604020202020204" pitchFamily="34" charset="0"/>
              <a:buChar char="•"/>
            </a:pPr>
            <a:r>
              <a:rPr lang="en-IN" sz="2800" b="1" dirty="0"/>
              <a:t>Library Functions</a:t>
            </a:r>
            <a:endParaRPr lang="en-IN" sz="2800" dirty="0"/>
          </a:p>
          <a:p>
            <a:pPr marL="457200" indent="-457200" fontAlgn="base">
              <a:buFont typeface="Arial" panose="020B0604020202020204" pitchFamily="34" charset="0"/>
              <a:buChar char="•"/>
            </a:pPr>
            <a:r>
              <a:rPr lang="en-IN" sz="2800" b="1" dirty="0"/>
              <a:t>User Defined </a:t>
            </a:r>
            <a:r>
              <a:rPr lang="en-IN" sz="2800" b="1" dirty="0" smtClean="0"/>
              <a:t>Functions</a:t>
            </a:r>
          </a:p>
          <a:p>
            <a:pPr fontAlgn="base"/>
            <a:endParaRPr lang="en-IN" sz="2800" b="1" dirty="0" smtClean="0"/>
          </a:p>
          <a:p>
            <a:pPr fontAlgn="base"/>
            <a:endParaRPr lang="en-US" sz="2800" b="1" dirty="0"/>
          </a:p>
          <a:p>
            <a:pPr fontAlgn="base"/>
            <a:endParaRPr lang="en-US" sz="2800" b="1" dirty="0" smtClean="0"/>
          </a:p>
          <a:p>
            <a:pPr fontAlgn="base"/>
            <a:endParaRPr lang="en-US" sz="2800" b="1" dirty="0"/>
          </a:p>
          <a:p>
            <a:pPr fontAlgn="base"/>
            <a:endParaRPr lang="en-US" sz="2800" b="1" dirty="0" smtClean="0"/>
          </a:p>
          <a:p>
            <a:pPr fontAlgn="base"/>
            <a:endParaRPr lang="en-IN" sz="2800" b="1" dirty="0" smtClean="0"/>
          </a:p>
          <a:p>
            <a:pPr fontAlgn="base"/>
            <a:endParaRPr lang="en-IN" sz="2800" dirty="0"/>
          </a:p>
        </p:txBody>
      </p:sp>
      <p:sp>
        <p:nvSpPr>
          <p:cNvPr id="3" name="AutoShape 2" descr="Types of Func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p:cNvPicPr>
            <a:picLocks noChangeAspect="1"/>
          </p:cNvPicPr>
          <p:nvPr/>
        </p:nvPicPr>
        <p:blipFill>
          <a:blip r:embed="rId2"/>
          <a:stretch>
            <a:fillRect/>
          </a:stretch>
        </p:blipFill>
        <p:spPr>
          <a:xfrm>
            <a:off x="3598418" y="3720923"/>
            <a:ext cx="6286500" cy="236220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934562" cy="998350"/>
          </a:xfrm>
          <a:prstGeom prst="rect">
            <a:avLst/>
          </a:prstGeom>
        </p:spPr>
        <p:txBody>
          <a:bodyPr vert="horz" wrap="square" lIns="0" tIns="13335" rIns="0" bIns="0" rtlCol="0">
            <a:spAutoFit/>
          </a:bodyPr>
          <a:lstStyle/>
          <a:p>
            <a:pPr marL="12700">
              <a:spcBef>
                <a:spcPts val="105"/>
              </a:spcBef>
            </a:pPr>
            <a:r>
              <a:rPr lang="en-IN" dirty="0"/>
              <a:t>1. Library Function</a:t>
            </a:r>
            <a:br>
              <a:rPr lang="en-IN" dirty="0"/>
            </a:br>
            <a:r>
              <a:rPr dirty="0" smtClean="0"/>
              <a:t>Flowchart</a:t>
            </a:r>
            <a:r>
              <a:rPr lang="en-US" dirty="0" smtClean="0"/>
              <a:t> of For Loop</a:t>
            </a:r>
            <a:endParaRPr dirty="0"/>
          </a:p>
        </p:txBody>
      </p:sp>
      <p:sp>
        <p:nvSpPr>
          <p:cNvPr id="3" name="TextBox 2"/>
          <p:cNvSpPr txBox="1"/>
          <p:nvPr/>
        </p:nvSpPr>
        <p:spPr>
          <a:xfrm>
            <a:off x="457200" y="2743200"/>
            <a:ext cx="10591800" cy="3785652"/>
          </a:xfrm>
          <a:prstGeom prst="rect">
            <a:avLst/>
          </a:prstGeom>
          <a:noFill/>
        </p:spPr>
        <p:txBody>
          <a:bodyPr wrap="square" rtlCol="0">
            <a:spAutoFit/>
          </a:bodyPr>
          <a:lstStyle/>
          <a:p>
            <a:pPr fontAlgn="base"/>
            <a:r>
              <a:rPr lang="en-IN" sz="2400" dirty="0" smtClean="0"/>
              <a:t>A</a:t>
            </a:r>
            <a:r>
              <a:rPr lang="en-IN" sz="2400" dirty="0"/>
              <a:t> </a:t>
            </a:r>
            <a:r>
              <a:rPr lang="en-IN" sz="2400" u="sng" dirty="0">
                <a:hlinkClick r:id="rId2"/>
              </a:rPr>
              <a:t>library function</a:t>
            </a:r>
            <a:r>
              <a:rPr lang="en-IN" sz="2400" dirty="0"/>
              <a:t> is also referred to as a </a:t>
            </a:r>
            <a:r>
              <a:rPr lang="en-IN" sz="2400" b="1" dirty="0"/>
              <a:t>“built-in function”</a:t>
            </a:r>
            <a:r>
              <a:rPr lang="en-IN" sz="2400" dirty="0"/>
              <a:t>. A compiler package already exists that contains these functions, each of which has a specific meaning and is included in the package. Built-in functions have the advantage of being directly usable without being defined, whereas user-defined functions must be declared and defined before being used. </a:t>
            </a:r>
            <a:endParaRPr lang="en-IN" sz="2400" dirty="0" smtClean="0"/>
          </a:p>
          <a:p>
            <a:pPr fontAlgn="base"/>
            <a:endParaRPr lang="en-US" sz="2400" dirty="0"/>
          </a:p>
          <a:p>
            <a:pPr fontAlgn="base"/>
            <a:r>
              <a:rPr lang="en-IN" sz="2400" dirty="0"/>
              <a:t>For Example:</a:t>
            </a:r>
          </a:p>
          <a:p>
            <a:pPr fontAlgn="base"/>
            <a:endParaRPr lang="en-IN" sz="2400" dirty="0"/>
          </a:p>
          <a:p>
            <a:pPr fontAlgn="base"/>
            <a:r>
              <a:rPr lang="en-IN" sz="2400" dirty="0"/>
              <a:t>pow(), </a:t>
            </a:r>
            <a:r>
              <a:rPr lang="en-IN" sz="2400" dirty="0" err="1"/>
              <a:t>sqrt</a:t>
            </a:r>
            <a:r>
              <a:rPr lang="en-IN" sz="2400" dirty="0"/>
              <a:t>(), </a:t>
            </a:r>
            <a:r>
              <a:rPr lang="en-IN" sz="2400" dirty="0" err="1"/>
              <a:t>strcmp</a:t>
            </a:r>
            <a:r>
              <a:rPr lang="en-IN" sz="2400" dirty="0"/>
              <a:t>(), </a:t>
            </a:r>
            <a:r>
              <a:rPr lang="en-IN" sz="2400" dirty="0" err="1"/>
              <a:t>strcpy</a:t>
            </a:r>
            <a:r>
              <a:rPr lang="en-IN" sz="2400" dirty="0"/>
              <a:t>() etc.</a:t>
            </a:r>
          </a:p>
          <a:p>
            <a:endParaRPr lang="en-IN"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01180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50" dirty="0"/>
              <a:t> </a:t>
            </a:r>
            <a:r>
              <a:rPr spc="-5" dirty="0"/>
              <a:t>for</a:t>
            </a:r>
            <a:r>
              <a:rPr spc="-45" dirty="0"/>
              <a:t> </a:t>
            </a:r>
            <a:r>
              <a:rPr spc="5" dirty="0"/>
              <a:t>loop</a:t>
            </a:r>
          </a:p>
        </p:txBody>
      </p:sp>
      <p:grpSp>
        <p:nvGrpSpPr>
          <p:cNvPr id="3" name="object 3"/>
          <p:cNvGrpSpPr/>
          <p:nvPr/>
        </p:nvGrpSpPr>
        <p:grpSpPr>
          <a:xfrm>
            <a:off x="11178540" y="6073140"/>
            <a:ext cx="1013460" cy="346075"/>
            <a:chOff x="11178540" y="6073140"/>
            <a:chExt cx="1013460" cy="346075"/>
          </a:xfrm>
        </p:grpSpPr>
        <p:sp>
          <p:nvSpPr>
            <p:cNvPr id="4" name="object 4"/>
            <p:cNvSpPr/>
            <p:nvPr/>
          </p:nvSpPr>
          <p:spPr>
            <a:xfrm>
              <a:off x="11178540" y="6073140"/>
              <a:ext cx="1013460" cy="215265"/>
            </a:xfrm>
            <a:custGeom>
              <a:avLst/>
              <a:gdLst/>
              <a:ahLst/>
              <a:cxnLst/>
              <a:rect l="l" t="t" r="r" b="b"/>
              <a:pathLst>
                <a:path w="1013459" h="215264">
                  <a:moveTo>
                    <a:pt x="0" y="214884"/>
                  </a:moveTo>
                  <a:lnTo>
                    <a:pt x="1013459" y="214884"/>
                  </a:lnTo>
                  <a:lnTo>
                    <a:pt x="1013459" y="0"/>
                  </a:lnTo>
                  <a:lnTo>
                    <a:pt x="0" y="0"/>
                  </a:lnTo>
                  <a:lnTo>
                    <a:pt x="0" y="214884"/>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grpSp>
      <p:sp>
        <p:nvSpPr>
          <p:cNvPr id="8" name="TextBox 7"/>
          <p:cNvSpPr txBox="1"/>
          <p:nvPr/>
        </p:nvSpPr>
        <p:spPr>
          <a:xfrm>
            <a:off x="609600" y="2667000"/>
            <a:ext cx="10439400" cy="1938992"/>
          </a:xfrm>
          <a:prstGeom prst="rect">
            <a:avLst/>
          </a:prstGeom>
          <a:noFill/>
        </p:spPr>
        <p:txBody>
          <a:bodyPr wrap="square" rtlCol="0">
            <a:spAutoFit/>
          </a:bodyPr>
          <a:lstStyle/>
          <a:p>
            <a:pPr fontAlgn="base"/>
            <a:r>
              <a:rPr lang="en-IN" sz="2400" b="1" dirty="0"/>
              <a:t>Advantages of C library functions</a:t>
            </a:r>
          </a:p>
          <a:p>
            <a:pPr fontAlgn="base"/>
            <a:r>
              <a:rPr lang="en-IN" sz="2400" dirty="0"/>
              <a:t>C Library functions are easy to use and optimized for better performance.</a:t>
            </a:r>
          </a:p>
          <a:p>
            <a:pPr fontAlgn="base"/>
            <a:r>
              <a:rPr lang="en-IN" sz="2400" dirty="0"/>
              <a:t>C library functions save a lot of time </a:t>
            </a:r>
            <a:r>
              <a:rPr lang="en-IN" sz="2400" dirty="0" err="1"/>
              <a:t>i.e</a:t>
            </a:r>
            <a:r>
              <a:rPr lang="en-IN" sz="2400" dirty="0"/>
              <a:t>, function development time.</a:t>
            </a:r>
          </a:p>
          <a:p>
            <a:pPr fontAlgn="base"/>
            <a:r>
              <a:rPr lang="en-IN" sz="2400" dirty="0"/>
              <a:t>C library functions are convenient as they always work.</a:t>
            </a:r>
          </a:p>
          <a:p>
            <a:endParaRPr lang="en-IN" sz="24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3315" y="1676400"/>
            <a:ext cx="3553562" cy="505908"/>
          </a:xfrm>
          <a:prstGeom prst="rect">
            <a:avLst/>
          </a:prstGeom>
        </p:spPr>
        <p:txBody>
          <a:bodyPr vert="horz" wrap="square" lIns="0" tIns="13335" rIns="0" bIns="0" rtlCol="0">
            <a:spAutoFit/>
          </a:bodyPr>
          <a:lstStyle/>
          <a:p>
            <a:pPr fontAlgn="base"/>
            <a:r>
              <a:rPr lang="en-IN" dirty="0"/>
              <a:t> Library Function</a:t>
            </a:r>
          </a:p>
        </p:txBody>
      </p:sp>
      <p:sp>
        <p:nvSpPr>
          <p:cNvPr id="8" name="object 8"/>
          <p:cNvSpPr txBox="1"/>
          <p:nvPr/>
        </p:nvSpPr>
        <p:spPr>
          <a:xfrm>
            <a:off x="515048" y="2514600"/>
            <a:ext cx="5657152" cy="3879908"/>
          </a:xfrm>
          <a:prstGeom prst="rect">
            <a:avLst/>
          </a:prstGeom>
          <a:ln w="9525">
            <a:solidFill>
              <a:srgbClr val="CC0000"/>
            </a:solidFill>
          </a:ln>
        </p:spPr>
        <p:txBody>
          <a:bodyPr vert="horz" wrap="square" lIns="0" tIns="6985" rIns="0" bIns="0" rtlCol="0">
            <a:spAutoFit/>
          </a:bodyPr>
          <a:lstStyle/>
          <a:p>
            <a:pPr marL="12065">
              <a:lnSpc>
                <a:spcPct val="100000"/>
              </a:lnSpc>
              <a:spcBef>
                <a:spcPts val="55"/>
              </a:spcBef>
              <a:buClr>
                <a:srgbClr val="F5A208"/>
              </a:buClr>
              <a:buSzPct val="75000"/>
              <a:tabLst>
                <a:tab pos="214629" algn="l"/>
              </a:tabLst>
            </a:pPr>
            <a:r>
              <a:rPr lang="en-IN" sz="1600" dirty="0">
                <a:cs typeface="Arial"/>
              </a:rPr>
              <a:t>// C program to implement</a:t>
            </a:r>
          </a:p>
          <a:p>
            <a:pPr marL="12065">
              <a:lnSpc>
                <a:spcPct val="100000"/>
              </a:lnSpc>
              <a:spcBef>
                <a:spcPts val="55"/>
              </a:spcBef>
              <a:buClr>
                <a:srgbClr val="F5A208"/>
              </a:buClr>
              <a:buSzPct val="75000"/>
              <a:tabLst>
                <a:tab pos="214629" algn="l"/>
              </a:tabLst>
            </a:pPr>
            <a:r>
              <a:rPr lang="en-IN" sz="1600" dirty="0">
                <a:cs typeface="Arial"/>
              </a:rPr>
              <a:t>// the above approach</a:t>
            </a:r>
          </a:p>
          <a:p>
            <a:pPr marL="12065">
              <a:lnSpc>
                <a:spcPct val="100000"/>
              </a:lnSpc>
              <a:spcBef>
                <a:spcPts val="55"/>
              </a:spcBef>
              <a:buClr>
                <a:srgbClr val="F5A208"/>
              </a:buClr>
              <a:buSzPct val="75000"/>
              <a:tabLst>
                <a:tab pos="214629" algn="l"/>
              </a:tabLst>
            </a:pPr>
            <a:r>
              <a:rPr lang="en-IN" sz="1600" dirty="0">
                <a:cs typeface="Arial"/>
              </a:rPr>
              <a:t>#include &lt;</a:t>
            </a:r>
            <a:r>
              <a:rPr lang="en-IN" sz="1600" dirty="0" err="1">
                <a:cs typeface="Arial"/>
              </a:rPr>
              <a:t>math.h</a:t>
            </a:r>
            <a:r>
              <a:rPr lang="en-IN" sz="1600" dirty="0">
                <a:cs typeface="Arial"/>
              </a:rPr>
              <a:t>&gt;</a:t>
            </a:r>
          </a:p>
          <a:p>
            <a:pPr marL="12065">
              <a:lnSpc>
                <a:spcPct val="100000"/>
              </a:lnSpc>
              <a:spcBef>
                <a:spcPts val="55"/>
              </a:spcBef>
              <a:buClr>
                <a:srgbClr val="F5A208"/>
              </a:buClr>
              <a:buSzPct val="75000"/>
              <a:tabLst>
                <a:tab pos="214629" algn="l"/>
              </a:tabLst>
            </a:pPr>
            <a:r>
              <a:rPr lang="en-IN" sz="1600" dirty="0">
                <a:cs typeface="Arial"/>
              </a:rPr>
              <a:t>#include &lt;</a:t>
            </a:r>
            <a:r>
              <a:rPr lang="en-IN" sz="1600" dirty="0" err="1">
                <a:cs typeface="Arial"/>
              </a:rPr>
              <a:t>stdio.h</a:t>
            </a:r>
            <a:r>
              <a:rPr lang="en-IN" sz="1600" dirty="0">
                <a:cs typeface="Arial"/>
              </a:rPr>
              <a:t>&gt;</a:t>
            </a:r>
          </a:p>
          <a:p>
            <a:pPr marL="12065">
              <a:lnSpc>
                <a:spcPct val="100000"/>
              </a:lnSpc>
              <a:spcBef>
                <a:spcPts val="55"/>
              </a:spcBef>
              <a:buClr>
                <a:srgbClr val="F5A208"/>
              </a:buClr>
              <a:buSzPct val="75000"/>
              <a:tabLst>
                <a:tab pos="214629" algn="l"/>
              </a:tabLst>
            </a:pPr>
            <a:r>
              <a:rPr lang="en-IN" sz="1600" dirty="0">
                <a:cs typeface="Arial"/>
              </a:rPr>
              <a:t> </a:t>
            </a:r>
          </a:p>
          <a:p>
            <a:pPr marL="12065">
              <a:lnSpc>
                <a:spcPct val="100000"/>
              </a:lnSpc>
              <a:spcBef>
                <a:spcPts val="55"/>
              </a:spcBef>
              <a:buClr>
                <a:srgbClr val="F5A208"/>
              </a:buClr>
              <a:buSzPct val="75000"/>
              <a:tabLst>
                <a:tab pos="214629" algn="l"/>
              </a:tabLst>
            </a:pPr>
            <a:r>
              <a:rPr lang="en-IN" sz="1600" dirty="0">
                <a:cs typeface="Arial"/>
              </a:rPr>
              <a:t>// Driver code</a:t>
            </a:r>
          </a:p>
          <a:p>
            <a:pPr marL="12065">
              <a:lnSpc>
                <a:spcPct val="100000"/>
              </a:lnSpc>
              <a:spcBef>
                <a:spcPts val="55"/>
              </a:spcBef>
              <a:buClr>
                <a:srgbClr val="F5A208"/>
              </a:buClr>
              <a:buSzPct val="75000"/>
              <a:tabLst>
                <a:tab pos="214629" algn="l"/>
              </a:tabLst>
            </a:pPr>
            <a:r>
              <a:rPr lang="en-IN" sz="1600" dirty="0" err="1">
                <a:cs typeface="Arial"/>
              </a:rPr>
              <a:t>int</a:t>
            </a:r>
            <a:r>
              <a:rPr lang="en-IN" sz="1600" dirty="0">
                <a:cs typeface="Arial"/>
              </a:rPr>
              <a:t> main()</a:t>
            </a:r>
          </a:p>
          <a:p>
            <a:pPr marL="12065">
              <a:lnSpc>
                <a:spcPct val="100000"/>
              </a:lnSpc>
              <a:spcBef>
                <a:spcPts val="55"/>
              </a:spcBef>
              <a:buClr>
                <a:srgbClr val="F5A208"/>
              </a:buClr>
              <a:buSzPct val="75000"/>
              <a:tabLst>
                <a:tab pos="214629" algn="l"/>
              </a:tabLst>
            </a:pPr>
            <a:r>
              <a:rPr lang="en-IN" sz="1600" dirty="0">
                <a:cs typeface="Arial"/>
              </a:rPr>
              <a:t>{</a:t>
            </a:r>
          </a:p>
          <a:p>
            <a:pPr marL="12065">
              <a:lnSpc>
                <a:spcPct val="100000"/>
              </a:lnSpc>
              <a:spcBef>
                <a:spcPts val="55"/>
              </a:spcBef>
              <a:buClr>
                <a:srgbClr val="F5A208"/>
              </a:buClr>
              <a:buSzPct val="75000"/>
              <a:tabLst>
                <a:tab pos="214629" algn="l"/>
              </a:tabLst>
            </a:pPr>
            <a:r>
              <a:rPr lang="en-IN" sz="1600" dirty="0">
                <a:cs typeface="Arial"/>
              </a:rPr>
              <a:t>  double Number;</a:t>
            </a:r>
          </a:p>
          <a:p>
            <a:pPr marL="12065">
              <a:lnSpc>
                <a:spcPct val="100000"/>
              </a:lnSpc>
              <a:spcBef>
                <a:spcPts val="55"/>
              </a:spcBef>
              <a:buClr>
                <a:srgbClr val="F5A208"/>
              </a:buClr>
              <a:buSzPct val="75000"/>
              <a:tabLst>
                <a:tab pos="214629" algn="l"/>
              </a:tabLst>
            </a:pPr>
            <a:r>
              <a:rPr lang="en-IN" sz="1600" dirty="0">
                <a:cs typeface="Arial"/>
              </a:rPr>
              <a:t>  Number = 49;</a:t>
            </a:r>
          </a:p>
          <a:p>
            <a:pPr marL="12065">
              <a:lnSpc>
                <a:spcPct val="100000"/>
              </a:lnSpc>
              <a:spcBef>
                <a:spcPts val="55"/>
              </a:spcBef>
              <a:buClr>
                <a:srgbClr val="F5A208"/>
              </a:buClr>
              <a:buSzPct val="75000"/>
              <a:tabLst>
                <a:tab pos="214629" algn="l"/>
              </a:tabLst>
            </a:pPr>
            <a:r>
              <a:rPr lang="en-IN" sz="1600" dirty="0">
                <a:cs typeface="Arial"/>
              </a:rPr>
              <a:t> </a:t>
            </a:r>
          </a:p>
          <a:p>
            <a:pPr marL="12065">
              <a:lnSpc>
                <a:spcPct val="100000"/>
              </a:lnSpc>
              <a:spcBef>
                <a:spcPts val="55"/>
              </a:spcBef>
              <a:buClr>
                <a:srgbClr val="F5A208"/>
              </a:buClr>
              <a:buSzPct val="75000"/>
              <a:tabLst>
                <a:tab pos="214629" algn="l"/>
              </a:tabLst>
            </a:pPr>
            <a:r>
              <a:rPr lang="en-IN" sz="1600" dirty="0">
                <a:cs typeface="Arial"/>
              </a:rPr>
              <a:t>  // Computing the square root with</a:t>
            </a:r>
          </a:p>
          <a:p>
            <a:pPr marL="12065">
              <a:lnSpc>
                <a:spcPct val="100000"/>
              </a:lnSpc>
              <a:spcBef>
                <a:spcPts val="55"/>
              </a:spcBef>
              <a:buClr>
                <a:srgbClr val="F5A208"/>
              </a:buClr>
              <a:buSzPct val="75000"/>
              <a:tabLst>
                <a:tab pos="214629" algn="l"/>
              </a:tabLst>
            </a:pPr>
            <a:r>
              <a:rPr lang="en-IN" sz="1600" dirty="0">
                <a:cs typeface="Arial"/>
              </a:rPr>
              <a:t>  // the help of predefined C</a:t>
            </a:r>
          </a:p>
          <a:p>
            <a:pPr marL="12065">
              <a:lnSpc>
                <a:spcPct val="100000"/>
              </a:lnSpc>
              <a:spcBef>
                <a:spcPts val="55"/>
              </a:spcBef>
              <a:buClr>
                <a:srgbClr val="F5A208"/>
              </a:buClr>
              <a:buSzPct val="75000"/>
              <a:tabLst>
                <a:tab pos="214629" algn="l"/>
              </a:tabLst>
            </a:pPr>
            <a:r>
              <a:rPr lang="en-IN" sz="1600" dirty="0">
                <a:cs typeface="Arial"/>
              </a:rPr>
              <a:t>  // library function</a:t>
            </a:r>
          </a:p>
          <a:p>
            <a:pPr marL="12065">
              <a:lnSpc>
                <a:spcPct val="100000"/>
              </a:lnSpc>
              <a:spcBef>
                <a:spcPts val="55"/>
              </a:spcBef>
              <a:buClr>
                <a:srgbClr val="F5A208"/>
              </a:buClr>
              <a:buSzPct val="75000"/>
              <a:tabLst>
                <a:tab pos="214629" algn="l"/>
              </a:tabLst>
            </a:pPr>
            <a:r>
              <a:rPr lang="en-IN" sz="1600" dirty="0">
                <a:cs typeface="Arial"/>
              </a:rPr>
              <a:t>  double </a:t>
            </a:r>
            <a:r>
              <a:rPr lang="en-IN" sz="1600" dirty="0" err="1">
                <a:cs typeface="Arial"/>
              </a:rPr>
              <a:t>squareRoot</a:t>
            </a:r>
            <a:r>
              <a:rPr lang="en-IN" sz="1600" dirty="0">
                <a:cs typeface="Arial"/>
              </a:rPr>
              <a:t> = </a:t>
            </a:r>
            <a:r>
              <a:rPr lang="en-IN" sz="1600" dirty="0" err="1">
                <a:cs typeface="Arial"/>
              </a:rPr>
              <a:t>sqrt</a:t>
            </a:r>
            <a:r>
              <a:rPr lang="en-IN" sz="1600" dirty="0">
                <a:cs typeface="Arial"/>
              </a:rPr>
              <a:t>(Number);</a:t>
            </a:r>
            <a:endParaRPr sz="1600" dirty="0">
              <a:cs typeface="Arial"/>
            </a:endParaRPr>
          </a:p>
        </p:txBody>
      </p:sp>
      <p:sp>
        <p:nvSpPr>
          <p:cNvPr id="10" name="AutoShape 4" descr="C - while loop in C programming with exampl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TextBox 4"/>
          <p:cNvSpPr txBox="1"/>
          <p:nvPr/>
        </p:nvSpPr>
        <p:spPr>
          <a:xfrm>
            <a:off x="7239000" y="2667000"/>
            <a:ext cx="4572000" cy="2585323"/>
          </a:xfrm>
          <a:prstGeom prst="rect">
            <a:avLst/>
          </a:prstGeom>
          <a:noFill/>
        </p:spPr>
        <p:txBody>
          <a:bodyPr wrap="square" rtlCol="0">
            <a:spAutoFit/>
          </a:bodyPr>
          <a:lstStyle/>
          <a:p>
            <a:r>
              <a:rPr lang="en-IN" dirty="0" err="1"/>
              <a:t>printf</a:t>
            </a:r>
            <a:r>
              <a:rPr lang="en-IN" dirty="0"/>
              <a:t>("The Square root of %.2lf = %.2lf",</a:t>
            </a:r>
          </a:p>
          <a:p>
            <a:r>
              <a:rPr lang="en-IN" dirty="0"/>
              <a:t>          Number, </a:t>
            </a:r>
            <a:r>
              <a:rPr lang="en-IN" dirty="0" err="1"/>
              <a:t>squareRoot</a:t>
            </a:r>
            <a:r>
              <a:rPr lang="en-IN" dirty="0"/>
              <a:t>);</a:t>
            </a:r>
          </a:p>
          <a:p>
            <a:r>
              <a:rPr lang="en-IN" dirty="0"/>
              <a:t>  return 0;</a:t>
            </a:r>
          </a:p>
          <a:p>
            <a:r>
              <a:rPr lang="en-IN" dirty="0" smtClean="0"/>
              <a:t>}</a:t>
            </a:r>
          </a:p>
          <a:p>
            <a:endParaRPr lang="en-US" dirty="0"/>
          </a:p>
          <a:p>
            <a:endParaRPr lang="en-US" dirty="0" smtClean="0"/>
          </a:p>
          <a:p>
            <a:endParaRPr lang="en-US" dirty="0"/>
          </a:p>
          <a:p>
            <a:r>
              <a:rPr lang="en-IN" dirty="0"/>
              <a:t>Output</a:t>
            </a:r>
          </a:p>
          <a:p>
            <a:r>
              <a:rPr lang="en-IN" dirty="0"/>
              <a:t>The Square root of 49.00 = 7.00</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1999" cy="6857997"/>
          </a:xfrm>
          <a:prstGeom prst="rect">
            <a:avLst/>
          </a:prstGeom>
        </p:spPr>
      </p:pic>
      <p:grpSp>
        <p:nvGrpSpPr>
          <p:cNvPr id="3" name="object 3"/>
          <p:cNvGrpSpPr/>
          <p:nvPr/>
        </p:nvGrpSpPr>
        <p:grpSpPr>
          <a:xfrm>
            <a:off x="0" y="2572511"/>
            <a:ext cx="12192000" cy="2802636"/>
            <a:chOff x="0" y="2572511"/>
            <a:chExt cx="12192000" cy="2802636"/>
          </a:xfrm>
        </p:grpSpPr>
        <p:pic>
          <p:nvPicPr>
            <p:cNvPr id="4" name="object 4"/>
            <p:cNvPicPr/>
            <p:nvPr/>
          </p:nvPicPr>
          <p:blipFill>
            <a:blip r:embed="rId3" cstate="print"/>
            <a:stretch>
              <a:fillRect/>
            </a:stretch>
          </p:blipFill>
          <p:spPr>
            <a:xfrm>
              <a:off x="2476500" y="2572511"/>
              <a:ext cx="7240524" cy="2802636"/>
            </a:xfrm>
            <a:prstGeom prst="rect">
              <a:avLst/>
            </a:prstGeom>
          </p:spPr>
        </p:pic>
        <p:sp>
          <p:nvSpPr>
            <p:cNvPr id="5" name="object 5"/>
            <p:cNvSpPr/>
            <p:nvPr/>
          </p:nvSpPr>
          <p:spPr>
            <a:xfrm>
              <a:off x="0" y="3715511"/>
              <a:ext cx="12192000" cy="1056332"/>
            </a:xfrm>
            <a:custGeom>
              <a:avLst/>
              <a:gdLst/>
              <a:ahLst/>
              <a:cxnLst/>
              <a:rect l="l" t="t" r="r" b="b"/>
              <a:pathLst>
                <a:path w="12192000" h="713739">
                  <a:moveTo>
                    <a:pt x="12192000" y="0"/>
                  </a:moveTo>
                  <a:lnTo>
                    <a:pt x="0" y="0"/>
                  </a:lnTo>
                  <a:lnTo>
                    <a:pt x="0" y="713232"/>
                  </a:lnTo>
                  <a:lnTo>
                    <a:pt x="12192000" y="713232"/>
                  </a:lnTo>
                  <a:lnTo>
                    <a:pt x="12192000" y="0"/>
                  </a:lnTo>
                  <a:close/>
                </a:path>
              </a:pathLst>
            </a:custGeom>
            <a:solidFill>
              <a:srgbClr val="1F487C"/>
            </a:solidFill>
          </p:spPr>
          <p:txBody>
            <a:bodyPr wrap="square" lIns="0" tIns="0" rIns="0" bIns="0" rtlCol="0"/>
            <a:lstStyle/>
            <a:p>
              <a:endParaRPr>
                <a:solidFill>
                  <a:schemeClr val="accent1">
                    <a:lumMod val="40000"/>
                    <a:lumOff val="60000"/>
                  </a:schemeClr>
                </a:solidFill>
              </a:endParaRPr>
            </a:p>
          </p:txBody>
        </p:sp>
      </p:grpSp>
      <p:sp>
        <p:nvSpPr>
          <p:cNvPr id="6" name="object 6"/>
          <p:cNvSpPr txBox="1"/>
          <p:nvPr/>
        </p:nvSpPr>
        <p:spPr>
          <a:xfrm>
            <a:off x="381000" y="3705169"/>
            <a:ext cx="11582400" cy="566822"/>
          </a:xfrm>
          <a:prstGeom prst="rect">
            <a:avLst/>
          </a:prstGeom>
          <a:solidFill>
            <a:schemeClr val="accent1">
              <a:lumMod val="40000"/>
              <a:lumOff val="60000"/>
            </a:schemeClr>
          </a:solidFill>
        </p:spPr>
        <p:txBody>
          <a:bodyPr vert="horz" wrap="square" lIns="0" tIns="12700" rIns="0" bIns="0" rtlCol="0">
            <a:spAutoFit/>
          </a:bodyPr>
          <a:lstStyle/>
          <a:p>
            <a:pPr marL="12700" algn="ctr">
              <a:lnSpc>
                <a:spcPct val="100000"/>
              </a:lnSpc>
              <a:spcBef>
                <a:spcPts val="100"/>
              </a:spcBef>
            </a:pPr>
            <a:r>
              <a:rPr lang="en-US" sz="3500" b="1" spc="-5" dirty="0">
                <a:solidFill>
                  <a:srgbClr val="FFFFFF"/>
                </a:solidFill>
                <a:cs typeface="Calibri"/>
              </a:rPr>
              <a:t> </a:t>
            </a:r>
            <a:r>
              <a:rPr lang="en-IN" sz="3600" b="1" dirty="0"/>
              <a:t>Functions </a:t>
            </a:r>
            <a:r>
              <a:rPr lang="en-IN" sz="3600" b="1" dirty="0" smtClean="0"/>
              <a:t>, </a:t>
            </a:r>
            <a:r>
              <a:rPr lang="en-IN" sz="3600" b="1" dirty="0"/>
              <a:t>Pointer </a:t>
            </a:r>
            <a:r>
              <a:rPr lang="en-IN" sz="3600" b="1" dirty="0" smtClean="0"/>
              <a:t>Functions,</a:t>
            </a:r>
            <a:r>
              <a:rPr lang="en-IN" sz="3600" b="1" dirty="0"/>
              <a:t> Recursion </a:t>
            </a:r>
            <a:r>
              <a:rPr lang="en-IN" sz="3600" dirty="0" smtClean="0"/>
              <a:t>,</a:t>
            </a:r>
            <a:r>
              <a:rPr lang="en-IN" sz="3600" b="1" dirty="0"/>
              <a:t> Storage </a:t>
            </a:r>
            <a:r>
              <a:rPr lang="en-IN" sz="3600" b="1" dirty="0" smtClean="0"/>
              <a:t>classes:</a:t>
            </a:r>
            <a:endParaRPr sz="3500" dirty="0">
              <a:latin typeface="Calibri"/>
              <a:cs typeface="Calibri"/>
            </a:endParaRPr>
          </a:p>
        </p:txBody>
      </p:sp>
      <p:sp>
        <p:nvSpPr>
          <p:cNvPr id="7" name="object 7"/>
          <p:cNvSpPr txBox="1">
            <a:spLocks noGrp="1"/>
          </p:cNvSpPr>
          <p:nvPr>
            <p:ph type="ctrTitle"/>
          </p:nvPr>
        </p:nvSpPr>
        <p:spPr>
          <a:prstGeom prst="rect">
            <a:avLst/>
          </a:prstGeom>
        </p:spPr>
        <p:txBody>
          <a:bodyPr vert="horz" wrap="square" lIns="0" tIns="13335" rIns="0" bIns="0" rtlCol="0">
            <a:spAutoFit/>
          </a:bodyPr>
          <a:lstStyle/>
          <a:p>
            <a:pPr marL="13970">
              <a:lnSpc>
                <a:spcPct val="100000"/>
              </a:lnSpc>
              <a:spcBef>
                <a:spcPts val="105"/>
              </a:spcBef>
            </a:pPr>
            <a:r>
              <a:rPr spc="-5" dirty="0" smtClean="0"/>
              <a:t>CHAPTER-</a:t>
            </a:r>
            <a:r>
              <a:rPr lang="en-US" spc="-5" dirty="0"/>
              <a:t>4</a:t>
            </a:r>
            <a:endParaRPr spc="-5"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848962" cy="505908"/>
          </a:xfrm>
          <a:prstGeom prst="rect">
            <a:avLst/>
          </a:prstGeom>
        </p:spPr>
        <p:txBody>
          <a:bodyPr vert="horz" wrap="square" lIns="0" tIns="13335" rIns="0" bIns="0" rtlCol="0">
            <a:spAutoFit/>
          </a:bodyPr>
          <a:lstStyle/>
          <a:p>
            <a:pPr fontAlgn="base"/>
            <a:r>
              <a:rPr lang="en-IN" dirty="0"/>
              <a:t>2. User Defined Function</a:t>
            </a:r>
          </a:p>
        </p:txBody>
      </p:sp>
      <p:sp>
        <p:nvSpPr>
          <p:cNvPr id="3" name="object 3"/>
          <p:cNvSpPr/>
          <p:nvPr/>
        </p:nvSpPr>
        <p:spPr>
          <a:xfrm>
            <a:off x="8752331" y="6248400"/>
            <a:ext cx="60960" cy="38100"/>
          </a:xfrm>
          <a:custGeom>
            <a:avLst/>
            <a:gdLst/>
            <a:ahLst/>
            <a:cxnLst/>
            <a:rect l="l" t="t" r="r" b="b"/>
            <a:pathLst>
              <a:path w="60959" h="38100">
                <a:moveTo>
                  <a:pt x="0" y="38100"/>
                </a:moveTo>
                <a:lnTo>
                  <a:pt x="60959" y="38100"/>
                </a:lnTo>
                <a:lnTo>
                  <a:pt x="60959" y="0"/>
                </a:lnTo>
                <a:lnTo>
                  <a:pt x="0" y="0"/>
                </a:lnTo>
                <a:lnTo>
                  <a:pt x="0" y="3810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11" name="TextBox 10"/>
          <p:cNvSpPr txBox="1"/>
          <p:nvPr/>
        </p:nvSpPr>
        <p:spPr>
          <a:xfrm>
            <a:off x="609600" y="2667000"/>
            <a:ext cx="10210800" cy="3139321"/>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smtClean="0"/>
              <a:t>Functions </a:t>
            </a:r>
            <a:r>
              <a:rPr lang="en-IN" dirty="0"/>
              <a:t>that the programmer creates are known as User-Defined functions or </a:t>
            </a:r>
            <a:r>
              <a:rPr lang="en-IN" b="1" dirty="0"/>
              <a:t>“tailor-made functions”</a:t>
            </a:r>
            <a:r>
              <a:rPr lang="en-IN" dirty="0"/>
              <a:t>. User-defined functions can be improved and modified according to the need of the programmer. </a:t>
            </a:r>
            <a:endParaRPr lang="en-IN" dirty="0" smtClean="0"/>
          </a:p>
          <a:p>
            <a:pPr marL="285750" indent="-285750" fontAlgn="base">
              <a:buFont typeface="Arial" panose="020B0604020202020204" pitchFamily="34" charset="0"/>
              <a:buChar char="•"/>
            </a:pPr>
            <a:r>
              <a:rPr lang="en-IN" dirty="0" smtClean="0"/>
              <a:t>Whenever </a:t>
            </a:r>
            <a:r>
              <a:rPr lang="en-IN" dirty="0"/>
              <a:t>we write a function that is case-specific and is not defined in any header file, we need to declare and define our own functions according to the syntax</a:t>
            </a:r>
            <a:r>
              <a:rPr lang="en-IN" dirty="0" smtClean="0"/>
              <a:t>.</a:t>
            </a:r>
          </a:p>
          <a:p>
            <a:pPr fontAlgn="base"/>
            <a:endParaRPr lang="en-IN" dirty="0"/>
          </a:p>
          <a:p>
            <a:pPr fontAlgn="base"/>
            <a:r>
              <a:rPr lang="en-IN" b="1" u="sng" dirty="0">
                <a:solidFill>
                  <a:srgbClr val="FF0000"/>
                </a:solidFill>
              </a:rPr>
              <a:t>Advantages of User-Defined </a:t>
            </a:r>
            <a:r>
              <a:rPr lang="en-IN" b="1" u="sng" dirty="0" smtClean="0">
                <a:solidFill>
                  <a:srgbClr val="FF0000"/>
                </a:solidFill>
              </a:rPr>
              <a:t>Functions</a:t>
            </a:r>
          </a:p>
          <a:p>
            <a:pPr fontAlgn="base"/>
            <a:endParaRPr lang="en-IN" b="1" dirty="0"/>
          </a:p>
          <a:p>
            <a:pPr marL="285750" indent="-285750" fontAlgn="base">
              <a:buFont typeface="Arial" panose="020B0604020202020204" pitchFamily="34" charset="0"/>
              <a:buChar char="•"/>
            </a:pPr>
            <a:r>
              <a:rPr lang="en-IN" dirty="0"/>
              <a:t>Changeable functions can be modified as per need.</a:t>
            </a:r>
          </a:p>
          <a:p>
            <a:pPr marL="285750" indent="-285750" fontAlgn="base">
              <a:buFont typeface="Arial" panose="020B0604020202020204" pitchFamily="34" charset="0"/>
              <a:buChar char="•"/>
            </a:pPr>
            <a:r>
              <a:rPr lang="en-IN" dirty="0"/>
              <a:t>The Code of these functions is reusable in other programs.</a:t>
            </a:r>
          </a:p>
          <a:p>
            <a:pPr marL="285750" indent="-285750" fontAlgn="base">
              <a:buFont typeface="Arial" panose="020B0604020202020204" pitchFamily="34" charset="0"/>
              <a:buChar char="•"/>
            </a:pPr>
            <a:r>
              <a:rPr lang="en-IN" dirty="0"/>
              <a:t>These functions are easy to understand, debug and maintain.</a:t>
            </a:r>
          </a:p>
          <a:p>
            <a:endParaRPr lang="en-I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6762" cy="505908"/>
          </a:xfrm>
          <a:prstGeom prst="rect">
            <a:avLst/>
          </a:prstGeom>
        </p:spPr>
        <p:txBody>
          <a:bodyPr vert="horz" wrap="square" lIns="0" tIns="13335" rIns="0" bIns="0" rtlCol="0">
            <a:spAutoFit/>
          </a:bodyPr>
          <a:lstStyle/>
          <a:p>
            <a:pPr fontAlgn="base"/>
            <a:r>
              <a:rPr lang="en-IN" dirty="0"/>
              <a:t>User Defined </a:t>
            </a:r>
            <a:r>
              <a:rPr lang="en-IN" dirty="0" smtClean="0"/>
              <a:t>Function Example:</a:t>
            </a:r>
            <a:endParaRPr lang="en-IN" dirty="0"/>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7" name="object 7"/>
          <p:cNvSpPr txBox="1"/>
          <p:nvPr/>
        </p:nvSpPr>
        <p:spPr>
          <a:xfrm>
            <a:off x="457200" y="2362200"/>
            <a:ext cx="11415269" cy="4642194"/>
          </a:xfrm>
          <a:prstGeom prst="rect">
            <a:avLst/>
          </a:prstGeom>
        </p:spPr>
        <p:txBody>
          <a:bodyPr vert="horz" wrap="square" lIns="0" tIns="13335" rIns="0" bIns="0" rtlCol="0">
            <a:spAutoFit/>
          </a:bodyPr>
          <a:lstStyle/>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 C program to show</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 user-defined functions</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#include &lt;</a:t>
            </a:r>
            <a:r>
              <a:rPr lang="en-IN" sz="1400" b="1" dirty="0" err="1">
                <a:cs typeface="Arial"/>
              </a:rPr>
              <a:t>stdio.h</a:t>
            </a:r>
            <a:r>
              <a:rPr lang="en-IN" sz="1400" b="1" dirty="0">
                <a:cs typeface="Arial"/>
              </a:rPr>
              <a:t>&gt;</a:t>
            </a:r>
          </a:p>
          <a:p>
            <a:pPr marL="342265" marR="5080" indent="-342265" algn="just">
              <a:lnSpc>
                <a:spcPct val="100000"/>
              </a:lnSpc>
              <a:spcBef>
                <a:spcPts val="105"/>
              </a:spcBef>
              <a:buClr>
                <a:srgbClr val="F5A208"/>
              </a:buClr>
              <a:buSzPct val="80000"/>
              <a:buFont typeface="Arial MT"/>
              <a:buChar char="►"/>
              <a:tabLst>
                <a:tab pos="342265" algn="l"/>
                <a:tab pos="342900" algn="l"/>
                <a:tab pos="6784340" algn="l"/>
              </a:tabLst>
            </a:pPr>
            <a:endParaRPr lang="en-IN" sz="1400" b="1" dirty="0">
              <a:cs typeface="Arial"/>
            </a:endParaRPr>
          </a:p>
          <a:p>
            <a:pPr marR="5080" algn="just">
              <a:lnSpc>
                <a:spcPct val="100000"/>
              </a:lnSpc>
              <a:spcBef>
                <a:spcPts val="105"/>
              </a:spcBef>
              <a:buClr>
                <a:srgbClr val="F5A208"/>
              </a:buClr>
              <a:buSzPct val="80000"/>
              <a:tabLst>
                <a:tab pos="342265" algn="l"/>
                <a:tab pos="342900" algn="l"/>
                <a:tab pos="6784340" algn="l"/>
              </a:tabLst>
            </a:pPr>
            <a:r>
              <a:rPr lang="en-IN" sz="1400" b="1" dirty="0" err="1">
                <a:cs typeface="Arial"/>
              </a:rPr>
              <a:t>int</a:t>
            </a:r>
            <a:r>
              <a:rPr lang="en-IN" sz="1400" b="1" dirty="0">
                <a:cs typeface="Arial"/>
              </a:rPr>
              <a:t> sum(</a:t>
            </a:r>
            <a:r>
              <a:rPr lang="en-IN" sz="1400" b="1" dirty="0" err="1">
                <a:cs typeface="Arial"/>
              </a:rPr>
              <a:t>int</a:t>
            </a:r>
            <a:r>
              <a:rPr lang="en-IN" sz="1400" b="1" dirty="0">
                <a:cs typeface="Arial"/>
              </a:rPr>
              <a:t> a, </a:t>
            </a:r>
            <a:r>
              <a:rPr lang="en-IN" sz="1400" b="1" dirty="0" err="1">
                <a:cs typeface="Arial"/>
              </a:rPr>
              <a:t>int</a:t>
            </a:r>
            <a:r>
              <a:rPr lang="en-IN" sz="1400" b="1" dirty="0">
                <a:cs typeface="Arial"/>
              </a:rPr>
              <a:t> b)</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return a + b;</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a:t>
            </a:r>
          </a:p>
          <a:p>
            <a:pPr marL="342265" marR="5080" indent="-342265" algn="just">
              <a:lnSpc>
                <a:spcPct val="100000"/>
              </a:lnSpc>
              <a:spcBef>
                <a:spcPts val="105"/>
              </a:spcBef>
              <a:buClr>
                <a:srgbClr val="F5A208"/>
              </a:buClr>
              <a:buSzPct val="80000"/>
              <a:buFont typeface="Arial MT"/>
              <a:buChar char="►"/>
              <a:tabLst>
                <a:tab pos="342265" algn="l"/>
                <a:tab pos="342900" algn="l"/>
                <a:tab pos="6784340" algn="l"/>
              </a:tabLst>
            </a:pPr>
            <a:endParaRPr lang="en-IN" sz="1400" b="1" dirty="0">
              <a:cs typeface="Arial"/>
            </a:endParaRP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 Driver code</a:t>
            </a:r>
          </a:p>
          <a:p>
            <a:pPr marR="5080" algn="just">
              <a:lnSpc>
                <a:spcPct val="100000"/>
              </a:lnSpc>
              <a:spcBef>
                <a:spcPts val="105"/>
              </a:spcBef>
              <a:buClr>
                <a:srgbClr val="F5A208"/>
              </a:buClr>
              <a:buSzPct val="80000"/>
              <a:tabLst>
                <a:tab pos="342265" algn="l"/>
                <a:tab pos="342900" algn="l"/>
                <a:tab pos="6784340" algn="l"/>
              </a:tabLst>
            </a:pPr>
            <a:r>
              <a:rPr lang="en-IN" sz="1400" b="1" dirty="0" err="1">
                <a:cs typeface="Arial"/>
              </a:rPr>
              <a:t>int</a:t>
            </a:r>
            <a:r>
              <a:rPr lang="en-IN" sz="1400" b="1" dirty="0">
                <a:cs typeface="Arial"/>
              </a:rPr>
              <a:t> main()</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a:t>
            </a:r>
          </a:p>
          <a:p>
            <a:pPr marR="5080" algn="just">
              <a:lnSpc>
                <a:spcPct val="100000"/>
              </a:lnSpc>
              <a:spcBef>
                <a:spcPts val="105"/>
              </a:spcBef>
              <a:buClr>
                <a:srgbClr val="F5A208"/>
              </a:buClr>
              <a:buSzPct val="80000"/>
              <a:tabLst>
                <a:tab pos="342265" algn="l"/>
                <a:tab pos="342900" algn="l"/>
                <a:tab pos="6784340" algn="l"/>
              </a:tabLst>
            </a:pPr>
            <a:r>
              <a:rPr lang="en-IN" sz="1400" b="1" dirty="0" err="1">
                <a:cs typeface="Arial"/>
              </a:rPr>
              <a:t>int</a:t>
            </a:r>
            <a:r>
              <a:rPr lang="en-IN" sz="1400" b="1" dirty="0">
                <a:cs typeface="Arial"/>
              </a:rPr>
              <a:t> a = 30, b = 40;</a:t>
            </a:r>
          </a:p>
          <a:p>
            <a:pPr marL="342265" marR="5080" indent="-342265" algn="just">
              <a:lnSpc>
                <a:spcPct val="100000"/>
              </a:lnSpc>
              <a:spcBef>
                <a:spcPts val="105"/>
              </a:spcBef>
              <a:buClr>
                <a:srgbClr val="F5A208"/>
              </a:buClr>
              <a:buSzPct val="80000"/>
              <a:buFont typeface="Arial MT"/>
              <a:buChar char="►"/>
              <a:tabLst>
                <a:tab pos="342265" algn="l"/>
                <a:tab pos="342900" algn="l"/>
                <a:tab pos="6784340" algn="l"/>
              </a:tabLst>
            </a:pPr>
            <a:endParaRPr lang="en-IN" sz="1400" b="1" dirty="0">
              <a:cs typeface="Arial"/>
            </a:endParaRP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 function call</a:t>
            </a:r>
          </a:p>
          <a:p>
            <a:pPr marR="5080" algn="just">
              <a:lnSpc>
                <a:spcPct val="100000"/>
              </a:lnSpc>
              <a:spcBef>
                <a:spcPts val="105"/>
              </a:spcBef>
              <a:buClr>
                <a:srgbClr val="F5A208"/>
              </a:buClr>
              <a:buSzPct val="80000"/>
              <a:tabLst>
                <a:tab pos="342265" algn="l"/>
                <a:tab pos="342900" algn="l"/>
                <a:tab pos="6784340" algn="l"/>
              </a:tabLst>
            </a:pPr>
            <a:r>
              <a:rPr lang="en-IN" sz="1400" b="1" dirty="0" err="1">
                <a:cs typeface="Arial"/>
              </a:rPr>
              <a:t>int</a:t>
            </a:r>
            <a:r>
              <a:rPr lang="en-IN" sz="1400" b="1" dirty="0">
                <a:cs typeface="Arial"/>
              </a:rPr>
              <a:t> res = sum(a, b);</a:t>
            </a:r>
          </a:p>
          <a:p>
            <a:pPr marL="342265" marR="5080" indent="-342265" algn="just">
              <a:lnSpc>
                <a:spcPct val="100000"/>
              </a:lnSpc>
              <a:spcBef>
                <a:spcPts val="105"/>
              </a:spcBef>
              <a:buClr>
                <a:srgbClr val="F5A208"/>
              </a:buClr>
              <a:buSzPct val="80000"/>
              <a:buFont typeface="Arial MT"/>
              <a:buChar char="►"/>
              <a:tabLst>
                <a:tab pos="342265" algn="l"/>
                <a:tab pos="342900" algn="l"/>
                <a:tab pos="6784340" algn="l"/>
              </a:tabLst>
            </a:pPr>
            <a:endParaRPr lang="en-IN" sz="1400" b="1" dirty="0">
              <a:cs typeface="Arial"/>
            </a:endParaRPr>
          </a:p>
          <a:p>
            <a:pPr marR="5080" algn="just">
              <a:lnSpc>
                <a:spcPct val="100000"/>
              </a:lnSpc>
              <a:spcBef>
                <a:spcPts val="105"/>
              </a:spcBef>
              <a:buClr>
                <a:srgbClr val="F5A208"/>
              </a:buClr>
              <a:buSzPct val="80000"/>
              <a:tabLst>
                <a:tab pos="342265" algn="l"/>
                <a:tab pos="342900" algn="l"/>
                <a:tab pos="6784340" algn="l"/>
              </a:tabLst>
            </a:pPr>
            <a:r>
              <a:rPr lang="en-IN" sz="1400" b="1" dirty="0" err="1">
                <a:cs typeface="Arial"/>
              </a:rPr>
              <a:t>printf</a:t>
            </a:r>
            <a:r>
              <a:rPr lang="en-IN" sz="1400" b="1" dirty="0">
                <a:cs typeface="Arial"/>
              </a:rPr>
              <a:t>("Sum is: %d", res);</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return 0;</a:t>
            </a:r>
          </a:p>
          <a:p>
            <a:pPr marR="5080" algn="just">
              <a:lnSpc>
                <a:spcPct val="100000"/>
              </a:lnSpc>
              <a:spcBef>
                <a:spcPts val="105"/>
              </a:spcBef>
              <a:buClr>
                <a:srgbClr val="F5A208"/>
              </a:buClr>
              <a:buSzPct val="80000"/>
              <a:tabLst>
                <a:tab pos="342265" algn="l"/>
                <a:tab pos="342900" algn="l"/>
                <a:tab pos="6784340" algn="l"/>
              </a:tabLst>
            </a:pPr>
            <a:r>
              <a:rPr lang="en-IN" sz="1400" b="1" dirty="0">
                <a:cs typeface="Arial"/>
              </a:rPr>
              <a:t>}</a:t>
            </a:r>
          </a:p>
        </p:txBody>
      </p:sp>
      <p:sp>
        <p:nvSpPr>
          <p:cNvPr id="8" name="TextBox 7"/>
          <p:cNvSpPr txBox="1"/>
          <p:nvPr/>
        </p:nvSpPr>
        <p:spPr>
          <a:xfrm>
            <a:off x="7543800" y="2743200"/>
            <a:ext cx="2971800" cy="646331"/>
          </a:xfrm>
          <a:prstGeom prst="rect">
            <a:avLst/>
          </a:prstGeom>
          <a:noFill/>
        </p:spPr>
        <p:txBody>
          <a:bodyPr wrap="square" rtlCol="0">
            <a:spAutoFit/>
          </a:bodyPr>
          <a:lstStyle/>
          <a:p>
            <a:r>
              <a:rPr lang="en-IN" dirty="0"/>
              <a:t>Output</a:t>
            </a:r>
          </a:p>
          <a:p>
            <a:r>
              <a:rPr lang="en-IN" dirty="0"/>
              <a:t>Sum is: 70</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991962" cy="505908"/>
          </a:xfrm>
          <a:prstGeom prst="rect">
            <a:avLst/>
          </a:prstGeom>
        </p:spPr>
        <p:txBody>
          <a:bodyPr vert="horz" wrap="square" lIns="0" tIns="13335" rIns="0" bIns="0" rtlCol="0">
            <a:spAutoFit/>
          </a:bodyPr>
          <a:lstStyle/>
          <a:p>
            <a:pPr fontAlgn="base"/>
            <a:r>
              <a:rPr lang="en-IN" dirty="0"/>
              <a:t>Passing Parameters to Functions</a:t>
            </a:r>
          </a:p>
        </p:txBody>
      </p:sp>
      <p:sp>
        <p:nvSpPr>
          <p:cNvPr id="9" name="object 9"/>
          <p:cNvSpPr txBox="1"/>
          <p:nvPr/>
        </p:nvSpPr>
        <p:spPr>
          <a:xfrm>
            <a:off x="551816" y="2590800"/>
            <a:ext cx="11182984" cy="2316019"/>
          </a:xfrm>
          <a:prstGeom prst="rect">
            <a:avLst/>
          </a:prstGeom>
          <a:ln w="9525">
            <a:solidFill>
              <a:srgbClr val="0000FF"/>
            </a:solidFill>
          </a:ln>
        </p:spPr>
        <p:txBody>
          <a:bodyPr vert="horz" wrap="square" lIns="0" tIns="83820" rIns="0" bIns="0" rtlCol="0">
            <a:spAutoFit/>
          </a:bodyPr>
          <a:lstStyle/>
          <a:p>
            <a:pPr marL="354965" indent="-342900">
              <a:lnSpc>
                <a:spcPct val="100000"/>
              </a:lnSpc>
              <a:spcBef>
                <a:spcPts val="1010"/>
              </a:spcBef>
              <a:buFont typeface="Arial" panose="020B0604020202020204" pitchFamily="34" charset="0"/>
              <a:buChar char="•"/>
            </a:pPr>
            <a:r>
              <a:rPr lang="en-IN" sz="2400" dirty="0"/>
              <a:t>The data passed when the function is being invoked is known as the Actual parameters</a:t>
            </a:r>
            <a:r>
              <a:rPr lang="en-IN" sz="2400" dirty="0" smtClean="0"/>
              <a:t>.</a:t>
            </a:r>
          </a:p>
          <a:p>
            <a:pPr marL="354965" indent="-342900">
              <a:lnSpc>
                <a:spcPct val="100000"/>
              </a:lnSpc>
              <a:spcBef>
                <a:spcPts val="1010"/>
              </a:spcBef>
              <a:buFont typeface="Arial" panose="020B0604020202020204" pitchFamily="34" charset="0"/>
              <a:buChar char="•"/>
            </a:pPr>
            <a:r>
              <a:rPr lang="en-IN" sz="2400" dirty="0" smtClean="0"/>
              <a:t> </a:t>
            </a:r>
            <a:r>
              <a:rPr lang="en-IN" sz="2400" dirty="0"/>
              <a:t>In the below program, 10 and 30 are known as actual parameters. </a:t>
            </a:r>
            <a:endParaRPr lang="en-IN" sz="2400" dirty="0" smtClean="0"/>
          </a:p>
          <a:p>
            <a:pPr marL="354965" indent="-342900">
              <a:lnSpc>
                <a:spcPct val="100000"/>
              </a:lnSpc>
              <a:spcBef>
                <a:spcPts val="1010"/>
              </a:spcBef>
              <a:buFont typeface="Arial" panose="020B0604020202020204" pitchFamily="34" charset="0"/>
              <a:buChar char="•"/>
            </a:pPr>
            <a:r>
              <a:rPr lang="en-IN" sz="2400" dirty="0" smtClean="0"/>
              <a:t>Formal </a:t>
            </a:r>
            <a:r>
              <a:rPr lang="en-IN" sz="2400" dirty="0"/>
              <a:t>Parameters are the variable and the data type as mentioned in the function declaration</a:t>
            </a:r>
            <a:r>
              <a:rPr lang="en-IN" sz="2400" dirty="0" smtClean="0"/>
              <a:t>.</a:t>
            </a:r>
          </a:p>
          <a:p>
            <a:pPr marL="354965" indent="-342900">
              <a:lnSpc>
                <a:spcPct val="100000"/>
              </a:lnSpc>
              <a:spcBef>
                <a:spcPts val="1010"/>
              </a:spcBef>
              <a:buFont typeface="Arial" panose="020B0604020202020204" pitchFamily="34" charset="0"/>
              <a:buChar char="•"/>
            </a:pPr>
            <a:r>
              <a:rPr lang="en-IN" sz="2400" dirty="0" smtClean="0"/>
              <a:t> </a:t>
            </a:r>
            <a:r>
              <a:rPr lang="en-IN" sz="2400" dirty="0"/>
              <a:t>In the below program, a and b are known as formal parameters.</a:t>
            </a:r>
            <a:endParaRPr sz="2400" dirty="0">
              <a:cs typeface="Aria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209415" cy="513715"/>
          </a:xfrm>
          <a:prstGeom prst="rect">
            <a:avLst/>
          </a:prstGeom>
        </p:spPr>
        <p:txBody>
          <a:bodyPr vert="horz" wrap="square" lIns="0" tIns="13335" rIns="0" bIns="0" rtlCol="0">
            <a:spAutoFit/>
          </a:bodyPr>
          <a:lstStyle/>
          <a:p>
            <a:pPr marL="12700">
              <a:lnSpc>
                <a:spcPct val="100000"/>
              </a:lnSpc>
              <a:spcBef>
                <a:spcPts val="105"/>
              </a:spcBef>
            </a:pPr>
            <a:r>
              <a:rPr dirty="0"/>
              <a:t>Example:</a:t>
            </a:r>
            <a:r>
              <a:rPr spc="-40" dirty="0"/>
              <a:t> </a:t>
            </a:r>
            <a:endParaRPr dirty="0"/>
          </a:p>
        </p:txBody>
      </p:sp>
      <p:grpSp>
        <p:nvGrpSpPr>
          <p:cNvPr id="3" name="object 3"/>
          <p:cNvGrpSpPr/>
          <p:nvPr/>
        </p:nvGrpSpPr>
        <p:grpSpPr>
          <a:xfrm>
            <a:off x="8859011" y="6073140"/>
            <a:ext cx="3333115" cy="346075"/>
            <a:chOff x="8859011" y="6073140"/>
            <a:chExt cx="3333115" cy="346075"/>
          </a:xfrm>
        </p:grpSpPr>
        <p:sp>
          <p:nvSpPr>
            <p:cNvPr id="4" name="object 4"/>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grpSp>
      <p:grpSp>
        <p:nvGrpSpPr>
          <p:cNvPr id="6" name="object 6"/>
          <p:cNvGrpSpPr/>
          <p:nvPr/>
        </p:nvGrpSpPr>
        <p:grpSpPr>
          <a:xfrm>
            <a:off x="3133851" y="2342159"/>
            <a:ext cx="6238749" cy="4209415"/>
            <a:chOff x="3464052" y="2382011"/>
            <a:chExt cx="5349240" cy="4209415"/>
          </a:xfrm>
        </p:grpSpPr>
        <p:sp>
          <p:nvSpPr>
            <p:cNvPr id="7" name="object 7"/>
            <p:cNvSpPr/>
            <p:nvPr/>
          </p:nvSpPr>
          <p:spPr>
            <a:xfrm>
              <a:off x="8752332"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8" name="object 8"/>
            <p:cNvSpPr/>
            <p:nvPr/>
          </p:nvSpPr>
          <p:spPr>
            <a:xfrm>
              <a:off x="3464052" y="2382011"/>
              <a:ext cx="5264150" cy="4209415"/>
            </a:xfrm>
            <a:custGeom>
              <a:avLst/>
              <a:gdLst/>
              <a:ahLst/>
              <a:cxnLst/>
              <a:rect l="l" t="t" r="r" b="b"/>
              <a:pathLst>
                <a:path w="5264150" h="4209415">
                  <a:moveTo>
                    <a:pt x="5263896" y="0"/>
                  </a:moveTo>
                  <a:lnTo>
                    <a:pt x="0" y="0"/>
                  </a:lnTo>
                  <a:lnTo>
                    <a:pt x="0" y="4209288"/>
                  </a:lnTo>
                  <a:lnTo>
                    <a:pt x="5263896" y="4209288"/>
                  </a:lnTo>
                  <a:lnTo>
                    <a:pt x="5263896" y="0"/>
                  </a:lnTo>
                  <a:close/>
                </a:path>
              </a:pathLst>
            </a:custGeom>
            <a:solidFill>
              <a:srgbClr val="FBE4CD"/>
            </a:solidFill>
          </p:spPr>
          <p:txBody>
            <a:bodyPr wrap="square" lIns="0" tIns="0" rIns="0" bIns="0" rtlCol="0"/>
            <a:lstStyle/>
            <a:p>
              <a:endParaRPr/>
            </a:p>
          </p:txBody>
        </p:sp>
      </p:grpSp>
      <p:sp>
        <p:nvSpPr>
          <p:cNvPr id="10" name="AutoShape 2" descr="Passing Parameters to Func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3"/>
          <a:stretch>
            <a:fillRect/>
          </a:stretch>
        </p:blipFill>
        <p:spPr>
          <a:xfrm>
            <a:off x="3435402" y="2284374"/>
            <a:ext cx="5286375" cy="426720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10335362" cy="505908"/>
          </a:xfrm>
          <a:prstGeom prst="rect">
            <a:avLst/>
          </a:prstGeom>
        </p:spPr>
        <p:txBody>
          <a:bodyPr vert="horz" wrap="square" lIns="0" tIns="13335" rIns="0" bIns="0" rtlCol="0">
            <a:spAutoFit/>
          </a:bodyPr>
          <a:lstStyle/>
          <a:p>
            <a:pPr fontAlgn="base"/>
            <a:r>
              <a:rPr lang="en-IN" dirty="0"/>
              <a:t>We can pass arguments to the C function in two ways:</a:t>
            </a:r>
          </a:p>
        </p:txBody>
      </p:sp>
      <p:sp>
        <p:nvSpPr>
          <p:cNvPr id="5" name="object 5"/>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6" name="object 6"/>
          <p:cNvGrpSpPr/>
          <p:nvPr/>
        </p:nvGrpSpPr>
        <p:grpSpPr>
          <a:xfrm>
            <a:off x="8859011" y="6073140"/>
            <a:ext cx="3333115" cy="346075"/>
            <a:chOff x="8859011" y="6073140"/>
            <a:chExt cx="3333115" cy="346075"/>
          </a:xfrm>
        </p:grpSpPr>
        <p:sp>
          <p:nvSpPr>
            <p:cNvPr id="7" name="object 7"/>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8" name="object 8"/>
            <p:cNvPicPr/>
            <p:nvPr/>
          </p:nvPicPr>
          <p:blipFill>
            <a:blip r:embed="rId2" cstate="print"/>
            <a:stretch>
              <a:fillRect/>
            </a:stretch>
          </p:blipFill>
          <p:spPr>
            <a:xfrm>
              <a:off x="11399519" y="6214872"/>
              <a:ext cx="202692" cy="204215"/>
            </a:xfrm>
            <a:prstGeom prst="rect">
              <a:avLst/>
            </a:prstGeom>
          </p:spPr>
        </p:pic>
      </p:grpSp>
      <p:sp>
        <p:nvSpPr>
          <p:cNvPr id="9" name="object 9"/>
          <p:cNvSpPr txBox="1"/>
          <p:nvPr/>
        </p:nvSpPr>
        <p:spPr>
          <a:xfrm>
            <a:off x="492353" y="2517139"/>
            <a:ext cx="11318647" cy="3460563"/>
          </a:xfrm>
          <a:prstGeom prst="rect">
            <a:avLst/>
          </a:prstGeom>
        </p:spPr>
        <p:txBody>
          <a:bodyPr vert="horz" wrap="square" lIns="0" tIns="13335" rIns="0" bIns="0" rtlCol="0">
            <a:spAutoFit/>
          </a:bodyPr>
          <a:lstStyle/>
          <a:p>
            <a:pPr fontAlgn="base"/>
            <a:r>
              <a:rPr lang="en-IN" sz="2800" dirty="0" smtClean="0"/>
              <a:t>Call </a:t>
            </a:r>
            <a:r>
              <a:rPr lang="en-IN" sz="2800" dirty="0" smtClean="0"/>
              <a:t> </a:t>
            </a:r>
            <a:r>
              <a:rPr lang="en-IN" sz="2800" dirty="0"/>
              <a:t>by Value</a:t>
            </a:r>
          </a:p>
          <a:p>
            <a:pPr fontAlgn="base"/>
            <a:r>
              <a:rPr lang="en-IN" sz="2800" dirty="0" smtClean="0"/>
              <a:t>call</a:t>
            </a:r>
            <a:r>
              <a:rPr lang="en-IN" sz="2800" dirty="0" smtClean="0"/>
              <a:t> </a:t>
            </a:r>
            <a:r>
              <a:rPr lang="en-IN" sz="2800" dirty="0"/>
              <a:t>by </a:t>
            </a:r>
            <a:r>
              <a:rPr lang="en-IN" sz="2800" dirty="0" smtClean="0"/>
              <a:t>Reference</a:t>
            </a:r>
          </a:p>
          <a:p>
            <a:pPr fontAlgn="base"/>
            <a:r>
              <a:rPr lang="en-IN" sz="2800" b="1" u="sng" dirty="0"/>
              <a:t>1. </a:t>
            </a:r>
            <a:r>
              <a:rPr lang="en-IN" sz="2800" b="1" u="sng" dirty="0" smtClean="0"/>
              <a:t>Call by </a:t>
            </a:r>
            <a:r>
              <a:rPr lang="en-IN" sz="2800" b="1" u="sng" dirty="0" smtClean="0"/>
              <a:t>Value</a:t>
            </a:r>
            <a:r>
              <a:rPr lang="en-IN" sz="2800" b="1" u="sng" dirty="0" smtClean="0"/>
              <a:t>:</a:t>
            </a:r>
            <a:endParaRPr lang="en-IN" sz="2800" b="1" u="sng" dirty="0"/>
          </a:p>
          <a:p>
            <a:pPr fontAlgn="base"/>
            <a:r>
              <a:rPr lang="en-IN" sz="2800" dirty="0"/>
              <a:t>Parameter passing in this method copies values from actual parameters into formal function parameters. As a result, any changes made inside the functions do not reflect in the caller’s parameters. </a:t>
            </a:r>
          </a:p>
          <a:p>
            <a:pPr fontAlgn="base"/>
            <a:endParaRPr lang="en-IN" sz="2800" dirty="0" smtClean="0"/>
          </a:p>
          <a:p>
            <a:pPr fontAlgn="base"/>
            <a:endParaRPr lang="en-IN"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987165" cy="505908"/>
          </a:xfrm>
          <a:prstGeom prst="rect">
            <a:avLst/>
          </a:prstGeom>
        </p:spPr>
        <p:txBody>
          <a:bodyPr vert="horz" wrap="square" lIns="0" tIns="13335" rIns="0" bIns="0" rtlCol="0">
            <a:spAutoFit/>
          </a:bodyPr>
          <a:lstStyle/>
          <a:p>
            <a:pPr fontAlgn="base"/>
            <a:r>
              <a:rPr lang="en-IN" dirty="0"/>
              <a:t> </a:t>
            </a:r>
            <a:r>
              <a:rPr lang="en-IN" dirty="0" smtClean="0"/>
              <a:t>call</a:t>
            </a:r>
            <a:r>
              <a:rPr lang="en-IN" dirty="0" smtClean="0"/>
              <a:t> </a:t>
            </a:r>
            <a:r>
              <a:rPr lang="en-IN" dirty="0"/>
              <a:t>by </a:t>
            </a:r>
            <a:r>
              <a:rPr lang="en-IN" dirty="0" smtClean="0"/>
              <a:t>Value example :</a:t>
            </a:r>
            <a:endParaRPr lang="en-IN" dirty="0"/>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3" cstate="print"/>
            <a:stretch>
              <a:fillRect/>
            </a:stretch>
          </p:blipFill>
          <p:spPr>
            <a:xfrm>
              <a:off x="11399519" y="6214872"/>
              <a:ext cx="202692" cy="204215"/>
            </a:xfrm>
            <a:prstGeom prst="rect">
              <a:avLst/>
            </a:prstGeom>
          </p:spPr>
        </p:pic>
      </p:grpSp>
      <p:sp>
        <p:nvSpPr>
          <p:cNvPr id="7" name="object 7"/>
          <p:cNvSpPr txBox="1"/>
          <p:nvPr/>
        </p:nvSpPr>
        <p:spPr>
          <a:xfrm>
            <a:off x="475589" y="2568067"/>
            <a:ext cx="22606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5A208"/>
                </a:solidFill>
                <a:latin typeface="Arial MT"/>
                <a:cs typeface="Arial MT"/>
              </a:rPr>
              <a:t>►</a:t>
            </a:r>
            <a:endParaRPr sz="1600" dirty="0">
              <a:latin typeface="Arial MT"/>
              <a:cs typeface="Arial MT"/>
            </a:endParaRPr>
          </a:p>
        </p:txBody>
      </p:sp>
      <p:sp>
        <p:nvSpPr>
          <p:cNvPr id="12" name="TextBox 11"/>
          <p:cNvSpPr txBox="1"/>
          <p:nvPr/>
        </p:nvSpPr>
        <p:spPr>
          <a:xfrm>
            <a:off x="1066800" y="2568067"/>
            <a:ext cx="4419600" cy="3851020"/>
          </a:xfrm>
          <a:prstGeom prst="rect">
            <a:avLst/>
          </a:prstGeom>
          <a:noFill/>
        </p:spPr>
        <p:txBody>
          <a:bodyPr wrap="square" rtlCol="0">
            <a:spAutoFit/>
          </a:bodyPr>
          <a:lstStyle/>
          <a:p>
            <a:endParaRPr lang="en-IN" dirty="0"/>
          </a:p>
        </p:txBody>
      </p:sp>
      <p:sp>
        <p:nvSpPr>
          <p:cNvPr id="13" name="TextBox 12"/>
          <p:cNvSpPr txBox="1"/>
          <p:nvPr/>
        </p:nvSpPr>
        <p:spPr>
          <a:xfrm>
            <a:off x="6477000" y="2049687"/>
            <a:ext cx="4922519" cy="3646805"/>
          </a:xfrm>
          <a:prstGeom prst="rect">
            <a:avLst/>
          </a:prstGeom>
          <a:noFill/>
        </p:spPr>
        <p:txBody>
          <a:bodyPr wrap="square" rtlCol="0">
            <a:spAutoFit/>
          </a:bodyPr>
          <a:lstStyle/>
          <a:p>
            <a:endParaRPr lang="en-IN" dirty="0"/>
          </a:p>
        </p:txBody>
      </p:sp>
      <p:sp>
        <p:nvSpPr>
          <p:cNvPr id="14" name="TextBox 13"/>
          <p:cNvSpPr txBox="1"/>
          <p:nvPr/>
        </p:nvSpPr>
        <p:spPr>
          <a:xfrm>
            <a:off x="1371600" y="2837307"/>
            <a:ext cx="5410200" cy="3785652"/>
          </a:xfrm>
          <a:prstGeom prst="rect">
            <a:avLst/>
          </a:prstGeom>
          <a:noFill/>
        </p:spPr>
        <p:txBody>
          <a:bodyPr wrap="square" rtlCol="0">
            <a:spAutoFit/>
          </a:bodyPr>
          <a:lstStyle/>
          <a:p>
            <a:r>
              <a:rPr lang="en-IN" sz="1600" dirty="0"/>
              <a:t>// C program to show use</a:t>
            </a:r>
          </a:p>
          <a:p>
            <a:r>
              <a:rPr lang="en-IN" sz="1600" dirty="0"/>
              <a:t>// of call by value</a:t>
            </a:r>
          </a:p>
          <a:p>
            <a:r>
              <a:rPr lang="en-IN" sz="1600" dirty="0"/>
              <a:t>#include &lt;</a:t>
            </a:r>
            <a:r>
              <a:rPr lang="en-IN" sz="1600" dirty="0" err="1"/>
              <a:t>stdio.h</a:t>
            </a:r>
            <a:r>
              <a:rPr lang="en-IN" sz="1600" dirty="0"/>
              <a:t>&gt;</a:t>
            </a:r>
          </a:p>
          <a:p>
            <a:r>
              <a:rPr lang="en-IN" sz="1600" dirty="0"/>
              <a:t> </a:t>
            </a:r>
          </a:p>
          <a:p>
            <a:r>
              <a:rPr lang="en-IN" sz="1600" dirty="0"/>
              <a:t>void swap(</a:t>
            </a:r>
            <a:r>
              <a:rPr lang="en-IN" sz="1600" dirty="0" err="1"/>
              <a:t>int</a:t>
            </a:r>
            <a:r>
              <a:rPr lang="en-IN" sz="1600" dirty="0"/>
              <a:t> var1, </a:t>
            </a:r>
            <a:r>
              <a:rPr lang="en-IN" sz="1600" dirty="0" err="1"/>
              <a:t>int</a:t>
            </a:r>
            <a:r>
              <a:rPr lang="en-IN" sz="1600" dirty="0"/>
              <a:t> var2)</a:t>
            </a:r>
          </a:p>
          <a:p>
            <a:r>
              <a:rPr lang="en-IN" sz="1600" dirty="0"/>
              <a:t>{</a:t>
            </a:r>
          </a:p>
          <a:p>
            <a:r>
              <a:rPr lang="en-IN" sz="1600" dirty="0"/>
              <a:t>  </a:t>
            </a:r>
            <a:r>
              <a:rPr lang="en-IN" sz="1600" dirty="0" err="1"/>
              <a:t>int</a:t>
            </a:r>
            <a:r>
              <a:rPr lang="en-IN" sz="1600" dirty="0"/>
              <a:t> temp = var1;</a:t>
            </a:r>
          </a:p>
          <a:p>
            <a:r>
              <a:rPr lang="en-IN" sz="1600" dirty="0"/>
              <a:t>  var1 = var2;</a:t>
            </a:r>
          </a:p>
          <a:p>
            <a:r>
              <a:rPr lang="en-IN" sz="1600" dirty="0"/>
              <a:t>  var2 = temp;</a:t>
            </a:r>
          </a:p>
          <a:p>
            <a:r>
              <a:rPr lang="en-IN" sz="1600" dirty="0"/>
              <a:t>}</a:t>
            </a:r>
          </a:p>
          <a:p>
            <a:r>
              <a:rPr lang="en-IN" sz="1600" dirty="0"/>
              <a:t> </a:t>
            </a:r>
          </a:p>
          <a:p>
            <a:r>
              <a:rPr lang="en-IN" sz="1600" dirty="0"/>
              <a:t>// Driver code</a:t>
            </a:r>
          </a:p>
          <a:p>
            <a:r>
              <a:rPr lang="en-IN" sz="1600" dirty="0" err="1"/>
              <a:t>int</a:t>
            </a:r>
            <a:r>
              <a:rPr lang="en-IN" sz="1600" dirty="0"/>
              <a:t> main()</a:t>
            </a:r>
          </a:p>
          <a:p>
            <a:r>
              <a:rPr lang="en-IN" sz="1600" dirty="0"/>
              <a:t>{</a:t>
            </a:r>
          </a:p>
          <a:p>
            <a:r>
              <a:rPr lang="en-IN" sz="1600" dirty="0"/>
              <a:t>  </a:t>
            </a:r>
          </a:p>
        </p:txBody>
      </p:sp>
      <p:sp>
        <p:nvSpPr>
          <p:cNvPr id="16" name="TextBox 15"/>
          <p:cNvSpPr txBox="1"/>
          <p:nvPr/>
        </p:nvSpPr>
        <p:spPr>
          <a:xfrm>
            <a:off x="6781800" y="2837307"/>
            <a:ext cx="4617719" cy="2862322"/>
          </a:xfrm>
          <a:prstGeom prst="rect">
            <a:avLst/>
          </a:prstGeom>
          <a:noFill/>
        </p:spPr>
        <p:txBody>
          <a:bodyPr wrap="square" rtlCol="0">
            <a:spAutoFit/>
          </a:bodyPr>
          <a:lstStyle/>
          <a:p>
            <a:r>
              <a:rPr lang="en-IN" dirty="0" err="1"/>
              <a:t>int</a:t>
            </a:r>
            <a:r>
              <a:rPr lang="en-IN" dirty="0"/>
              <a:t> var1 = 3, var2 = 2;</a:t>
            </a:r>
          </a:p>
          <a:p>
            <a:r>
              <a:rPr lang="en-IN" dirty="0"/>
              <a:t>  </a:t>
            </a:r>
            <a:r>
              <a:rPr lang="en-IN" dirty="0" err="1"/>
              <a:t>printf</a:t>
            </a:r>
            <a:r>
              <a:rPr lang="en-IN" dirty="0"/>
              <a:t>("Before swap Value of var1 and var2 is: %d, %d\n",</a:t>
            </a:r>
          </a:p>
          <a:p>
            <a:r>
              <a:rPr lang="en-IN" dirty="0"/>
              <a:t>          var1, var2);</a:t>
            </a:r>
          </a:p>
          <a:p>
            <a:r>
              <a:rPr lang="en-IN" dirty="0"/>
              <a:t>  swap(var1, var2);</a:t>
            </a:r>
          </a:p>
          <a:p>
            <a:r>
              <a:rPr lang="en-IN" dirty="0"/>
              <a:t>  </a:t>
            </a:r>
            <a:r>
              <a:rPr lang="en-IN" dirty="0" err="1"/>
              <a:t>printf</a:t>
            </a:r>
            <a:r>
              <a:rPr lang="en-IN" dirty="0"/>
              <a:t>("After swap Value of var1 and var2 is: %d, %d",</a:t>
            </a:r>
          </a:p>
          <a:p>
            <a:r>
              <a:rPr lang="en-IN" dirty="0"/>
              <a:t>          var1, var2);</a:t>
            </a:r>
          </a:p>
          <a:p>
            <a:r>
              <a:rPr lang="en-IN" dirty="0"/>
              <a:t>  return 0;</a:t>
            </a:r>
          </a:p>
          <a:p>
            <a:r>
              <a:rPr lang="en-IN" dirty="0"/>
              <a:t>}</a:t>
            </a:r>
          </a:p>
        </p:txBody>
      </p:sp>
      <p:sp>
        <p:nvSpPr>
          <p:cNvPr id="19" name="TextBox 18"/>
          <p:cNvSpPr txBox="1"/>
          <p:nvPr/>
        </p:nvSpPr>
        <p:spPr>
          <a:xfrm>
            <a:off x="8077200" y="5867400"/>
            <a:ext cx="3962400" cy="923330"/>
          </a:xfrm>
          <a:prstGeom prst="rect">
            <a:avLst/>
          </a:prstGeom>
          <a:noFill/>
        </p:spPr>
        <p:txBody>
          <a:bodyPr wrap="square" rtlCol="0">
            <a:spAutoFit/>
          </a:bodyPr>
          <a:lstStyle/>
          <a:p>
            <a:r>
              <a:rPr lang="en-IN" dirty="0"/>
              <a:t>Before swap Value of var1 and var2 is: 3, 2</a:t>
            </a:r>
          </a:p>
          <a:p>
            <a:r>
              <a:rPr lang="en-IN" dirty="0"/>
              <a:t>After swap Value of var1 and var2 is: 3, 2</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678170" cy="998350"/>
          </a:xfrm>
          <a:prstGeom prst="rect">
            <a:avLst/>
          </a:prstGeom>
        </p:spPr>
        <p:txBody>
          <a:bodyPr vert="horz" wrap="square" lIns="0" tIns="13335" rIns="0" bIns="0" rtlCol="0">
            <a:spAutoFit/>
          </a:bodyPr>
          <a:lstStyle/>
          <a:p>
            <a:pPr marL="12700">
              <a:spcBef>
                <a:spcPts val="105"/>
              </a:spcBef>
            </a:pPr>
            <a:r>
              <a:rPr lang="en-IN" dirty="0"/>
              <a:t>2. </a:t>
            </a:r>
            <a:r>
              <a:rPr lang="en-IN" dirty="0" smtClean="0"/>
              <a:t>Call </a:t>
            </a:r>
            <a:r>
              <a:rPr lang="en-IN" dirty="0"/>
              <a:t>by Reference</a:t>
            </a:r>
            <a:br>
              <a:rPr lang="en-IN" dirty="0"/>
            </a:br>
            <a:endParaRPr dirty="0"/>
          </a:p>
        </p:txBody>
      </p:sp>
      <p:sp>
        <p:nvSpPr>
          <p:cNvPr id="8" name="object 8"/>
          <p:cNvSpPr txBox="1"/>
          <p:nvPr/>
        </p:nvSpPr>
        <p:spPr>
          <a:xfrm>
            <a:off x="578002" y="2639313"/>
            <a:ext cx="226060" cy="269240"/>
          </a:xfrm>
          <a:prstGeom prst="rect">
            <a:avLst/>
          </a:prstGeom>
        </p:spPr>
        <p:txBody>
          <a:bodyPr vert="horz" wrap="square" lIns="0" tIns="12065" rIns="0" bIns="0" rtlCol="0">
            <a:spAutoFit/>
          </a:bodyPr>
          <a:lstStyle/>
          <a:p>
            <a:pPr marL="12700">
              <a:lnSpc>
                <a:spcPct val="100000"/>
              </a:lnSpc>
              <a:spcBef>
                <a:spcPts val="95"/>
              </a:spcBef>
            </a:pPr>
            <a:r>
              <a:rPr sz="1600" spc="-25" dirty="0">
                <a:solidFill>
                  <a:srgbClr val="F5A208"/>
                </a:solidFill>
                <a:latin typeface="Arial MT"/>
                <a:cs typeface="Arial MT"/>
              </a:rPr>
              <a:t>►</a:t>
            </a:r>
            <a:endParaRPr sz="1600">
              <a:latin typeface="Arial MT"/>
              <a:cs typeface="Arial MT"/>
            </a:endParaRPr>
          </a:p>
        </p:txBody>
      </p:sp>
      <p:sp>
        <p:nvSpPr>
          <p:cNvPr id="9" name="object 9"/>
          <p:cNvSpPr txBox="1"/>
          <p:nvPr/>
        </p:nvSpPr>
        <p:spPr>
          <a:xfrm>
            <a:off x="1480184" y="2587498"/>
            <a:ext cx="9568816" cy="1121461"/>
          </a:xfrm>
          <a:prstGeom prst="rect">
            <a:avLst/>
          </a:prstGeom>
        </p:spPr>
        <p:txBody>
          <a:bodyPr vert="horz" wrap="square" lIns="0" tIns="13335" rIns="0" bIns="0" rtlCol="0">
            <a:spAutoFit/>
          </a:bodyPr>
          <a:lstStyle/>
          <a:p>
            <a:pPr marL="12700">
              <a:lnSpc>
                <a:spcPct val="100000"/>
              </a:lnSpc>
              <a:spcBef>
                <a:spcPts val="105"/>
              </a:spcBef>
            </a:pPr>
            <a:r>
              <a:rPr lang="en-IN" sz="2400" dirty="0"/>
              <a:t>The caller’s actual parameters and the function’s actual parameters refer to the same locations, so any changes made inside the function are reflected in the caller’s actual parameters. </a:t>
            </a:r>
            <a:endParaRPr sz="2400" dirty="0">
              <a:cs typeface="Arial MT"/>
            </a:endParaRPr>
          </a:p>
        </p:txBody>
      </p:sp>
      <p:sp>
        <p:nvSpPr>
          <p:cNvPr id="12" name="TextBox 11"/>
          <p:cNvSpPr txBox="1"/>
          <p:nvPr/>
        </p:nvSpPr>
        <p:spPr>
          <a:xfrm>
            <a:off x="1828800" y="4597976"/>
            <a:ext cx="7543800" cy="369332"/>
          </a:xfrm>
          <a:prstGeom prst="rect">
            <a:avLst/>
          </a:prstGeom>
          <a:noFill/>
        </p:spPr>
        <p:txBody>
          <a:bodyPr wrap="square" rtlCol="0">
            <a:spAutoFit/>
          </a:bodyPr>
          <a:lstStyle/>
          <a:p>
            <a:r>
              <a:rPr lang="en-US" dirty="0" smtClean="0"/>
              <a:t>We will discuss with this by an example :</a:t>
            </a:r>
            <a:endParaRPr lang="en-I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5390" cy="513715"/>
          </a:xfrm>
          <a:prstGeom prst="rect">
            <a:avLst/>
          </a:prstGeom>
        </p:spPr>
        <p:txBody>
          <a:bodyPr vert="horz" wrap="square" lIns="0" tIns="13335" rIns="0" bIns="0" rtlCol="0">
            <a:spAutoFit/>
          </a:bodyPr>
          <a:lstStyle/>
          <a:p>
            <a:pPr marL="12700">
              <a:lnSpc>
                <a:spcPct val="100000"/>
              </a:lnSpc>
              <a:spcBef>
                <a:spcPts val="105"/>
              </a:spcBef>
            </a:pPr>
            <a:r>
              <a:rPr lang="en-US" dirty="0" smtClean="0"/>
              <a:t>Example :</a:t>
            </a:r>
            <a:endParaRPr spc="-5" dirty="0"/>
          </a:p>
        </p:txBody>
      </p:sp>
      <p:grpSp>
        <p:nvGrpSpPr>
          <p:cNvPr id="3" name="object 3"/>
          <p:cNvGrpSpPr/>
          <p:nvPr/>
        </p:nvGrpSpPr>
        <p:grpSpPr>
          <a:xfrm>
            <a:off x="915733" y="2479357"/>
            <a:ext cx="11276330" cy="3940175"/>
            <a:chOff x="915733" y="2479357"/>
            <a:chExt cx="11276330" cy="3940175"/>
          </a:xfrm>
        </p:grpSpPr>
        <p:sp>
          <p:nvSpPr>
            <p:cNvPr id="4" name="object 4"/>
            <p:cNvSpPr/>
            <p:nvPr/>
          </p:nvSpPr>
          <p:spPr>
            <a:xfrm>
              <a:off x="8859012"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sp>
          <p:nvSpPr>
            <p:cNvPr id="6" name="object 6"/>
            <p:cNvSpPr/>
            <p:nvPr/>
          </p:nvSpPr>
          <p:spPr>
            <a:xfrm>
              <a:off x="8752331"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7" name="object 7"/>
            <p:cNvSpPr/>
            <p:nvPr/>
          </p:nvSpPr>
          <p:spPr>
            <a:xfrm>
              <a:off x="920496" y="2484120"/>
              <a:ext cx="10166985" cy="3804285"/>
            </a:xfrm>
            <a:custGeom>
              <a:avLst/>
              <a:gdLst/>
              <a:ahLst/>
              <a:cxnLst/>
              <a:rect l="l" t="t" r="r" b="b"/>
              <a:pathLst>
                <a:path w="10166985" h="3804285">
                  <a:moveTo>
                    <a:pt x="0" y="3803904"/>
                  </a:moveTo>
                  <a:lnTo>
                    <a:pt x="10166604" y="3803904"/>
                  </a:lnTo>
                  <a:lnTo>
                    <a:pt x="10166604" y="0"/>
                  </a:lnTo>
                  <a:lnTo>
                    <a:pt x="0" y="0"/>
                  </a:lnTo>
                  <a:lnTo>
                    <a:pt x="0" y="3803904"/>
                  </a:lnTo>
                  <a:close/>
                </a:path>
              </a:pathLst>
            </a:custGeom>
            <a:ln w="9525">
              <a:solidFill>
                <a:srgbClr val="0000FF"/>
              </a:solidFill>
            </a:ln>
          </p:spPr>
          <p:txBody>
            <a:bodyPr wrap="square" lIns="0" tIns="0" rIns="0" bIns="0" rtlCol="0"/>
            <a:lstStyle/>
            <a:p>
              <a:endParaRPr/>
            </a:p>
          </p:txBody>
        </p:sp>
      </p:grpSp>
      <p:sp>
        <p:nvSpPr>
          <p:cNvPr id="9" name="object 9"/>
          <p:cNvSpPr txBox="1"/>
          <p:nvPr/>
        </p:nvSpPr>
        <p:spPr>
          <a:xfrm>
            <a:off x="920597" y="3666490"/>
            <a:ext cx="226060" cy="381515"/>
          </a:xfrm>
          <a:prstGeom prst="rect">
            <a:avLst/>
          </a:prstGeom>
        </p:spPr>
        <p:txBody>
          <a:bodyPr vert="horz" wrap="square" lIns="0" tIns="12065" rIns="0" bIns="0" rtlCol="0">
            <a:spAutoFit/>
          </a:bodyPr>
          <a:lstStyle/>
          <a:p>
            <a:pPr marL="12700">
              <a:lnSpc>
                <a:spcPct val="100000"/>
              </a:lnSpc>
              <a:spcBef>
                <a:spcPts val="95"/>
              </a:spcBef>
            </a:pPr>
            <a:r>
              <a:rPr sz="2400" spc="-25" dirty="0">
                <a:solidFill>
                  <a:srgbClr val="F5A208"/>
                </a:solidFill>
                <a:cs typeface="Arial MT"/>
              </a:rPr>
              <a:t>►</a:t>
            </a:r>
            <a:endParaRPr sz="2400" dirty="0">
              <a:cs typeface="Arial MT"/>
            </a:endParaRPr>
          </a:p>
        </p:txBody>
      </p:sp>
      <p:sp>
        <p:nvSpPr>
          <p:cNvPr id="11" name="object 11"/>
          <p:cNvSpPr txBox="1"/>
          <p:nvPr/>
        </p:nvSpPr>
        <p:spPr>
          <a:xfrm>
            <a:off x="920597" y="4765675"/>
            <a:ext cx="226060" cy="381515"/>
          </a:xfrm>
          <a:prstGeom prst="rect">
            <a:avLst/>
          </a:prstGeom>
        </p:spPr>
        <p:txBody>
          <a:bodyPr vert="horz" wrap="square" lIns="0" tIns="12065" rIns="0" bIns="0" rtlCol="0">
            <a:spAutoFit/>
          </a:bodyPr>
          <a:lstStyle/>
          <a:p>
            <a:pPr marL="12700">
              <a:lnSpc>
                <a:spcPct val="100000"/>
              </a:lnSpc>
              <a:spcBef>
                <a:spcPts val="95"/>
              </a:spcBef>
            </a:pPr>
            <a:r>
              <a:rPr sz="2400" spc="-25" dirty="0" smtClean="0">
                <a:solidFill>
                  <a:srgbClr val="F5A208"/>
                </a:solidFill>
                <a:cs typeface="Arial MT"/>
              </a:rPr>
              <a:t>►</a:t>
            </a:r>
            <a:endParaRPr sz="2400" dirty="0">
              <a:cs typeface="Arial MT"/>
            </a:endParaRPr>
          </a:p>
        </p:txBody>
      </p:sp>
      <p:sp>
        <p:nvSpPr>
          <p:cNvPr id="16" name="TextBox 15"/>
          <p:cNvSpPr txBox="1"/>
          <p:nvPr/>
        </p:nvSpPr>
        <p:spPr>
          <a:xfrm>
            <a:off x="1600200" y="2819400"/>
            <a:ext cx="3657600" cy="3416320"/>
          </a:xfrm>
          <a:prstGeom prst="rect">
            <a:avLst/>
          </a:prstGeom>
          <a:noFill/>
        </p:spPr>
        <p:txBody>
          <a:bodyPr wrap="square" rtlCol="0">
            <a:spAutoFit/>
          </a:bodyPr>
          <a:lstStyle/>
          <a:p>
            <a:r>
              <a:rPr lang="en-IN" dirty="0"/>
              <a:t>// C program to show use of </a:t>
            </a:r>
          </a:p>
          <a:p>
            <a:r>
              <a:rPr lang="en-IN" dirty="0"/>
              <a:t>// call by Reference</a:t>
            </a:r>
          </a:p>
          <a:p>
            <a:r>
              <a:rPr lang="en-IN" dirty="0"/>
              <a:t>#include &lt;</a:t>
            </a:r>
            <a:r>
              <a:rPr lang="en-IN" dirty="0" err="1"/>
              <a:t>stdio.h</a:t>
            </a:r>
            <a:r>
              <a:rPr lang="en-IN" dirty="0"/>
              <a:t>&gt;</a:t>
            </a:r>
          </a:p>
          <a:p>
            <a:r>
              <a:rPr lang="en-IN" dirty="0"/>
              <a:t> </a:t>
            </a:r>
            <a:r>
              <a:rPr lang="en-IN" dirty="0" smtClean="0"/>
              <a:t>void </a:t>
            </a:r>
            <a:r>
              <a:rPr lang="en-IN" dirty="0"/>
              <a:t>swap(</a:t>
            </a:r>
            <a:r>
              <a:rPr lang="en-IN" dirty="0" err="1"/>
              <a:t>int</a:t>
            </a:r>
            <a:r>
              <a:rPr lang="en-IN" dirty="0"/>
              <a:t> *var1, </a:t>
            </a:r>
            <a:r>
              <a:rPr lang="en-IN" dirty="0" err="1"/>
              <a:t>int</a:t>
            </a:r>
            <a:r>
              <a:rPr lang="en-IN" dirty="0"/>
              <a:t> *var2)</a:t>
            </a:r>
          </a:p>
          <a:p>
            <a:r>
              <a:rPr lang="en-IN" dirty="0"/>
              <a:t>{</a:t>
            </a:r>
          </a:p>
          <a:p>
            <a:r>
              <a:rPr lang="en-IN" dirty="0"/>
              <a:t>  </a:t>
            </a:r>
            <a:r>
              <a:rPr lang="en-IN" dirty="0" err="1"/>
              <a:t>int</a:t>
            </a:r>
            <a:r>
              <a:rPr lang="en-IN" dirty="0"/>
              <a:t> temp = *var1;</a:t>
            </a:r>
          </a:p>
          <a:p>
            <a:r>
              <a:rPr lang="en-IN" dirty="0"/>
              <a:t>  *var1 = *var2;</a:t>
            </a:r>
          </a:p>
          <a:p>
            <a:r>
              <a:rPr lang="en-IN" dirty="0"/>
              <a:t>  *var2 = temp;</a:t>
            </a:r>
          </a:p>
          <a:p>
            <a:r>
              <a:rPr lang="en-IN" dirty="0"/>
              <a:t>}</a:t>
            </a:r>
          </a:p>
          <a:p>
            <a:r>
              <a:rPr lang="en-IN" dirty="0"/>
              <a:t> </a:t>
            </a:r>
            <a:r>
              <a:rPr lang="en-IN" dirty="0" smtClean="0"/>
              <a:t>// </a:t>
            </a:r>
            <a:r>
              <a:rPr lang="en-IN" dirty="0"/>
              <a:t>Driver code</a:t>
            </a:r>
          </a:p>
          <a:p>
            <a:r>
              <a:rPr lang="en-IN" dirty="0" err="1"/>
              <a:t>int</a:t>
            </a:r>
            <a:r>
              <a:rPr lang="en-IN" dirty="0"/>
              <a:t> main()</a:t>
            </a:r>
          </a:p>
          <a:p>
            <a:r>
              <a:rPr lang="en-IN" dirty="0"/>
              <a:t>{</a:t>
            </a:r>
          </a:p>
        </p:txBody>
      </p:sp>
      <p:sp>
        <p:nvSpPr>
          <p:cNvPr id="18" name="TextBox 17"/>
          <p:cNvSpPr txBox="1"/>
          <p:nvPr/>
        </p:nvSpPr>
        <p:spPr>
          <a:xfrm>
            <a:off x="6324600" y="2743200"/>
            <a:ext cx="4114800" cy="2862322"/>
          </a:xfrm>
          <a:prstGeom prst="rect">
            <a:avLst/>
          </a:prstGeom>
          <a:noFill/>
        </p:spPr>
        <p:txBody>
          <a:bodyPr wrap="square" rtlCol="0">
            <a:spAutoFit/>
          </a:bodyPr>
          <a:lstStyle/>
          <a:p>
            <a:r>
              <a:rPr lang="en-IN" dirty="0" err="1"/>
              <a:t>int</a:t>
            </a:r>
            <a:r>
              <a:rPr lang="en-IN" dirty="0"/>
              <a:t> var1 = 3, var2 = 2;</a:t>
            </a:r>
          </a:p>
          <a:p>
            <a:r>
              <a:rPr lang="en-IN" dirty="0"/>
              <a:t>  </a:t>
            </a:r>
            <a:r>
              <a:rPr lang="en-IN" dirty="0" err="1"/>
              <a:t>printf</a:t>
            </a:r>
            <a:r>
              <a:rPr lang="en-IN" dirty="0"/>
              <a:t>("Before swap Value of var1 and var2 is: %d, %d\n",</a:t>
            </a:r>
          </a:p>
          <a:p>
            <a:r>
              <a:rPr lang="en-IN" dirty="0"/>
              <a:t>          var1, var2);</a:t>
            </a:r>
          </a:p>
          <a:p>
            <a:r>
              <a:rPr lang="en-IN" dirty="0"/>
              <a:t>  swap(&amp;var1, &amp;var2);</a:t>
            </a:r>
          </a:p>
          <a:p>
            <a:r>
              <a:rPr lang="en-IN" dirty="0"/>
              <a:t>  </a:t>
            </a:r>
            <a:r>
              <a:rPr lang="en-IN" dirty="0" err="1"/>
              <a:t>printf</a:t>
            </a:r>
            <a:r>
              <a:rPr lang="en-IN" dirty="0"/>
              <a:t>("After swap Value of var1 and var2 is: %d, %d",</a:t>
            </a:r>
          </a:p>
          <a:p>
            <a:r>
              <a:rPr lang="en-IN" dirty="0"/>
              <a:t>          var1, var2);</a:t>
            </a:r>
          </a:p>
          <a:p>
            <a:r>
              <a:rPr lang="en-IN" dirty="0"/>
              <a:t>  return 0;</a:t>
            </a:r>
          </a:p>
          <a:p>
            <a:r>
              <a:rPr lang="en-IN" dirty="0"/>
              <a:t>}</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008245" cy="513715"/>
          </a:xfrm>
          <a:prstGeom prst="rect">
            <a:avLst/>
          </a:prstGeom>
        </p:spPr>
        <p:txBody>
          <a:bodyPr vert="horz" wrap="square" lIns="0" tIns="13335" rIns="0" bIns="0" rtlCol="0">
            <a:spAutoFit/>
          </a:bodyPr>
          <a:lstStyle/>
          <a:p>
            <a:pPr marL="12700">
              <a:lnSpc>
                <a:spcPct val="100000"/>
              </a:lnSpc>
              <a:spcBef>
                <a:spcPts val="105"/>
              </a:spcBef>
            </a:pPr>
            <a:r>
              <a:rPr lang="en-US" dirty="0" smtClean="0"/>
              <a:t>Output :</a:t>
            </a:r>
            <a:endParaRPr dirty="0"/>
          </a:p>
        </p:txBody>
      </p:sp>
      <p:sp>
        <p:nvSpPr>
          <p:cNvPr id="9" name="TextBox 8"/>
          <p:cNvSpPr txBox="1"/>
          <p:nvPr/>
        </p:nvSpPr>
        <p:spPr>
          <a:xfrm>
            <a:off x="1066800" y="2590800"/>
            <a:ext cx="3886200" cy="1477328"/>
          </a:xfrm>
          <a:prstGeom prst="rect">
            <a:avLst/>
          </a:prstGeom>
          <a:noFill/>
        </p:spPr>
        <p:txBody>
          <a:bodyPr wrap="square" rtlCol="0">
            <a:spAutoFit/>
          </a:bodyPr>
          <a:lstStyle/>
          <a:p>
            <a:r>
              <a:rPr lang="en-IN" dirty="0"/>
              <a:t>Output</a:t>
            </a:r>
          </a:p>
          <a:p>
            <a:r>
              <a:rPr lang="en-IN" dirty="0"/>
              <a:t>Before swap Value of var1 and var2 </a:t>
            </a:r>
            <a:r>
              <a:rPr lang="en-IN" dirty="0" smtClean="0"/>
              <a:t>is:</a:t>
            </a:r>
          </a:p>
          <a:p>
            <a:r>
              <a:rPr lang="en-IN" dirty="0" smtClean="0"/>
              <a:t>3</a:t>
            </a:r>
            <a:r>
              <a:rPr lang="en-IN" dirty="0"/>
              <a:t>, 2</a:t>
            </a:r>
          </a:p>
          <a:p>
            <a:r>
              <a:rPr lang="en-IN" dirty="0"/>
              <a:t>After swap Value of var1 and var2 is: 2, 3</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140325" cy="505908"/>
          </a:xfrm>
          <a:prstGeom prst="rect">
            <a:avLst/>
          </a:prstGeom>
        </p:spPr>
        <p:txBody>
          <a:bodyPr vert="horz" wrap="square" lIns="0" tIns="13335" rIns="0" bIns="0" rtlCol="0">
            <a:spAutoFit/>
          </a:bodyPr>
          <a:lstStyle/>
          <a:p>
            <a:pPr fontAlgn="base"/>
            <a:r>
              <a:rPr lang="en-IN" dirty="0"/>
              <a:t>Advantages of Functions in C</a:t>
            </a:r>
          </a:p>
        </p:txBody>
      </p:sp>
      <p:sp>
        <p:nvSpPr>
          <p:cNvPr id="9" name="TextBox 8"/>
          <p:cNvSpPr txBox="1"/>
          <p:nvPr/>
        </p:nvSpPr>
        <p:spPr>
          <a:xfrm>
            <a:off x="685800" y="2667000"/>
            <a:ext cx="8458200" cy="3970318"/>
          </a:xfrm>
          <a:prstGeom prst="rect">
            <a:avLst/>
          </a:prstGeom>
          <a:noFill/>
        </p:spPr>
        <p:txBody>
          <a:bodyPr wrap="square" rtlCol="0">
            <a:spAutoFit/>
          </a:bodyPr>
          <a:lstStyle/>
          <a:p>
            <a:pPr fontAlgn="base"/>
            <a:r>
              <a:rPr lang="en-IN" b="1" u="sng" dirty="0">
                <a:solidFill>
                  <a:srgbClr val="FF0000"/>
                </a:solidFill>
              </a:rPr>
              <a:t>Functions in C is a highly useful feature of C with many advantages as mentioned below</a:t>
            </a:r>
            <a:r>
              <a:rPr lang="en-IN" dirty="0" smtClean="0"/>
              <a:t>:</a:t>
            </a:r>
          </a:p>
          <a:p>
            <a:pPr fontAlgn="base"/>
            <a:endParaRPr lang="en-IN" dirty="0"/>
          </a:p>
          <a:p>
            <a:pPr marL="285750" indent="-285750" fontAlgn="base">
              <a:buFont typeface="Arial" panose="020B0604020202020204" pitchFamily="34" charset="0"/>
              <a:buChar char="•"/>
            </a:pPr>
            <a:r>
              <a:rPr lang="en-IN" dirty="0"/>
              <a:t>The function can reduce the repetition of the same statements in the program</a:t>
            </a:r>
            <a:r>
              <a:rPr lang="en-IN" dirty="0" smtClean="0"/>
              <a:t>.</a:t>
            </a:r>
          </a:p>
          <a:p>
            <a:pPr fontAlgn="base"/>
            <a:endParaRPr lang="en-IN" dirty="0"/>
          </a:p>
          <a:p>
            <a:pPr marL="285750" indent="-285750" fontAlgn="base">
              <a:buFont typeface="Arial" panose="020B0604020202020204" pitchFamily="34" charset="0"/>
              <a:buChar char="•"/>
            </a:pPr>
            <a:r>
              <a:rPr lang="en-IN" dirty="0"/>
              <a:t>The function makes code readable by providing modularity to our program</a:t>
            </a:r>
            <a:r>
              <a:rPr lang="en-IN" dirty="0" smtClean="0"/>
              <a:t>.</a:t>
            </a:r>
          </a:p>
          <a:p>
            <a:pPr fontAlgn="base"/>
            <a:endParaRPr lang="en-IN" dirty="0"/>
          </a:p>
          <a:p>
            <a:pPr marL="285750" indent="-285750" fontAlgn="base">
              <a:buFont typeface="Arial" panose="020B0604020202020204" pitchFamily="34" charset="0"/>
              <a:buChar char="•"/>
            </a:pPr>
            <a:r>
              <a:rPr lang="en-IN" dirty="0"/>
              <a:t>There is no fixed number of calling functions it can be called as many times as you want.</a:t>
            </a:r>
          </a:p>
          <a:p>
            <a:pPr marL="285750" indent="-285750" fontAlgn="base">
              <a:buFont typeface="Arial" panose="020B0604020202020204" pitchFamily="34" charset="0"/>
              <a:buChar char="•"/>
            </a:pPr>
            <a:r>
              <a:rPr lang="en-IN" dirty="0"/>
              <a:t>The function reduces the size of the program</a:t>
            </a:r>
            <a:r>
              <a:rPr lang="en-IN" dirty="0" smtClean="0"/>
              <a:t>.</a:t>
            </a:r>
          </a:p>
          <a:p>
            <a:pPr fontAlgn="base"/>
            <a:endParaRPr lang="en-IN" dirty="0"/>
          </a:p>
          <a:p>
            <a:pPr fontAlgn="base"/>
            <a:r>
              <a:rPr lang="en-IN" dirty="0"/>
              <a:t>Once the function is declared you can just use it without thinking about the internal working of the function.</a:t>
            </a:r>
          </a:p>
          <a:p>
            <a:endParaRPr lang="en-IN"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1545590" cy="513715"/>
          </a:xfrm>
          <a:prstGeom prst="rect">
            <a:avLst/>
          </a:prstGeom>
        </p:spPr>
        <p:txBody>
          <a:bodyPr vert="horz" wrap="square" lIns="0" tIns="13335" rIns="0" bIns="0" rtlCol="0">
            <a:spAutoFit/>
          </a:bodyPr>
          <a:lstStyle/>
          <a:p>
            <a:pPr marL="12700">
              <a:lnSpc>
                <a:spcPct val="100000"/>
              </a:lnSpc>
              <a:spcBef>
                <a:spcPts val="105"/>
              </a:spcBef>
            </a:pPr>
            <a:r>
              <a:rPr spc="-5" dirty="0"/>
              <a:t>Contents</a:t>
            </a:r>
          </a:p>
        </p:txBody>
      </p:sp>
      <p:sp>
        <p:nvSpPr>
          <p:cNvPr id="3" name="object 3"/>
          <p:cNvSpPr txBox="1"/>
          <p:nvPr/>
        </p:nvSpPr>
        <p:spPr>
          <a:xfrm>
            <a:off x="489610" y="2618612"/>
            <a:ext cx="9416390" cy="2525691"/>
          </a:xfrm>
          <a:prstGeom prst="rect">
            <a:avLst/>
          </a:prstGeom>
        </p:spPr>
        <p:txBody>
          <a:bodyPr vert="horz" wrap="square" lIns="0" tIns="12065" rIns="0" bIns="0" rtlCol="0">
            <a:spAutoFit/>
          </a:bodyPr>
          <a:lstStyle/>
          <a:p>
            <a:pPr marL="526416" indent="-514350">
              <a:lnSpc>
                <a:spcPct val="100000"/>
              </a:lnSpc>
              <a:spcBef>
                <a:spcPts val="95"/>
              </a:spcBef>
              <a:buAutoNum type="arabicPeriod"/>
              <a:tabLst>
                <a:tab pos="419100" algn="l"/>
                <a:tab pos="419734" algn="l"/>
              </a:tabLst>
            </a:pPr>
            <a:r>
              <a:rPr lang="en-IN" sz="3200" b="1" dirty="0" smtClean="0"/>
              <a:t>Functions </a:t>
            </a:r>
          </a:p>
          <a:p>
            <a:pPr marL="526416" indent="-514350">
              <a:lnSpc>
                <a:spcPct val="100000"/>
              </a:lnSpc>
              <a:spcBef>
                <a:spcPts val="95"/>
              </a:spcBef>
              <a:buAutoNum type="arabicPeriod"/>
              <a:tabLst>
                <a:tab pos="419100" algn="l"/>
                <a:tab pos="419734" algn="l"/>
              </a:tabLst>
            </a:pPr>
            <a:r>
              <a:rPr lang="en-IN" sz="3200" b="1" dirty="0"/>
              <a:t>Pointer </a:t>
            </a:r>
            <a:r>
              <a:rPr lang="en-IN" sz="3200" b="1" dirty="0" smtClean="0"/>
              <a:t>Functions</a:t>
            </a:r>
          </a:p>
          <a:p>
            <a:pPr marL="526416" indent="-514350">
              <a:lnSpc>
                <a:spcPct val="100000"/>
              </a:lnSpc>
              <a:spcBef>
                <a:spcPts val="95"/>
              </a:spcBef>
              <a:buAutoNum type="arabicPeriod"/>
              <a:tabLst>
                <a:tab pos="419100" algn="l"/>
                <a:tab pos="419734" algn="l"/>
              </a:tabLst>
            </a:pPr>
            <a:r>
              <a:rPr lang="en-IN" sz="3200" b="1" dirty="0"/>
              <a:t>Recursion </a:t>
            </a:r>
            <a:endParaRPr lang="en-IN" sz="3200" dirty="0" smtClean="0"/>
          </a:p>
          <a:p>
            <a:pPr marL="526416" indent="-514350">
              <a:lnSpc>
                <a:spcPct val="100000"/>
              </a:lnSpc>
              <a:spcBef>
                <a:spcPts val="95"/>
              </a:spcBef>
              <a:buAutoNum type="arabicPeriod"/>
              <a:tabLst>
                <a:tab pos="419100" algn="l"/>
                <a:tab pos="419734" algn="l"/>
              </a:tabLst>
            </a:pPr>
            <a:r>
              <a:rPr lang="en-IN" sz="3200" b="1" dirty="0"/>
              <a:t>Storage classes </a:t>
            </a:r>
            <a:endParaRPr lang="en-US" sz="3200" b="1" spc="-5" dirty="0" smtClean="0">
              <a:cs typeface="Calibri"/>
            </a:endParaRPr>
          </a:p>
          <a:p>
            <a:pPr marL="419100" indent="-407034">
              <a:lnSpc>
                <a:spcPct val="100000"/>
              </a:lnSpc>
              <a:spcBef>
                <a:spcPts val="95"/>
              </a:spcBef>
              <a:buAutoNum type="arabicPeriod"/>
              <a:tabLst>
                <a:tab pos="419100" algn="l"/>
                <a:tab pos="419734" algn="l"/>
              </a:tabLst>
            </a:pPr>
            <a:endParaRPr sz="3200" dirty="0">
              <a:cs typeface="Calibri"/>
            </a:endParaRPr>
          </a:p>
        </p:txBody>
      </p:sp>
      <p:sp>
        <p:nvSpPr>
          <p:cNvPr id="4" name="object 4"/>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5" name="object 5"/>
          <p:cNvGrpSpPr/>
          <p:nvPr/>
        </p:nvGrpSpPr>
        <p:grpSpPr>
          <a:xfrm>
            <a:off x="8859011" y="6073140"/>
            <a:ext cx="3333115" cy="346075"/>
            <a:chOff x="8859011" y="6073140"/>
            <a:chExt cx="3333115" cy="346075"/>
          </a:xfrm>
        </p:grpSpPr>
        <p:sp>
          <p:nvSpPr>
            <p:cNvPr id="6" name="object 6"/>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7" name="object 7"/>
            <p:cNvPicPr/>
            <p:nvPr/>
          </p:nvPicPr>
          <p:blipFill>
            <a:blip r:embed="rId2" cstate="print"/>
            <a:stretch>
              <a:fillRect/>
            </a:stretch>
          </p:blipFill>
          <p:spPr>
            <a:xfrm>
              <a:off x="11399519" y="6214872"/>
              <a:ext cx="202692" cy="204215"/>
            </a:xfrm>
            <a:prstGeom prst="rect">
              <a:avLst/>
            </a:prstGeom>
          </p:spPr>
        </p:pic>
      </p:gr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6762" cy="505908"/>
          </a:xfrm>
          <a:prstGeom prst="rect">
            <a:avLst/>
          </a:prstGeom>
        </p:spPr>
        <p:txBody>
          <a:bodyPr vert="horz" wrap="square" lIns="0" tIns="13335" rIns="0" bIns="0" rtlCol="0">
            <a:spAutoFit/>
          </a:bodyPr>
          <a:lstStyle/>
          <a:p>
            <a:pPr fontAlgn="base"/>
            <a:r>
              <a:rPr lang="en-IN" dirty="0"/>
              <a:t>Disadvantages of Functions in C</a:t>
            </a:r>
            <a:endParaRPr lang="en-IN" dirty="0"/>
          </a:p>
        </p:txBody>
      </p:sp>
      <p:sp>
        <p:nvSpPr>
          <p:cNvPr id="8" name="TextBox 7"/>
          <p:cNvSpPr txBox="1"/>
          <p:nvPr/>
        </p:nvSpPr>
        <p:spPr>
          <a:xfrm>
            <a:off x="685800" y="2819400"/>
            <a:ext cx="7010400" cy="1477328"/>
          </a:xfrm>
          <a:prstGeom prst="rect">
            <a:avLst/>
          </a:prstGeom>
          <a:noFill/>
        </p:spPr>
        <p:txBody>
          <a:bodyPr wrap="square" rtlCol="0">
            <a:spAutoFit/>
          </a:bodyPr>
          <a:lstStyle/>
          <a:p>
            <a:pPr fontAlgn="base"/>
            <a:r>
              <a:rPr lang="en-IN" dirty="0" smtClean="0"/>
              <a:t>The </a:t>
            </a:r>
            <a:r>
              <a:rPr lang="en-IN" dirty="0"/>
              <a:t>following are the major disadvantages of functions in C</a:t>
            </a:r>
            <a:r>
              <a:rPr lang="en-IN" dirty="0" smtClean="0"/>
              <a:t>:</a:t>
            </a:r>
          </a:p>
          <a:p>
            <a:pPr fontAlgn="base"/>
            <a:endParaRPr lang="en-IN" dirty="0"/>
          </a:p>
          <a:p>
            <a:pPr marL="285750" indent="-285750" fontAlgn="base">
              <a:buFont typeface="Arial" panose="020B0604020202020204" pitchFamily="34" charset="0"/>
              <a:buChar char="•"/>
            </a:pPr>
            <a:r>
              <a:rPr lang="en-IN" dirty="0"/>
              <a:t>Cannot return multiple values.</a:t>
            </a:r>
          </a:p>
          <a:p>
            <a:pPr marL="285750" indent="-285750" fontAlgn="base">
              <a:buFont typeface="Arial" panose="020B0604020202020204" pitchFamily="34" charset="0"/>
              <a:buChar char="•"/>
            </a:pPr>
            <a:r>
              <a:rPr lang="en-IN" dirty="0"/>
              <a:t>Memory and time overhead due to stack frame allocation and transfer of program control.</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046220" cy="505908"/>
          </a:xfrm>
          <a:prstGeom prst="rect">
            <a:avLst/>
          </a:prstGeom>
        </p:spPr>
        <p:txBody>
          <a:bodyPr vert="horz" wrap="square" lIns="0" tIns="13335" rIns="0" bIns="0" rtlCol="0">
            <a:spAutoFit/>
          </a:bodyPr>
          <a:lstStyle/>
          <a:p>
            <a:pPr fontAlgn="base"/>
            <a:r>
              <a:rPr lang="en-IN" dirty="0"/>
              <a:t>Function Pointer in C</a:t>
            </a: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15" name="TextBox 14"/>
          <p:cNvSpPr txBox="1"/>
          <p:nvPr/>
        </p:nvSpPr>
        <p:spPr>
          <a:xfrm>
            <a:off x="762000" y="2667000"/>
            <a:ext cx="10363200" cy="6863417"/>
          </a:xfrm>
          <a:prstGeom prst="rect">
            <a:avLst/>
          </a:prstGeom>
          <a:noFill/>
        </p:spPr>
        <p:txBody>
          <a:bodyPr wrap="square" rtlCol="0">
            <a:spAutoFit/>
          </a:bodyPr>
          <a:lstStyle/>
          <a:p>
            <a:r>
              <a:rPr lang="en-IN" sz="2000" dirty="0"/>
              <a:t>In C, like </a:t>
            </a:r>
            <a:r>
              <a:rPr lang="en-IN" sz="2000" u="sng" dirty="0">
                <a:hlinkClick r:id="rId3"/>
              </a:rPr>
              <a:t>normal data pointers </a:t>
            </a:r>
            <a:r>
              <a:rPr lang="en-IN" sz="2000" dirty="0"/>
              <a:t>(</a:t>
            </a:r>
            <a:r>
              <a:rPr lang="en-IN" sz="2000" dirty="0" err="1"/>
              <a:t>int</a:t>
            </a:r>
            <a:r>
              <a:rPr lang="en-IN" sz="2000" dirty="0"/>
              <a:t> *, char *, </a:t>
            </a:r>
            <a:r>
              <a:rPr lang="en-IN" sz="2000" dirty="0" err="1"/>
              <a:t>etc</a:t>
            </a:r>
            <a:r>
              <a:rPr lang="en-IN" sz="2000" dirty="0"/>
              <a:t>), we can have pointers to functions. Following is a simple example that shows declaration and function call using function pointer</a:t>
            </a:r>
            <a:r>
              <a:rPr lang="en-IN" sz="2000" dirty="0" smtClean="0"/>
              <a:t>.</a:t>
            </a:r>
          </a:p>
          <a:p>
            <a:endParaRPr lang="en-IN" sz="2000" dirty="0" smtClean="0"/>
          </a:p>
          <a:p>
            <a:r>
              <a:rPr lang="en-IN" sz="2000" dirty="0"/>
              <a:t>#include &lt;</a:t>
            </a:r>
            <a:r>
              <a:rPr lang="en-IN" sz="2000" dirty="0" err="1"/>
              <a:t>stdio.h</a:t>
            </a:r>
            <a:r>
              <a:rPr lang="en-IN" sz="2000" dirty="0"/>
              <a:t>&gt; </a:t>
            </a:r>
          </a:p>
          <a:p>
            <a:r>
              <a:rPr lang="en-IN" sz="2000" dirty="0"/>
              <a:t>// A normal function with an </a:t>
            </a:r>
            <a:r>
              <a:rPr lang="en-IN" sz="2000" dirty="0" err="1"/>
              <a:t>int</a:t>
            </a:r>
            <a:r>
              <a:rPr lang="en-IN" sz="2000" dirty="0"/>
              <a:t> parameter </a:t>
            </a:r>
          </a:p>
          <a:p>
            <a:r>
              <a:rPr lang="en-IN" sz="2000" dirty="0"/>
              <a:t>// and void return type </a:t>
            </a:r>
          </a:p>
          <a:p>
            <a:r>
              <a:rPr lang="en-IN" sz="2000" dirty="0"/>
              <a:t>void fun(</a:t>
            </a:r>
            <a:r>
              <a:rPr lang="en-IN" sz="2000" dirty="0" err="1"/>
              <a:t>int</a:t>
            </a:r>
            <a:r>
              <a:rPr lang="en-IN" sz="2000" dirty="0"/>
              <a:t> a) </a:t>
            </a:r>
          </a:p>
          <a:p>
            <a:r>
              <a:rPr lang="en-IN" sz="2000" dirty="0"/>
              <a:t>{ </a:t>
            </a:r>
          </a:p>
          <a:p>
            <a:r>
              <a:rPr lang="en-IN" sz="2000" dirty="0"/>
              <a:t>    </a:t>
            </a:r>
            <a:r>
              <a:rPr lang="en-IN" sz="2000" dirty="0" err="1"/>
              <a:t>printf</a:t>
            </a:r>
            <a:r>
              <a:rPr lang="en-IN" sz="2000" dirty="0"/>
              <a:t>("Value of a is %d\n", a); </a:t>
            </a:r>
          </a:p>
          <a:p>
            <a:r>
              <a:rPr lang="en-IN" sz="2000" dirty="0"/>
              <a:t>} </a:t>
            </a:r>
          </a:p>
          <a:p>
            <a:r>
              <a:rPr lang="en-IN" sz="2000" dirty="0"/>
              <a:t>  </a:t>
            </a:r>
          </a:p>
          <a:p>
            <a:r>
              <a:rPr lang="en-IN" sz="2000" dirty="0" err="1"/>
              <a:t>int</a:t>
            </a:r>
            <a:r>
              <a:rPr lang="en-IN" sz="2000" dirty="0"/>
              <a:t> main() </a:t>
            </a:r>
            <a:endParaRPr lang="en-IN"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US" sz="2000" dirty="0" smtClean="0"/>
          </a:p>
          <a:p>
            <a:endParaRPr lang="en-US" sz="2000" dirty="0"/>
          </a:p>
          <a:p>
            <a:endParaRPr lang="en-IN" sz="20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648325" cy="513715"/>
          </a:xfrm>
          <a:prstGeom prst="rect">
            <a:avLst/>
          </a:prstGeom>
        </p:spPr>
        <p:txBody>
          <a:bodyPr vert="horz" wrap="square" lIns="0" tIns="13335" rIns="0" bIns="0" rtlCol="0">
            <a:spAutoFit/>
          </a:bodyPr>
          <a:lstStyle/>
          <a:p>
            <a:pPr marL="12700">
              <a:lnSpc>
                <a:spcPct val="100000"/>
              </a:lnSpc>
              <a:spcBef>
                <a:spcPts val="105"/>
              </a:spcBef>
            </a:pPr>
            <a:r>
              <a:rPr lang="en-US" dirty="0" smtClean="0"/>
              <a:t>Continue…</a:t>
            </a:r>
            <a:endParaRPr dirty="0"/>
          </a:p>
        </p:txBody>
      </p:sp>
      <p:sp>
        <p:nvSpPr>
          <p:cNvPr id="8" name="TextBox 7"/>
          <p:cNvSpPr txBox="1"/>
          <p:nvPr/>
        </p:nvSpPr>
        <p:spPr>
          <a:xfrm>
            <a:off x="838200" y="2514600"/>
            <a:ext cx="6781800" cy="3970318"/>
          </a:xfrm>
          <a:prstGeom prst="rect">
            <a:avLst/>
          </a:prstGeom>
          <a:noFill/>
        </p:spPr>
        <p:txBody>
          <a:bodyPr wrap="square" rtlCol="0">
            <a:spAutoFit/>
          </a:bodyPr>
          <a:lstStyle/>
          <a:p>
            <a:r>
              <a:rPr lang="en-IN" dirty="0"/>
              <a:t>{ </a:t>
            </a:r>
          </a:p>
          <a:p>
            <a:r>
              <a:rPr lang="en-IN" dirty="0"/>
              <a:t>    // </a:t>
            </a:r>
            <a:r>
              <a:rPr lang="en-IN" dirty="0" err="1"/>
              <a:t>fun_ptr</a:t>
            </a:r>
            <a:r>
              <a:rPr lang="en-IN" dirty="0"/>
              <a:t> is a pointer to function fun()  </a:t>
            </a:r>
          </a:p>
          <a:p>
            <a:r>
              <a:rPr lang="en-IN" dirty="0"/>
              <a:t>    void (*</a:t>
            </a:r>
            <a:r>
              <a:rPr lang="en-IN" dirty="0" err="1"/>
              <a:t>fun_ptr</a:t>
            </a:r>
            <a:r>
              <a:rPr lang="en-IN" dirty="0"/>
              <a:t>)(</a:t>
            </a:r>
            <a:r>
              <a:rPr lang="en-IN" dirty="0" err="1"/>
              <a:t>int</a:t>
            </a:r>
            <a:r>
              <a:rPr lang="en-IN" dirty="0"/>
              <a:t>) = &amp;fun; </a:t>
            </a:r>
          </a:p>
          <a:p>
            <a:r>
              <a:rPr lang="en-IN" dirty="0"/>
              <a:t>  </a:t>
            </a:r>
          </a:p>
          <a:p>
            <a:r>
              <a:rPr lang="en-IN" dirty="0"/>
              <a:t>    /* The above line is equivalent of following two </a:t>
            </a:r>
          </a:p>
          <a:p>
            <a:r>
              <a:rPr lang="en-IN" dirty="0"/>
              <a:t>       void (*</a:t>
            </a:r>
            <a:r>
              <a:rPr lang="en-IN" dirty="0" err="1"/>
              <a:t>fun_ptr</a:t>
            </a:r>
            <a:r>
              <a:rPr lang="en-IN" dirty="0"/>
              <a:t>)(</a:t>
            </a:r>
            <a:r>
              <a:rPr lang="en-IN" dirty="0" err="1"/>
              <a:t>int</a:t>
            </a:r>
            <a:r>
              <a:rPr lang="en-IN" dirty="0"/>
              <a:t>); </a:t>
            </a:r>
          </a:p>
          <a:p>
            <a:r>
              <a:rPr lang="en-IN" dirty="0"/>
              <a:t>       </a:t>
            </a:r>
            <a:r>
              <a:rPr lang="en-IN" dirty="0" err="1"/>
              <a:t>fun_ptr</a:t>
            </a:r>
            <a:r>
              <a:rPr lang="en-IN" dirty="0"/>
              <a:t> = &amp;fun;  </a:t>
            </a:r>
          </a:p>
          <a:p>
            <a:r>
              <a:rPr lang="en-IN" dirty="0"/>
              <a:t>    */</a:t>
            </a:r>
          </a:p>
          <a:p>
            <a:r>
              <a:rPr lang="en-IN" dirty="0"/>
              <a:t>  </a:t>
            </a:r>
          </a:p>
          <a:p>
            <a:r>
              <a:rPr lang="en-IN" dirty="0"/>
              <a:t>    // Invoking fun() using </a:t>
            </a:r>
            <a:r>
              <a:rPr lang="en-IN" dirty="0" err="1"/>
              <a:t>fun_ptr</a:t>
            </a:r>
            <a:r>
              <a:rPr lang="en-IN" dirty="0"/>
              <a:t> </a:t>
            </a:r>
          </a:p>
          <a:p>
            <a:r>
              <a:rPr lang="en-IN" dirty="0"/>
              <a:t>    (*</a:t>
            </a:r>
            <a:r>
              <a:rPr lang="en-IN" dirty="0" err="1"/>
              <a:t>fun_ptr</a:t>
            </a:r>
            <a:r>
              <a:rPr lang="en-IN" dirty="0"/>
              <a:t>)(10); </a:t>
            </a:r>
          </a:p>
          <a:p>
            <a:r>
              <a:rPr lang="en-IN" dirty="0"/>
              <a:t>  </a:t>
            </a:r>
          </a:p>
          <a:p>
            <a:r>
              <a:rPr lang="en-IN" dirty="0"/>
              <a:t>    return 0; </a:t>
            </a:r>
          </a:p>
          <a:p>
            <a:r>
              <a:rPr lang="en-IN" dirty="0"/>
              <a:t>} </a:t>
            </a:r>
          </a:p>
        </p:txBody>
      </p:sp>
      <p:sp>
        <p:nvSpPr>
          <p:cNvPr id="10" name="TextBox 9"/>
          <p:cNvSpPr txBox="1"/>
          <p:nvPr/>
        </p:nvSpPr>
        <p:spPr>
          <a:xfrm>
            <a:off x="7924800" y="2667000"/>
            <a:ext cx="3733800" cy="923330"/>
          </a:xfrm>
          <a:prstGeom prst="rect">
            <a:avLst/>
          </a:prstGeom>
          <a:noFill/>
        </p:spPr>
        <p:txBody>
          <a:bodyPr wrap="square" rtlCol="0">
            <a:spAutoFit/>
          </a:bodyPr>
          <a:lstStyle/>
          <a:p>
            <a:r>
              <a:rPr lang="en-IN" dirty="0"/>
              <a:t>Output:</a:t>
            </a:r>
          </a:p>
          <a:p>
            <a:endParaRPr lang="en-IN" dirty="0"/>
          </a:p>
          <a:p>
            <a:r>
              <a:rPr lang="en-IN" dirty="0"/>
              <a:t>Value of a is 10</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7515962" cy="505908"/>
          </a:xfrm>
          <a:prstGeom prst="rect">
            <a:avLst/>
          </a:prstGeom>
        </p:spPr>
        <p:txBody>
          <a:bodyPr vert="horz" wrap="square" lIns="0" tIns="13335" rIns="0" bIns="0" rtlCol="0">
            <a:spAutoFit/>
          </a:bodyPr>
          <a:lstStyle/>
          <a:p>
            <a:pPr fontAlgn="base"/>
            <a:r>
              <a:rPr lang="en-IN" b="0" dirty="0"/>
              <a:t>Calling A function through function pointer</a:t>
            </a:r>
            <a:endParaRPr lang="en-IN" dirty="0"/>
          </a:p>
        </p:txBody>
      </p:sp>
      <p:sp>
        <p:nvSpPr>
          <p:cNvPr id="9" name="TextBox 8"/>
          <p:cNvSpPr txBox="1"/>
          <p:nvPr/>
        </p:nvSpPr>
        <p:spPr>
          <a:xfrm>
            <a:off x="914400" y="2590800"/>
            <a:ext cx="8077200" cy="1200329"/>
          </a:xfrm>
          <a:prstGeom prst="rect">
            <a:avLst/>
          </a:prstGeom>
          <a:noFill/>
        </p:spPr>
        <p:txBody>
          <a:bodyPr wrap="square" rtlCol="0">
            <a:spAutoFit/>
          </a:bodyPr>
          <a:lstStyle/>
          <a:p>
            <a:r>
              <a:rPr lang="en-IN" dirty="0"/>
              <a:t>Calling a function using a pointer is similar to calling a function in the usual way using the name of the function.</a:t>
            </a:r>
          </a:p>
          <a:p>
            <a:endParaRPr lang="en-IN" dirty="0"/>
          </a:p>
          <a:p>
            <a:r>
              <a:rPr lang="en-IN" dirty="0"/>
              <a:t>Suppose we declare a function and its pointer as given below.</a:t>
            </a:r>
          </a:p>
        </p:txBody>
      </p:sp>
      <p:sp>
        <p:nvSpPr>
          <p:cNvPr id="10" name="TextBox 9"/>
          <p:cNvSpPr txBox="1"/>
          <p:nvPr/>
        </p:nvSpPr>
        <p:spPr>
          <a:xfrm>
            <a:off x="1524000" y="4495800"/>
            <a:ext cx="7391400" cy="1200329"/>
          </a:xfrm>
          <a:prstGeom prst="rect">
            <a:avLst/>
          </a:prstGeom>
          <a:noFill/>
        </p:spPr>
        <p:txBody>
          <a:bodyPr wrap="square" rtlCol="0">
            <a:spAutoFit/>
          </a:bodyPr>
          <a:lstStyle/>
          <a:p>
            <a:r>
              <a:rPr lang="en-IN" dirty="0" err="1"/>
              <a:t>int</a:t>
            </a:r>
            <a:r>
              <a:rPr lang="en-IN" dirty="0"/>
              <a:t> (*pointer) (</a:t>
            </a:r>
            <a:r>
              <a:rPr lang="en-IN" dirty="0" err="1"/>
              <a:t>int</a:t>
            </a:r>
            <a:r>
              <a:rPr lang="en-IN" dirty="0"/>
              <a:t>); // function pointer declaration</a:t>
            </a:r>
          </a:p>
          <a:p>
            <a:r>
              <a:rPr lang="en-IN" dirty="0" err="1"/>
              <a:t>int</a:t>
            </a:r>
            <a:r>
              <a:rPr lang="en-IN" dirty="0"/>
              <a:t> </a:t>
            </a:r>
            <a:r>
              <a:rPr lang="en-IN" dirty="0" err="1"/>
              <a:t>areaSquare</a:t>
            </a:r>
            <a:r>
              <a:rPr lang="en-IN" dirty="0"/>
              <a:t> (</a:t>
            </a:r>
            <a:r>
              <a:rPr lang="en-IN" dirty="0" err="1"/>
              <a:t>int</a:t>
            </a:r>
            <a:r>
              <a:rPr lang="en-IN" dirty="0"/>
              <a:t>); // function declaration</a:t>
            </a:r>
          </a:p>
          <a:p>
            <a:r>
              <a:rPr lang="en-IN" dirty="0"/>
              <a:t>pointer = </a:t>
            </a:r>
            <a:r>
              <a:rPr lang="en-IN" dirty="0" err="1"/>
              <a:t>areaSquare</a:t>
            </a:r>
            <a:r>
              <a:rPr lang="en-IN" dirty="0"/>
              <a:t>;</a:t>
            </a:r>
          </a:p>
          <a:p>
            <a:endParaRPr lang="en-I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999355" cy="513715"/>
          </a:xfrm>
          <a:prstGeom prst="rect">
            <a:avLst/>
          </a:prstGeom>
        </p:spPr>
        <p:txBody>
          <a:bodyPr vert="horz" wrap="square" lIns="0" tIns="13335" rIns="0" bIns="0" rtlCol="0">
            <a:spAutoFit/>
          </a:bodyPr>
          <a:lstStyle/>
          <a:p>
            <a:pPr marL="12700">
              <a:lnSpc>
                <a:spcPct val="100000"/>
              </a:lnSpc>
              <a:spcBef>
                <a:spcPts val="105"/>
              </a:spcBef>
            </a:pPr>
            <a:r>
              <a:rPr lang="en-US" dirty="0" smtClean="0"/>
              <a:t>Example :</a:t>
            </a:r>
            <a:endParaRPr dirty="0"/>
          </a:p>
        </p:txBody>
      </p:sp>
      <p:sp>
        <p:nvSpPr>
          <p:cNvPr id="16" name="TextBox 15"/>
          <p:cNvSpPr txBox="1"/>
          <p:nvPr/>
        </p:nvSpPr>
        <p:spPr>
          <a:xfrm>
            <a:off x="332638" y="2514600"/>
            <a:ext cx="8125562" cy="646331"/>
          </a:xfrm>
          <a:prstGeom prst="rect">
            <a:avLst/>
          </a:prstGeom>
          <a:noFill/>
        </p:spPr>
        <p:txBody>
          <a:bodyPr wrap="square" rtlCol="0">
            <a:spAutoFit/>
          </a:bodyPr>
          <a:lstStyle/>
          <a:p>
            <a:r>
              <a:rPr lang="en-IN" dirty="0"/>
              <a:t>To call the function </a:t>
            </a:r>
            <a:r>
              <a:rPr lang="en-IN" dirty="0" err="1"/>
              <a:t>areaSquare</a:t>
            </a:r>
            <a:r>
              <a:rPr lang="en-IN" dirty="0"/>
              <a:t>, we can create a function call using any of the three ways</a:t>
            </a:r>
            <a:endParaRPr lang="en-IN" dirty="0"/>
          </a:p>
        </p:txBody>
      </p:sp>
      <p:sp>
        <p:nvSpPr>
          <p:cNvPr id="17" name="TextBox 16"/>
          <p:cNvSpPr txBox="1"/>
          <p:nvPr/>
        </p:nvSpPr>
        <p:spPr>
          <a:xfrm>
            <a:off x="1981200" y="3164681"/>
            <a:ext cx="9525000" cy="3693319"/>
          </a:xfrm>
          <a:prstGeom prst="rect">
            <a:avLst/>
          </a:prstGeom>
          <a:noFill/>
        </p:spPr>
        <p:txBody>
          <a:bodyPr wrap="square" rtlCol="0">
            <a:spAutoFit/>
          </a:bodyPr>
          <a:lstStyle/>
          <a:p>
            <a:r>
              <a:rPr lang="en-IN" dirty="0" err="1"/>
              <a:t>int</a:t>
            </a:r>
            <a:r>
              <a:rPr lang="en-IN" dirty="0"/>
              <a:t> length = 5;</a:t>
            </a:r>
          </a:p>
          <a:p>
            <a:endParaRPr lang="en-IN" dirty="0"/>
          </a:p>
          <a:p>
            <a:r>
              <a:rPr lang="en-IN" dirty="0"/>
              <a:t>// Different ways to call the function</a:t>
            </a:r>
          </a:p>
          <a:p>
            <a:endParaRPr lang="en-IN" dirty="0"/>
          </a:p>
          <a:p>
            <a:r>
              <a:rPr lang="en-IN" dirty="0"/>
              <a:t>// 1. using function name</a:t>
            </a:r>
          </a:p>
          <a:p>
            <a:r>
              <a:rPr lang="en-IN" dirty="0" err="1"/>
              <a:t>int</a:t>
            </a:r>
            <a:r>
              <a:rPr lang="en-IN" dirty="0"/>
              <a:t> area = </a:t>
            </a:r>
            <a:r>
              <a:rPr lang="en-IN" dirty="0" err="1"/>
              <a:t>areaSquare</a:t>
            </a:r>
            <a:r>
              <a:rPr lang="en-IN" dirty="0"/>
              <a:t>(length);</a:t>
            </a:r>
          </a:p>
          <a:p>
            <a:endParaRPr lang="en-IN" dirty="0"/>
          </a:p>
          <a:p>
            <a:r>
              <a:rPr lang="en-IN" dirty="0"/>
              <a:t>// 2. using function pointer (a)</a:t>
            </a:r>
          </a:p>
          <a:p>
            <a:r>
              <a:rPr lang="en-IN" dirty="0" err="1"/>
              <a:t>int</a:t>
            </a:r>
            <a:r>
              <a:rPr lang="en-IN" dirty="0"/>
              <a:t> area = (*pointer)(length);</a:t>
            </a:r>
          </a:p>
          <a:p>
            <a:endParaRPr lang="en-IN" dirty="0"/>
          </a:p>
          <a:p>
            <a:r>
              <a:rPr lang="en-IN" dirty="0"/>
              <a:t>// 3. using function pointer (b)</a:t>
            </a:r>
          </a:p>
          <a:p>
            <a:r>
              <a:rPr lang="en-IN" dirty="0" err="1"/>
              <a:t>int</a:t>
            </a:r>
            <a:r>
              <a:rPr lang="en-IN" dirty="0"/>
              <a:t> area = pointer(length);</a:t>
            </a:r>
          </a:p>
          <a:p>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428365" cy="998350"/>
          </a:xfrm>
          <a:prstGeom prst="rect">
            <a:avLst/>
          </a:prstGeom>
        </p:spPr>
        <p:txBody>
          <a:bodyPr vert="horz" wrap="square" lIns="0" tIns="13335" rIns="0" bIns="0" rtlCol="0">
            <a:spAutoFit/>
          </a:bodyPr>
          <a:lstStyle/>
          <a:p>
            <a:pPr marL="12700">
              <a:lnSpc>
                <a:spcPct val="100000"/>
              </a:lnSpc>
              <a:spcBef>
                <a:spcPts val="105"/>
              </a:spcBef>
            </a:pPr>
            <a:r>
              <a:rPr lang="en-US" dirty="0" smtClean="0"/>
              <a:t/>
            </a:r>
            <a:br>
              <a:rPr lang="en-US" dirty="0" smtClean="0"/>
            </a:br>
            <a:endParaRPr dirty="0"/>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570382" y="2443953"/>
            <a:ext cx="9817735" cy="2127890"/>
          </a:xfrm>
          <a:prstGeom prst="rect">
            <a:avLst/>
          </a:prstGeom>
        </p:spPr>
        <p:txBody>
          <a:bodyPr vert="horz" wrap="square" lIns="0" tIns="13335" rIns="0" bIns="0" rtlCol="0">
            <a:spAutoFit/>
          </a:bodyPr>
          <a:lstStyle/>
          <a:p>
            <a:pPr marL="355600" marR="5080" indent="-342900">
              <a:lnSpc>
                <a:spcPct val="140000"/>
              </a:lnSpc>
              <a:spcBef>
                <a:spcPts val="105"/>
              </a:spcBef>
              <a:buClr>
                <a:srgbClr val="F5A208"/>
              </a:buClr>
              <a:buSzPct val="80000"/>
              <a:buChar char="►"/>
              <a:tabLst>
                <a:tab pos="354965" algn="l"/>
                <a:tab pos="355600" algn="l"/>
                <a:tab pos="7971790" algn="l"/>
                <a:tab pos="8938895" algn="l"/>
              </a:tabLst>
            </a:pPr>
            <a:r>
              <a:rPr lang="en-IN" sz="2000" dirty="0"/>
              <a:t>The effect of calling functions using pointers or using their name is the same. It is not compulsory to call the function with the indirection operator (*) as shown in the second case but it is good practice to use the indirection operator to clear out that function is called using a pointer as (*pointer)() is more readable when compared to calling function from pointers with parentheses pointer().</a:t>
            </a:r>
            <a:endParaRPr sz="2000" dirty="0">
              <a:cs typeface="Arial MT"/>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9954362" cy="998350"/>
          </a:xfrm>
          <a:prstGeom prst="rect">
            <a:avLst/>
          </a:prstGeom>
        </p:spPr>
        <p:txBody>
          <a:bodyPr vert="horz" wrap="square" lIns="0" tIns="13335" rIns="0" bIns="0" rtlCol="0">
            <a:spAutoFit/>
          </a:bodyPr>
          <a:lstStyle/>
          <a:p>
            <a:r>
              <a:rPr lang="en-IN" b="0" dirty="0"/>
              <a:t>Passing A function's address as an Argument to other</a:t>
            </a:r>
            <a:br>
              <a:rPr lang="en-IN" b="0" dirty="0"/>
            </a:br>
            <a:r>
              <a:rPr lang="en-IN" b="0" dirty="0"/>
              <a:t>function</a:t>
            </a:r>
            <a:endParaRPr lang="en-IN" dirty="0"/>
          </a:p>
        </p:txBody>
      </p:sp>
      <p:sp>
        <p:nvSpPr>
          <p:cNvPr id="8" name="object 8"/>
          <p:cNvSpPr txBox="1">
            <a:spLocks noGrp="1"/>
          </p:cNvSpPr>
          <p:nvPr>
            <p:ph type="body" idx="1"/>
          </p:nvPr>
        </p:nvSpPr>
        <p:spPr>
          <a:xfrm>
            <a:off x="354246" y="2438400"/>
            <a:ext cx="9475553" cy="1994777"/>
          </a:xfrm>
          <a:prstGeom prst="rect">
            <a:avLst/>
          </a:prstGeom>
        </p:spPr>
        <p:txBody>
          <a:bodyPr vert="horz" wrap="square" lIns="0" tIns="146685" rIns="0" bIns="0" rtlCol="0">
            <a:spAutoFit/>
          </a:bodyPr>
          <a:lstStyle/>
          <a:p>
            <a:pPr marL="350520" indent="-342900">
              <a:lnSpc>
                <a:spcPct val="100000"/>
              </a:lnSpc>
              <a:spcBef>
                <a:spcPts val="1155"/>
              </a:spcBef>
              <a:buFont typeface="Arial" panose="020B0604020202020204" pitchFamily="34" charset="0"/>
              <a:buChar char="•"/>
            </a:pPr>
            <a:r>
              <a:rPr lang="en-IN" sz="2000" b="0" dirty="0"/>
              <a:t>We cannot pass the function as an argument to another function. </a:t>
            </a:r>
            <a:endParaRPr lang="en-IN" sz="2000" b="0" dirty="0" smtClean="0"/>
          </a:p>
          <a:p>
            <a:pPr marL="350520" indent="-342900">
              <a:lnSpc>
                <a:spcPct val="100000"/>
              </a:lnSpc>
              <a:spcBef>
                <a:spcPts val="1155"/>
              </a:spcBef>
              <a:buFont typeface="Arial" panose="020B0604020202020204" pitchFamily="34" charset="0"/>
              <a:buChar char="•"/>
            </a:pPr>
            <a:r>
              <a:rPr lang="en-IN" sz="2000" b="0" dirty="0" smtClean="0"/>
              <a:t>But</a:t>
            </a:r>
            <a:r>
              <a:rPr lang="en-IN" sz="2000" b="0" dirty="0"/>
              <a:t> we can pass the reference of a function as a parameter by using a function pointer</a:t>
            </a:r>
            <a:r>
              <a:rPr lang="en-IN" sz="2000" b="0" dirty="0" smtClean="0"/>
              <a:t>.</a:t>
            </a:r>
          </a:p>
          <a:p>
            <a:pPr marL="350520" indent="-342900">
              <a:lnSpc>
                <a:spcPct val="100000"/>
              </a:lnSpc>
              <a:spcBef>
                <a:spcPts val="1155"/>
              </a:spcBef>
              <a:buFont typeface="Arial" panose="020B0604020202020204" pitchFamily="34" charset="0"/>
              <a:buChar char="•"/>
            </a:pPr>
            <a:r>
              <a:rPr lang="en-IN" sz="2000" b="0" dirty="0" smtClean="0"/>
              <a:t> </a:t>
            </a:r>
            <a:r>
              <a:rPr lang="en-IN" sz="2000" b="0" dirty="0"/>
              <a:t>This process is known as call by reference as the function parameter is passed as a pointer that holds the address of arguments.</a:t>
            </a:r>
            <a:endParaRPr sz="2000" dirty="0">
              <a:latin typeface="+mn-lt"/>
            </a:endParaRPr>
          </a:p>
        </p:txBody>
      </p:sp>
      <p:sp>
        <p:nvSpPr>
          <p:cNvPr id="9" name="TextBox 8"/>
          <p:cNvSpPr txBox="1"/>
          <p:nvPr/>
        </p:nvSpPr>
        <p:spPr>
          <a:xfrm>
            <a:off x="4191000" y="4648200"/>
            <a:ext cx="6934200" cy="1754326"/>
          </a:xfrm>
          <a:prstGeom prst="rect">
            <a:avLst/>
          </a:prstGeom>
          <a:noFill/>
        </p:spPr>
        <p:txBody>
          <a:bodyPr wrap="square" rtlCol="0">
            <a:spAutoFit/>
          </a:bodyPr>
          <a:lstStyle/>
          <a:p>
            <a:pPr marL="285750" indent="-285750">
              <a:buFont typeface="Arial" panose="020B0604020202020204" pitchFamily="34" charset="0"/>
              <a:buChar char="•"/>
            </a:pPr>
            <a:r>
              <a:rPr lang="en-IN" dirty="0"/>
              <a:t>Therefore, C programming allows you to create a pointer pointing to the function, which can be further passed as an argument to the function. </a:t>
            </a:r>
            <a:endParaRPr lang="en-IN" dirty="0" smtClean="0"/>
          </a:p>
          <a:p>
            <a:pPr marL="285750" indent="-285750">
              <a:buFont typeface="Arial" panose="020B0604020202020204" pitchFamily="34" charset="0"/>
              <a:buChar char="•"/>
            </a:pPr>
            <a:r>
              <a:rPr lang="en-IN" dirty="0" smtClean="0"/>
              <a:t>We </a:t>
            </a:r>
            <a:r>
              <a:rPr lang="en-IN" dirty="0"/>
              <a:t>can create a function pointer as follows:</a:t>
            </a:r>
          </a:p>
          <a:p>
            <a:r>
              <a:rPr lang="en-IN" dirty="0" smtClean="0"/>
              <a:t>       (</a:t>
            </a:r>
            <a:r>
              <a:rPr lang="en-IN" dirty="0"/>
              <a:t>type) (*</a:t>
            </a:r>
            <a:r>
              <a:rPr lang="en-IN" dirty="0" err="1"/>
              <a:t>pointer_name</a:t>
            </a:r>
            <a:r>
              <a:rPr lang="en-IN" dirty="0"/>
              <a:t>)(parameter);  </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10259162" cy="998350"/>
          </a:xfrm>
          <a:prstGeom prst="rect">
            <a:avLst/>
          </a:prstGeom>
        </p:spPr>
        <p:txBody>
          <a:bodyPr vert="horz" wrap="square" lIns="0" tIns="13335" rIns="0" bIns="0" rtlCol="0">
            <a:spAutoFit/>
          </a:bodyPr>
          <a:lstStyle/>
          <a:p>
            <a:pPr marL="12700">
              <a:lnSpc>
                <a:spcPct val="100000"/>
              </a:lnSpc>
              <a:spcBef>
                <a:spcPts val="105"/>
              </a:spcBef>
            </a:pPr>
            <a:r>
              <a:rPr lang="en-IN" dirty="0"/>
              <a:t>Let's see a simple example of how we can pass the function pointer as a parameter.</a:t>
            </a:r>
            <a:endParaRPr dirty="0"/>
          </a:p>
        </p:txBody>
      </p:sp>
      <p:sp>
        <p:nvSpPr>
          <p:cNvPr id="8" name="TextBox 7"/>
          <p:cNvSpPr txBox="1"/>
          <p:nvPr/>
        </p:nvSpPr>
        <p:spPr>
          <a:xfrm>
            <a:off x="609600" y="2514600"/>
            <a:ext cx="5029200" cy="2862322"/>
          </a:xfrm>
          <a:prstGeom prst="rect">
            <a:avLst/>
          </a:prstGeom>
          <a:noFill/>
        </p:spPr>
        <p:txBody>
          <a:bodyPr wrap="square" rtlCol="0">
            <a:spAutoFit/>
          </a:bodyPr>
          <a:lstStyle/>
          <a:p>
            <a:r>
              <a:rPr lang="en-IN" b="1"/>
              <a:t>void</a:t>
            </a:r>
            <a:r>
              <a:rPr lang="en-IN"/>
              <a:t> display(</a:t>
            </a:r>
            <a:r>
              <a:rPr lang="en-IN" b="1"/>
              <a:t>void</a:t>
            </a:r>
            <a:r>
              <a:rPr lang="en-IN"/>
              <a:t> (*p)())  </a:t>
            </a:r>
          </a:p>
          <a:p>
            <a:r>
              <a:rPr lang="en-IN"/>
              <a:t>{  </a:t>
            </a:r>
          </a:p>
          <a:p>
            <a:r>
              <a:rPr lang="en-IN"/>
              <a:t>    </a:t>
            </a:r>
            <a:r>
              <a:rPr lang="en-IN" b="1"/>
              <a:t>for</a:t>
            </a:r>
            <a:r>
              <a:rPr lang="en-IN"/>
              <a:t>(</a:t>
            </a:r>
            <a:r>
              <a:rPr lang="en-IN" b="1"/>
              <a:t>int</a:t>
            </a:r>
            <a:r>
              <a:rPr lang="en-IN"/>
              <a:t> i=1;i&lt;=5;i++)  </a:t>
            </a:r>
          </a:p>
          <a:p>
            <a:r>
              <a:rPr lang="en-IN"/>
              <a:t>    {  </a:t>
            </a:r>
          </a:p>
          <a:p>
            <a:r>
              <a:rPr lang="en-IN"/>
              <a:t>        p(i);  </a:t>
            </a:r>
          </a:p>
          <a:p>
            <a:r>
              <a:rPr lang="en-IN"/>
              <a:t>    }  </a:t>
            </a:r>
          </a:p>
          <a:p>
            <a:r>
              <a:rPr lang="en-IN"/>
              <a:t>}  </a:t>
            </a:r>
          </a:p>
          <a:p>
            <a:r>
              <a:rPr lang="en-IN" b="1"/>
              <a:t>void</a:t>
            </a:r>
            <a:r>
              <a:rPr lang="en-IN"/>
              <a:t> print_numbers(</a:t>
            </a:r>
            <a:r>
              <a:rPr lang="en-IN" b="1"/>
              <a:t>int</a:t>
            </a:r>
            <a:r>
              <a:rPr lang="en-IN"/>
              <a:t> num)  </a:t>
            </a:r>
          </a:p>
          <a:p>
            <a:r>
              <a:rPr lang="en-IN"/>
              <a:t>{  </a:t>
            </a:r>
          </a:p>
          <a:p>
            <a:r>
              <a:rPr lang="en-IN"/>
              <a:t>    cout&lt;&lt;num</a:t>
            </a:r>
          </a:p>
        </p:txBody>
      </p:sp>
      <p:sp>
        <p:nvSpPr>
          <p:cNvPr id="9" name="TextBox 8"/>
          <p:cNvSpPr txBox="1"/>
          <p:nvPr/>
        </p:nvSpPr>
        <p:spPr>
          <a:xfrm>
            <a:off x="5867400" y="2514600"/>
            <a:ext cx="4876800" cy="2862322"/>
          </a:xfrm>
          <a:prstGeom prst="rect">
            <a:avLst/>
          </a:prstGeom>
          <a:noFill/>
        </p:spPr>
        <p:txBody>
          <a:bodyPr wrap="square" rtlCol="0">
            <a:spAutoFit/>
          </a:bodyPr>
          <a:lstStyle/>
          <a:p>
            <a:r>
              <a:rPr lang="en-IN" dirty="0"/>
              <a:t>}  </a:t>
            </a:r>
          </a:p>
          <a:p>
            <a:r>
              <a:rPr lang="en-IN" b="1" dirty="0" err="1"/>
              <a:t>int</a:t>
            </a:r>
            <a:r>
              <a:rPr lang="en-IN" dirty="0"/>
              <a:t> main()  </a:t>
            </a:r>
          </a:p>
          <a:p>
            <a:r>
              <a:rPr lang="en-IN" dirty="0"/>
              <a:t>{  </a:t>
            </a:r>
          </a:p>
          <a:p>
            <a:r>
              <a:rPr lang="en-IN" dirty="0"/>
              <a:t>    </a:t>
            </a:r>
            <a:r>
              <a:rPr lang="en-IN" b="1" dirty="0"/>
              <a:t>void</a:t>
            </a:r>
            <a:r>
              <a:rPr lang="en-IN" dirty="0"/>
              <a:t> (*p)(</a:t>
            </a:r>
            <a:r>
              <a:rPr lang="en-IN" b="1" dirty="0" err="1"/>
              <a:t>int</a:t>
            </a:r>
            <a:r>
              <a:rPr lang="en-IN" dirty="0"/>
              <a:t>);     // void function pointer declaration  </a:t>
            </a:r>
          </a:p>
          <a:p>
            <a:r>
              <a:rPr lang="en-IN" dirty="0"/>
              <a:t>    </a:t>
            </a:r>
            <a:r>
              <a:rPr lang="en-IN" dirty="0" err="1"/>
              <a:t>printf</a:t>
            </a:r>
            <a:r>
              <a:rPr lang="en-IN" dirty="0"/>
              <a:t>("The values are :");  </a:t>
            </a:r>
          </a:p>
          <a:p>
            <a:r>
              <a:rPr lang="en-IN" dirty="0"/>
              <a:t>  display(</a:t>
            </a:r>
            <a:r>
              <a:rPr lang="en-IN" dirty="0" err="1"/>
              <a:t>print_numbers</a:t>
            </a:r>
            <a:r>
              <a:rPr lang="en-IN" dirty="0"/>
              <a:t>);  </a:t>
            </a:r>
          </a:p>
          <a:p>
            <a:r>
              <a:rPr lang="en-IN" dirty="0"/>
              <a:t>    </a:t>
            </a:r>
            <a:r>
              <a:rPr lang="en-IN" b="1" dirty="0"/>
              <a:t>return</a:t>
            </a:r>
            <a:r>
              <a:rPr lang="en-IN" dirty="0"/>
              <a:t> 0;  </a:t>
            </a:r>
          </a:p>
          <a:p>
            <a:r>
              <a:rPr lang="en-IN" dirty="0"/>
              <a:t>}  </a:t>
            </a:r>
          </a:p>
          <a:p>
            <a:endParaRPr lang="en-I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632960" cy="513715"/>
          </a:xfrm>
          <a:prstGeom prst="rect">
            <a:avLst/>
          </a:prstGeom>
        </p:spPr>
        <p:txBody>
          <a:bodyPr vert="horz" wrap="square" lIns="0" tIns="13335" rIns="0" bIns="0" rtlCol="0">
            <a:spAutoFit/>
          </a:bodyPr>
          <a:lstStyle/>
          <a:p>
            <a:pPr marL="12700">
              <a:lnSpc>
                <a:spcPct val="100000"/>
              </a:lnSpc>
              <a:spcBef>
                <a:spcPts val="105"/>
              </a:spcBef>
            </a:pPr>
            <a:r>
              <a:rPr lang="en-US" dirty="0" smtClean="0"/>
              <a:t>Output :</a:t>
            </a:r>
            <a:endParaRPr dirty="0"/>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8" name="object 8"/>
          <p:cNvSpPr/>
          <p:nvPr/>
        </p:nvSpPr>
        <p:spPr>
          <a:xfrm>
            <a:off x="821436" y="2423160"/>
            <a:ext cx="9814560" cy="4229100"/>
          </a:xfrm>
          <a:custGeom>
            <a:avLst/>
            <a:gdLst/>
            <a:ahLst/>
            <a:cxnLst/>
            <a:rect l="l" t="t" r="r" b="b"/>
            <a:pathLst>
              <a:path w="9814560" h="4229100">
                <a:moveTo>
                  <a:pt x="0" y="4229100"/>
                </a:moveTo>
                <a:lnTo>
                  <a:pt x="9814560" y="4229100"/>
                </a:lnTo>
                <a:lnTo>
                  <a:pt x="9814560" y="0"/>
                </a:lnTo>
                <a:lnTo>
                  <a:pt x="0" y="0"/>
                </a:lnTo>
                <a:lnTo>
                  <a:pt x="0" y="4229100"/>
                </a:lnTo>
                <a:close/>
              </a:path>
            </a:pathLst>
          </a:custGeom>
          <a:ln w="9525">
            <a:solidFill>
              <a:srgbClr val="0000FF"/>
            </a:solidFill>
          </a:ln>
        </p:spPr>
        <p:txBody>
          <a:bodyPr wrap="square" lIns="0" tIns="0" rIns="0" bIns="0" rtlCol="0"/>
          <a:lstStyle/>
          <a:p>
            <a:endParaRPr/>
          </a:p>
        </p:txBody>
      </p:sp>
      <p:pic>
        <p:nvPicPr>
          <p:cNvPr id="10" name="Picture 9"/>
          <p:cNvPicPr>
            <a:picLocks noChangeAspect="1"/>
          </p:cNvPicPr>
          <p:nvPr/>
        </p:nvPicPr>
        <p:blipFill>
          <a:blip r:embed="rId3"/>
          <a:stretch>
            <a:fillRect/>
          </a:stretch>
        </p:blipFill>
        <p:spPr>
          <a:xfrm>
            <a:off x="2438400" y="2735523"/>
            <a:ext cx="5213248" cy="3732943"/>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6295390" cy="505908"/>
          </a:xfrm>
          <a:prstGeom prst="rect">
            <a:avLst/>
          </a:prstGeom>
        </p:spPr>
        <p:txBody>
          <a:bodyPr vert="horz" wrap="square" lIns="0" tIns="13335" rIns="0" bIns="0" rtlCol="0">
            <a:spAutoFit/>
          </a:bodyPr>
          <a:lstStyle/>
          <a:p>
            <a:pPr marL="12700">
              <a:lnSpc>
                <a:spcPct val="100000"/>
              </a:lnSpc>
              <a:spcBef>
                <a:spcPts val="105"/>
              </a:spcBef>
            </a:pPr>
            <a:r>
              <a:rPr lang="en-IN" b="0" dirty="0"/>
              <a:t>Types of Pointer function Creation</a:t>
            </a:r>
            <a:endParaRPr spc="-5" dirty="0"/>
          </a:p>
        </p:txBody>
      </p:sp>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1524000" y="2438400"/>
            <a:ext cx="7663815" cy="4023537"/>
          </a:xfrm>
          <a:prstGeom prst="rect">
            <a:avLst/>
          </a:prstGeom>
        </p:spPr>
        <p:txBody>
          <a:bodyPr vert="horz" wrap="square" lIns="0" tIns="123825" rIns="0" bIns="0" rtlCol="0">
            <a:spAutoFit/>
          </a:bodyPr>
          <a:lstStyle/>
          <a:p>
            <a:pPr marL="12700">
              <a:lnSpc>
                <a:spcPct val="100000"/>
              </a:lnSpc>
              <a:spcBef>
                <a:spcPts val="975"/>
              </a:spcBef>
            </a:pPr>
            <a:r>
              <a:rPr lang="en-IN" sz="2000" dirty="0">
                <a:cs typeface="Arial MT"/>
              </a:rPr>
              <a:t>The type of a pointer to a function is based on both the return type and parameter types of the function. In the first declaration, f is interpreted as a function that takes an </a:t>
            </a:r>
            <a:r>
              <a:rPr lang="en-IN" sz="2000" dirty="0" err="1">
                <a:cs typeface="Arial MT"/>
              </a:rPr>
              <a:t>int</a:t>
            </a:r>
            <a:r>
              <a:rPr lang="en-IN" sz="2000" dirty="0">
                <a:cs typeface="Arial MT"/>
              </a:rPr>
              <a:t> as argument, and returns a pointer to an </a:t>
            </a:r>
            <a:r>
              <a:rPr lang="en-IN" sz="2000" dirty="0" err="1">
                <a:cs typeface="Arial MT"/>
              </a:rPr>
              <a:t>int</a:t>
            </a:r>
            <a:r>
              <a:rPr lang="en-IN" sz="2000" dirty="0">
                <a:cs typeface="Arial MT"/>
              </a:rPr>
              <a:t> </a:t>
            </a:r>
            <a:r>
              <a:rPr lang="en-IN" sz="2000" dirty="0" smtClean="0">
                <a:cs typeface="Arial MT"/>
              </a:rPr>
              <a:t>.</a:t>
            </a:r>
          </a:p>
          <a:p>
            <a:pPr marL="12700">
              <a:lnSpc>
                <a:spcPct val="100000"/>
              </a:lnSpc>
              <a:spcBef>
                <a:spcPts val="975"/>
              </a:spcBef>
            </a:pPr>
            <a:endParaRPr lang="en-US" sz="2000" dirty="0">
              <a:cs typeface="Arial MT"/>
            </a:endParaRPr>
          </a:p>
          <a:p>
            <a:r>
              <a:rPr lang="en-IN" sz="2000" b="1" u="sng" dirty="0">
                <a:solidFill>
                  <a:srgbClr val="FF0000"/>
                </a:solidFill>
              </a:rPr>
              <a:t>Dangling pointer</a:t>
            </a:r>
          </a:p>
          <a:p>
            <a:r>
              <a:rPr lang="en-IN" sz="2000" dirty="0"/>
              <a:t>Dangling pointer is a pointer pointing to a memory location that has been freed (or deleted). There are different ways where Pointer acts as dangling pointer</a:t>
            </a:r>
          </a:p>
          <a:p>
            <a:pPr marL="12700">
              <a:lnSpc>
                <a:spcPct val="100000"/>
              </a:lnSpc>
              <a:spcBef>
                <a:spcPts val="975"/>
              </a:spcBef>
            </a:pPr>
            <a:endParaRPr lang="en-IN" sz="2000" dirty="0" smtClean="0">
              <a:cs typeface="Arial MT"/>
            </a:endParaRPr>
          </a:p>
          <a:p>
            <a:pPr marL="12700">
              <a:lnSpc>
                <a:spcPct val="100000"/>
              </a:lnSpc>
              <a:spcBef>
                <a:spcPts val="975"/>
              </a:spcBef>
            </a:pPr>
            <a:endParaRPr lang="en-US" sz="2000" dirty="0">
              <a:cs typeface="Arial MT"/>
            </a:endParaRPr>
          </a:p>
          <a:p>
            <a:pPr marL="12700">
              <a:lnSpc>
                <a:spcPct val="100000"/>
              </a:lnSpc>
              <a:spcBef>
                <a:spcPts val="975"/>
              </a:spcBef>
            </a:pPr>
            <a:endParaRPr sz="2000" dirty="0">
              <a:cs typeface="Arial MT"/>
            </a:endParaRPr>
          </a:p>
        </p:txBody>
      </p:sp>
      <p:sp>
        <p:nvSpPr>
          <p:cNvPr id="8" name="object 8"/>
          <p:cNvSpPr/>
          <p:nvPr/>
        </p:nvSpPr>
        <p:spPr>
          <a:xfrm>
            <a:off x="1109472" y="2241802"/>
            <a:ext cx="9999345" cy="4616450"/>
          </a:xfrm>
          <a:custGeom>
            <a:avLst/>
            <a:gdLst/>
            <a:ahLst/>
            <a:cxnLst/>
            <a:rect l="l" t="t" r="r" b="b"/>
            <a:pathLst>
              <a:path w="9999345" h="4616450">
                <a:moveTo>
                  <a:pt x="9998964" y="4616195"/>
                </a:moveTo>
                <a:lnTo>
                  <a:pt x="9998964" y="0"/>
                </a:lnTo>
                <a:lnTo>
                  <a:pt x="0" y="0"/>
                </a:lnTo>
                <a:lnTo>
                  <a:pt x="0" y="4616195"/>
                </a:lnTo>
              </a:path>
            </a:pathLst>
          </a:custGeom>
          <a:ln w="9525">
            <a:solidFill>
              <a:srgbClr val="0000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546" y="1695069"/>
            <a:ext cx="3240405" cy="513715"/>
          </a:xfrm>
          <a:prstGeom prst="rect">
            <a:avLst/>
          </a:prstGeom>
        </p:spPr>
        <p:txBody>
          <a:bodyPr vert="horz" wrap="square" lIns="0" tIns="13335" rIns="0" bIns="0" rtlCol="0">
            <a:spAutoFit/>
          </a:bodyPr>
          <a:lstStyle/>
          <a:p>
            <a:pPr marL="12700">
              <a:lnSpc>
                <a:spcPct val="100000"/>
              </a:lnSpc>
              <a:spcBef>
                <a:spcPts val="105"/>
              </a:spcBef>
            </a:pPr>
            <a:r>
              <a:rPr spc="-5" dirty="0"/>
              <a:t>1.</a:t>
            </a:r>
            <a:r>
              <a:rPr spc="170" dirty="0"/>
              <a:t> </a:t>
            </a:r>
            <a:r>
              <a:rPr lang="en-US" spc="-5" dirty="0" smtClean="0"/>
              <a:t>Function :</a:t>
            </a:r>
            <a:endParaRPr spc="-5" dirty="0"/>
          </a:p>
        </p:txBody>
      </p:sp>
      <p:sp>
        <p:nvSpPr>
          <p:cNvPr id="3" name="object 3"/>
          <p:cNvSpPr txBox="1"/>
          <p:nvPr/>
        </p:nvSpPr>
        <p:spPr>
          <a:xfrm>
            <a:off x="630427" y="2627844"/>
            <a:ext cx="10215880" cy="3041217"/>
          </a:xfrm>
          <a:prstGeom prst="rect">
            <a:avLst/>
          </a:prstGeom>
        </p:spPr>
        <p:txBody>
          <a:bodyPr vert="horz" wrap="square" lIns="0" tIns="12065" rIns="0" bIns="0" rtlCol="0">
            <a:spAutoFit/>
          </a:bodyPr>
          <a:lstStyle/>
          <a:p>
            <a:pPr marL="381000" indent="-368935">
              <a:lnSpc>
                <a:spcPct val="100000"/>
              </a:lnSpc>
              <a:spcBef>
                <a:spcPts val="95"/>
              </a:spcBef>
              <a:buFont typeface="Times New Roman"/>
              <a:buChar char="●"/>
              <a:tabLst>
                <a:tab pos="381000" algn="l"/>
                <a:tab pos="381635" algn="l"/>
              </a:tabLst>
            </a:pPr>
            <a:r>
              <a:rPr lang="en-IN" sz="2800" dirty="0"/>
              <a:t>A </a:t>
            </a:r>
            <a:r>
              <a:rPr lang="en-IN" sz="2800" b="1" dirty="0"/>
              <a:t>function in C </a:t>
            </a:r>
            <a:r>
              <a:rPr lang="en-IN" sz="2800" dirty="0"/>
              <a:t>is a set of statements that when called perform some specific task. </a:t>
            </a:r>
            <a:endParaRPr lang="en-IN" sz="2800" dirty="0" smtClean="0"/>
          </a:p>
          <a:p>
            <a:pPr marL="381000" indent="-368935">
              <a:lnSpc>
                <a:spcPct val="100000"/>
              </a:lnSpc>
              <a:spcBef>
                <a:spcPts val="95"/>
              </a:spcBef>
              <a:buFont typeface="Times New Roman"/>
              <a:buChar char="●"/>
              <a:tabLst>
                <a:tab pos="381000" algn="l"/>
                <a:tab pos="381635" algn="l"/>
              </a:tabLst>
            </a:pPr>
            <a:r>
              <a:rPr lang="en-IN" sz="2800" dirty="0" smtClean="0"/>
              <a:t>It </a:t>
            </a:r>
            <a:r>
              <a:rPr lang="en-IN" sz="2800" dirty="0"/>
              <a:t>is the basic building block of a C program that provides modularity and </a:t>
            </a:r>
            <a:r>
              <a:rPr lang="en-IN" sz="2800" dirty="0" smtClean="0"/>
              <a:t>code </a:t>
            </a:r>
            <a:r>
              <a:rPr lang="en-IN" sz="2800" dirty="0"/>
              <a:t>reusability. The programming statements of a function are enclosed within </a:t>
            </a:r>
            <a:r>
              <a:rPr lang="en-IN" sz="2800" b="1" dirty="0"/>
              <a:t>{ } braces</a:t>
            </a:r>
            <a:r>
              <a:rPr lang="en-IN" sz="2800" dirty="0"/>
              <a:t>, having certain meanings and performing certain operations. </a:t>
            </a:r>
            <a:endParaRPr lang="en-IN" sz="2800" dirty="0" smtClean="0"/>
          </a:p>
          <a:p>
            <a:pPr marL="381000" indent="-368935">
              <a:lnSpc>
                <a:spcPct val="100000"/>
              </a:lnSpc>
              <a:spcBef>
                <a:spcPts val="95"/>
              </a:spcBef>
              <a:buFont typeface="Times New Roman"/>
              <a:buChar char="●"/>
              <a:tabLst>
                <a:tab pos="381000" algn="l"/>
                <a:tab pos="381635" algn="l"/>
              </a:tabLst>
            </a:pPr>
            <a:r>
              <a:rPr lang="en-IN" sz="2800" dirty="0" smtClean="0"/>
              <a:t>They </a:t>
            </a:r>
            <a:r>
              <a:rPr lang="en-IN" sz="2800" dirty="0"/>
              <a:t>are also called subroutines or procedures in other languages.</a:t>
            </a:r>
            <a:endParaRPr sz="2800" dirty="0">
              <a:cs typeface="Roboto"/>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074035" cy="998350"/>
          </a:xfrm>
          <a:prstGeom prst="rect">
            <a:avLst/>
          </a:prstGeom>
        </p:spPr>
        <p:txBody>
          <a:bodyPr vert="horz" wrap="square" lIns="0" tIns="13335" rIns="0" bIns="0" rtlCol="0">
            <a:spAutoFit/>
          </a:bodyPr>
          <a:lstStyle/>
          <a:p>
            <a:pPr marL="12700">
              <a:spcBef>
                <a:spcPts val="105"/>
              </a:spcBef>
            </a:pPr>
            <a:r>
              <a:rPr lang="en-IN" dirty="0">
                <a:cs typeface="Arial MT"/>
              </a:rPr>
              <a:t>Function Call</a:t>
            </a:r>
            <a:br>
              <a:rPr lang="en-IN" dirty="0">
                <a:cs typeface="Arial MT"/>
              </a:rPr>
            </a:br>
            <a:endParaRPr dirty="0"/>
          </a:p>
        </p:txBody>
      </p:sp>
      <p:sp>
        <p:nvSpPr>
          <p:cNvPr id="8" name="object 8"/>
          <p:cNvSpPr txBox="1"/>
          <p:nvPr/>
        </p:nvSpPr>
        <p:spPr>
          <a:xfrm>
            <a:off x="707237" y="2577464"/>
            <a:ext cx="8658860" cy="2873222"/>
          </a:xfrm>
          <a:prstGeom prst="rect">
            <a:avLst/>
          </a:prstGeom>
        </p:spPr>
        <p:txBody>
          <a:bodyPr vert="horz" wrap="square" lIns="0" tIns="13335" rIns="0" bIns="0" rtlCol="0">
            <a:spAutoFit/>
          </a:bodyPr>
          <a:lstStyle/>
          <a:p>
            <a:pPr marL="355600" indent="-342900">
              <a:lnSpc>
                <a:spcPct val="100000"/>
              </a:lnSpc>
              <a:spcBef>
                <a:spcPts val="105"/>
              </a:spcBef>
              <a:buClr>
                <a:srgbClr val="F5A208"/>
              </a:buClr>
              <a:buSzPct val="80000"/>
              <a:buChar char="►"/>
              <a:tabLst>
                <a:tab pos="354965" algn="l"/>
                <a:tab pos="355600" algn="l"/>
                <a:tab pos="7626350" algn="l"/>
              </a:tabLst>
            </a:pPr>
            <a:r>
              <a:rPr lang="en-IN" sz="2000" dirty="0" smtClean="0">
                <a:cs typeface="Arial MT"/>
              </a:rPr>
              <a:t>The </a:t>
            </a:r>
            <a:r>
              <a:rPr lang="en-IN" sz="2000" dirty="0">
                <a:cs typeface="Arial MT"/>
              </a:rPr>
              <a:t>pointer pointing to local variable becomes dangling when local variable is not static.</a:t>
            </a:r>
          </a:p>
          <a:p>
            <a:pPr marL="355600" indent="-342900">
              <a:lnSpc>
                <a:spcPct val="100000"/>
              </a:lnSpc>
              <a:spcBef>
                <a:spcPts val="105"/>
              </a:spcBef>
              <a:buClr>
                <a:srgbClr val="F5A208"/>
              </a:buClr>
              <a:buSzPct val="80000"/>
              <a:buChar char="►"/>
              <a:tabLst>
                <a:tab pos="354965" algn="l"/>
                <a:tab pos="355600" algn="l"/>
                <a:tab pos="7626350" algn="l"/>
              </a:tabLst>
            </a:pPr>
            <a:endParaRPr lang="en-IN" sz="2000" dirty="0">
              <a:cs typeface="Arial MT"/>
            </a:endParaRPr>
          </a:p>
          <a:p>
            <a:pPr marL="355600" indent="-342900">
              <a:lnSpc>
                <a:spcPct val="100000"/>
              </a:lnSpc>
              <a:spcBef>
                <a:spcPts val="105"/>
              </a:spcBef>
              <a:buClr>
                <a:srgbClr val="F5A208"/>
              </a:buClr>
              <a:buSzPct val="80000"/>
              <a:buChar char="►"/>
              <a:tabLst>
                <a:tab pos="354965" algn="l"/>
                <a:tab pos="355600" algn="l"/>
                <a:tab pos="7626350" algn="l"/>
              </a:tabLst>
            </a:pPr>
            <a:r>
              <a:rPr lang="en-IN" sz="2000" dirty="0" err="1">
                <a:cs typeface="Arial MT"/>
              </a:rPr>
              <a:t>int</a:t>
            </a:r>
            <a:r>
              <a:rPr lang="en-IN" sz="2000" dirty="0">
                <a:cs typeface="Arial MT"/>
              </a:rPr>
              <a:t> *show(void) {</a:t>
            </a:r>
          </a:p>
          <a:p>
            <a:pPr marL="355600" indent="-342900">
              <a:lnSpc>
                <a:spcPct val="100000"/>
              </a:lnSpc>
              <a:spcBef>
                <a:spcPts val="105"/>
              </a:spcBef>
              <a:buClr>
                <a:srgbClr val="F5A208"/>
              </a:buClr>
              <a:buSzPct val="80000"/>
              <a:buChar char="►"/>
              <a:tabLst>
                <a:tab pos="354965" algn="l"/>
                <a:tab pos="355600" algn="l"/>
                <a:tab pos="7626350" algn="l"/>
              </a:tabLst>
            </a:pPr>
            <a:r>
              <a:rPr lang="en-IN" sz="2000" dirty="0">
                <a:cs typeface="Arial MT"/>
              </a:rPr>
              <a:t>   </a:t>
            </a:r>
            <a:r>
              <a:rPr lang="en-IN" sz="2000" dirty="0" err="1">
                <a:cs typeface="Arial MT"/>
              </a:rPr>
              <a:t>int</a:t>
            </a:r>
            <a:r>
              <a:rPr lang="en-IN" sz="2000" dirty="0">
                <a:cs typeface="Arial MT"/>
              </a:rPr>
              <a:t> n = 76; /* ... */ return &amp;n;</a:t>
            </a:r>
          </a:p>
          <a:p>
            <a:pPr marL="355600" indent="-342900">
              <a:lnSpc>
                <a:spcPct val="100000"/>
              </a:lnSpc>
              <a:spcBef>
                <a:spcPts val="105"/>
              </a:spcBef>
              <a:buClr>
                <a:srgbClr val="F5A208"/>
              </a:buClr>
              <a:buSzPct val="80000"/>
              <a:buChar char="►"/>
              <a:tabLst>
                <a:tab pos="354965" algn="l"/>
                <a:tab pos="355600" algn="l"/>
                <a:tab pos="7626350" algn="l"/>
              </a:tabLst>
            </a:pPr>
            <a:r>
              <a:rPr lang="en-IN" sz="2000" dirty="0" smtClean="0">
                <a:cs typeface="Arial MT"/>
              </a:rPr>
              <a:t>}</a:t>
            </a:r>
          </a:p>
          <a:p>
            <a:pPr marL="355600" indent="-342900">
              <a:lnSpc>
                <a:spcPct val="100000"/>
              </a:lnSpc>
              <a:spcBef>
                <a:spcPts val="105"/>
              </a:spcBef>
              <a:buClr>
                <a:srgbClr val="F5A208"/>
              </a:buClr>
              <a:buSzPct val="80000"/>
              <a:buChar char="►"/>
              <a:tabLst>
                <a:tab pos="354965" algn="l"/>
                <a:tab pos="355600" algn="l"/>
                <a:tab pos="7626350" algn="l"/>
              </a:tabLst>
            </a:pPr>
            <a:endParaRPr lang="en-US" sz="2000" dirty="0">
              <a:cs typeface="Arial MT"/>
            </a:endParaRPr>
          </a:p>
          <a:p>
            <a:pPr marL="355600" indent="-342900">
              <a:lnSpc>
                <a:spcPct val="100000"/>
              </a:lnSpc>
              <a:spcBef>
                <a:spcPts val="105"/>
              </a:spcBef>
              <a:buClr>
                <a:srgbClr val="F5A208"/>
              </a:buClr>
              <a:buSzPct val="80000"/>
              <a:buChar char="►"/>
              <a:tabLst>
                <a:tab pos="354965" algn="l"/>
                <a:tab pos="355600" algn="l"/>
                <a:tab pos="7626350" algn="l"/>
              </a:tabLst>
            </a:pPr>
            <a:r>
              <a:rPr lang="en-IN" sz="2000" b="1" u="sng" dirty="0" smtClean="0">
                <a:cs typeface="Arial MT"/>
              </a:rPr>
              <a:t>Output:</a:t>
            </a:r>
            <a:endParaRPr lang="en-IN" sz="2000" b="1" u="sng" dirty="0">
              <a:cs typeface="Arial MT"/>
            </a:endParaRPr>
          </a:p>
          <a:p>
            <a:pPr marL="355600" indent="-342900">
              <a:lnSpc>
                <a:spcPct val="100000"/>
              </a:lnSpc>
              <a:spcBef>
                <a:spcPts val="105"/>
              </a:spcBef>
              <a:buClr>
                <a:srgbClr val="F5A208"/>
              </a:buClr>
              <a:buSzPct val="80000"/>
              <a:buChar char="►"/>
              <a:tabLst>
                <a:tab pos="354965" algn="l"/>
                <a:tab pos="355600" algn="l"/>
                <a:tab pos="7626350" algn="l"/>
              </a:tabLst>
            </a:pPr>
            <a:r>
              <a:rPr lang="en-IN" sz="2000" dirty="0">
                <a:cs typeface="Arial MT"/>
              </a:rPr>
              <a:t>Output of this program will be garbage address.</a:t>
            </a:r>
            <a:endParaRPr lang="en-US" sz="2000" dirty="0" smtClean="0">
              <a:cs typeface="Arial MT"/>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990600" y="2514600"/>
            <a:ext cx="9067800" cy="2923877"/>
          </a:xfrm>
          <a:prstGeom prst="rect">
            <a:avLst/>
          </a:prstGeom>
          <a:noFill/>
        </p:spPr>
        <p:txBody>
          <a:bodyPr wrap="square" rtlCol="0">
            <a:spAutoFit/>
          </a:bodyPr>
          <a:lstStyle/>
          <a:p>
            <a:r>
              <a:rPr lang="en-IN" b="1" u="sng" dirty="0">
                <a:solidFill>
                  <a:srgbClr val="FF0000"/>
                </a:solidFill>
              </a:rPr>
              <a:t>Void </a:t>
            </a:r>
            <a:r>
              <a:rPr lang="en-IN" b="1" u="sng" dirty="0" smtClean="0">
                <a:solidFill>
                  <a:srgbClr val="FF0000"/>
                </a:solidFill>
              </a:rPr>
              <a:t>pointer</a:t>
            </a:r>
          </a:p>
          <a:p>
            <a:endParaRPr lang="en-IN" b="1" u="sng" dirty="0">
              <a:solidFill>
                <a:srgbClr val="FF0000"/>
              </a:solidFill>
            </a:endParaRPr>
          </a:p>
          <a:p>
            <a:r>
              <a:rPr lang="en-IN" dirty="0"/>
              <a:t>Void pointer is a pointer which is not associate with any data types. It points to some data location in storage means points to the address of variables. It is also called general purpose pointer.</a:t>
            </a:r>
          </a:p>
          <a:p>
            <a:r>
              <a:rPr lang="en-IN" sz="2000" b="1" u="sng" dirty="0"/>
              <a:t>It has some </a:t>
            </a:r>
            <a:r>
              <a:rPr lang="en-IN" sz="2000" b="1" u="sng" dirty="0" smtClean="0"/>
              <a:t>limitations:</a:t>
            </a:r>
          </a:p>
          <a:p>
            <a:endParaRPr lang="en-IN" sz="2000" b="1" u="sng" dirty="0"/>
          </a:p>
          <a:p>
            <a:r>
              <a:rPr lang="en-IN" dirty="0"/>
              <a:t>Pointer arithmetic is not possible of void pointer due to its concrete size.</a:t>
            </a:r>
          </a:p>
          <a:p>
            <a:r>
              <a:rPr lang="en-IN" dirty="0"/>
              <a:t>It can’t be used as dereferenced.</a:t>
            </a:r>
          </a:p>
          <a:p>
            <a:endParaRPr lang="en-I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4" name="object 4"/>
          <p:cNvGrpSpPr/>
          <p:nvPr/>
        </p:nvGrpSpPr>
        <p:grpSpPr>
          <a:xfrm>
            <a:off x="8859011" y="6073140"/>
            <a:ext cx="3333115" cy="346075"/>
            <a:chOff x="8859011" y="6073140"/>
            <a:chExt cx="3333115" cy="346075"/>
          </a:xfrm>
        </p:grpSpPr>
        <p:sp>
          <p:nvSpPr>
            <p:cNvPr id="5" name="object 5"/>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19" y="6214872"/>
              <a:ext cx="202692" cy="204215"/>
            </a:xfrm>
            <a:prstGeom prst="rect">
              <a:avLst/>
            </a:prstGeom>
          </p:spPr>
        </p:pic>
      </p:grpSp>
      <p:sp>
        <p:nvSpPr>
          <p:cNvPr id="11" name="TextBox 10"/>
          <p:cNvSpPr txBox="1"/>
          <p:nvPr/>
        </p:nvSpPr>
        <p:spPr>
          <a:xfrm>
            <a:off x="762000" y="2514600"/>
            <a:ext cx="7239000" cy="3693319"/>
          </a:xfrm>
          <a:prstGeom prst="rect">
            <a:avLst/>
          </a:prstGeom>
          <a:noFill/>
        </p:spPr>
        <p:txBody>
          <a:bodyPr wrap="square" rtlCol="0">
            <a:spAutoFit/>
          </a:bodyPr>
          <a:lstStyle/>
          <a:p>
            <a:r>
              <a:rPr lang="en-IN" dirty="0"/>
              <a:t>#include&lt;</a:t>
            </a:r>
            <a:r>
              <a:rPr lang="en-IN" dirty="0" err="1"/>
              <a:t>stdlib.h</a:t>
            </a:r>
            <a:r>
              <a:rPr lang="en-IN" dirty="0"/>
              <a:t>&gt;</a:t>
            </a:r>
          </a:p>
          <a:p>
            <a:r>
              <a:rPr lang="en-IN" dirty="0"/>
              <a:t>#include&lt;</a:t>
            </a:r>
            <a:r>
              <a:rPr lang="en-IN" dirty="0" err="1"/>
              <a:t>iostream</a:t>
            </a:r>
            <a:r>
              <a:rPr lang="en-IN" dirty="0"/>
              <a:t>&gt;</a:t>
            </a:r>
          </a:p>
          <a:p>
            <a:r>
              <a:rPr lang="en-IN" dirty="0"/>
              <a:t>using namespace </a:t>
            </a:r>
            <a:r>
              <a:rPr lang="en-IN" dirty="0" err="1"/>
              <a:t>std</a:t>
            </a:r>
            <a:r>
              <a:rPr lang="en-IN" dirty="0"/>
              <a:t>;</a:t>
            </a:r>
          </a:p>
          <a:p>
            <a:r>
              <a:rPr lang="en-IN" dirty="0" err="1"/>
              <a:t>int</a:t>
            </a:r>
            <a:r>
              <a:rPr lang="en-IN" dirty="0"/>
              <a:t> main() {</a:t>
            </a:r>
          </a:p>
          <a:p>
            <a:r>
              <a:rPr lang="en-IN" dirty="0"/>
              <a:t>   </a:t>
            </a:r>
            <a:r>
              <a:rPr lang="en-IN" dirty="0" err="1"/>
              <a:t>int</a:t>
            </a:r>
            <a:r>
              <a:rPr lang="en-IN" dirty="0"/>
              <a:t> a = 7;</a:t>
            </a:r>
          </a:p>
          <a:p>
            <a:r>
              <a:rPr lang="en-IN" dirty="0"/>
              <a:t>   float b = 7.6;</a:t>
            </a:r>
          </a:p>
          <a:p>
            <a:r>
              <a:rPr lang="en-IN" dirty="0"/>
              <a:t>   void *p;</a:t>
            </a:r>
          </a:p>
          <a:p>
            <a:r>
              <a:rPr lang="en-IN" dirty="0"/>
              <a:t>   p = &amp;a;</a:t>
            </a:r>
          </a:p>
          <a:p>
            <a:r>
              <a:rPr lang="en-IN" dirty="0"/>
              <a:t>   </a:t>
            </a:r>
            <a:r>
              <a:rPr lang="en-IN" dirty="0" err="1"/>
              <a:t>cout</a:t>
            </a:r>
            <a:r>
              <a:rPr lang="en-IN" dirty="0"/>
              <a:t>&lt;&lt;*( (</a:t>
            </a:r>
            <a:r>
              <a:rPr lang="en-IN" dirty="0" err="1"/>
              <a:t>int</a:t>
            </a:r>
            <a:r>
              <a:rPr lang="en-IN" dirty="0"/>
              <a:t>*) p)&lt;&lt;</a:t>
            </a:r>
            <a:r>
              <a:rPr lang="en-IN" dirty="0" err="1"/>
              <a:t>endl</a:t>
            </a:r>
            <a:r>
              <a:rPr lang="en-IN" dirty="0"/>
              <a:t> ;</a:t>
            </a:r>
          </a:p>
          <a:p>
            <a:r>
              <a:rPr lang="en-IN" dirty="0"/>
              <a:t>   p = &amp;b;</a:t>
            </a:r>
          </a:p>
          <a:p>
            <a:r>
              <a:rPr lang="en-IN" dirty="0"/>
              <a:t>   </a:t>
            </a:r>
            <a:r>
              <a:rPr lang="en-IN" dirty="0" err="1"/>
              <a:t>cout</a:t>
            </a:r>
            <a:r>
              <a:rPr lang="en-IN" dirty="0"/>
              <a:t>&lt;&lt; *( (float*) p) ;</a:t>
            </a:r>
          </a:p>
          <a:p>
            <a:r>
              <a:rPr lang="en-IN" dirty="0"/>
              <a:t>   return 0;</a:t>
            </a:r>
          </a:p>
          <a:p>
            <a:r>
              <a:rPr lang="en-IN" dirty="0"/>
              <a: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8752331" y="6071615"/>
            <a:ext cx="3439795" cy="347980"/>
            <a:chOff x="8752331" y="6071615"/>
            <a:chExt cx="3439795" cy="347980"/>
          </a:xfrm>
        </p:grpSpPr>
        <p:sp>
          <p:nvSpPr>
            <p:cNvPr id="4" name="object 4"/>
            <p:cNvSpPr/>
            <p:nvPr/>
          </p:nvSpPr>
          <p:spPr>
            <a:xfrm>
              <a:off x="8859011"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1"/>
              <a:ext cx="202692" cy="204215"/>
            </a:xfrm>
            <a:prstGeom prst="rect">
              <a:avLst/>
            </a:prstGeom>
          </p:spPr>
        </p:pic>
        <p:sp>
          <p:nvSpPr>
            <p:cNvPr id="6" name="object 6"/>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sp>
        <p:nvSpPr>
          <p:cNvPr id="7" name="object 7"/>
          <p:cNvSpPr txBox="1"/>
          <p:nvPr/>
        </p:nvSpPr>
        <p:spPr>
          <a:xfrm>
            <a:off x="1358646" y="2402839"/>
            <a:ext cx="7423150" cy="1147109"/>
          </a:xfrm>
          <a:prstGeom prst="rect">
            <a:avLst/>
          </a:prstGeom>
        </p:spPr>
        <p:txBody>
          <a:bodyPr vert="horz" wrap="square" lIns="0" tIns="13335" rIns="0" bIns="0" rtlCol="0">
            <a:spAutoFit/>
          </a:bodyPr>
          <a:lstStyle/>
          <a:p>
            <a:pPr marL="12700" marR="728345">
              <a:lnSpc>
                <a:spcPct val="100000"/>
              </a:lnSpc>
              <a:spcBef>
                <a:spcPts val="105"/>
              </a:spcBef>
            </a:pPr>
            <a:r>
              <a:rPr lang="en-IN" sz="2400" dirty="0">
                <a:cs typeface="Arial MT"/>
              </a:rPr>
              <a:t>Output</a:t>
            </a:r>
          </a:p>
          <a:p>
            <a:pPr marL="12700" marR="728345">
              <a:lnSpc>
                <a:spcPct val="100000"/>
              </a:lnSpc>
              <a:spcBef>
                <a:spcPts val="105"/>
              </a:spcBef>
            </a:pPr>
            <a:r>
              <a:rPr lang="en-IN" sz="2400" dirty="0">
                <a:cs typeface="Arial MT"/>
              </a:rPr>
              <a:t>7</a:t>
            </a:r>
          </a:p>
          <a:p>
            <a:pPr marL="12700" marR="728345">
              <a:lnSpc>
                <a:spcPct val="100000"/>
              </a:lnSpc>
              <a:spcBef>
                <a:spcPts val="105"/>
              </a:spcBef>
            </a:pPr>
            <a:r>
              <a:rPr lang="en-IN" sz="2400" dirty="0">
                <a:cs typeface="Arial MT"/>
              </a:rPr>
              <a:t>7.600000</a:t>
            </a:r>
            <a:endParaRPr sz="2400" dirty="0">
              <a:cs typeface="Arial MT"/>
            </a:endParaRPr>
          </a:p>
        </p:txBody>
      </p:sp>
      <p:sp>
        <p:nvSpPr>
          <p:cNvPr id="8" name="object 8"/>
          <p:cNvSpPr/>
          <p:nvPr/>
        </p:nvSpPr>
        <p:spPr>
          <a:xfrm>
            <a:off x="1027175" y="2409444"/>
            <a:ext cx="9034780" cy="4189729"/>
          </a:xfrm>
          <a:custGeom>
            <a:avLst/>
            <a:gdLst/>
            <a:ahLst/>
            <a:cxnLst/>
            <a:rect l="l" t="t" r="r" b="b"/>
            <a:pathLst>
              <a:path w="9034780" h="4189729">
                <a:moveTo>
                  <a:pt x="0" y="4189476"/>
                </a:moveTo>
                <a:lnTo>
                  <a:pt x="9034272" y="4189476"/>
                </a:lnTo>
                <a:lnTo>
                  <a:pt x="9034272" y="0"/>
                </a:lnTo>
                <a:lnTo>
                  <a:pt x="0" y="0"/>
                </a:lnTo>
                <a:lnTo>
                  <a:pt x="0" y="4189476"/>
                </a:lnTo>
                <a:close/>
              </a:path>
            </a:pathLst>
          </a:custGeom>
          <a:ln w="9525">
            <a:solidFill>
              <a:srgbClr val="0000FF"/>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311015" cy="505908"/>
          </a:xfrm>
          <a:prstGeom prst="rect">
            <a:avLst/>
          </a:prstGeom>
        </p:spPr>
        <p:txBody>
          <a:bodyPr vert="horz" wrap="square" lIns="0" tIns="13335" rIns="0" bIns="0" rtlCol="0">
            <a:spAutoFit/>
          </a:bodyPr>
          <a:lstStyle/>
          <a:p>
            <a:pPr marL="12700">
              <a:lnSpc>
                <a:spcPct val="100000"/>
              </a:lnSpc>
              <a:spcBef>
                <a:spcPts val="105"/>
              </a:spcBef>
            </a:pPr>
            <a:r>
              <a:rPr lang="en-IN" dirty="0" smtClean="0"/>
              <a:t>Recursion:</a:t>
            </a:r>
            <a:endParaRPr dirty="0"/>
          </a:p>
        </p:txBody>
      </p:sp>
      <p:sp>
        <p:nvSpPr>
          <p:cNvPr id="9" name="TextBox 8"/>
          <p:cNvSpPr txBox="1"/>
          <p:nvPr/>
        </p:nvSpPr>
        <p:spPr>
          <a:xfrm>
            <a:off x="533400" y="2438400"/>
            <a:ext cx="10439400" cy="6463308"/>
          </a:xfrm>
          <a:prstGeom prst="rect">
            <a:avLst/>
          </a:prstGeom>
          <a:noFill/>
        </p:spPr>
        <p:txBody>
          <a:bodyPr wrap="square" rtlCol="0">
            <a:spAutoFit/>
          </a:bodyPr>
          <a:lstStyle/>
          <a:p>
            <a:r>
              <a:rPr lang="en-IN" dirty="0"/>
              <a:t>Recursion is the process of repeating items in a self-similar way. In programming languages, if a program allows you to call a function inside the same function, then it is called a recursive call of the </a:t>
            </a:r>
            <a:r>
              <a:rPr lang="en-IN" dirty="0" smtClean="0"/>
              <a:t>function.</a:t>
            </a:r>
          </a:p>
          <a:p>
            <a:endParaRPr lang="en-US" dirty="0"/>
          </a:p>
          <a:p>
            <a:endParaRPr lang="en-US" dirty="0" smtClean="0"/>
          </a:p>
          <a:p>
            <a:endParaRPr lang="en-IN" dirty="0" smtClean="0"/>
          </a:p>
          <a:p>
            <a:r>
              <a:rPr lang="en-IN" dirty="0"/>
              <a:t>void recursion() {</a:t>
            </a:r>
          </a:p>
          <a:p>
            <a:r>
              <a:rPr lang="en-IN" dirty="0"/>
              <a:t>   recursion(); /* function calls itself */</a:t>
            </a:r>
          </a:p>
          <a:p>
            <a:r>
              <a:rPr lang="en-IN" dirty="0"/>
              <a:t>}</a:t>
            </a:r>
          </a:p>
          <a:p>
            <a:endParaRPr lang="en-IN" dirty="0"/>
          </a:p>
          <a:p>
            <a:r>
              <a:rPr lang="en-IN" dirty="0" err="1"/>
              <a:t>int</a:t>
            </a:r>
            <a:r>
              <a:rPr lang="en-IN" dirty="0"/>
              <a:t> main() {</a:t>
            </a:r>
          </a:p>
          <a:p>
            <a:r>
              <a:rPr lang="en-IN" dirty="0"/>
              <a:t>   recursion();</a:t>
            </a:r>
          </a:p>
          <a:p>
            <a:r>
              <a:rPr lang="en-IN" dirty="0"/>
              <a:t>}</a:t>
            </a:r>
            <a:endParaRPr lang="en-IN"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I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4068" y="2395343"/>
            <a:ext cx="10019132" cy="1538883"/>
          </a:xfrm>
        </p:spPr>
        <p:txBody>
          <a:bodyPr/>
          <a:lstStyle/>
          <a:p>
            <a:r>
              <a:rPr lang="en-IN" sz="2000" b="0" dirty="0"/>
              <a:t>The C programming language supports recursion, i.e., a function to call </a:t>
            </a:r>
            <a:r>
              <a:rPr lang="en-IN" sz="2000" b="0" dirty="0" smtClean="0"/>
              <a:t>itself. </a:t>
            </a:r>
            <a:r>
              <a:rPr lang="en-IN" sz="2000" b="0" dirty="0"/>
              <a:t>But while using recursion, programmers need to be careful to define an exit condition from the function, otherwise it will go into an infinite loop.</a:t>
            </a:r>
          </a:p>
          <a:p>
            <a:r>
              <a:rPr lang="en-IN" sz="2000" b="0" dirty="0"/>
              <a:t>Recursive functions are very useful to solve many mathematical problems, such as calculating the factorial of a number, generating Fibonacci series, etc.</a:t>
            </a:r>
          </a:p>
        </p:txBody>
      </p:sp>
      <p:sp>
        <p:nvSpPr>
          <p:cNvPr id="5" name="TextBox 4"/>
          <p:cNvSpPr txBox="1"/>
          <p:nvPr/>
        </p:nvSpPr>
        <p:spPr>
          <a:xfrm>
            <a:off x="1143000" y="4572000"/>
            <a:ext cx="7086600" cy="1200329"/>
          </a:xfrm>
          <a:prstGeom prst="rect">
            <a:avLst/>
          </a:prstGeom>
          <a:noFill/>
        </p:spPr>
        <p:txBody>
          <a:bodyPr wrap="square" rtlCol="0">
            <a:spAutoFit/>
          </a:bodyPr>
          <a:lstStyle/>
          <a:p>
            <a:r>
              <a:rPr lang="en-IN" dirty="0"/>
              <a:t>Number Factorial</a:t>
            </a:r>
          </a:p>
          <a:p>
            <a:r>
              <a:rPr lang="en-IN" dirty="0"/>
              <a:t>The following example calculates the factorial of a given number using a recursive function</a:t>
            </a:r>
          </a:p>
          <a:p>
            <a:endParaRPr lang="en-IN" dirty="0"/>
          </a:p>
        </p:txBody>
      </p:sp>
    </p:spTree>
    <p:extLst>
      <p:ext uri="{BB962C8B-B14F-4D97-AF65-F5344CB8AC3E}">
        <p14:creationId xmlns:p14="http://schemas.microsoft.com/office/powerpoint/2010/main" val="963644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65833" y="2209800"/>
            <a:ext cx="11513289" cy="4845248"/>
          </a:xfrm>
        </p:spPr>
        <p:txBody>
          <a:bodyPr/>
          <a:lstStyle/>
          <a:p>
            <a:r>
              <a:rPr lang="en-IN" sz="2000" b="0" dirty="0">
                <a:latin typeface="+mn-lt"/>
              </a:rPr>
              <a:t>#include &lt;</a:t>
            </a:r>
            <a:r>
              <a:rPr lang="en-IN" sz="2000" b="0" dirty="0" err="1">
                <a:latin typeface="+mn-lt"/>
              </a:rPr>
              <a:t>stdio.h</a:t>
            </a:r>
            <a:r>
              <a:rPr lang="en-IN" sz="2000" b="0" dirty="0">
                <a:latin typeface="+mn-lt"/>
              </a:rPr>
              <a:t>&gt;</a:t>
            </a:r>
          </a:p>
          <a:p>
            <a:endParaRPr lang="en-IN" sz="2000" b="0" dirty="0">
              <a:latin typeface="+mn-lt"/>
            </a:endParaRPr>
          </a:p>
          <a:p>
            <a:r>
              <a:rPr lang="en-IN" sz="2000" b="0" dirty="0">
                <a:latin typeface="+mn-lt"/>
              </a:rPr>
              <a:t>unsigned long </a:t>
            </a:r>
            <a:r>
              <a:rPr lang="en-IN" sz="2000" b="0" dirty="0" err="1">
                <a:latin typeface="+mn-lt"/>
              </a:rPr>
              <a:t>long</a:t>
            </a:r>
            <a:r>
              <a:rPr lang="en-IN" sz="2000" b="0" dirty="0">
                <a:latin typeface="+mn-lt"/>
              </a:rPr>
              <a:t> </a:t>
            </a:r>
            <a:r>
              <a:rPr lang="en-IN" sz="2000" b="0" dirty="0" err="1">
                <a:latin typeface="+mn-lt"/>
              </a:rPr>
              <a:t>int</a:t>
            </a:r>
            <a:r>
              <a:rPr lang="en-IN" sz="2000" b="0" dirty="0">
                <a:latin typeface="+mn-lt"/>
              </a:rPr>
              <a:t> factorial(unsigned </a:t>
            </a:r>
            <a:r>
              <a:rPr lang="en-IN" sz="2000" b="0" dirty="0" err="1">
                <a:latin typeface="+mn-lt"/>
              </a:rPr>
              <a:t>int</a:t>
            </a:r>
            <a:r>
              <a:rPr lang="en-IN" sz="2000" b="0" dirty="0">
                <a:latin typeface="+mn-lt"/>
              </a:rPr>
              <a:t> </a:t>
            </a:r>
            <a:r>
              <a:rPr lang="en-IN" sz="2000" b="0" dirty="0" err="1">
                <a:latin typeface="+mn-lt"/>
              </a:rPr>
              <a:t>i</a:t>
            </a:r>
            <a:r>
              <a:rPr lang="en-IN" sz="2000" b="0" dirty="0">
                <a:latin typeface="+mn-lt"/>
              </a:rPr>
              <a:t>) {</a:t>
            </a:r>
          </a:p>
          <a:p>
            <a:endParaRPr lang="en-IN" sz="2000" b="0" dirty="0">
              <a:latin typeface="+mn-lt"/>
            </a:endParaRPr>
          </a:p>
          <a:p>
            <a:r>
              <a:rPr lang="en-IN" sz="2000" b="0" dirty="0">
                <a:latin typeface="+mn-lt"/>
              </a:rPr>
              <a:t>   if(</a:t>
            </a:r>
            <a:r>
              <a:rPr lang="en-IN" sz="2000" b="0" dirty="0" err="1">
                <a:latin typeface="+mn-lt"/>
              </a:rPr>
              <a:t>i</a:t>
            </a:r>
            <a:r>
              <a:rPr lang="en-IN" sz="2000" b="0" dirty="0">
                <a:latin typeface="+mn-lt"/>
              </a:rPr>
              <a:t> &lt;= 1) {</a:t>
            </a:r>
          </a:p>
          <a:p>
            <a:r>
              <a:rPr lang="en-IN" sz="2000" b="0" dirty="0">
                <a:latin typeface="+mn-lt"/>
              </a:rPr>
              <a:t>      return 1;</a:t>
            </a:r>
          </a:p>
          <a:p>
            <a:r>
              <a:rPr lang="en-IN" sz="2000" b="0" dirty="0">
                <a:latin typeface="+mn-lt"/>
              </a:rPr>
              <a:t>   }</a:t>
            </a:r>
          </a:p>
          <a:p>
            <a:r>
              <a:rPr lang="en-IN" sz="2000" b="0" dirty="0">
                <a:latin typeface="+mn-lt"/>
              </a:rPr>
              <a:t>   return </a:t>
            </a:r>
            <a:r>
              <a:rPr lang="en-IN" sz="2000" b="0" dirty="0" err="1">
                <a:latin typeface="+mn-lt"/>
              </a:rPr>
              <a:t>i</a:t>
            </a:r>
            <a:r>
              <a:rPr lang="en-IN" sz="2000" b="0" dirty="0">
                <a:latin typeface="+mn-lt"/>
              </a:rPr>
              <a:t> * factorial(</a:t>
            </a:r>
            <a:r>
              <a:rPr lang="en-IN" sz="2000" b="0" dirty="0" err="1">
                <a:latin typeface="+mn-lt"/>
              </a:rPr>
              <a:t>i</a:t>
            </a:r>
            <a:r>
              <a:rPr lang="en-IN" sz="2000" b="0" dirty="0">
                <a:latin typeface="+mn-lt"/>
              </a:rPr>
              <a:t> - 1);</a:t>
            </a:r>
          </a:p>
          <a:p>
            <a:r>
              <a:rPr lang="en-IN" sz="2000" b="0" dirty="0">
                <a:latin typeface="+mn-lt"/>
              </a:rPr>
              <a:t>}</a:t>
            </a:r>
          </a:p>
          <a:p>
            <a:endParaRPr lang="en-IN" sz="2000" b="0" dirty="0">
              <a:latin typeface="+mn-lt"/>
            </a:endParaRPr>
          </a:p>
          <a:p>
            <a:r>
              <a:rPr lang="en-IN" sz="2000" b="0" dirty="0" err="1">
                <a:latin typeface="+mn-lt"/>
              </a:rPr>
              <a:t>int</a:t>
            </a:r>
            <a:r>
              <a:rPr lang="en-IN" sz="2000" b="0" dirty="0">
                <a:latin typeface="+mn-lt"/>
              </a:rPr>
              <a:t>  main() {</a:t>
            </a:r>
          </a:p>
          <a:p>
            <a:r>
              <a:rPr lang="en-IN" sz="2000" b="0" dirty="0">
                <a:latin typeface="+mn-lt"/>
              </a:rPr>
              <a:t>   </a:t>
            </a:r>
            <a:r>
              <a:rPr lang="en-IN" sz="2000" b="0" dirty="0" err="1">
                <a:latin typeface="+mn-lt"/>
              </a:rPr>
              <a:t>int</a:t>
            </a:r>
            <a:r>
              <a:rPr lang="en-IN" sz="2000" b="0" dirty="0">
                <a:latin typeface="+mn-lt"/>
              </a:rPr>
              <a:t> </a:t>
            </a:r>
            <a:r>
              <a:rPr lang="en-IN" sz="2000" b="0" dirty="0" err="1">
                <a:latin typeface="+mn-lt"/>
              </a:rPr>
              <a:t>i</a:t>
            </a:r>
            <a:r>
              <a:rPr lang="en-IN" sz="2000" b="0" dirty="0">
                <a:latin typeface="+mn-lt"/>
              </a:rPr>
              <a:t> = 12;</a:t>
            </a:r>
          </a:p>
          <a:p>
            <a:r>
              <a:rPr lang="en-IN" sz="2000" b="0" dirty="0">
                <a:latin typeface="+mn-lt"/>
              </a:rPr>
              <a:t>   </a:t>
            </a:r>
            <a:r>
              <a:rPr lang="en-IN" sz="2000" b="0" dirty="0" err="1">
                <a:latin typeface="+mn-lt"/>
              </a:rPr>
              <a:t>printf</a:t>
            </a:r>
            <a:r>
              <a:rPr lang="en-IN" sz="2000" b="0" dirty="0">
                <a:latin typeface="+mn-lt"/>
              </a:rPr>
              <a:t>("Factorial of %d is %d\n", </a:t>
            </a:r>
            <a:r>
              <a:rPr lang="en-IN" sz="2000" b="0" dirty="0" err="1">
                <a:latin typeface="+mn-lt"/>
              </a:rPr>
              <a:t>i</a:t>
            </a:r>
            <a:r>
              <a:rPr lang="en-IN" sz="2000" b="0" dirty="0">
                <a:latin typeface="+mn-lt"/>
              </a:rPr>
              <a:t>, factorial(</a:t>
            </a:r>
            <a:r>
              <a:rPr lang="en-IN" sz="2000" b="0" dirty="0" err="1">
                <a:latin typeface="+mn-lt"/>
              </a:rPr>
              <a:t>i</a:t>
            </a:r>
            <a:r>
              <a:rPr lang="en-IN" sz="2000" b="0" dirty="0">
                <a:latin typeface="+mn-lt"/>
              </a:rPr>
              <a:t>));</a:t>
            </a:r>
          </a:p>
          <a:p>
            <a:r>
              <a:rPr lang="en-IN" sz="2000" b="0" dirty="0">
                <a:latin typeface="+mn-lt"/>
              </a:rPr>
              <a:t>   return 0;</a:t>
            </a:r>
          </a:p>
          <a:p>
            <a:r>
              <a:rPr lang="en-IN" sz="2000" b="0" dirty="0">
                <a:latin typeface="+mn-lt"/>
              </a:rPr>
              <a:t>}</a:t>
            </a:r>
            <a:endParaRPr lang="en-US" sz="2000" b="0" dirty="0">
              <a:latin typeface="+mn-lt"/>
            </a:endParaRPr>
          </a:p>
        </p:txBody>
      </p:sp>
    </p:spTree>
    <p:extLst>
      <p:ext uri="{BB962C8B-B14F-4D97-AF65-F5344CB8AC3E}">
        <p14:creationId xmlns:p14="http://schemas.microsoft.com/office/powerpoint/2010/main" val="21591598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pPr fontAlgn="base"/>
            <a:r>
              <a:rPr lang="en-IN" dirty="0"/>
              <a:t>What is Tail Recursion</a:t>
            </a:r>
          </a:p>
        </p:txBody>
      </p:sp>
      <p:sp>
        <p:nvSpPr>
          <p:cNvPr id="3" name="Content Placeholder 2"/>
          <p:cNvSpPr>
            <a:spLocks noGrp="1"/>
          </p:cNvSpPr>
          <p:nvPr>
            <p:ph sz="half" idx="2"/>
          </p:nvPr>
        </p:nvSpPr>
        <p:spPr>
          <a:xfrm>
            <a:off x="381000" y="2438400"/>
            <a:ext cx="10972799" cy="1538883"/>
          </a:xfrm>
        </p:spPr>
        <p:txBody>
          <a:bodyPr/>
          <a:lstStyle/>
          <a:p>
            <a:pPr algn="just"/>
            <a:r>
              <a:rPr lang="en-IN" sz="2000" b="1" i="1" dirty="0"/>
              <a:t>Tail recursion</a:t>
            </a:r>
            <a:r>
              <a:rPr lang="en-IN" sz="2000" i="1" dirty="0"/>
              <a:t> is defined as a recursive function in which the recursive call is the last statement that is executed by the function. So basically nothing is left to execute after the recursion call.</a:t>
            </a:r>
            <a:endParaRPr lang="en-US" sz="2000" dirty="0">
              <a:latin typeface="+mn-lt"/>
            </a:endParaRPr>
          </a:p>
        </p:txBody>
      </p:sp>
      <p:sp>
        <p:nvSpPr>
          <p:cNvPr id="4" name="TextBox 3"/>
          <p:cNvSpPr txBox="1"/>
          <p:nvPr/>
        </p:nvSpPr>
        <p:spPr>
          <a:xfrm>
            <a:off x="1371600" y="3581400"/>
            <a:ext cx="5715000" cy="3416320"/>
          </a:xfrm>
          <a:prstGeom prst="rect">
            <a:avLst/>
          </a:prstGeom>
          <a:noFill/>
        </p:spPr>
        <p:txBody>
          <a:bodyPr wrap="square" rtlCol="0">
            <a:spAutoFit/>
          </a:bodyPr>
          <a:lstStyle/>
          <a:p>
            <a:r>
              <a:rPr lang="en-IN" dirty="0"/>
              <a:t>// An example of tail recursive function</a:t>
            </a:r>
          </a:p>
          <a:p>
            <a:endParaRPr lang="en-IN" dirty="0"/>
          </a:p>
          <a:p>
            <a:r>
              <a:rPr lang="en-IN" dirty="0"/>
              <a:t>void print(</a:t>
            </a:r>
            <a:r>
              <a:rPr lang="en-IN" dirty="0" err="1"/>
              <a:t>int</a:t>
            </a:r>
            <a:r>
              <a:rPr lang="en-IN" dirty="0"/>
              <a:t> n)</a:t>
            </a:r>
          </a:p>
          <a:p>
            <a:r>
              <a:rPr lang="en-IN" dirty="0"/>
              <a:t>{</a:t>
            </a:r>
          </a:p>
          <a:p>
            <a:r>
              <a:rPr lang="en-IN" dirty="0"/>
              <a:t>	if (n &lt; 0)</a:t>
            </a:r>
          </a:p>
          <a:p>
            <a:r>
              <a:rPr lang="en-IN" dirty="0"/>
              <a:t>		return;</a:t>
            </a:r>
          </a:p>
          <a:p>
            <a:r>
              <a:rPr lang="en-IN" dirty="0"/>
              <a:t>	</a:t>
            </a:r>
            <a:r>
              <a:rPr lang="en-IN" dirty="0" err="1"/>
              <a:t>printf</a:t>
            </a:r>
            <a:r>
              <a:rPr lang="en-IN" dirty="0"/>
              <a:t>("%d ", n);</a:t>
            </a:r>
          </a:p>
          <a:p>
            <a:endParaRPr lang="en-IN" dirty="0"/>
          </a:p>
          <a:p>
            <a:r>
              <a:rPr lang="en-IN" dirty="0"/>
              <a:t>	// The last executed statement is recursive call</a:t>
            </a:r>
          </a:p>
          <a:p>
            <a:r>
              <a:rPr lang="en-IN" dirty="0"/>
              <a:t>	print(n - 1);</a:t>
            </a:r>
          </a:p>
          <a:p>
            <a:r>
              <a:rPr lang="en-IN" dirty="0"/>
              <a:t>}</a:t>
            </a:r>
          </a:p>
          <a:p>
            <a:endParaRPr lang="en-IN" dirty="0"/>
          </a:p>
        </p:txBody>
      </p:sp>
    </p:spTree>
    <p:extLst>
      <p:ext uri="{BB962C8B-B14F-4D97-AF65-F5344CB8AC3E}">
        <p14:creationId xmlns:p14="http://schemas.microsoft.com/office/powerpoint/2010/main" val="18364424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6296761" cy="984885"/>
          </a:xfrm>
        </p:spPr>
        <p:txBody>
          <a:bodyPr/>
          <a:lstStyle/>
          <a:p>
            <a:r>
              <a:rPr lang="en-IN" b="0" dirty="0" smtClean="0"/>
              <a:t>Tree recursion :</a:t>
            </a:r>
            <a:r>
              <a:rPr lang="en-IN" b="0" dirty="0"/>
              <a:t/>
            </a:r>
            <a:br>
              <a:rPr lang="en-IN" b="0" dirty="0"/>
            </a:br>
            <a:r>
              <a:rPr lang="en-IN" b="0" dirty="0"/>
              <a:t>Recursion</a:t>
            </a:r>
            <a:endParaRPr lang="en-US" dirty="0"/>
          </a:p>
        </p:txBody>
      </p:sp>
      <p:sp>
        <p:nvSpPr>
          <p:cNvPr id="4" name="Content Placeholder 3"/>
          <p:cNvSpPr>
            <a:spLocks noGrp="1"/>
          </p:cNvSpPr>
          <p:nvPr>
            <p:ph sz="half" idx="3"/>
          </p:nvPr>
        </p:nvSpPr>
        <p:spPr>
          <a:xfrm>
            <a:off x="297469" y="2362200"/>
            <a:ext cx="11526723" cy="923330"/>
          </a:xfrm>
        </p:spPr>
        <p:txBody>
          <a:bodyPr/>
          <a:lstStyle/>
          <a:p>
            <a:r>
              <a:rPr lang="en-IN" sz="2000" b="1" dirty="0">
                <a:latin typeface="+mn-lt"/>
              </a:rPr>
              <a:t>Tree Recursion is just a phrase to describe when you make a recursive call more than once in your recursive case. The </a:t>
            </a:r>
            <a:r>
              <a:rPr lang="en-IN" sz="2000" b="1" dirty="0" err="1">
                <a:latin typeface="+mn-lt"/>
              </a:rPr>
              <a:t>fibonacci</a:t>
            </a:r>
            <a:r>
              <a:rPr lang="en-IN" sz="2000" b="1" dirty="0">
                <a:latin typeface="+mn-lt"/>
              </a:rPr>
              <a:t> function is a good example of Tree recursion. The time complexity of tree recursive function is not linear, they run in exponential time.</a:t>
            </a:r>
            <a:endParaRPr lang="en-US" sz="2000" dirty="0">
              <a:latin typeface="+mn-lt"/>
            </a:endParaRPr>
          </a:p>
        </p:txBody>
      </p:sp>
      <p:sp>
        <p:nvSpPr>
          <p:cNvPr id="3" name="TextBox 2"/>
          <p:cNvSpPr txBox="1"/>
          <p:nvPr/>
        </p:nvSpPr>
        <p:spPr>
          <a:xfrm>
            <a:off x="685800" y="3733800"/>
            <a:ext cx="6858000" cy="3139321"/>
          </a:xfrm>
          <a:prstGeom prst="rect">
            <a:avLst/>
          </a:prstGeom>
          <a:noFill/>
        </p:spPr>
        <p:txBody>
          <a:bodyPr wrap="square" rtlCol="0">
            <a:spAutoFit/>
          </a:bodyPr>
          <a:lstStyle/>
          <a:p>
            <a:r>
              <a:rPr lang="en-IN" dirty="0"/>
              <a:t>function </a:t>
            </a:r>
            <a:r>
              <a:rPr lang="en-IN" dirty="0" err="1"/>
              <a:t>doSomething</a:t>
            </a:r>
            <a:r>
              <a:rPr lang="en-IN" dirty="0"/>
              <a:t>(n) {</a:t>
            </a:r>
          </a:p>
          <a:p>
            <a:r>
              <a:rPr lang="en-IN" dirty="0"/>
              <a:t>  // base case to stop recursion </a:t>
            </a:r>
          </a:p>
          <a:p>
            <a:r>
              <a:rPr lang="en-IN" dirty="0"/>
              <a:t> if n is less than 2:</a:t>
            </a:r>
          </a:p>
          <a:p>
            <a:r>
              <a:rPr lang="en-IN" dirty="0"/>
              <a:t>   return n;</a:t>
            </a:r>
          </a:p>
          <a:p>
            <a:endParaRPr lang="en-IN" dirty="0"/>
          </a:p>
          <a:p>
            <a:r>
              <a:rPr lang="en-IN" dirty="0"/>
              <a:t>// here is some instructions</a:t>
            </a:r>
          </a:p>
          <a:p>
            <a:endParaRPr lang="en-IN" dirty="0"/>
          </a:p>
          <a:p>
            <a:r>
              <a:rPr lang="en-IN" dirty="0"/>
              <a:t>// recursive step </a:t>
            </a:r>
          </a:p>
          <a:p>
            <a:r>
              <a:rPr lang="en-IN" dirty="0"/>
              <a:t>return </a:t>
            </a:r>
            <a:r>
              <a:rPr lang="en-IN" dirty="0" err="1"/>
              <a:t>doSomething</a:t>
            </a:r>
            <a:r>
              <a:rPr lang="en-IN" dirty="0"/>
              <a:t>(n-1) + </a:t>
            </a:r>
            <a:r>
              <a:rPr lang="en-IN" dirty="0" err="1"/>
              <a:t>doSomething</a:t>
            </a:r>
            <a:r>
              <a:rPr lang="en-IN" dirty="0"/>
              <a:t>(n-2);</a:t>
            </a:r>
          </a:p>
          <a:p>
            <a:r>
              <a:rPr lang="en-IN" dirty="0"/>
              <a:t>}</a:t>
            </a:r>
          </a:p>
          <a:p>
            <a:endParaRPr lang="en-IN" dirty="0"/>
          </a:p>
        </p:txBody>
      </p:sp>
    </p:spTree>
    <p:extLst>
      <p:ext uri="{BB962C8B-B14F-4D97-AF65-F5344CB8AC3E}">
        <p14:creationId xmlns:p14="http://schemas.microsoft.com/office/powerpoint/2010/main" val="30833736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32638" y="1695069"/>
            <a:ext cx="11526723" cy="492443"/>
          </a:xfrm>
        </p:spPr>
        <p:txBody>
          <a:bodyPr/>
          <a:lstStyle/>
          <a:p>
            <a:r>
              <a:rPr lang="en-IN" dirty="0"/>
              <a:t>Head Recursion</a:t>
            </a:r>
            <a:r>
              <a:rPr lang="en-IN" b="0" dirty="0"/>
              <a:t>:</a:t>
            </a:r>
            <a:endParaRPr lang="en-US" dirty="0"/>
          </a:p>
        </p:txBody>
      </p:sp>
      <p:sp>
        <p:nvSpPr>
          <p:cNvPr id="6" name="Text Placeholder 5"/>
          <p:cNvSpPr>
            <a:spLocks noGrp="1"/>
          </p:cNvSpPr>
          <p:nvPr>
            <p:ph type="body" idx="1"/>
          </p:nvPr>
        </p:nvSpPr>
        <p:spPr>
          <a:xfrm>
            <a:off x="332637" y="2362200"/>
            <a:ext cx="11526723" cy="1231106"/>
          </a:xfrm>
        </p:spPr>
        <p:txBody>
          <a:bodyPr/>
          <a:lstStyle/>
          <a:p>
            <a:pPr algn="l"/>
            <a:r>
              <a:rPr lang="en-IN" sz="2000" b="0" dirty="0"/>
              <a:t>If a recursive function calling itself and that recursive call is the first statement in the function then it’s known as </a:t>
            </a:r>
            <a:r>
              <a:rPr lang="en-IN" sz="2000" dirty="0"/>
              <a:t>Head Recursion.</a:t>
            </a:r>
            <a:r>
              <a:rPr lang="en-IN" sz="2000" b="0" dirty="0"/>
              <a:t> There’s no statement, no operation before the call. The function doesn’t have to process or perform any operation at the time of calling and all operations are done at returning time.</a:t>
            </a:r>
            <a:endParaRPr lang="en-US" sz="2000" dirty="0">
              <a:latin typeface="+mn-lt"/>
            </a:endParaRPr>
          </a:p>
        </p:txBody>
      </p:sp>
    </p:spTree>
    <p:extLst>
      <p:ext uri="{BB962C8B-B14F-4D97-AF65-F5344CB8AC3E}">
        <p14:creationId xmlns:p14="http://schemas.microsoft.com/office/powerpoint/2010/main" val="32134277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229962" cy="998350"/>
          </a:xfrm>
          <a:prstGeom prst="rect">
            <a:avLst/>
          </a:prstGeom>
        </p:spPr>
        <p:txBody>
          <a:bodyPr vert="horz" wrap="square" lIns="0" tIns="13335" rIns="0" bIns="0" rtlCol="0">
            <a:spAutoFit/>
          </a:bodyPr>
          <a:lstStyle/>
          <a:p>
            <a:pPr marL="12700">
              <a:spcBef>
                <a:spcPts val="105"/>
              </a:spcBef>
            </a:pPr>
            <a:r>
              <a:rPr lang="en-IN" dirty="0"/>
              <a:t>Syntax of Functions in C</a:t>
            </a:r>
            <a:br>
              <a:rPr lang="en-IN" dirty="0"/>
            </a:br>
            <a:endParaRPr dirty="0"/>
          </a:p>
        </p:txBody>
      </p:sp>
      <p:grpSp>
        <p:nvGrpSpPr>
          <p:cNvPr id="3" name="object 3"/>
          <p:cNvGrpSpPr/>
          <p:nvPr/>
        </p:nvGrpSpPr>
        <p:grpSpPr>
          <a:xfrm>
            <a:off x="1185481" y="2467165"/>
            <a:ext cx="11006646" cy="3956685"/>
            <a:chOff x="1185481" y="2467165"/>
            <a:chExt cx="11006646" cy="3956685"/>
          </a:xfrm>
        </p:grpSpPr>
        <p:sp>
          <p:nvSpPr>
            <p:cNvPr id="4" name="object 4"/>
            <p:cNvSpPr/>
            <p:nvPr/>
          </p:nvSpPr>
          <p:spPr>
            <a:xfrm>
              <a:off x="8859012" y="6073139"/>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20" y="6214872"/>
              <a:ext cx="202692" cy="204215"/>
            </a:xfrm>
            <a:prstGeom prst="rect">
              <a:avLst/>
            </a:prstGeom>
          </p:spPr>
        </p:pic>
        <p:sp>
          <p:nvSpPr>
            <p:cNvPr id="6" name="object 6"/>
            <p:cNvSpPr/>
            <p:nvPr/>
          </p:nvSpPr>
          <p:spPr>
            <a:xfrm>
              <a:off x="8752332" y="6071616"/>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sp>
          <p:nvSpPr>
            <p:cNvPr id="8" name="object 8"/>
            <p:cNvSpPr/>
            <p:nvPr/>
          </p:nvSpPr>
          <p:spPr>
            <a:xfrm>
              <a:off x="1185481" y="2467165"/>
              <a:ext cx="9845675" cy="3956685"/>
            </a:xfrm>
            <a:custGeom>
              <a:avLst/>
              <a:gdLst/>
              <a:ahLst/>
              <a:cxnLst/>
              <a:rect l="l" t="t" r="r" b="b"/>
              <a:pathLst>
                <a:path w="9845675" h="3956685">
                  <a:moveTo>
                    <a:pt x="0" y="3956685"/>
                  </a:moveTo>
                  <a:lnTo>
                    <a:pt x="9845421" y="3956685"/>
                  </a:lnTo>
                  <a:lnTo>
                    <a:pt x="9845421" y="0"/>
                  </a:lnTo>
                  <a:lnTo>
                    <a:pt x="0" y="0"/>
                  </a:lnTo>
                  <a:lnTo>
                    <a:pt x="0" y="3956685"/>
                  </a:lnTo>
                  <a:close/>
                </a:path>
              </a:pathLst>
            </a:custGeom>
            <a:ln w="9525">
              <a:solidFill>
                <a:srgbClr val="666666"/>
              </a:solidFill>
            </a:ln>
          </p:spPr>
          <p:txBody>
            <a:bodyPr wrap="square" lIns="0" tIns="0" rIns="0" bIns="0" rtlCol="0"/>
            <a:lstStyle/>
            <a:p>
              <a:endParaRPr/>
            </a:p>
          </p:txBody>
        </p:sp>
      </p:grpSp>
      <p:sp>
        <p:nvSpPr>
          <p:cNvPr id="10" name="TextBox 9"/>
          <p:cNvSpPr txBox="1"/>
          <p:nvPr/>
        </p:nvSpPr>
        <p:spPr>
          <a:xfrm>
            <a:off x="1752600" y="2743200"/>
            <a:ext cx="7924800" cy="3328416"/>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11" name="TextBox 10"/>
          <p:cNvSpPr txBox="1"/>
          <p:nvPr/>
        </p:nvSpPr>
        <p:spPr>
          <a:xfrm>
            <a:off x="2514600" y="3377624"/>
            <a:ext cx="6096000" cy="2031325"/>
          </a:xfrm>
          <a:prstGeom prst="rect">
            <a:avLst/>
          </a:prstGeom>
          <a:noFill/>
        </p:spPr>
        <p:txBody>
          <a:bodyPr wrap="square" rtlCol="0">
            <a:spAutoFit/>
          </a:bodyPr>
          <a:lstStyle/>
          <a:p>
            <a:endParaRPr lang="en-IN" b="1" dirty="0" smtClean="0"/>
          </a:p>
          <a:p>
            <a:pPr fontAlgn="base"/>
            <a:r>
              <a:rPr lang="en-IN" dirty="0" smtClean="0"/>
              <a:t>The syntax of function can be divided into 3 aspects:</a:t>
            </a:r>
          </a:p>
          <a:p>
            <a:pPr fontAlgn="base"/>
            <a:r>
              <a:rPr lang="en-IN" b="1" dirty="0" smtClean="0"/>
              <a:t>Function </a:t>
            </a:r>
            <a:r>
              <a:rPr lang="en-IN" b="1" dirty="0"/>
              <a:t>Declaration</a:t>
            </a:r>
            <a:endParaRPr lang="en-IN" dirty="0"/>
          </a:p>
          <a:p>
            <a:pPr fontAlgn="base"/>
            <a:r>
              <a:rPr lang="en-IN" b="1" dirty="0"/>
              <a:t>Function Definition</a:t>
            </a:r>
            <a:endParaRPr lang="en-IN" dirty="0"/>
          </a:p>
          <a:p>
            <a:pPr fontAlgn="base"/>
            <a:r>
              <a:rPr lang="en-IN" b="1" dirty="0"/>
              <a:t>Function Calls</a:t>
            </a:r>
            <a:endParaRPr lang="en-IN" dirty="0"/>
          </a:p>
          <a:p>
            <a:endParaRPr lang="en-IN" b="1" dirty="0"/>
          </a:p>
          <a:p>
            <a:endParaRPr lang="en-I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US" dirty="0" smtClean="0"/>
              <a:t>Example :</a:t>
            </a:r>
            <a:endParaRPr lang="en-US" dirty="0"/>
          </a:p>
        </p:txBody>
      </p:sp>
      <p:sp>
        <p:nvSpPr>
          <p:cNvPr id="3" name="Text Placeholder 2"/>
          <p:cNvSpPr>
            <a:spLocks noGrp="1"/>
          </p:cNvSpPr>
          <p:nvPr>
            <p:ph type="body" idx="1"/>
          </p:nvPr>
        </p:nvSpPr>
        <p:spPr>
          <a:xfrm>
            <a:off x="332638" y="2274159"/>
            <a:ext cx="11706962" cy="4308872"/>
          </a:xfrm>
        </p:spPr>
        <p:txBody>
          <a:bodyPr/>
          <a:lstStyle/>
          <a:p>
            <a:r>
              <a:rPr lang="en-US" sz="2000" b="0" dirty="0">
                <a:latin typeface="+mn-lt"/>
              </a:rPr>
              <a:t>#include &lt;</a:t>
            </a:r>
            <a:r>
              <a:rPr lang="en-US" sz="2000" b="0" dirty="0" err="1">
                <a:latin typeface="+mn-lt"/>
              </a:rPr>
              <a:t>stdio.h</a:t>
            </a:r>
            <a:r>
              <a:rPr lang="en-US" sz="2000" b="0" dirty="0">
                <a:latin typeface="+mn-lt"/>
              </a:rPr>
              <a:t>&gt; </a:t>
            </a:r>
            <a:r>
              <a:rPr lang="en-US" sz="2000" b="0" dirty="0" smtClean="0">
                <a:latin typeface="+mn-lt"/>
              </a:rPr>
              <a:t> </a:t>
            </a:r>
            <a:endParaRPr lang="en-US" sz="2000" b="0" dirty="0">
              <a:latin typeface="+mn-lt"/>
            </a:endParaRPr>
          </a:p>
          <a:p>
            <a:r>
              <a:rPr lang="en-US" sz="2000" b="0" dirty="0">
                <a:latin typeface="+mn-lt"/>
              </a:rPr>
              <a:t>void fun(</a:t>
            </a:r>
            <a:r>
              <a:rPr lang="en-US" sz="2000" b="0" dirty="0" err="1">
                <a:latin typeface="+mn-lt"/>
              </a:rPr>
              <a:t>int</a:t>
            </a:r>
            <a:r>
              <a:rPr lang="en-US" sz="2000" b="0" dirty="0">
                <a:latin typeface="+mn-lt"/>
              </a:rPr>
              <a:t> n) </a:t>
            </a:r>
          </a:p>
          <a:p>
            <a:r>
              <a:rPr lang="en-US" sz="2000" b="0" dirty="0">
                <a:latin typeface="+mn-lt"/>
              </a:rPr>
              <a:t>{ </a:t>
            </a:r>
          </a:p>
          <a:p>
            <a:r>
              <a:rPr lang="en-US" sz="2000" b="0" dirty="0">
                <a:latin typeface="+mn-lt"/>
              </a:rPr>
              <a:t>    if (n &gt; 0) { </a:t>
            </a:r>
            <a:r>
              <a:rPr lang="en-US" sz="2000" b="0" dirty="0" smtClean="0">
                <a:latin typeface="+mn-lt"/>
              </a:rPr>
              <a:t> </a:t>
            </a:r>
            <a:endParaRPr lang="en-US" sz="2000" b="0" dirty="0">
              <a:latin typeface="+mn-lt"/>
            </a:endParaRPr>
          </a:p>
          <a:p>
            <a:r>
              <a:rPr lang="en-US" sz="2000" b="0" dirty="0">
                <a:latin typeface="+mn-lt"/>
              </a:rPr>
              <a:t>        fun(n - 1); </a:t>
            </a:r>
          </a:p>
          <a:p>
            <a:r>
              <a:rPr lang="en-US" sz="2000" b="0" dirty="0">
                <a:latin typeface="+mn-lt"/>
              </a:rPr>
              <a:t>  </a:t>
            </a:r>
            <a:r>
              <a:rPr lang="en-US" sz="2000" b="0" dirty="0" err="1" smtClean="0">
                <a:latin typeface="+mn-lt"/>
              </a:rPr>
              <a:t>printf</a:t>
            </a:r>
            <a:r>
              <a:rPr lang="en-US" sz="2000" b="0" dirty="0">
                <a:latin typeface="+mn-lt"/>
              </a:rPr>
              <a:t>("%d ", n); </a:t>
            </a:r>
          </a:p>
          <a:p>
            <a:r>
              <a:rPr lang="en-US" sz="2000" b="0" dirty="0">
                <a:latin typeface="+mn-lt"/>
              </a:rPr>
              <a:t>    } </a:t>
            </a:r>
          </a:p>
          <a:p>
            <a:r>
              <a:rPr lang="en-US" sz="2000" b="0" dirty="0">
                <a:latin typeface="+mn-lt"/>
              </a:rPr>
              <a:t>} </a:t>
            </a:r>
          </a:p>
          <a:p>
            <a:r>
              <a:rPr lang="en-US" sz="2000" b="0" dirty="0" err="1">
                <a:latin typeface="+mn-lt"/>
              </a:rPr>
              <a:t>int</a:t>
            </a:r>
            <a:r>
              <a:rPr lang="en-US" sz="2000" b="0" dirty="0">
                <a:latin typeface="+mn-lt"/>
              </a:rPr>
              <a:t> main() </a:t>
            </a:r>
          </a:p>
          <a:p>
            <a:r>
              <a:rPr lang="en-US" sz="2000" b="0" dirty="0">
                <a:latin typeface="+mn-lt"/>
              </a:rPr>
              <a:t>{ </a:t>
            </a:r>
          </a:p>
          <a:p>
            <a:r>
              <a:rPr lang="en-US" sz="2000" b="0" dirty="0">
                <a:latin typeface="+mn-lt"/>
              </a:rPr>
              <a:t>    </a:t>
            </a:r>
            <a:r>
              <a:rPr lang="en-US" sz="2000" b="0" dirty="0" err="1">
                <a:latin typeface="+mn-lt"/>
              </a:rPr>
              <a:t>int</a:t>
            </a:r>
            <a:r>
              <a:rPr lang="en-US" sz="2000" b="0" dirty="0">
                <a:latin typeface="+mn-lt"/>
              </a:rPr>
              <a:t> x = 3; </a:t>
            </a:r>
          </a:p>
          <a:p>
            <a:r>
              <a:rPr lang="en-US" sz="2000" b="0" dirty="0">
                <a:latin typeface="+mn-lt"/>
              </a:rPr>
              <a:t>    fun(x); </a:t>
            </a:r>
          </a:p>
          <a:p>
            <a:r>
              <a:rPr lang="en-US" sz="2000" b="0" dirty="0">
                <a:latin typeface="+mn-lt"/>
              </a:rPr>
              <a:t>    return 0; </a:t>
            </a:r>
          </a:p>
          <a:p>
            <a:r>
              <a:rPr lang="en-US" sz="2000" b="0" dirty="0">
                <a:latin typeface="+mn-lt"/>
              </a:rPr>
              <a:t>} </a:t>
            </a:r>
            <a:endParaRPr lang="en-US" sz="2000" dirty="0">
              <a:latin typeface="+mn-lt"/>
            </a:endParaRPr>
          </a:p>
        </p:txBody>
      </p:sp>
    </p:spTree>
    <p:extLst>
      <p:ext uri="{BB962C8B-B14F-4D97-AF65-F5344CB8AC3E}">
        <p14:creationId xmlns:p14="http://schemas.microsoft.com/office/powerpoint/2010/main" val="874894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r>
              <a:rPr lang="en-IN" dirty="0"/>
              <a:t>Storage </a:t>
            </a:r>
            <a:r>
              <a:rPr lang="en-IN" dirty="0" smtClean="0"/>
              <a:t>classes:</a:t>
            </a:r>
            <a:endParaRPr lang="en-US" dirty="0"/>
          </a:p>
        </p:txBody>
      </p:sp>
      <p:sp>
        <p:nvSpPr>
          <p:cNvPr id="3" name="Text Placeholder 2"/>
          <p:cNvSpPr>
            <a:spLocks noGrp="1"/>
          </p:cNvSpPr>
          <p:nvPr>
            <p:ph type="body" idx="1"/>
          </p:nvPr>
        </p:nvSpPr>
        <p:spPr>
          <a:xfrm>
            <a:off x="332637" y="2274159"/>
            <a:ext cx="11526723" cy="1969770"/>
          </a:xfrm>
        </p:spPr>
        <p:txBody>
          <a:bodyPr/>
          <a:lstStyle/>
          <a:p>
            <a:r>
              <a:rPr lang="en-IN" sz="3200" b="0" dirty="0"/>
              <a:t>C Storage Classes are used to describe the features of a variable/function. These features basically include the scope, visibility, and lifetime which help us to trace the existence of a particular variable during the runtime of a program.</a:t>
            </a:r>
            <a:endParaRPr lang="en-US" sz="3200" dirty="0"/>
          </a:p>
        </p:txBody>
      </p:sp>
    </p:spTree>
    <p:extLst>
      <p:ext uri="{BB962C8B-B14F-4D97-AF65-F5344CB8AC3E}">
        <p14:creationId xmlns:p14="http://schemas.microsoft.com/office/powerpoint/2010/main" val="18811856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47800" y="2438400"/>
            <a:ext cx="7620000" cy="4095750"/>
          </a:xfrm>
          <a:prstGeom prst="rect">
            <a:avLst/>
          </a:prstGeom>
        </p:spPr>
      </p:pic>
    </p:spTree>
    <p:extLst>
      <p:ext uri="{BB962C8B-B14F-4D97-AF65-F5344CB8AC3E}">
        <p14:creationId xmlns:p14="http://schemas.microsoft.com/office/powerpoint/2010/main" val="39811906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638" y="1695069"/>
            <a:ext cx="11526723" cy="492443"/>
          </a:xfrm>
        </p:spPr>
        <p:txBody>
          <a:bodyPr/>
          <a:lstStyle/>
          <a:p>
            <a:pPr fontAlgn="base"/>
            <a:r>
              <a:rPr lang="en-IN" dirty="0" smtClean="0"/>
              <a:t>Auto:</a:t>
            </a:r>
            <a:endParaRPr lang="en-IN" dirty="0"/>
          </a:p>
        </p:txBody>
      </p:sp>
      <p:sp>
        <p:nvSpPr>
          <p:cNvPr id="3" name="Text Placeholder 2"/>
          <p:cNvSpPr>
            <a:spLocks noGrp="1"/>
          </p:cNvSpPr>
          <p:nvPr>
            <p:ph type="body" idx="1"/>
          </p:nvPr>
        </p:nvSpPr>
        <p:spPr>
          <a:xfrm>
            <a:off x="408253" y="2438400"/>
            <a:ext cx="11375492" cy="1846659"/>
          </a:xfrm>
        </p:spPr>
        <p:txBody>
          <a:bodyPr/>
          <a:lstStyle/>
          <a:p>
            <a:pPr fontAlgn="base"/>
            <a:r>
              <a:rPr lang="en-IN" sz="2000" dirty="0" smtClean="0"/>
              <a:t> </a:t>
            </a:r>
            <a:r>
              <a:rPr lang="en-IN" sz="2000" b="0" dirty="0" smtClean="0"/>
              <a:t>This </a:t>
            </a:r>
            <a:r>
              <a:rPr lang="en-IN" sz="2000" b="0" dirty="0"/>
              <a:t>is the default storage class for all the variables declared inside a function or a block. </a:t>
            </a:r>
            <a:endParaRPr lang="en-IN" sz="2000" b="0" dirty="0" smtClean="0"/>
          </a:p>
          <a:p>
            <a:pPr fontAlgn="base"/>
            <a:r>
              <a:rPr lang="en-IN" sz="2000" b="0" dirty="0" smtClean="0"/>
              <a:t>Hence</a:t>
            </a:r>
            <a:r>
              <a:rPr lang="en-IN" sz="2000" b="0" dirty="0"/>
              <a:t>, the keyword auto is rarely used while writing programs in C language</a:t>
            </a:r>
            <a:r>
              <a:rPr lang="en-IN" sz="2000" b="0" dirty="0" smtClean="0"/>
              <a:t>.</a:t>
            </a:r>
          </a:p>
          <a:p>
            <a:pPr fontAlgn="base"/>
            <a:r>
              <a:rPr lang="en-IN" sz="2000" b="0" dirty="0" smtClean="0"/>
              <a:t> </a:t>
            </a:r>
            <a:r>
              <a:rPr lang="en-IN" sz="2000" b="0" dirty="0"/>
              <a:t>Auto variables can be only accessed within the block/function they have been declared and not outside them (which defines their scope</a:t>
            </a:r>
            <a:r>
              <a:rPr lang="en-IN" sz="2000" b="0" dirty="0" smtClean="0"/>
              <a:t>).</a:t>
            </a:r>
          </a:p>
          <a:p>
            <a:pPr fontAlgn="base"/>
            <a:r>
              <a:rPr lang="en-IN" sz="2000" b="0" dirty="0" smtClean="0"/>
              <a:t> </a:t>
            </a:r>
            <a:r>
              <a:rPr lang="en-IN" sz="2000" b="0" dirty="0"/>
              <a:t>Of course, these can be accessed within nested blocks within the parent block/function in which the auto variable was declared</a:t>
            </a:r>
          </a:p>
        </p:txBody>
      </p:sp>
    </p:spTree>
    <p:extLst>
      <p:ext uri="{BB962C8B-B14F-4D97-AF65-F5344CB8AC3E}">
        <p14:creationId xmlns:p14="http://schemas.microsoft.com/office/powerpoint/2010/main" val="36168764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4" name="object 4"/>
          <p:cNvPicPr/>
          <p:nvPr/>
        </p:nvPicPr>
        <p:blipFill>
          <a:blip r:embed="rId2" cstate="print"/>
          <a:stretch>
            <a:fillRect/>
          </a:stretch>
        </p:blipFill>
        <p:spPr>
          <a:xfrm>
            <a:off x="11399519" y="6214871"/>
            <a:ext cx="202692" cy="204215"/>
          </a:xfrm>
          <a:prstGeom prst="rect">
            <a:avLst/>
          </a:prstGeom>
        </p:spPr>
      </p:pic>
      <p:sp>
        <p:nvSpPr>
          <p:cNvPr id="6" name="TextBox 5"/>
          <p:cNvSpPr txBox="1"/>
          <p:nvPr/>
        </p:nvSpPr>
        <p:spPr>
          <a:xfrm>
            <a:off x="533400" y="2743200"/>
            <a:ext cx="8610600" cy="2585323"/>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smtClean="0"/>
              <a:t>Extern </a:t>
            </a:r>
            <a:r>
              <a:rPr lang="en-IN" dirty="0"/>
              <a:t>storage class simply tells us that the variable is defined elsewhere and not within the same block where it is used</a:t>
            </a:r>
            <a:r>
              <a:rPr lang="en-IN" dirty="0" smtClean="0"/>
              <a:t>.</a:t>
            </a:r>
          </a:p>
          <a:p>
            <a:pPr marL="285750" indent="-285750" fontAlgn="base">
              <a:buFont typeface="Arial" panose="020B0604020202020204" pitchFamily="34" charset="0"/>
              <a:buChar char="•"/>
            </a:pPr>
            <a:r>
              <a:rPr lang="en-IN" dirty="0" smtClean="0"/>
              <a:t> </a:t>
            </a:r>
            <a:r>
              <a:rPr lang="en-IN" dirty="0"/>
              <a:t>Basically, the value is assigned to it in a different block and this can be overwritten/changed in a different block as well</a:t>
            </a:r>
            <a:r>
              <a:rPr lang="en-IN" dirty="0" smtClean="0"/>
              <a:t>.</a:t>
            </a:r>
          </a:p>
          <a:p>
            <a:pPr marL="285750" indent="-285750" fontAlgn="base">
              <a:buFont typeface="Arial" panose="020B0604020202020204" pitchFamily="34" charset="0"/>
              <a:buChar char="•"/>
            </a:pPr>
            <a:r>
              <a:rPr lang="en-IN" dirty="0" smtClean="0"/>
              <a:t> </a:t>
            </a:r>
            <a:r>
              <a:rPr lang="en-IN" dirty="0"/>
              <a:t>So an extern variable is nothing but a global variable initialized with a legal value where it is declared in order to be used elsewhere. It can be accessed within any function/block.</a:t>
            </a:r>
          </a:p>
          <a:p>
            <a:endParaRPr lang="en-IN" dirty="0"/>
          </a:p>
          <a:p>
            <a:endParaRPr lang="en-IN" dirty="0"/>
          </a:p>
        </p:txBody>
      </p:sp>
      <p:sp>
        <p:nvSpPr>
          <p:cNvPr id="8" name="TextBox 7"/>
          <p:cNvSpPr txBox="1"/>
          <p:nvPr/>
        </p:nvSpPr>
        <p:spPr>
          <a:xfrm>
            <a:off x="381000" y="1752600"/>
            <a:ext cx="2133600" cy="769441"/>
          </a:xfrm>
          <a:prstGeom prst="rect">
            <a:avLst/>
          </a:prstGeom>
          <a:noFill/>
        </p:spPr>
        <p:txBody>
          <a:bodyPr wrap="square" rtlCol="0">
            <a:spAutoFit/>
          </a:bodyPr>
          <a:lstStyle/>
          <a:p>
            <a:r>
              <a:rPr lang="en-IN" sz="2000" b="1" dirty="0">
                <a:solidFill>
                  <a:schemeClr val="bg1"/>
                </a:solidFill>
              </a:rPr>
              <a:t>2. </a:t>
            </a:r>
            <a:r>
              <a:rPr lang="en-IN" sz="2400" b="1" u="sng" dirty="0">
                <a:solidFill>
                  <a:schemeClr val="bg1"/>
                </a:solidFill>
              </a:rPr>
              <a:t>e</a:t>
            </a:r>
            <a:r>
              <a:rPr lang="en-IN" sz="2400" b="1" u="sng" dirty="0" smtClean="0">
                <a:solidFill>
                  <a:schemeClr val="bg1"/>
                </a:solidFill>
                <a:hlinkClick r:id="rId3"/>
              </a:rPr>
              <a:t>xtern</a:t>
            </a:r>
            <a:endParaRPr lang="en-IN" sz="2400" b="1" dirty="0">
              <a:solidFill>
                <a:schemeClr val="bg1"/>
              </a:solidFill>
            </a:endParaRPr>
          </a:p>
          <a:p>
            <a:endParaRPr lang="en-IN" sz="2000" dirty="0">
              <a:solidFill>
                <a:schemeClr val="bg1"/>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sp>
        <p:nvSpPr>
          <p:cNvPr id="3" name="object 3"/>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pic>
        <p:nvPicPr>
          <p:cNvPr id="4" name="object 4"/>
          <p:cNvPicPr/>
          <p:nvPr/>
        </p:nvPicPr>
        <p:blipFill>
          <a:blip r:embed="rId2" cstate="print"/>
          <a:stretch>
            <a:fillRect/>
          </a:stretch>
        </p:blipFill>
        <p:spPr>
          <a:xfrm>
            <a:off x="11399519" y="6214871"/>
            <a:ext cx="202692" cy="204215"/>
          </a:xfrm>
          <a:prstGeom prst="rect">
            <a:avLst/>
          </a:prstGeom>
        </p:spPr>
      </p:pic>
      <p:sp>
        <p:nvSpPr>
          <p:cNvPr id="6" name="TextBox 5"/>
          <p:cNvSpPr txBox="1"/>
          <p:nvPr/>
        </p:nvSpPr>
        <p:spPr>
          <a:xfrm>
            <a:off x="533400" y="2743200"/>
            <a:ext cx="8839200" cy="2862322"/>
          </a:xfrm>
          <a:prstGeom prst="rect">
            <a:avLst/>
          </a:prstGeom>
          <a:noFill/>
        </p:spPr>
        <p:txBody>
          <a:bodyPr wrap="square" rtlCol="0">
            <a:spAutoFit/>
          </a:bodyPr>
          <a:lstStyle/>
          <a:p>
            <a:pPr marL="285750" indent="-285750" fontAlgn="base">
              <a:buFont typeface="Arial" panose="020B0604020202020204" pitchFamily="34" charset="0"/>
              <a:buChar char="•"/>
            </a:pPr>
            <a:r>
              <a:rPr lang="en-IN" dirty="0" smtClean="0"/>
              <a:t>This </a:t>
            </a:r>
            <a:r>
              <a:rPr lang="en-IN" dirty="0"/>
              <a:t>storage class is used to declare static variables which are popularly used while writing programs in C language</a:t>
            </a:r>
            <a:r>
              <a:rPr lang="en-IN" dirty="0" smtClean="0"/>
              <a:t>.</a:t>
            </a:r>
          </a:p>
          <a:p>
            <a:pPr marL="285750" indent="-285750" fontAlgn="base">
              <a:buFont typeface="Arial" panose="020B0604020202020204" pitchFamily="34" charset="0"/>
              <a:buChar char="•"/>
            </a:pPr>
            <a:r>
              <a:rPr lang="en-IN" dirty="0" smtClean="0"/>
              <a:t> </a:t>
            </a:r>
            <a:r>
              <a:rPr lang="en-IN" dirty="0"/>
              <a:t>Static variables have the property of preserving their value even after they are out of their scope! Hence, static variables preserve the value of their last use in their scope. </a:t>
            </a:r>
            <a:endParaRPr lang="en-IN" dirty="0" smtClean="0"/>
          </a:p>
          <a:p>
            <a:pPr marL="285750" indent="-285750" fontAlgn="base">
              <a:buFont typeface="Arial" panose="020B0604020202020204" pitchFamily="34" charset="0"/>
              <a:buChar char="•"/>
            </a:pPr>
            <a:r>
              <a:rPr lang="en-IN" dirty="0" smtClean="0"/>
              <a:t>So </a:t>
            </a:r>
            <a:r>
              <a:rPr lang="en-IN" dirty="0"/>
              <a:t>we can say that they are initialized only once and exist till the termination of the program. </a:t>
            </a:r>
            <a:endParaRPr lang="en-IN" dirty="0" smtClean="0"/>
          </a:p>
          <a:p>
            <a:pPr marL="285750" indent="-285750" fontAlgn="base">
              <a:buFont typeface="Arial" panose="020B0604020202020204" pitchFamily="34" charset="0"/>
              <a:buChar char="•"/>
            </a:pPr>
            <a:r>
              <a:rPr lang="en-IN" dirty="0" smtClean="0"/>
              <a:t>Thus</a:t>
            </a:r>
            <a:r>
              <a:rPr lang="en-IN" dirty="0"/>
              <a:t>, no new memory is allocated because they are not re-declared.</a:t>
            </a:r>
          </a:p>
          <a:p>
            <a:pPr marL="285750" indent="-285750" fontAlgn="base">
              <a:buFont typeface="Arial" panose="020B0604020202020204" pitchFamily="34" charset="0"/>
              <a:buChar char="•"/>
            </a:pPr>
            <a:r>
              <a:rPr lang="en-IN" dirty="0"/>
              <a:t>Their scope is local to the function to which they were defined. Global static variables can be accessed anywhere in the program. By default, they are assigned the value 0 by the compiler. </a:t>
            </a:r>
          </a:p>
        </p:txBody>
      </p:sp>
      <p:sp>
        <p:nvSpPr>
          <p:cNvPr id="8" name="TextBox 7"/>
          <p:cNvSpPr txBox="1"/>
          <p:nvPr/>
        </p:nvSpPr>
        <p:spPr>
          <a:xfrm>
            <a:off x="381000" y="1752600"/>
            <a:ext cx="2133600" cy="400110"/>
          </a:xfrm>
          <a:prstGeom prst="rect">
            <a:avLst/>
          </a:prstGeom>
          <a:noFill/>
        </p:spPr>
        <p:txBody>
          <a:bodyPr wrap="square" rtlCol="0">
            <a:spAutoFit/>
          </a:bodyPr>
          <a:lstStyle/>
          <a:p>
            <a:pPr fontAlgn="base"/>
            <a:r>
              <a:rPr lang="en-IN" sz="2000" b="1" dirty="0"/>
              <a:t>3. </a:t>
            </a:r>
            <a:r>
              <a:rPr lang="en-IN" sz="2000" u="sng" dirty="0">
                <a:hlinkClick r:id="rId3"/>
              </a:rPr>
              <a:t>static</a:t>
            </a:r>
            <a:endParaRPr lang="en-IN" sz="2000" b="1" dirty="0"/>
          </a:p>
        </p:txBody>
      </p:sp>
    </p:spTree>
    <p:extLst>
      <p:ext uri="{BB962C8B-B14F-4D97-AF65-F5344CB8AC3E}">
        <p14:creationId xmlns:p14="http://schemas.microsoft.com/office/powerpoint/2010/main" val="60024243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71600" y="2590800"/>
            <a:ext cx="8305800" cy="4093428"/>
          </a:xfrm>
          <a:prstGeom prst="rect">
            <a:avLst/>
          </a:prstGeom>
          <a:noFill/>
        </p:spPr>
        <p:txBody>
          <a:bodyPr wrap="square" rtlCol="0">
            <a:spAutoFit/>
          </a:bodyPr>
          <a:lstStyle/>
          <a:p>
            <a:pPr marL="285750" indent="-285750" fontAlgn="base">
              <a:buFont typeface="Arial" panose="020B0604020202020204" pitchFamily="34" charset="0"/>
              <a:buChar char="•"/>
            </a:pPr>
            <a:r>
              <a:rPr lang="en-IN" sz="2000" dirty="0" smtClean="0"/>
              <a:t>This </a:t>
            </a:r>
            <a:r>
              <a:rPr lang="en-IN" sz="2000" dirty="0"/>
              <a:t>storage class declares register variables that have the same functionality as that of the auto variables</a:t>
            </a:r>
            <a:r>
              <a:rPr lang="en-IN" sz="2000" dirty="0" smtClean="0"/>
              <a:t>.</a:t>
            </a:r>
          </a:p>
          <a:p>
            <a:pPr marL="285750" indent="-285750" fontAlgn="base">
              <a:buFont typeface="Arial" panose="020B0604020202020204" pitchFamily="34" charset="0"/>
              <a:buChar char="•"/>
            </a:pPr>
            <a:r>
              <a:rPr lang="en-IN" sz="2000" dirty="0" smtClean="0"/>
              <a:t> </a:t>
            </a:r>
            <a:r>
              <a:rPr lang="en-IN" sz="2000" dirty="0"/>
              <a:t>The only difference is that the compiler tries to store these variables in the register of the microprocessor if a free register is available</a:t>
            </a:r>
            <a:r>
              <a:rPr lang="en-IN" sz="2000" dirty="0" smtClean="0"/>
              <a:t>.</a:t>
            </a:r>
          </a:p>
          <a:p>
            <a:pPr marL="285750" indent="-285750" fontAlgn="base">
              <a:buFont typeface="Arial" panose="020B0604020202020204" pitchFamily="34" charset="0"/>
              <a:buChar char="•"/>
            </a:pPr>
            <a:r>
              <a:rPr lang="en-IN" sz="2000" dirty="0" smtClean="0"/>
              <a:t> </a:t>
            </a:r>
            <a:r>
              <a:rPr lang="en-IN" sz="2000" dirty="0"/>
              <a:t>This makes the use of register variables to be much faster than that of the variables stored in the memory during the runtime of the program.</a:t>
            </a:r>
          </a:p>
          <a:p>
            <a:pPr marL="285750" indent="-285750" fontAlgn="base">
              <a:buFont typeface="Arial" panose="020B0604020202020204" pitchFamily="34" charset="0"/>
              <a:buChar char="•"/>
            </a:pPr>
            <a:r>
              <a:rPr lang="en-IN" sz="2000" dirty="0"/>
              <a:t>If a free registration is not available, these are then stored in the memory only. Usually, a few variables which are to be accessed very frequently in a program are declared with the register keyword which improves the running time of the program</a:t>
            </a:r>
            <a:r>
              <a:rPr lang="en-IN" sz="2000" dirty="0" smtClean="0"/>
              <a:t>.</a:t>
            </a:r>
          </a:p>
          <a:p>
            <a:pPr marL="285750" indent="-285750" fontAlgn="base">
              <a:buFont typeface="Arial" panose="020B0604020202020204" pitchFamily="34" charset="0"/>
              <a:buChar char="•"/>
            </a:pPr>
            <a:r>
              <a:rPr lang="en-IN" sz="2000" dirty="0" smtClean="0"/>
              <a:t> </a:t>
            </a:r>
            <a:r>
              <a:rPr lang="en-IN" sz="2000" dirty="0"/>
              <a:t>An important and interesting point to be noted here is that we cannot obtain the address of a register variable using pointers. </a:t>
            </a:r>
          </a:p>
          <a:p>
            <a:endParaRPr lang="en-IN" sz="2000" dirty="0"/>
          </a:p>
        </p:txBody>
      </p:sp>
      <p:sp>
        <p:nvSpPr>
          <p:cNvPr id="3" name="TextBox 2"/>
          <p:cNvSpPr txBox="1"/>
          <p:nvPr/>
        </p:nvSpPr>
        <p:spPr>
          <a:xfrm>
            <a:off x="762000" y="1752600"/>
            <a:ext cx="3048000" cy="646331"/>
          </a:xfrm>
          <a:prstGeom prst="rect">
            <a:avLst/>
          </a:prstGeom>
          <a:noFill/>
        </p:spPr>
        <p:txBody>
          <a:bodyPr wrap="square" rtlCol="0">
            <a:spAutoFit/>
          </a:bodyPr>
          <a:lstStyle/>
          <a:p>
            <a:r>
              <a:rPr lang="en-IN" b="1" dirty="0"/>
              <a:t>4. </a:t>
            </a:r>
            <a:r>
              <a:rPr lang="en-IN" u="sng" dirty="0">
                <a:hlinkClick r:id="rId2"/>
              </a:rPr>
              <a:t>register</a:t>
            </a:r>
            <a:endParaRPr lang="en-IN" b="1" dirty="0"/>
          </a:p>
          <a:p>
            <a:endParaRPr lang="en-IN" dirty="0"/>
          </a:p>
        </p:txBody>
      </p:sp>
    </p:spTree>
    <p:extLst>
      <p:ext uri="{BB962C8B-B14F-4D97-AF65-F5344CB8AC3E}">
        <p14:creationId xmlns:p14="http://schemas.microsoft.com/office/powerpoint/2010/main" val="3519961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740150" cy="998350"/>
          </a:xfrm>
          <a:prstGeom prst="rect">
            <a:avLst/>
          </a:prstGeom>
        </p:spPr>
        <p:txBody>
          <a:bodyPr vert="horz" wrap="square" lIns="0" tIns="13335" rIns="0" bIns="0" rtlCol="0">
            <a:spAutoFit/>
          </a:bodyPr>
          <a:lstStyle/>
          <a:p>
            <a:pPr marL="12700">
              <a:spcBef>
                <a:spcPts val="105"/>
              </a:spcBef>
            </a:pPr>
            <a:r>
              <a:rPr lang="en-IN" dirty="0"/>
              <a:t>Function Declarations</a:t>
            </a:r>
            <a:br>
              <a:rPr lang="en-IN" dirty="0"/>
            </a:br>
            <a:endParaRPr dirty="0"/>
          </a:p>
        </p:txBody>
      </p:sp>
      <p:sp>
        <p:nvSpPr>
          <p:cNvPr id="3" name="object 3"/>
          <p:cNvSpPr txBox="1"/>
          <p:nvPr/>
        </p:nvSpPr>
        <p:spPr>
          <a:xfrm>
            <a:off x="644144" y="2503122"/>
            <a:ext cx="4031108" cy="3590085"/>
          </a:xfrm>
          <a:prstGeom prst="rect">
            <a:avLst/>
          </a:prstGeom>
        </p:spPr>
        <p:txBody>
          <a:bodyPr vert="horz" wrap="square" lIns="0" tIns="12065" rIns="0" bIns="0" rtlCol="0">
            <a:spAutoFit/>
          </a:bodyPr>
          <a:lstStyle/>
          <a:p>
            <a:pPr marL="367665" marR="5080" indent="-355600">
              <a:lnSpc>
                <a:spcPct val="114999"/>
              </a:lnSpc>
              <a:spcBef>
                <a:spcPts val="95"/>
              </a:spcBef>
              <a:buFont typeface="Times New Roman"/>
              <a:buChar char="●"/>
              <a:tabLst>
                <a:tab pos="367665" algn="l"/>
                <a:tab pos="368300" algn="l"/>
              </a:tabLst>
            </a:pPr>
            <a:r>
              <a:rPr lang="en-IN" dirty="0"/>
              <a:t>In a function declaration, we must provide the function name, its return type, and the number and type of its parameters</a:t>
            </a:r>
            <a:r>
              <a:rPr lang="en-IN" dirty="0" smtClean="0"/>
              <a:t>.</a:t>
            </a:r>
          </a:p>
          <a:p>
            <a:pPr marL="367665" marR="5080" indent="-355600">
              <a:lnSpc>
                <a:spcPct val="114999"/>
              </a:lnSpc>
              <a:spcBef>
                <a:spcPts val="95"/>
              </a:spcBef>
              <a:buFont typeface="Times New Roman"/>
              <a:buChar char="●"/>
              <a:tabLst>
                <a:tab pos="367665" algn="l"/>
                <a:tab pos="368300" algn="l"/>
              </a:tabLst>
            </a:pPr>
            <a:r>
              <a:rPr lang="en-IN" dirty="0" smtClean="0"/>
              <a:t> </a:t>
            </a:r>
            <a:r>
              <a:rPr lang="en-IN" dirty="0"/>
              <a:t>A function declaration tells the compiler that there is a function with the given name defined somewhere else in the program</a:t>
            </a:r>
            <a:r>
              <a:rPr lang="en-IN" dirty="0" smtClean="0"/>
              <a:t>.</a:t>
            </a:r>
          </a:p>
          <a:p>
            <a:pPr marL="367665" marR="5080" indent="-355600">
              <a:lnSpc>
                <a:spcPct val="114999"/>
              </a:lnSpc>
              <a:spcBef>
                <a:spcPts val="95"/>
              </a:spcBef>
              <a:buFont typeface="Times New Roman"/>
              <a:buChar char="●"/>
              <a:tabLst>
                <a:tab pos="367665" algn="l"/>
                <a:tab pos="368300" algn="l"/>
              </a:tabLst>
            </a:pPr>
            <a:r>
              <a:rPr lang="en-IN" sz="2000" b="1" u="sng" spc="55" dirty="0" smtClean="0">
                <a:solidFill>
                  <a:schemeClr val="accent2">
                    <a:lumMod val="50000"/>
                  </a:schemeClr>
                </a:solidFill>
                <a:cs typeface="Roboto"/>
              </a:rPr>
              <a:t>Syntax:</a:t>
            </a:r>
            <a:endParaRPr lang="en-IN" sz="2000" b="1" u="sng" spc="55" dirty="0">
              <a:solidFill>
                <a:schemeClr val="accent2">
                  <a:lumMod val="50000"/>
                </a:schemeClr>
              </a:solidFill>
              <a:cs typeface="Roboto"/>
            </a:endParaRPr>
          </a:p>
          <a:p>
            <a:pPr marL="367665" marR="5080" indent="-355600">
              <a:lnSpc>
                <a:spcPct val="114999"/>
              </a:lnSpc>
              <a:spcBef>
                <a:spcPts val="95"/>
              </a:spcBef>
              <a:buFont typeface="Times New Roman"/>
              <a:buChar char="●"/>
              <a:tabLst>
                <a:tab pos="367665" algn="l"/>
                <a:tab pos="368300" algn="l"/>
              </a:tabLst>
            </a:pPr>
            <a:r>
              <a:rPr lang="en-IN" b="1" spc="55" dirty="0" err="1">
                <a:solidFill>
                  <a:srgbClr val="434343"/>
                </a:solidFill>
                <a:cs typeface="Roboto"/>
              </a:rPr>
              <a:t>return_type</a:t>
            </a:r>
            <a:r>
              <a:rPr lang="en-IN" b="1" spc="55" dirty="0">
                <a:solidFill>
                  <a:srgbClr val="434343"/>
                </a:solidFill>
                <a:cs typeface="Roboto"/>
              </a:rPr>
              <a:t> </a:t>
            </a:r>
            <a:r>
              <a:rPr lang="en-IN" b="1" spc="55" dirty="0" err="1">
                <a:solidFill>
                  <a:srgbClr val="434343"/>
                </a:solidFill>
                <a:cs typeface="Roboto"/>
              </a:rPr>
              <a:t>name_of_the_function</a:t>
            </a:r>
            <a:r>
              <a:rPr lang="en-IN" b="1" spc="55" dirty="0">
                <a:solidFill>
                  <a:srgbClr val="434343"/>
                </a:solidFill>
                <a:cs typeface="Roboto"/>
              </a:rPr>
              <a:t> (parameter_1, parameter_2);</a:t>
            </a:r>
            <a:endParaRPr lang="en-US" b="1" spc="55" dirty="0" smtClean="0">
              <a:solidFill>
                <a:srgbClr val="434343"/>
              </a:solidFill>
              <a:cs typeface="Roboto"/>
            </a:endParaRPr>
          </a:p>
        </p:txBody>
      </p:sp>
      <p:grpSp>
        <p:nvGrpSpPr>
          <p:cNvPr id="4" name="object 4"/>
          <p:cNvGrpSpPr/>
          <p:nvPr/>
        </p:nvGrpSpPr>
        <p:grpSpPr>
          <a:xfrm>
            <a:off x="11311128" y="6073140"/>
            <a:ext cx="881380" cy="346075"/>
            <a:chOff x="11311128" y="6073140"/>
            <a:chExt cx="881380" cy="346075"/>
          </a:xfrm>
        </p:grpSpPr>
        <p:sp>
          <p:nvSpPr>
            <p:cNvPr id="5" name="object 5"/>
            <p:cNvSpPr/>
            <p:nvPr/>
          </p:nvSpPr>
          <p:spPr>
            <a:xfrm>
              <a:off x="11311128" y="6073140"/>
              <a:ext cx="881380" cy="215265"/>
            </a:xfrm>
            <a:custGeom>
              <a:avLst/>
              <a:gdLst/>
              <a:ahLst/>
              <a:cxnLst/>
              <a:rect l="l" t="t" r="r" b="b"/>
              <a:pathLst>
                <a:path w="881379" h="215264">
                  <a:moveTo>
                    <a:pt x="0" y="214884"/>
                  </a:moveTo>
                  <a:lnTo>
                    <a:pt x="880872" y="214884"/>
                  </a:lnTo>
                  <a:lnTo>
                    <a:pt x="880872" y="0"/>
                  </a:lnTo>
                  <a:lnTo>
                    <a:pt x="0" y="0"/>
                  </a:lnTo>
                  <a:lnTo>
                    <a:pt x="0" y="214884"/>
                  </a:lnTo>
                  <a:close/>
                </a:path>
              </a:pathLst>
            </a:custGeom>
            <a:solidFill>
              <a:srgbClr val="F1F1F1"/>
            </a:solidFill>
          </p:spPr>
          <p:txBody>
            <a:bodyPr wrap="square" lIns="0" tIns="0" rIns="0" bIns="0" rtlCol="0"/>
            <a:lstStyle/>
            <a:p>
              <a:endParaRPr/>
            </a:p>
          </p:txBody>
        </p:sp>
        <p:pic>
          <p:nvPicPr>
            <p:cNvPr id="6" name="object 6"/>
            <p:cNvPicPr/>
            <p:nvPr/>
          </p:nvPicPr>
          <p:blipFill>
            <a:blip r:embed="rId2" cstate="print"/>
            <a:stretch>
              <a:fillRect/>
            </a:stretch>
          </p:blipFill>
          <p:spPr>
            <a:xfrm>
              <a:off x="11399520" y="6214872"/>
              <a:ext cx="202692" cy="204215"/>
            </a:xfrm>
            <a:prstGeom prst="rect">
              <a:avLst/>
            </a:prstGeom>
          </p:spPr>
        </p:pic>
      </p:grpSp>
      <p:sp>
        <p:nvSpPr>
          <p:cNvPr id="7" name="object 7"/>
          <p:cNvSpPr txBox="1"/>
          <p:nvPr/>
        </p:nvSpPr>
        <p:spPr>
          <a:xfrm rot="10800000">
            <a:off x="5566112" y="1868803"/>
            <a:ext cx="6547484" cy="730328"/>
          </a:xfrm>
          <a:prstGeom prst="rect">
            <a:avLst/>
          </a:prstGeom>
          <a:solidFill>
            <a:srgbClr val="CCCCCC"/>
          </a:solidFill>
        </p:spPr>
        <p:txBody>
          <a:bodyPr vert="horz" wrap="square" lIns="0" tIns="85725" rIns="0" bIns="0" rtlCol="0">
            <a:spAutoFit/>
          </a:bodyPr>
          <a:lstStyle/>
          <a:p>
            <a:pPr marL="91440" marR="4690745">
              <a:lnSpc>
                <a:spcPct val="100000"/>
              </a:lnSpc>
              <a:spcBef>
                <a:spcPts val="675"/>
              </a:spcBef>
            </a:pPr>
            <a:endParaRPr lang="en-US" b="1" dirty="0" smtClean="0">
              <a:solidFill>
                <a:schemeClr val="bg1"/>
              </a:solidFill>
              <a:cs typeface="Arial MT"/>
            </a:endParaRPr>
          </a:p>
          <a:p>
            <a:pPr marL="91440" marR="4690745">
              <a:lnSpc>
                <a:spcPct val="100000"/>
              </a:lnSpc>
              <a:spcBef>
                <a:spcPts val="675"/>
              </a:spcBef>
            </a:pPr>
            <a:endParaRPr b="1" dirty="0">
              <a:solidFill>
                <a:schemeClr val="bg1"/>
              </a:solidFill>
              <a:cs typeface="Arial MT"/>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5417" y="2729813"/>
            <a:ext cx="6515710" cy="3835148"/>
          </a:xfrm>
          <a:prstGeom prst="rect">
            <a:avLst/>
          </a:prstGeom>
        </p:spPr>
      </p:pic>
      <p:sp>
        <p:nvSpPr>
          <p:cNvPr id="11" name="TextBox 10"/>
          <p:cNvSpPr txBox="1"/>
          <p:nvPr/>
        </p:nvSpPr>
        <p:spPr>
          <a:xfrm>
            <a:off x="5594037" y="1868802"/>
            <a:ext cx="6369364" cy="923330"/>
          </a:xfrm>
          <a:prstGeom prst="rect">
            <a:avLst/>
          </a:prstGeom>
          <a:noFill/>
        </p:spPr>
        <p:txBody>
          <a:bodyPr wrap="square" rtlCol="0">
            <a:spAutoFit/>
          </a:bodyPr>
          <a:lstStyle/>
          <a:p>
            <a:r>
              <a:rPr lang="en-IN" dirty="0">
                <a:solidFill>
                  <a:schemeClr val="tx2"/>
                </a:solidFill>
              </a:rPr>
              <a:t>The parameter name is not mandatory while declaring functions. We can also declare the function without using the name of the data variables.</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3705225" cy="513715"/>
          </a:xfrm>
          <a:prstGeom prst="rect">
            <a:avLst/>
          </a:prstGeom>
        </p:spPr>
        <p:txBody>
          <a:bodyPr vert="horz" wrap="square" lIns="0" tIns="13335" rIns="0" bIns="0" rtlCol="0">
            <a:spAutoFit/>
          </a:bodyPr>
          <a:lstStyle/>
          <a:p>
            <a:pPr fontAlgn="base"/>
            <a:r>
              <a:rPr lang="en-IN" dirty="0"/>
              <a:t>Function Definition</a:t>
            </a:r>
          </a:p>
        </p:txBody>
      </p:sp>
      <p:sp>
        <p:nvSpPr>
          <p:cNvPr id="10" name="object 9"/>
          <p:cNvSpPr txBox="1"/>
          <p:nvPr/>
        </p:nvSpPr>
        <p:spPr>
          <a:xfrm>
            <a:off x="609600" y="3962400"/>
            <a:ext cx="5486400" cy="1932580"/>
          </a:xfrm>
          <a:prstGeom prst="rect">
            <a:avLst/>
          </a:prstGeom>
          <a:solidFill>
            <a:srgbClr val="A3C2F4"/>
          </a:solidFill>
          <a:ln w="9525">
            <a:solidFill>
              <a:srgbClr val="434343"/>
            </a:solidFill>
          </a:ln>
        </p:spPr>
        <p:txBody>
          <a:bodyPr vert="horz" wrap="square" lIns="0" tIns="85090" rIns="0" bIns="0" rtlCol="0">
            <a:spAutoFit/>
          </a:bodyPr>
          <a:lstStyle/>
          <a:p>
            <a:pPr marL="90805">
              <a:lnSpc>
                <a:spcPct val="100000"/>
              </a:lnSpc>
              <a:spcBef>
                <a:spcPts val="670"/>
              </a:spcBef>
            </a:pPr>
            <a:r>
              <a:rPr lang="en-IN" sz="2000" dirty="0"/>
              <a:t>A C function is generally defined and declared in a single step because the function definition always starts with the function declaration so we do not need to declare it explicitly. The below example serves as both a function definition and a declaration.</a:t>
            </a:r>
            <a:endParaRPr sz="1800" dirty="0">
              <a:latin typeface="Arial MT"/>
              <a:cs typeface="Arial MT"/>
            </a:endParaRPr>
          </a:p>
        </p:txBody>
      </p:sp>
      <p:sp>
        <p:nvSpPr>
          <p:cNvPr id="12" name="TextBox 11"/>
          <p:cNvSpPr txBox="1"/>
          <p:nvPr/>
        </p:nvSpPr>
        <p:spPr>
          <a:xfrm>
            <a:off x="364483" y="2231600"/>
            <a:ext cx="7425112" cy="1366528"/>
          </a:xfrm>
          <a:prstGeom prst="rect">
            <a:avLst/>
          </a:prstGeom>
          <a:noFill/>
        </p:spPr>
        <p:txBody>
          <a:bodyPr wrap="square" rtlCol="0">
            <a:spAutoFit/>
          </a:bodyPr>
          <a:lstStyle/>
          <a:p>
            <a:pPr marL="12065" marR="5080">
              <a:lnSpc>
                <a:spcPct val="114999"/>
              </a:lnSpc>
              <a:spcBef>
                <a:spcPts val="95"/>
              </a:spcBef>
              <a:tabLst>
                <a:tab pos="367665" algn="l"/>
                <a:tab pos="368300" algn="l"/>
              </a:tabLst>
            </a:pPr>
            <a:r>
              <a:rPr lang="en-IN" sz="2400" dirty="0"/>
              <a:t>The function definition consists of actual statements which are executed when the function is called (i.e. when the program control comes to the function).</a:t>
            </a:r>
            <a:endParaRPr lang="en-US" sz="2400" b="1" spc="55" dirty="0" smtClean="0">
              <a:solidFill>
                <a:srgbClr val="434343"/>
              </a:solidFill>
              <a:cs typeface="Roboto"/>
            </a:endParaRPr>
          </a:p>
        </p:txBody>
      </p:sp>
      <p:sp>
        <p:nvSpPr>
          <p:cNvPr id="3" name="TextBox 2"/>
          <p:cNvSpPr txBox="1"/>
          <p:nvPr/>
        </p:nvSpPr>
        <p:spPr>
          <a:xfrm>
            <a:off x="7543800" y="3598128"/>
            <a:ext cx="4267200" cy="1938992"/>
          </a:xfrm>
          <a:prstGeom prst="rect">
            <a:avLst/>
          </a:prstGeom>
          <a:noFill/>
        </p:spPr>
        <p:txBody>
          <a:bodyPr wrap="square" rtlCol="0">
            <a:spAutoFit/>
          </a:bodyPr>
          <a:lstStyle/>
          <a:p>
            <a:r>
              <a:rPr lang="en-IN" sz="2000" b="1" dirty="0" err="1">
                <a:solidFill>
                  <a:srgbClr val="FF0000"/>
                </a:solidFill>
              </a:rPr>
              <a:t>return_type</a:t>
            </a:r>
            <a:r>
              <a:rPr lang="en-IN" sz="2000" b="1" dirty="0">
                <a:solidFill>
                  <a:srgbClr val="FF0000"/>
                </a:solidFill>
              </a:rPr>
              <a:t> </a:t>
            </a:r>
            <a:r>
              <a:rPr lang="en-IN" sz="2000" b="1" dirty="0" err="1">
                <a:solidFill>
                  <a:srgbClr val="FF0000"/>
                </a:solidFill>
              </a:rPr>
              <a:t>function_name</a:t>
            </a:r>
            <a:r>
              <a:rPr lang="en-IN" sz="2000" b="1" dirty="0">
                <a:solidFill>
                  <a:srgbClr val="FF0000"/>
                </a:solidFill>
              </a:rPr>
              <a:t> (para1_type para1_name, para2_type para2_name)</a:t>
            </a:r>
          </a:p>
          <a:p>
            <a:r>
              <a:rPr lang="en-IN" sz="2000" b="1" dirty="0">
                <a:solidFill>
                  <a:srgbClr val="FF0000"/>
                </a:solidFill>
              </a:rPr>
              <a:t>{</a:t>
            </a:r>
          </a:p>
          <a:p>
            <a:r>
              <a:rPr lang="en-IN" sz="2000" b="1" dirty="0">
                <a:solidFill>
                  <a:srgbClr val="FF0000"/>
                </a:solidFill>
              </a:rPr>
              <a:t>    // body of the function</a:t>
            </a:r>
          </a:p>
          <a:p>
            <a:r>
              <a:rPr lang="en-IN" sz="2000" b="1" dirty="0">
                <a:solidFill>
                  <a:srgbClr val="FF0000"/>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4737735" cy="513715"/>
          </a:xfrm>
          <a:prstGeom prst="rect">
            <a:avLst/>
          </a:prstGeom>
        </p:spPr>
        <p:txBody>
          <a:bodyPr vert="horz" wrap="square" lIns="0" tIns="13335" rIns="0" bIns="0" rtlCol="0">
            <a:spAutoFit/>
          </a:bodyPr>
          <a:lstStyle/>
          <a:p>
            <a:pPr marL="12700">
              <a:lnSpc>
                <a:spcPct val="100000"/>
              </a:lnSpc>
              <a:spcBef>
                <a:spcPts val="105"/>
              </a:spcBef>
            </a:pPr>
            <a:r>
              <a:rPr lang="en-US" dirty="0" smtClean="0"/>
              <a:t>Structure :</a:t>
            </a:r>
            <a:endParaRPr dirty="0"/>
          </a:p>
        </p:txBody>
      </p:sp>
      <p:grpSp>
        <p:nvGrpSpPr>
          <p:cNvPr id="3" name="object 3"/>
          <p:cNvGrpSpPr/>
          <p:nvPr/>
        </p:nvGrpSpPr>
        <p:grpSpPr>
          <a:xfrm>
            <a:off x="10553700" y="6073140"/>
            <a:ext cx="1638300" cy="346075"/>
            <a:chOff x="10553700" y="6073140"/>
            <a:chExt cx="1638300" cy="346075"/>
          </a:xfrm>
        </p:grpSpPr>
        <p:sp>
          <p:nvSpPr>
            <p:cNvPr id="4" name="object 4"/>
            <p:cNvSpPr/>
            <p:nvPr/>
          </p:nvSpPr>
          <p:spPr>
            <a:xfrm>
              <a:off x="10553700" y="6073140"/>
              <a:ext cx="1638300" cy="215265"/>
            </a:xfrm>
            <a:custGeom>
              <a:avLst/>
              <a:gdLst/>
              <a:ahLst/>
              <a:cxnLst/>
              <a:rect l="l" t="t" r="r" b="b"/>
              <a:pathLst>
                <a:path w="1638300" h="215264">
                  <a:moveTo>
                    <a:pt x="0" y="214884"/>
                  </a:moveTo>
                  <a:lnTo>
                    <a:pt x="1638300" y="214884"/>
                  </a:lnTo>
                  <a:lnTo>
                    <a:pt x="1638300" y="0"/>
                  </a:lnTo>
                  <a:lnTo>
                    <a:pt x="0" y="0"/>
                  </a:lnTo>
                  <a:lnTo>
                    <a:pt x="0" y="214884"/>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1399519" y="6214872"/>
              <a:ext cx="202692" cy="204215"/>
            </a:xfrm>
            <a:prstGeom prst="rect">
              <a:avLst/>
            </a:prstGeom>
          </p:spPr>
        </p:pic>
      </p:grpSp>
      <p:sp>
        <p:nvSpPr>
          <p:cNvPr id="6" name="object 6"/>
          <p:cNvSpPr txBox="1"/>
          <p:nvPr/>
        </p:nvSpPr>
        <p:spPr>
          <a:xfrm>
            <a:off x="472440" y="2455823"/>
            <a:ext cx="10081260" cy="362279"/>
          </a:xfrm>
          <a:prstGeom prst="rect">
            <a:avLst/>
          </a:prstGeom>
          <a:solidFill>
            <a:srgbClr val="999999"/>
          </a:solidFill>
          <a:ln w="9525">
            <a:solidFill>
              <a:srgbClr val="434343"/>
            </a:solidFill>
          </a:ln>
        </p:spPr>
        <p:txBody>
          <a:bodyPr vert="horz" wrap="square" lIns="0" tIns="84455" rIns="0" bIns="0" rtlCol="0">
            <a:spAutoFit/>
          </a:bodyPr>
          <a:lstStyle/>
          <a:p>
            <a:pPr marL="90805">
              <a:lnSpc>
                <a:spcPct val="100000"/>
              </a:lnSpc>
              <a:spcBef>
                <a:spcPts val="665"/>
              </a:spcBef>
            </a:pPr>
            <a:endParaRPr dirty="0">
              <a:solidFill>
                <a:schemeClr val="bg1"/>
              </a:solidFill>
              <a:cs typeface="Arial MT"/>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468402"/>
            <a:ext cx="7151645" cy="3954439"/>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638" y="1695069"/>
            <a:ext cx="5158740" cy="513715"/>
          </a:xfrm>
          <a:prstGeom prst="rect">
            <a:avLst/>
          </a:prstGeom>
        </p:spPr>
        <p:txBody>
          <a:bodyPr vert="horz" wrap="square" lIns="0" tIns="13335" rIns="0" bIns="0" rtlCol="0">
            <a:spAutoFit/>
          </a:bodyPr>
          <a:lstStyle/>
          <a:p>
            <a:pPr fontAlgn="base"/>
            <a:r>
              <a:rPr lang="en-IN" dirty="0"/>
              <a:t>Function </a:t>
            </a:r>
            <a:r>
              <a:rPr lang="en-IN" dirty="0" smtClean="0"/>
              <a:t>Call:</a:t>
            </a:r>
            <a:endParaRPr lang="en-IN" dirty="0"/>
          </a:p>
        </p:txBody>
      </p:sp>
      <p:sp>
        <p:nvSpPr>
          <p:cNvPr id="3" name="object 3"/>
          <p:cNvSpPr txBox="1"/>
          <p:nvPr/>
        </p:nvSpPr>
        <p:spPr>
          <a:xfrm>
            <a:off x="598423" y="2477414"/>
            <a:ext cx="10202545" cy="3029034"/>
          </a:xfrm>
          <a:prstGeom prst="rect">
            <a:avLst/>
          </a:prstGeom>
        </p:spPr>
        <p:txBody>
          <a:bodyPr vert="horz" wrap="square" lIns="0" tIns="12700" rIns="0" bIns="0" rtlCol="0">
            <a:spAutoFit/>
          </a:bodyPr>
          <a:lstStyle/>
          <a:p>
            <a:pPr fontAlgn="base"/>
            <a:r>
              <a:rPr lang="en-IN" sz="2800" dirty="0"/>
              <a:t>A function call is a statement that instructs the compiler to execute the function. We use the function name and parameters in the function call.</a:t>
            </a:r>
          </a:p>
          <a:p>
            <a:pPr fontAlgn="base"/>
            <a:r>
              <a:rPr lang="en-IN" sz="2800" dirty="0"/>
              <a:t>In the below example, the first sum function is called and 10,30 are passed to the sum function. After the function call sum of a and b is returned and control is also returned back to the main function of the </a:t>
            </a:r>
            <a:r>
              <a:rPr lang="en-IN" sz="2800" dirty="0" smtClean="0"/>
              <a:t>program.</a:t>
            </a:r>
            <a:endParaRPr lang="en-IN" sz="2800" dirty="0"/>
          </a:p>
        </p:txBody>
      </p:sp>
      <p:sp>
        <p:nvSpPr>
          <p:cNvPr id="4" name="object 4"/>
          <p:cNvSpPr/>
          <p:nvPr/>
        </p:nvSpPr>
        <p:spPr>
          <a:xfrm>
            <a:off x="8752331" y="6071615"/>
            <a:ext cx="60960" cy="215265"/>
          </a:xfrm>
          <a:custGeom>
            <a:avLst/>
            <a:gdLst/>
            <a:ahLst/>
            <a:cxnLst/>
            <a:rect l="l" t="t" r="r" b="b"/>
            <a:pathLst>
              <a:path w="60959" h="215264">
                <a:moveTo>
                  <a:pt x="60959" y="0"/>
                </a:moveTo>
                <a:lnTo>
                  <a:pt x="0" y="0"/>
                </a:lnTo>
                <a:lnTo>
                  <a:pt x="0" y="214884"/>
                </a:lnTo>
                <a:lnTo>
                  <a:pt x="60959" y="214884"/>
                </a:lnTo>
                <a:lnTo>
                  <a:pt x="60959" y="0"/>
                </a:lnTo>
                <a:close/>
              </a:path>
            </a:pathLst>
          </a:custGeom>
          <a:solidFill>
            <a:srgbClr val="F1F1F1"/>
          </a:solidFill>
        </p:spPr>
        <p:txBody>
          <a:bodyPr wrap="square" lIns="0" tIns="0" rIns="0" bIns="0" rtlCol="0"/>
          <a:lstStyle/>
          <a:p>
            <a:endParaRPr/>
          </a:p>
        </p:txBody>
      </p:sp>
      <p:grpSp>
        <p:nvGrpSpPr>
          <p:cNvPr id="5" name="object 5"/>
          <p:cNvGrpSpPr/>
          <p:nvPr/>
        </p:nvGrpSpPr>
        <p:grpSpPr>
          <a:xfrm>
            <a:off x="8859011" y="6073140"/>
            <a:ext cx="3333115" cy="346075"/>
            <a:chOff x="8859011" y="6073140"/>
            <a:chExt cx="3333115" cy="346075"/>
          </a:xfrm>
        </p:grpSpPr>
        <p:sp>
          <p:nvSpPr>
            <p:cNvPr id="6" name="object 6"/>
            <p:cNvSpPr/>
            <p:nvPr/>
          </p:nvSpPr>
          <p:spPr>
            <a:xfrm>
              <a:off x="8859011" y="6073140"/>
              <a:ext cx="3333115" cy="215265"/>
            </a:xfrm>
            <a:custGeom>
              <a:avLst/>
              <a:gdLst/>
              <a:ahLst/>
              <a:cxnLst/>
              <a:rect l="l" t="t" r="r" b="b"/>
              <a:pathLst>
                <a:path w="3333115" h="215264">
                  <a:moveTo>
                    <a:pt x="3332988" y="0"/>
                  </a:moveTo>
                  <a:lnTo>
                    <a:pt x="0" y="0"/>
                  </a:lnTo>
                  <a:lnTo>
                    <a:pt x="0" y="214884"/>
                  </a:lnTo>
                  <a:lnTo>
                    <a:pt x="3332988" y="214884"/>
                  </a:lnTo>
                  <a:lnTo>
                    <a:pt x="3332988" y="0"/>
                  </a:lnTo>
                  <a:close/>
                </a:path>
              </a:pathLst>
            </a:custGeom>
            <a:solidFill>
              <a:srgbClr val="F1F1F1"/>
            </a:solidFill>
          </p:spPr>
          <p:txBody>
            <a:bodyPr wrap="square" lIns="0" tIns="0" rIns="0" bIns="0" rtlCol="0"/>
            <a:lstStyle/>
            <a:p>
              <a:endParaRPr/>
            </a:p>
          </p:txBody>
        </p:sp>
        <p:pic>
          <p:nvPicPr>
            <p:cNvPr id="7" name="object 7"/>
            <p:cNvPicPr/>
            <p:nvPr/>
          </p:nvPicPr>
          <p:blipFill>
            <a:blip r:embed="rId2" cstate="print"/>
            <a:stretch>
              <a:fillRect/>
            </a:stretch>
          </p:blipFill>
          <p:spPr>
            <a:xfrm>
              <a:off x="11399519" y="6214872"/>
              <a:ext cx="202692" cy="204215"/>
            </a:xfrm>
            <a:prstGeom prst="rect">
              <a:avLst/>
            </a:prstGeom>
          </p:spPr>
        </p:pic>
      </p:gr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834</TotalTime>
  <Words>2947</Words>
  <Application>Microsoft Office PowerPoint</Application>
  <PresentationFormat>Widescreen</PresentationFormat>
  <Paragraphs>490</Paragraphs>
  <Slides>56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Arial MT</vt:lpstr>
      <vt:lpstr>Calibri</vt:lpstr>
      <vt:lpstr>Roboto</vt:lpstr>
      <vt:lpstr>Times New Roman</vt:lpstr>
      <vt:lpstr>Office Theme</vt:lpstr>
      <vt:lpstr>PowerPoint Presentation</vt:lpstr>
      <vt:lpstr>CHAPTER-4</vt:lpstr>
      <vt:lpstr>Contents</vt:lpstr>
      <vt:lpstr>1. Function :</vt:lpstr>
      <vt:lpstr>Syntax of Functions in C </vt:lpstr>
      <vt:lpstr>Function Declarations </vt:lpstr>
      <vt:lpstr>Function Definition</vt:lpstr>
      <vt:lpstr>Structure :</vt:lpstr>
      <vt:lpstr>Function Call:</vt:lpstr>
      <vt:lpstr>Working concept : </vt:lpstr>
      <vt:lpstr>Example: :</vt:lpstr>
      <vt:lpstr>Output</vt:lpstr>
      <vt:lpstr>Function Return Type </vt:lpstr>
      <vt:lpstr>Function Arguments:</vt:lpstr>
      <vt:lpstr>How Does C Function Work?</vt:lpstr>
      <vt:lpstr>Types of Functions</vt:lpstr>
      <vt:lpstr>1. Library Function Flowchart of For Loop</vt:lpstr>
      <vt:lpstr>Example: for loop</vt:lpstr>
      <vt:lpstr> Library Function</vt:lpstr>
      <vt:lpstr>2. User Defined Function</vt:lpstr>
      <vt:lpstr>User Defined Function Example:</vt:lpstr>
      <vt:lpstr>Passing Parameters to Functions</vt:lpstr>
      <vt:lpstr>Example: </vt:lpstr>
      <vt:lpstr>We can pass arguments to the C function in two ways:</vt:lpstr>
      <vt:lpstr> call by Value example :</vt:lpstr>
      <vt:lpstr>2. Call by Reference </vt:lpstr>
      <vt:lpstr>Example :</vt:lpstr>
      <vt:lpstr>Output :</vt:lpstr>
      <vt:lpstr>Advantages of Functions in C</vt:lpstr>
      <vt:lpstr>Disadvantages of Functions in C</vt:lpstr>
      <vt:lpstr>Function Pointer in C</vt:lpstr>
      <vt:lpstr>Continue…</vt:lpstr>
      <vt:lpstr>Calling A function through function pointer</vt:lpstr>
      <vt:lpstr>Example :</vt:lpstr>
      <vt:lpstr> </vt:lpstr>
      <vt:lpstr>Passing A function's address as an Argument to other function</vt:lpstr>
      <vt:lpstr>Let's see a simple example of how we can pass the function pointer as a parameter.</vt:lpstr>
      <vt:lpstr>Output :</vt:lpstr>
      <vt:lpstr>Types of Pointer function Creation</vt:lpstr>
      <vt:lpstr>Function Call </vt:lpstr>
      <vt:lpstr>PowerPoint Presentation</vt:lpstr>
      <vt:lpstr>PowerPoint Presentation</vt:lpstr>
      <vt:lpstr>PowerPoint Presentation</vt:lpstr>
      <vt:lpstr>Recursion:</vt:lpstr>
      <vt:lpstr>PowerPoint Presentation</vt:lpstr>
      <vt:lpstr>PowerPoint Presentation</vt:lpstr>
      <vt:lpstr>What is Tail Recursion</vt:lpstr>
      <vt:lpstr>Tree recursion : Recursion</vt:lpstr>
      <vt:lpstr>Head Recursion:</vt:lpstr>
      <vt:lpstr>Example :</vt:lpstr>
      <vt:lpstr>Storage classes:</vt:lpstr>
      <vt:lpstr>PowerPoint Presentation</vt:lpstr>
      <vt:lpstr>Auto:</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Work</dc:creator>
  <cp:lastModifiedBy>Dell</cp:lastModifiedBy>
  <cp:revision>338</cp:revision>
  <dcterms:created xsi:type="dcterms:W3CDTF">2023-09-07T11:15:05Z</dcterms:created>
  <dcterms:modified xsi:type="dcterms:W3CDTF">2023-10-05T07:16:34Z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2022-01-10T00:00:00Z</vt:filetime>
  </property>
  <property fmtid="{D5CDD505-2E9C-101B-9397-08002B2CF9AE}" pid="3" name="Creator">
    <vt:lpwstr>Microsoft® PowerPoint® 2019</vt:lpwstr>
  </property>
  <property fmtid="{D5CDD505-2E9C-101B-9397-08002B2CF9AE}" pid="4" name="LastSaved">
    <vt:filetime>2023-09-07T00:00:00Z</vt:filetime>
  </property>
</Properties>
</file>