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74" r:id="rId5"/>
    <p:sldId id="277" r:id="rId6"/>
    <p:sldId id="278" r:id="rId7"/>
    <p:sldId id="281" r:id="rId8"/>
    <p:sldId id="279" r:id="rId9"/>
    <p:sldId id="280" r:id="rId10"/>
    <p:sldId id="276" r:id="rId11"/>
    <p:sldId id="282" r:id="rId12"/>
    <p:sldId id="283" r:id="rId13"/>
    <p:sldId id="284" r:id="rId14"/>
    <p:sldId id="289" r:id="rId15"/>
    <p:sldId id="285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9" r:id="rId27"/>
    <p:sldId id="297" r:id="rId28"/>
    <p:sldId id="298" r:id="rId29"/>
    <p:sldId id="300" r:id="rId30"/>
    <p:sldId id="301" r:id="rId31"/>
    <p:sldId id="303" r:id="rId32"/>
    <p:sldId id="304" r:id="rId33"/>
    <p:sldId id="305" r:id="rId34"/>
    <p:sldId id="306" r:id="rId35"/>
    <p:sldId id="307" r:id="rId36"/>
    <p:sldId id="308" r:id="rId37"/>
    <p:sldId id="302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27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26" autoAdjust="0"/>
  </p:normalViewPr>
  <p:slideViewPr>
    <p:cSldViewPr>
      <p:cViewPr varScale="1">
        <p:scale>
          <a:sx n="64" d="100"/>
          <a:sy n="64" d="100"/>
        </p:scale>
        <p:origin x="95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16FD0-DD2F-478A-8134-AF88AB42B0D9}" type="datetimeFigureOut">
              <a:rPr lang="en-IN" smtClean="0"/>
              <a:t>13-10-2023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D28D1-5703-4F89-B45E-3A920BDDC1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5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D28D1-5703-4F89-B45E-3A920BDDC190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55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D28D1-5703-4F89-B45E-3A920BDDC190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08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4D28D1-5703-4F89-B45E-3A920BDDC190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7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6980" y="3079750"/>
            <a:ext cx="209804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0712" y="2491587"/>
            <a:ext cx="5297170" cy="410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61176"/>
            <a:ext cx="12192000" cy="497205"/>
          </a:xfrm>
          <a:custGeom>
            <a:avLst/>
            <a:gdLst/>
            <a:ahLst/>
            <a:cxnLst/>
            <a:rect l="l" t="t" r="r" b="b"/>
            <a:pathLst>
              <a:path w="12192000" h="497204">
                <a:moveTo>
                  <a:pt x="0" y="496824"/>
                </a:moveTo>
                <a:lnTo>
                  <a:pt x="12192000" y="496824"/>
                </a:lnTo>
                <a:lnTo>
                  <a:pt x="1219200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214116"/>
            <a:ext cx="12192000" cy="2790825"/>
          </a:xfrm>
          <a:custGeom>
            <a:avLst/>
            <a:gdLst/>
            <a:ahLst/>
            <a:cxnLst/>
            <a:rect l="l" t="t" r="r" b="b"/>
            <a:pathLst>
              <a:path w="12192000" h="2790825">
                <a:moveTo>
                  <a:pt x="0" y="2790444"/>
                </a:moveTo>
                <a:lnTo>
                  <a:pt x="12192000" y="2790444"/>
                </a:lnTo>
                <a:lnTo>
                  <a:pt x="12192000" y="0"/>
                </a:lnTo>
                <a:lnTo>
                  <a:pt x="0" y="0"/>
                </a:lnTo>
                <a:lnTo>
                  <a:pt x="0" y="2790444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107" y="362711"/>
            <a:ext cx="8939784" cy="28574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4595" y="4000500"/>
            <a:ext cx="5702808" cy="5715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0791" y="4946903"/>
            <a:ext cx="4090416" cy="2606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0712" y="2722626"/>
            <a:ext cx="11250574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www.paruluniversity.ac.in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01748" y="1722882"/>
            <a:ext cx="90424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21740">
              <a:lnSpc>
                <a:spcPct val="100000"/>
              </a:lnSpc>
              <a:spcBef>
                <a:spcPts val="105"/>
              </a:spcBef>
            </a:pPr>
            <a:r>
              <a:rPr lang="en-IN" sz="5400" b="1" spc="-5" dirty="0" smtClean="0">
                <a:latin typeface="Arial"/>
                <a:cs typeface="Arial"/>
              </a:rPr>
              <a:t>Arrays</a:t>
            </a:r>
            <a:r>
              <a:rPr lang="en-IN" sz="5400" b="1" spc="-5" dirty="0">
                <a:latin typeface="Arial"/>
                <a:cs typeface="Arial"/>
              </a:rPr>
              <a:t> 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33731" y="2739389"/>
            <a:ext cx="6705599" cy="109286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18440" marR="5080" indent="-206375">
              <a:lnSpc>
                <a:spcPct val="100800"/>
              </a:lnSpc>
              <a:spcBef>
                <a:spcPts val="80"/>
              </a:spcBef>
            </a:pPr>
            <a:r>
              <a:rPr sz="2400" b="1" spc="-5" dirty="0" smtClean="0">
                <a:latin typeface="Calibri"/>
                <a:cs typeface="Calibri"/>
              </a:rPr>
              <a:t>Prof.</a:t>
            </a:r>
            <a:r>
              <a:rPr lang="en-US" sz="2400" b="1" spc="-5" dirty="0" smtClean="0">
                <a:latin typeface="Calibri"/>
                <a:cs typeface="Calibri"/>
              </a:rPr>
              <a:t> </a:t>
            </a:r>
            <a:r>
              <a:rPr lang="en-US" sz="2400" b="1" spc="-5" dirty="0" err="1" smtClean="0">
                <a:latin typeface="Calibri"/>
                <a:cs typeface="Calibri"/>
              </a:rPr>
              <a:t>Arpita</a:t>
            </a:r>
            <a:r>
              <a:rPr lang="en-US" sz="2400" b="1" spc="-5" dirty="0" smtClean="0">
                <a:latin typeface="Calibri"/>
                <a:cs typeface="Calibri"/>
              </a:rPr>
              <a:t> </a:t>
            </a:r>
            <a:r>
              <a:rPr lang="en-US" sz="2400" b="1" spc="-5" dirty="0" smtClean="0">
                <a:latin typeface="Calibri"/>
                <a:cs typeface="Calibri"/>
              </a:rPr>
              <a:t>Vaidya</a:t>
            </a:r>
            <a:endParaRPr lang="en-US" sz="2200" b="1" spc="-5" dirty="0" smtClean="0">
              <a:latin typeface="Calibri"/>
              <a:cs typeface="Calibri"/>
            </a:endParaRPr>
          </a:p>
          <a:p>
            <a:pPr marL="218440" marR="5080" indent="-206375">
              <a:lnSpc>
                <a:spcPct val="100800"/>
              </a:lnSpc>
              <a:spcBef>
                <a:spcPts val="80"/>
              </a:spcBef>
            </a:pPr>
            <a:r>
              <a:rPr lang="en-US" sz="2200" b="1" spc="-5" dirty="0" smtClean="0">
                <a:latin typeface="Calibri"/>
                <a:cs typeface="Calibri"/>
              </a:rPr>
              <a:t>Assistant Professor</a:t>
            </a:r>
          </a:p>
          <a:p>
            <a:pPr marL="218440" marR="5080" indent="-206375">
              <a:lnSpc>
                <a:spcPct val="100800"/>
              </a:lnSpc>
              <a:spcBef>
                <a:spcPts val="80"/>
              </a:spcBef>
            </a:pPr>
            <a:r>
              <a:rPr sz="2200" spc="-5" dirty="0" smtClean="0">
                <a:latin typeface="Calibri"/>
                <a:cs typeface="Calibri"/>
              </a:rPr>
              <a:t>Computer</a:t>
            </a:r>
            <a:r>
              <a:rPr sz="2200" spc="5" dirty="0" smtClean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Science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lang="en-US" sz="2200" spc="-5" dirty="0" smtClean="0">
                <a:latin typeface="Calibri"/>
                <a:cs typeface="Calibri"/>
              </a:rPr>
              <a:t>and</a:t>
            </a:r>
            <a:r>
              <a:rPr sz="2200" spc="-10" dirty="0" smtClean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Engineering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600" y="318515"/>
            <a:ext cx="10439400" cy="6308090"/>
            <a:chOff x="1889760" y="318515"/>
            <a:chExt cx="9921240" cy="630809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7992" y="318515"/>
              <a:ext cx="3176016" cy="9799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60" y="2692908"/>
              <a:ext cx="124967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7272" y="2692908"/>
              <a:ext cx="124968" cy="9296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08307" y="6423660"/>
              <a:ext cx="202692" cy="202692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/>
        </p:nvCxnSpPr>
        <p:spPr>
          <a:xfrm flipV="1">
            <a:off x="1516949" y="2716148"/>
            <a:ext cx="8588853" cy="46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638" y="1695069"/>
            <a:ext cx="70587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Initialing and Accessing an Array</a:t>
            </a:r>
            <a:endParaRPr lang="en-IN" dirty="0"/>
          </a:p>
        </p:txBody>
      </p:sp>
      <p:grpSp>
        <p:nvGrpSpPr>
          <p:cNvPr id="5" name="object 5"/>
          <p:cNvGrpSpPr/>
          <p:nvPr/>
        </p:nvGrpSpPr>
        <p:grpSpPr>
          <a:xfrm>
            <a:off x="8752331" y="6071615"/>
            <a:ext cx="3439795" cy="347980"/>
            <a:chOff x="8752331" y="6071615"/>
            <a:chExt cx="3439795" cy="347980"/>
          </a:xfrm>
        </p:grpSpPr>
        <p:sp>
          <p:nvSpPr>
            <p:cNvPr id="6" name="object 6"/>
            <p:cNvSpPr/>
            <p:nvPr/>
          </p:nvSpPr>
          <p:spPr>
            <a:xfrm>
              <a:off x="8752332" y="6071615"/>
              <a:ext cx="3439795" cy="216535"/>
            </a:xfrm>
            <a:custGeom>
              <a:avLst/>
              <a:gdLst/>
              <a:ahLst/>
              <a:cxnLst/>
              <a:rect l="l" t="t" r="r" b="b"/>
              <a:pathLst>
                <a:path w="3439795" h="21653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w="3439795" h="21653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</p:spPr>
        </p:pic>
      </p:grp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20232" y="2404382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</a:rPr>
              <a:t>Declaring, initializing and accessing single integer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20079" y="2770142"/>
            <a:ext cx="11422255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mark=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90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    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//variable mark is initialized with value 90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//mark value printed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20232" y="3554784"/>
            <a:ext cx="7271168" cy="36576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just"/>
            <a:r>
              <a:rPr lang="en-IN" sz="2000" dirty="0">
                <a:solidFill>
                  <a:schemeClr val="bg1"/>
                </a:solidFill>
              </a:rPr>
              <a:t>Declaring, initializing and accessing integer array variable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3780" y="3910218"/>
            <a:ext cx="11422255" cy="1938992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85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76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//mark is initialized with 5 values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85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75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65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55</a:t>
            </a:r>
            <a:endParaRPr lang="en-US" sz="20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20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//prints 45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19200" y="6179882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mark[5]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202689"/>
              </p:ext>
            </p:extLst>
          </p:nvPr>
        </p:nvGraphicFramePr>
        <p:xfrm>
          <a:off x="2573205" y="5859778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39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855" y="1242505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636" y="1311178"/>
            <a:ext cx="70587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Read(Scan) Array Elements</a:t>
            </a:r>
            <a:endParaRPr lang="en-IN" dirty="0"/>
          </a:p>
        </p:txBody>
      </p:sp>
      <p:grpSp>
        <p:nvGrpSpPr>
          <p:cNvPr id="5" name="object 5"/>
          <p:cNvGrpSpPr/>
          <p:nvPr/>
        </p:nvGrpSpPr>
        <p:grpSpPr>
          <a:xfrm>
            <a:off x="8752331" y="6071615"/>
            <a:ext cx="3439795" cy="347980"/>
            <a:chOff x="8752331" y="6071615"/>
            <a:chExt cx="3439795" cy="347980"/>
          </a:xfrm>
        </p:grpSpPr>
        <p:sp>
          <p:nvSpPr>
            <p:cNvPr id="6" name="object 6"/>
            <p:cNvSpPr/>
            <p:nvPr/>
          </p:nvSpPr>
          <p:spPr>
            <a:xfrm>
              <a:off x="8752332" y="6071615"/>
              <a:ext cx="3439795" cy="216535"/>
            </a:xfrm>
            <a:custGeom>
              <a:avLst/>
              <a:gdLst/>
              <a:ahLst/>
              <a:cxnLst/>
              <a:rect l="l" t="t" r="r" b="b"/>
              <a:pathLst>
                <a:path w="3439795" h="21653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w="3439795" h="21653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</p:spPr>
        </p:pic>
      </p:grp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927" y="1885759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Reading array without loop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34636" y="2214943"/>
            <a:ext cx="5299364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6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6324600" y="1885759"/>
            <a:ext cx="3058441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Reading array using loop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5978209" y="2214943"/>
            <a:ext cx="4777100" cy="34747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600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sz="16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 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sz="1600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,mark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6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sz="16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96087" y="6014816"/>
            <a:ext cx="11721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mark[5]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92041"/>
              </p:ext>
            </p:extLst>
          </p:nvPr>
        </p:nvGraphicFramePr>
        <p:xfrm>
          <a:off x="6976461" y="5772764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9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457" y="102799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083230"/>
            <a:ext cx="12420601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dirty="0"/>
              <a:t>Develop a program to count number of positive or negative number from an array of 10 </a:t>
            </a:r>
            <a:r>
              <a:rPr lang="en-US" sz="2400" dirty="0" smtClean="0"/>
              <a:t>Number</a:t>
            </a:r>
            <a:endParaRPr lang="en-IN" sz="2400" dirty="0"/>
          </a:p>
        </p:txBody>
      </p:sp>
      <p:grpSp>
        <p:nvGrpSpPr>
          <p:cNvPr id="5" name="object 5"/>
          <p:cNvGrpSpPr/>
          <p:nvPr/>
        </p:nvGrpSpPr>
        <p:grpSpPr>
          <a:xfrm>
            <a:off x="8752331" y="6071615"/>
            <a:ext cx="3439795" cy="347980"/>
            <a:chOff x="8752331" y="6071615"/>
            <a:chExt cx="3439795" cy="347980"/>
          </a:xfrm>
        </p:grpSpPr>
        <p:sp>
          <p:nvSpPr>
            <p:cNvPr id="6" name="object 6"/>
            <p:cNvSpPr/>
            <p:nvPr/>
          </p:nvSpPr>
          <p:spPr>
            <a:xfrm>
              <a:off x="8752332" y="6071615"/>
              <a:ext cx="3439795" cy="216535"/>
            </a:xfrm>
            <a:custGeom>
              <a:avLst/>
              <a:gdLst/>
              <a:ahLst/>
              <a:cxnLst/>
              <a:rect l="l" t="t" r="r" b="b"/>
              <a:pathLst>
                <a:path w="3439795" h="21653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w="3439795" h="21653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</p:spPr>
        </p:pic>
      </p:grp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27312" y="168814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27312" y="2017326"/>
            <a:ext cx="5992488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i,pos,neg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,&amp;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num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=pos+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=neg+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"Positive=%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d,Negative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pos,eg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92787" y="2286000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92787" y="2615184"/>
            <a:ext cx="3996771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Positive=8,Negative=2</a:t>
            </a:r>
          </a:p>
        </p:txBody>
      </p:sp>
    </p:spTree>
    <p:extLst>
      <p:ext uri="{BB962C8B-B14F-4D97-AF65-F5344CB8AC3E}">
        <p14:creationId xmlns:p14="http://schemas.microsoft.com/office/powerpoint/2010/main" val="226043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6934200" cy="406585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Two dimensional Array in 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86127"/>
            <a:ext cx="5791200" cy="417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6934200" cy="406585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  <a:p>
            <a:pPr marL="342900" indent="-342900">
              <a:buAutoNum type="arabicParenR"/>
            </a:pPr>
            <a:endParaRPr lang="en-US" sz="2000" dirty="0"/>
          </a:p>
          <a:p>
            <a:pPr marL="342900" indent="-342900">
              <a:buAutoNum type="arabicParenR"/>
            </a:pPr>
            <a:endParaRPr lang="en-US" sz="2000" dirty="0" smtClean="0"/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Two dimensional Array in 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 txBox="1">
            <a:spLocks/>
          </p:cNvSpPr>
          <p:nvPr/>
        </p:nvSpPr>
        <p:spPr>
          <a:xfrm>
            <a:off x="7391400" y="2563091"/>
            <a:ext cx="4772891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kern="0" dirty="0" smtClean="0"/>
              <a:t>A two dimensional array can be seen as a table with </a:t>
            </a:r>
            <a:r>
              <a:rPr lang="en-US" sz="20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‘x’</a:t>
            </a:r>
            <a:r>
              <a:rPr lang="en-US" sz="2000" kern="0" dirty="0" smtClean="0"/>
              <a:t> rows and </a:t>
            </a:r>
            <a:r>
              <a:rPr lang="en-US" sz="20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‘y’</a:t>
            </a:r>
            <a:r>
              <a:rPr lang="en-US" sz="2000" kern="0" dirty="0" smtClean="0"/>
              <a:t> columns.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kern="0" dirty="0" smtClean="0"/>
              <a:t>The row number ranges from </a:t>
            </a:r>
            <a:r>
              <a:rPr lang="en-US" sz="20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0</a:t>
            </a:r>
            <a:r>
              <a:rPr lang="en-US" sz="2000" kern="0" dirty="0" smtClean="0"/>
              <a:t> to </a:t>
            </a:r>
            <a:r>
              <a:rPr lang="en-US" sz="20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(x-1) </a:t>
            </a:r>
            <a:r>
              <a:rPr lang="en-US" sz="2000" kern="0" dirty="0" smtClean="0"/>
              <a:t>and column number ranges from </a:t>
            </a:r>
            <a:r>
              <a:rPr lang="en-US" sz="20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0</a:t>
            </a:r>
            <a:r>
              <a:rPr lang="en-US" sz="2000" kern="0" dirty="0" smtClean="0"/>
              <a:t> to </a:t>
            </a:r>
            <a:r>
              <a:rPr lang="en-US" sz="20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(y-1). </a:t>
            </a:r>
            <a:endParaRPr lang="en-US" sz="2000" kern="0" dirty="0">
              <a:solidFill>
                <a:srgbClr val="F92672"/>
              </a:solidFill>
              <a:cs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5410200" y="4267200"/>
          <a:ext cx="6299200" cy="2209800"/>
        </p:xfrm>
        <a:graphic>
          <a:graphicData uri="http://schemas.openxmlformats.org/drawingml/2006/table">
            <a:tbl>
              <a:tblPr firstRow="1" bandRow="1"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data[0][0]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data[0][1]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data[0][2]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data[1][0]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data[1][1]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data[1][2]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data[2][0]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data[2][1]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data[2][2]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0" y="2301581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2630765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x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y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0" y="3155261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3471880"/>
            <a:ext cx="694944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 </a:t>
            </a:r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//This array can hold 9 elements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1258" y="4423673"/>
            <a:ext cx="230063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int data[3][3];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5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056893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-6927" y="1083181"/>
            <a:ext cx="10563225" cy="590677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Initialing and Accessing a 2D Array: Example-1</a:t>
            </a:r>
            <a:endParaRPr lang="en-US" dirty="0"/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3457" y="1655948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0" y="1985132"/>
            <a:ext cx="6082543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 = { 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0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1 with 3 elements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//row 2 with 3 </a:t>
            </a:r>
            <a:r>
              <a:rPr lang="en-US" b="1" dirty="0" smtClean="0">
                <a:solidFill>
                  <a:srgbClr val="6A9955"/>
                </a:solidFill>
                <a:latin typeface="Consolas" panose="020B0609020204030204" pitchFamily="49" charset="0"/>
              </a:rPr>
              <a:t>elements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//1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//2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//3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//4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//5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"%d\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n"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//6</a:t>
            </a:r>
          </a:p>
          <a:p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//7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//8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//9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3457" y="6232449"/>
            <a:ext cx="6082543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 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can be initialized like this also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]={{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},{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8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}};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609128"/>
              </p:ext>
            </p:extLst>
          </p:nvPr>
        </p:nvGraphicFramePr>
        <p:xfrm>
          <a:off x="7179084" y="2277308"/>
          <a:ext cx="4760686" cy="2303384"/>
        </p:xfrm>
        <a:graphic>
          <a:graphicData uri="http://schemas.openxmlformats.org/drawingml/2006/table">
            <a:tbl>
              <a:tblPr firstRow="1" bandRow="1"/>
              <a:tblGrid>
                <a:gridCol w="90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1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58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Column-0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Column-1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Column-2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Row-0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Row-1</a:t>
                      </a:r>
                      <a:endParaRPr lang="en-US" sz="11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8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Row-2</a:t>
                      </a:r>
                      <a:endParaRPr lang="en-US" sz="110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9</a:t>
                      </a:r>
                      <a:endParaRPr lang="en-US" sz="1100" b="1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2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927" y="1143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-13854" y="114300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Read(Scan) 2D Array Elements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0" y="162166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0" y="1930065"/>
            <a:ext cx="5867400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"\n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865076"/>
            <a:ext cx="3344742" cy="140275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89073" y="326783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044171" y="3315059"/>
            <a:ext cx="3996771" cy="3416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element=2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1 2 3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4 5 6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7 8 9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5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927" y="101962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9760" y="1126657"/>
            <a:ext cx="11858625" cy="519001"/>
          </a:xfrm>
          <a:prstGeom prst="rect">
            <a:avLst/>
          </a:prstGeom>
        </p:spPr>
        <p:txBody>
          <a:bodyPr wrap="square" lIns="0" tIns="0" rIns="0" bIns="0">
            <a:normAutofit fontScale="67500" lnSpcReduction="20000"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en-US" kern="0" dirty="0" smtClean="0"/>
              <a:t>Develop a program to count number of positive, negative and zero elements from 3 X 3 matrix</a:t>
            </a:r>
            <a:endParaRPr lang="en-US" kern="0" dirty="0"/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-6927" y="1662877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-6927" y="1992061"/>
            <a:ext cx="7589520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data[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i,j,pos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,neg=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,zero=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;i++)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(j=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;j++)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array element="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,&amp;data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(data[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][j]&gt;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=pos+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(data[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][j]&lt;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neg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=neg+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zero=zero+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b="1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"positive=%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d,negative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d,zero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=%d"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pos,neg,zero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924800" y="1781342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924800" y="2110526"/>
            <a:ext cx="3749040" cy="283464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element=9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element=-7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element=13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 array element=8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positive=6,negative=2,zero=1</a:t>
            </a:r>
          </a:p>
        </p:txBody>
      </p:sp>
    </p:spTree>
    <p:extLst>
      <p:ext uri="{BB962C8B-B14F-4D97-AF65-F5344CB8AC3E}">
        <p14:creationId xmlns:p14="http://schemas.microsoft.com/office/powerpoint/2010/main" val="28809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Declaration &amp; Initialization of Pointer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19D10186-A669-C548-B14E-0BA5B4906599}"/>
              </a:ext>
            </a:extLst>
          </p:cNvPr>
          <p:cNvSpPr/>
          <p:nvPr/>
        </p:nvSpPr>
        <p:spPr>
          <a:xfrm>
            <a:off x="0" y="2252853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5629" y="2681259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</a:t>
            </a:r>
            <a:r>
              <a:rPr lang="en-IN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8088131-4C97-C048-8983-45874414A30A}"/>
              </a:ext>
            </a:extLst>
          </p:cNvPr>
          <p:cNvSpPr/>
          <p:nvPr/>
        </p:nvSpPr>
        <p:spPr>
          <a:xfrm>
            <a:off x="35609" y="306981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CB3693-B99C-DE49-8125-6B57A9A7CD37}"/>
              </a:ext>
            </a:extLst>
          </p:cNvPr>
          <p:cNvSpPr/>
          <p:nvPr/>
        </p:nvSpPr>
        <p:spPr>
          <a:xfrm>
            <a:off x="33728" y="3398996"/>
            <a:ext cx="5507377" cy="181588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a=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*p; 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assign memory address of a to pointer variable p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 = &amp;a;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a, *p, p);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0" y="2383333"/>
            <a:ext cx="563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p is integer pointer variable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&amp; is address of or referencing operator which returns memory address of variable.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* is indirection or dereferencing operator which returns value stored at that memory address.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&amp; operator is the inverse of * operator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x = a is same as x = *(&amp;a)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2A33A23-AC8A-0146-936C-3F606E2995D1}"/>
              </a:ext>
            </a:extLst>
          </p:cNvPr>
          <p:cNvSpPr/>
          <p:nvPr/>
        </p:nvSpPr>
        <p:spPr>
          <a:xfrm>
            <a:off x="0" y="521487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647C6-3618-9548-AFF1-CDB5599CC58D}"/>
              </a:ext>
            </a:extLst>
          </p:cNvPr>
          <p:cNvSpPr/>
          <p:nvPr/>
        </p:nvSpPr>
        <p:spPr>
          <a:xfrm>
            <a:off x="0" y="5529543"/>
            <a:ext cx="4787017" cy="30777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10 10 5000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779310"/>
            <a:ext cx="4495800" cy="16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4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052194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1230" y="1078482"/>
            <a:ext cx="12160770" cy="861774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sz="2800" dirty="0"/>
              <a:t>Write a program to print variable, address of pointer variable and pointer to pointer variable.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C uses pointers to create </a:t>
            </a:r>
            <a:r>
              <a:rPr lang="en-IN" sz="2800" dirty="0">
                <a:solidFill>
                  <a:srgbClr val="92D050"/>
                </a:solidFill>
              </a:rPr>
              <a:t>dynamic data structures,</a:t>
            </a:r>
            <a:r>
              <a:rPr lang="en-IN" sz="2800" dirty="0"/>
              <a:t> data structures built up from blocks of memory allocated from the heap at run-time. Example linked list, tree, etc.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C uses pointers to handle variable parameters passed to functions.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Pointers in C provide an alternative way to </a:t>
            </a:r>
            <a:r>
              <a:rPr lang="en-IN" sz="2800" dirty="0">
                <a:solidFill>
                  <a:srgbClr val="92D050"/>
                </a:solidFill>
              </a:rPr>
              <a:t>access information stored in arrays</a:t>
            </a:r>
            <a:r>
              <a:rPr lang="en-IN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Pointer use in </a:t>
            </a:r>
            <a:r>
              <a:rPr lang="en-IN" sz="2800" dirty="0">
                <a:solidFill>
                  <a:srgbClr val="92D050"/>
                </a:solidFill>
              </a:rPr>
              <a:t>system level programming </a:t>
            </a:r>
            <a:r>
              <a:rPr lang="en-IN" sz="2800" dirty="0"/>
              <a:t>where memory addresses are useful. For example shared memory used by multiple threads.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IN" sz="2800" dirty="0"/>
              <a:t>Pointers are used for file handling.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is the reason why C is versatile.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975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0" y="2572511"/>
              <a:ext cx="7240524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15511"/>
              <a:ext cx="12192000" cy="713740"/>
            </a:xfrm>
            <a:custGeom>
              <a:avLst/>
              <a:gdLst/>
              <a:ahLst/>
              <a:cxnLst/>
              <a:rect l="l" t="t" r="r" b="b"/>
              <a:pathLst>
                <a:path w="12192000" h="713739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563748" y="3760977"/>
            <a:ext cx="7066915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500" b="1" dirty="0" smtClean="0">
                <a:solidFill>
                  <a:srgbClr val="FFFFFF"/>
                </a:solidFill>
                <a:cs typeface="Calibri"/>
              </a:rPr>
              <a:t>Arrays</a:t>
            </a:r>
            <a:endParaRPr lang="en-IN" sz="3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CHAPTER-</a:t>
            </a:r>
            <a:r>
              <a:rPr lang="en-IN" spc="-5" dirty="0" smtClean="0"/>
              <a:t>1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Why use Pointer?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C uses pointers to create </a:t>
            </a:r>
            <a:r>
              <a:rPr lang="en-IN" sz="2800" dirty="0">
                <a:solidFill>
                  <a:srgbClr val="92D050"/>
                </a:solidFill>
              </a:rPr>
              <a:t>dynamic data structures,</a:t>
            </a:r>
            <a:r>
              <a:rPr lang="en-IN" sz="2800" dirty="0"/>
              <a:t> data structures built up from blocks of memory allocated from the heap at run-time. Example linked list, tree, etc.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C uses pointers to handle variable parameters passed to functions.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Pointers in C provide an alternative way to </a:t>
            </a:r>
            <a:r>
              <a:rPr lang="en-IN" sz="2800" dirty="0">
                <a:solidFill>
                  <a:srgbClr val="92D050"/>
                </a:solidFill>
              </a:rPr>
              <a:t>access information stored in arrays</a:t>
            </a:r>
            <a:r>
              <a:rPr lang="en-IN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dirty="0"/>
              <a:t>Pointer use in </a:t>
            </a:r>
            <a:r>
              <a:rPr lang="en-IN" sz="2800" dirty="0">
                <a:solidFill>
                  <a:srgbClr val="92D050"/>
                </a:solidFill>
              </a:rPr>
              <a:t>system level programming </a:t>
            </a:r>
            <a:r>
              <a:rPr lang="en-IN" sz="2800" dirty="0"/>
              <a:t>where memory addresses are useful. For example shared memory used by multiple threads.</a:t>
            </a:r>
          </a:p>
          <a:p>
            <a:pPr marL="457200" indent="-457200" fontAlgn="base">
              <a:buFont typeface="Wingdings" panose="05000000000000000000" pitchFamily="2" charset="2"/>
              <a:buChar char="q"/>
            </a:pPr>
            <a:r>
              <a:rPr lang="en-IN" sz="2800" dirty="0"/>
              <a:t>Pointers are used for file handling.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IN" sz="2800" dirty="0"/>
              <a:t>This is the reason why C is versatile.</a:t>
            </a:r>
            <a:br>
              <a:rPr lang="en-IN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0398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Pointer to Pointer – Double Pointer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kern="0" dirty="0" smtClean="0">
                <a:solidFill>
                  <a:schemeClr val="accent2">
                    <a:lumMod val="50000"/>
                  </a:schemeClr>
                </a:solidFill>
              </a:rPr>
              <a:t>Pointer </a:t>
            </a:r>
            <a:r>
              <a:rPr lang="en-US" sz="2800" kern="0" dirty="0">
                <a:solidFill>
                  <a:schemeClr val="accent2">
                    <a:lumMod val="50000"/>
                  </a:schemeClr>
                </a:solidFill>
              </a:rPr>
              <a:t>holds the address of another variable of same type.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kern="0" dirty="0">
                <a:solidFill>
                  <a:schemeClr val="accent2">
                    <a:lumMod val="50000"/>
                  </a:schemeClr>
                </a:solidFill>
              </a:rPr>
              <a:t>When a pointer holds the address of another pointer then such type of pointer is known as pointer-to-pointer or double pointer.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N" sz="2800" kern="0" dirty="0">
                <a:solidFill>
                  <a:schemeClr val="accent2">
                    <a:lumMod val="50000"/>
                  </a:schemeClr>
                </a:solidFill>
              </a:rPr>
              <a:t>The first pointer contains the address of the second pointer, which points to the location that contains the actual value.</a:t>
            </a:r>
            <a:endParaRPr lang="en-US" sz="2800" kern="0" dirty="0">
              <a:solidFill>
                <a:schemeClr val="accent2">
                  <a:lumMod val="50000"/>
                </a:schemeClr>
              </a:solidFill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IN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6BFC3EE9-579D-CB4F-9675-24D40E717E30}"/>
              </a:ext>
            </a:extLst>
          </p:cNvPr>
          <p:cNvSpPr/>
          <p:nvPr/>
        </p:nvSpPr>
        <p:spPr>
          <a:xfrm>
            <a:off x="152400" y="473975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21B5B-1718-6749-B9CF-04486E544C23}"/>
              </a:ext>
            </a:extLst>
          </p:cNvPr>
          <p:cNvSpPr/>
          <p:nvPr/>
        </p:nvSpPr>
        <p:spPr>
          <a:xfrm>
            <a:off x="152400" y="5016361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**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ptr_variablename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C7F809-E1A1-C547-A765-4B52CA6AD76F}"/>
              </a:ext>
            </a:extLst>
          </p:cNvPr>
          <p:cNvSpPr/>
          <p:nvPr/>
        </p:nvSpPr>
        <p:spPr>
          <a:xfrm>
            <a:off x="152400" y="5664862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07BD5-26E6-A14A-BFD9-3DC43820C0E1}"/>
              </a:ext>
            </a:extLst>
          </p:cNvPr>
          <p:cNvSpPr txBox="1"/>
          <p:nvPr/>
        </p:nvSpPr>
        <p:spPr>
          <a:xfrm>
            <a:off x="6858000" y="4794490"/>
            <a:ext cx="1381489" cy="369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Pointer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C43461-D50D-2A4E-862F-42FA4A2FE6AE}"/>
              </a:ext>
            </a:extLst>
          </p:cNvPr>
          <p:cNvSpPr txBox="1"/>
          <p:nvPr/>
        </p:nvSpPr>
        <p:spPr>
          <a:xfrm>
            <a:off x="8491354" y="4805563"/>
            <a:ext cx="1381489" cy="369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AAA09-99A4-C04F-B706-4CAEEDEC1DE9}"/>
              </a:ext>
            </a:extLst>
          </p:cNvPr>
          <p:cNvSpPr txBox="1"/>
          <p:nvPr/>
        </p:nvSpPr>
        <p:spPr>
          <a:xfrm>
            <a:off x="10124708" y="4813329"/>
            <a:ext cx="1381489" cy="3693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8AA19F-3AAA-6748-BF0C-F2FC5DD85601}"/>
              </a:ext>
            </a:extLst>
          </p:cNvPr>
          <p:cNvSpPr txBox="1"/>
          <p:nvPr/>
        </p:nvSpPr>
        <p:spPr>
          <a:xfrm>
            <a:off x="7112134" y="5849528"/>
            <a:ext cx="11273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4425B-F22E-1145-9994-075271151CBD}"/>
              </a:ext>
            </a:extLst>
          </p:cNvPr>
          <p:cNvSpPr txBox="1"/>
          <p:nvPr/>
        </p:nvSpPr>
        <p:spPr>
          <a:xfrm>
            <a:off x="8851967" y="5895247"/>
            <a:ext cx="11273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0DC18-98D5-AD4B-BD3D-C8735AA9762A}"/>
              </a:ext>
            </a:extLst>
          </p:cNvPr>
          <p:cNvSpPr txBox="1"/>
          <p:nvPr/>
        </p:nvSpPr>
        <p:spPr>
          <a:xfrm>
            <a:off x="10591800" y="5849528"/>
            <a:ext cx="1127355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D79556-CDDE-B045-A303-923B54C3FA77}"/>
              </a:ext>
            </a:extLst>
          </p:cNvPr>
          <p:cNvCxnSpPr/>
          <p:nvPr/>
        </p:nvCxnSpPr>
        <p:spPr>
          <a:xfrm>
            <a:off x="8327559" y="6034194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E2EF0B-D1F9-944C-ABF0-C886E04E33DA}"/>
              </a:ext>
            </a:extLst>
          </p:cNvPr>
          <p:cNvCxnSpPr/>
          <p:nvPr/>
        </p:nvCxnSpPr>
        <p:spPr>
          <a:xfrm>
            <a:off x="10096123" y="6039001"/>
            <a:ext cx="436338" cy="137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4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052195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0" y="1052195"/>
            <a:ext cx="12192000" cy="39560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sz="2400" dirty="0"/>
              <a:t>Write a program to print variable, address of pointer variable and pointer to pointer variable.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0" y="1695450"/>
            <a:ext cx="8472276" cy="329320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() 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3000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address of </a:t>
            </a:r>
            <a:r>
              <a:rPr lang="en-IN" sz="1600" b="1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address of </a:t>
            </a:r>
            <a:r>
              <a:rPr lang="en-IN" sz="1600" b="1" dirty="0" err="1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using address of operator &amp;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of 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"Value available at **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**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pptr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C41A6BE6-E231-BA4C-BA83-72B739C39BAF}"/>
              </a:ext>
            </a:extLst>
          </p:cNvPr>
          <p:cNvSpPr/>
          <p:nvPr/>
        </p:nvSpPr>
        <p:spPr>
          <a:xfrm>
            <a:off x="0" y="5221319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89FE68-BCE8-454F-B6D7-830E382636F9}"/>
              </a:ext>
            </a:extLst>
          </p:cNvPr>
          <p:cNvSpPr/>
          <p:nvPr/>
        </p:nvSpPr>
        <p:spPr>
          <a:xfrm>
            <a:off x="877915" y="5550503"/>
            <a:ext cx="4787017" cy="73866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of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available at *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Value available at **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pptr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= 3000</a:t>
            </a:r>
          </a:p>
        </p:txBody>
      </p:sp>
    </p:spTree>
    <p:extLst>
      <p:ext uri="{BB962C8B-B14F-4D97-AF65-F5344CB8AC3E}">
        <p14:creationId xmlns:p14="http://schemas.microsoft.com/office/powerpoint/2010/main" val="1087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Relation between Array &amp; Pointer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When we declare an array, compiler allocates continuous blocks of memory so that all the elements of an array can be stored in that memory.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address of first allocated byte or the address of first element is assigned to an array name.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Thus array name works as </a:t>
            </a:r>
            <a:r>
              <a:rPr lang="en-US" sz="2800" dirty="0">
                <a:solidFill>
                  <a:srgbClr val="92D050"/>
                </a:solidFill>
              </a:rPr>
              <a:t>pointer variable</a:t>
            </a:r>
            <a:r>
              <a:rPr lang="en-US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address of first element is also known as </a:t>
            </a:r>
            <a:r>
              <a:rPr lang="en-US" sz="2800" dirty="0">
                <a:solidFill>
                  <a:srgbClr val="92D050"/>
                </a:solidFill>
              </a:rPr>
              <a:t>base address</a:t>
            </a:r>
            <a:r>
              <a:rPr lang="en-US" sz="2800" dirty="0" smtClean="0"/>
              <a:t>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0670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Relation between Array &amp; Pointer – </a:t>
            </a:r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72" y="2284878"/>
            <a:ext cx="899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Example: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a[10], *p;</a:t>
            </a:r>
          </a:p>
          <a:p>
            <a:pPr algn="just"/>
            <a:r>
              <a:rPr lang="en-US" sz="2000" dirty="0"/>
              <a:t>a[0] is same as *(a+0), a[2] is same as *(a+2) and a[</a:t>
            </a:r>
            <a:r>
              <a:rPr lang="en-US" sz="2000" dirty="0" err="1"/>
              <a:t>i</a:t>
            </a:r>
            <a:r>
              <a:rPr lang="en-US" sz="2000" dirty="0"/>
              <a:t>] is same as *(</a:t>
            </a:r>
            <a:r>
              <a:rPr lang="en-US" sz="2000" dirty="0" err="1"/>
              <a:t>a+i</a:t>
            </a:r>
            <a:r>
              <a:rPr lang="en-US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74AC3-A336-F344-9BDA-3778B523D65A}"/>
              </a:ext>
            </a:extLst>
          </p:cNvPr>
          <p:cNvSpPr txBox="1"/>
          <p:nvPr/>
        </p:nvSpPr>
        <p:spPr>
          <a:xfrm>
            <a:off x="990600" y="431187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74AC3-A336-F344-9BDA-3778B523D65A}"/>
              </a:ext>
            </a:extLst>
          </p:cNvPr>
          <p:cNvSpPr txBox="1"/>
          <p:nvPr/>
        </p:nvSpPr>
        <p:spPr>
          <a:xfrm>
            <a:off x="609600" y="3282989"/>
            <a:ext cx="105120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C4C61-FDDE-1446-AB95-BD1292FB9EB0}"/>
              </a:ext>
            </a:extLst>
          </p:cNvPr>
          <p:cNvSpPr/>
          <p:nvPr/>
        </p:nvSpPr>
        <p:spPr>
          <a:xfrm>
            <a:off x="2046797" y="3246975"/>
            <a:ext cx="1046748" cy="38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711F8-33C5-4245-8871-0270A594E434}"/>
              </a:ext>
            </a:extLst>
          </p:cNvPr>
          <p:cNvSpPr txBox="1"/>
          <p:nvPr/>
        </p:nvSpPr>
        <p:spPr>
          <a:xfrm>
            <a:off x="5570400" y="3265438"/>
            <a:ext cx="1051200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FAFB3A-29E4-F146-98F2-7516246DAC0D}"/>
              </a:ext>
            </a:extLst>
          </p:cNvPr>
          <p:cNvSpPr/>
          <p:nvPr/>
        </p:nvSpPr>
        <p:spPr>
          <a:xfrm>
            <a:off x="7543800" y="3166910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*(a+0)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F99CBB-9B5A-6F49-8F71-B06DCEC6E9B9}"/>
              </a:ext>
            </a:extLst>
          </p:cNvPr>
          <p:cNvSpPr/>
          <p:nvPr/>
        </p:nvSpPr>
        <p:spPr>
          <a:xfrm>
            <a:off x="2059289" y="3634623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a[1]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C3BD6-10D7-DB4A-AF85-362D7D9CD1CB}"/>
              </a:ext>
            </a:extLst>
          </p:cNvPr>
          <p:cNvSpPr txBox="1"/>
          <p:nvPr/>
        </p:nvSpPr>
        <p:spPr>
          <a:xfrm>
            <a:off x="5570400" y="3734523"/>
            <a:ext cx="10512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a+1: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DA7265-5F07-174F-A0B6-7889DBEF08B6}"/>
              </a:ext>
            </a:extLst>
          </p:cNvPr>
          <p:cNvSpPr/>
          <p:nvPr/>
        </p:nvSpPr>
        <p:spPr>
          <a:xfrm>
            <a:off x="7550046" y="3661153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366F0A-C8DE-CC4B-BC6C-DB8336D57686}"/>
              </a:ext>
            </a:extLst>
          </p:cNvPr>
          <p:cNvSpPr txBox="1"/>
          <p:nvPr/>
        </p:nvSpPr>
        <p:spPr>
          <a:xfrm>
            <a:off x="8987148" y="3256206"/>
            <a:ext cx="10512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D546E-32EA-AD41-B5C2-336C6EAAEB28}"/>
              </a:ext>
            </a:extLst>
          </p:cNvPr>
          <p:cNvSpPr txBox="1"/>
          <p:nvPr/>
        </p:nvSpPr>
        <p:spPr>
          <a:xfrm>
            <a:off x="8999640" y="3610697"/>
            <a:ext cx="10512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AE2246-6D27-9A48-A501-42E8861762E5}"/>
              </a:ext>
            </a:extLst>
          </p:cNvPr>
          <p:cNvSpPr/>
          <p:nvPr/>
        </p:nvSpPr>
        <p:spPr>
          <a:xfrm>
            <a:off x="2046797" y="4135808"/>
            <a:ext cx="1046747" cy="78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696385-0999-B54D-98CC-FC7D9364A49B}"/>
              </a:ext>
            </a:extLst>
          </p:cNvPr>
          <p:cNvSpPr/>
          <p:nvPr/>
        </p:nvSpPr>
        <p:spPr>
          <a:xfrm>
            <a:off x="7550046" y="4130385"/>
            <a:ext cx="1046748" cy="834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4B920C-2090-9A40-B490-3930FFB8D875}"/>
              </a:ext>
            </a:extLst>
          </p:cNvPr>
          <p:cNvSpPr/>
          <p:nvPr/>
        </p:nvSpPr>
        <p:spPr>
          <a:xfrm>
            <a:off x="2059289" y="4931828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1EB643-1F51-A448-98C4-02EBEE469BD5}"/>
              </a:ext>
            </a:extLst>
          </p:cNvPr>
          <p:cNvSpPr/>
          <p:nvPr/>
        </p:nvSpPr>
        <p:spPr>
          <a:xfrm>
            <a:off x="2059289" y="5408532"/>
            <a:ext cx="1034255" cy="8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68D8E3-8612-744E-9390-625B79A2BE0E}"/>
              </a:ext>
            </a:extLst>
          </p:cNvPr>
          <p:cNvSpPr/>
          <p:nvPr/>
        </p:nvSpPr>
        <p:spPr>
          <a:xfrm>
            <a:off x="2046796" y="6244594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a[9]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E1DEFB-CD19-254C-9FBC-D470C7486255}"/>
              </a:ext>
            </a:extLst>
          </p:cNvPr>
          <p:cNvSpPr txBox="1"/>
          <p:nvPr/>
        </p:nvSpPr>
        <p:spPr>
          <a:xfrm>
            <a:off x="5771825" y="5064312"/>
            <a:ext cx="10512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a+i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5222A-5811-7F44-AEB1-6B71544E1CED}"/>
              </a:ext>
            </a:extLst>
          </p:cNvPr>
          <p:cNvSpPr/>
          <p:nvPr/>
        </p:nvSpPr>
        <p:spPr>
          <a:xfrm>
            <a:off x="7562539" y="4964412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</a:t>
            </a:r>
            <a:r>
              <a:rPr lang="en-US" dirty="0" err="1"/>
              <a:t>a+i</a:t>
            </a:r>
            <a:r>
              <a:rPr lang="en-US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37C325-A91C-B547-AB14-1CFDCBC8233F}"/>
              </a:ext>
            </a:extLst>
          </p:cNvPr>
          <p:cNvSpPr txBox="1"/>
          <p:nvPr/>
        </p:nvSpPr>
        <p:spPr>
          <a:xfrm>
            <a:off x="8987148" y="5039200"/>
            <a:ext cx="1247274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2000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*2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BC3036-0436-4D41-87D8-79638E3EDFC9}"/>
              </a:ext>
            </a:extLst>
          </p:cNvPr>
          <p:cNvSpPr/>
          <p:nvPr/>
        </p:nvSpPr>
        <p:spPr>
          <a:xfrm>
            <a:off x="7575032" y="5408532"/>
            <a:ext cx="1046748" cy="836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E992DC-8DD4-2F42-A2BA-7E0C19BA1DF9}"/>
              </a:ext>
            </a:extLst>
          </p:cNvPr>
          <p:cNvSpPr/>
          <p:nvPr/>
        </p:nvSpPr>
        <p:spPr>
          <a:xfrm>
            <a:off x="7575032" y="6267671"/>
            <a:ext cx="1046748" cy="4692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*(a+9)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C1EFC7-DA22-D640-9380-E5BAA6066E04}"/>
              </a:ext>
            </a:extLst>
          </p:cNvPr>
          <p:cNvSpPr txBox="1"/>
          <p:nvPr/>
        </p:nvSpPr>
        <p:spPr>
          <a:xfrm>
            <a:off x="5570400" y="6317621"/>
            <a:ext cx="10512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a+9: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9025172" y="6277664"/>
            <a:ext cx="1051200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0101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Array of Pointer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As we have an array of char,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, float </a:t>
            </a:r>
            <a:r>
              <a:rPr lang="en-US" sz="2800" dirty="0" err="1">
                <a:solidFill>
                  <a:schemeClr val="accent4">
                    <a:lumMod val="75000"/>
                  </a:schemeClr>
                </a:solidFill>
              </a:rPr>
              <a:t>etc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, same way we can have an array of pointer.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Individual elements of an array will store the address values.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So, an array is a collection of values of similar type. It can also be a collection of references of similar type known by single name</a:t>
            </a:r>
            <a:endParaRPr lang="en-IN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160D7113-1706-4D44-BCA1-5BA23CD0E2EF}"/>
              </a:ext>
            </a:extLst>
          </p:cNvPr>
          <p:cNvSpPr/>
          <p:nvPr/>
        </p:nvSpPr>
        <p:spPr>
          <a:xfrm>
            <a:off x="333374" y="4908232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dirty="0"/>
              <a:t>Syntax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829EF-8DF4-4645-9983-3E22BB25F8A0}"/>
              </a:ext>
            </a:extLst>
          </p:cNvPr>
          <p:cNvSpPr/>
          <p:nvPr/>
        </p:nvSpPr>
        <p:spPr>
          <a:xfrm>
            <a:off x="1143000" y="5252406"/>
            <a:ext cx="3917930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 *name[size];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D340A6-F4A9-AF46-949D-FF1E13537156}"/>
              </a:ext>
            </a:extLst>
          </p:cNvPr>
          <p:cNvSpPr/>
          <p:nvPr/>
        </p:nvSpPr>
        <p:spPr>
          <a:xfrm>
            <a:off x="330876" y="6124380"/>
            <a:ext cx="913770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//declares an array of integer pointer of size 5</a:t>
            </a:r>
          </a:p>
        </p:txBody>
      </p:sp>
    </p:spTree>
    <p:extLst>
      <p:ext uri="{BB962C8B-B14F-4D97-AF65-F5344CB8AC3E}">
        <p14:creationId xmlns:p14="http://schemas.microsoft.com/office/powerpoint/2010/main" val="419417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Relation between Array &amp; Pointer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When we declare an array, compiler allocates continuous blocks of memory so that all the elements of an array can be stored in that memory.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address of first allocated byte or the address of first element is assigned to an array name.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Thus array name works as </a:t>
            </a:r>
            <a:r>
              <a:rPr lang="en-US" sz="2800" dirty="0">
                <a:solidFill>
                  <a:srgbClr val="92D050"/>
                </a:solidFill>
              </a:rPr>
              <a:t>pointer variable</a:t>
            </a:r>
            <a:r>
              <a:rPr lang="en-US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 address of first element is also known as </a:t>
            </a:r>
            <a:r>
              <a:rPr lang="en-US" sz="2800" dirty="0">
                <a:solidFill>
                  <a:srgbClr val="92D050"/>
                </a:solidFill>
              </a:rPr>
              <a:t>base address</a:t>
            </a:r>
            <a:r>
              <a:rPr lang="en-US" sz="2800" dirty="0" smtClean="0"/>
              <a:t>.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10059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Array of Pointer – Cont.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374" y="2338705"/>
            <a:ext cx="111728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An array of pointers </a:t>
            </a:r>
            <a:r>
              <a:rPr lang="en-US" sz="2800" dirty="0" err="1"/>
              <a:t>ptr</a:t>
            </a:r>
            <a:r>
              <a:rPr lang="en-US" sz="2800" dirty="0"/>
              <a:t> can be used to point to different rows of matrix as follow:</a:t>
            </a:r>
          </a:p>
          <a:p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D6F3B-D380-D947-BE20-5B11350C6908}"/>
              </a:ext>
            </a:extLst>
          </p:cNvPr>
          <p:cNvSpPr txBox="1"/>
          <p:nvPr/>
        </p:nvSpPr>
        <p:spPr>
          <a:xfrm>
            <a:off x="8636669" y="5889358"/>
            <a:ext cx="10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2018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6B378A-2C8B-AF45-A8DC-FCA734D42615}"/>
              </a:ext>
            </a:extLst>
          </p:cNvPr>
          <p:cNvSpPr/>
          <p:nvPr/>
        </p:nvSpPr>
        <p:spPr>
          <a:xfrm>
            <a:off x="315885" y="3246646"/>
            <a:ext cx="9137701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]=&amp;mat[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][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05" y="4446975"/>
            <a:ext cx="5276695" cy="21760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2105" y="46741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By dynamic memory allocation, we do not require to declare two-dimensional array, it can be created dynamically using array of pointers</a:t>
            </a:r>
            <a:endParaRPr lang="en-IN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56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28731" y="932503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48561" y="1001717"/>
            <a:ext cx="11686239" cy="369332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sz="2400" dirty="0"/>
              <a:t>Write a program to swap value of two variables using pointer / call by 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107" y="1543998"/>
            <a:ext cx="8635562" cy="403187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num1,num2;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value of num1 and num2: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,&amp;num1, &amp;num2);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before swapping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"Before Swapping: num1 is: %d, num2 is: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//calling the user defined function swap()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swap(&amp;num1,&amp;num2);</a:t>
            </a:r>
          </a:p>
          <a:p>
            <a:pPr lvl="1"/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//displaying numbers after swapping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"After Swapping: num1 is: %d, num2 is: %d\n"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,num1,num2);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0" y="5584228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013145" y="5587236"/>
            <a:ext cx="4787017" cy="107721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Enter value of num1 and num2: 5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Before Swapping: num1 is: 5, num2 is: 10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After  Swapping: num1 is: 10, num2 is: 5</a:t>
            </a:r>
          </a:p>
        </p:txBody>
      </p:sp>
    </p:spTree>
    <p:extLst>
      <p:ext uri="{BB962C8B-B14F-4D97-AF65-F5344CB8AC3E}">
        <p14:creationId xmlns:p14="http://schemas.microsoft.com/office/powerpoint/2010/main" val="346489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9" grpId="0" uiExpand="1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438400"/>
            <a:ext cx="762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string can be defined as the one-dimensional array of characters terminated by a null ('\0').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character array or the string is used to manipulate text such as word or sentences.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Each </a:t>
            </a:r>
            <a:r>
              <a:rPr lang="en-US" sz="2400" dirty="0"/>
              <a:t>character in the array occupies one byte of memory, and the last character must always be 0. </a:t>
            </a: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termination character ('\0') is important in a string since it is the only way to identify where the string ends. 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8153400" y="2304216"/>
            <a:ext cx="219456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11995"/>
              </p:ext>
            </p:extLst>
          </p:nvPr>
        </p:nvGraphicFramePr>
        <p:xfrm>
          <a:off x="7829862" y="2920729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59830" y="5867400"/>
            <a:ext cx="1371600" cy="40011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748364"/>
              </p:ext>
            </p:extLst>
          </p:nvPr>
        </p:nvGraphicFramePr>
        <p:xfrm>
          <a:off x="2133600" y="5543246"/>
          <a:ext cx="6217920" cy="1056354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  <a:endParaRPr lang="en-US" sz="2000" b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4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649" y="4994978"/>
            <a:ext cx="11554562" cy="17883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Introduction of Array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/>
              <a:t>Pointer and </a:t>
            </a:r>
            <a:r>
              <a:rPr lang="en-US" sz="2800" dirty="0" smtClean="0"/>
              <a:t>Arrays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/>
              <a:t>Array of </a:t>
            </a:r>
            <a:r>
              <a:rPr lang="en-US" sz="2800" dirty="0" smtClean="0"/>
              <a:t>Functions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800" dirty="0" smtClean="0"/>
              <a:t>String</a:t>
            </a:r>
            <a:endParaRPr lang="en-IN" sz="2800" dirty="0" smtClean="0"/>
          </a:p>
        </p:txBody>
      </p:sp>
      <p:sp>
        <p:nvSpPr>
          <p:cNvPr id="3" name="object 3"/>
          <p:cNvSpPr/>
          <p:nvPr/>
        </p:nvSpPr>
        <p:spPr>
          <a:xfrm>
            <a:off x="127" y="1581189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638" y="1695069"/>
            <a:ext cx="46177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Outline</a:t>
            </a:r>
            <a:endParaRPr dirty="0"/>
          </a:p>
        </p:txBody>
      </p:sp>
      <p:grpSp>
        <p:nvGrpSpPr>
          <p:cNvPr id="5" name="object 5"/>
          <p:cNvGrpSpPr/>
          <p:nvPr/>
        </p:nvGrpSpPr>
        <p:grpSpPr>
          <a:xfrm>
            <a:off x="8752331" y="6071615"/>
            <a:ext cx="3439795" cy="347980"/>
            <a:chOff x="8752331" y="6071615"/>
            <a:chExt cx="3439795" cy="347980"/>
          </a:xfrm>
        </p:grpSpPr>
        <p:sp>
          <p:nvSpPr>
            <p:cNvPr id="6" name="object 6"/>
            <p:cNvSpPr/>
            <p:nvPr/>
          </p:nvSpPr>
          <p:spPr>
            <a:xfrm>
              <a:off x="8752332" y="6071615"/>
              <a:ext cx="3439795" cy="216535"/>
            </a:xfrm>
            <a:custGeom>
              <a:avLst/>
              <a:gdLst/>
              <a:ahLst/>
              <a:cxnLst/>
              <a:rect l="l" t="t" r="r" b="b"/>
              <a:pathLst>
                <a:path w="3439795" h="216535">
                  <a:moveTo>
                    <a:pt x="60947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60947" y="214884"/>
                  </a:lnTo>
                  <a:lnTo>
                    <a:pt x="60947" y="0"/>
                  </a:lnTo>
                  <a:close/>
                </a:path>
                <a:path w="3439795" h="216535">
                  <a:moveTo>
                    <a:pt x="3439668" y="1524"/>
                  </a:moveTo>
                  <a:lnTo>
                    <a:pt x="106680" y="1524"/>
                  </a:lnTo>
                  <a:lnTo>
                    <a:pt x="106680" y="216408"/>
                  </a:lnTo>
                  <a:lnTo>
                    <a:pt x="3439668" y="216408"/>
                  </a:lnTo>
                  <a:lnTo>
                    <a:pt x="3439668" y="152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9519" y="6214871"/>
              <a:ext cx="202692" cy="20421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String declaration and initialization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2400" y="2338324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There are two ways to declare a string in c language.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By char array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By string </a:t>
            </a:r>
            <a:r>
              <a:rPr lang="en-US" sz="2400" dirty="0" smtClean="0"/>
              <a:t>literal</a:t>
            </a:r>
            <a:endParaRPr lang="en-US" sz="2400" dirty="0"/>
          </a:p>
        </p:txBody>
      </p:sp>
      <p:sp>
        <p:nvSpPr>
          <p:cNvPr id="14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52400" y="4021321"/>
            <a:ext cx="1554480" cy="299258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2400" y="4320579"/>
            <a:ext cx="2301796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867400" y="2381697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Initialization method 1: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2843807"/>
            <a:ext cx="7053454" cy="707886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]={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‘C'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‘O'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‘M'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‘P'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‘U'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‘T'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‘E'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,’R’,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'\</a:t>
            </a:r>
            <a:r>
              <a:rPr lang="en-US" sz="2000" b="1" dirty="0">
                <a:solidFill>
                  <a:srgbClr val="CE9178"/>
                </a:solidFill>
                <a:latin typeface="Consolas" panose="020B0609020204030204" pitchFamily="49" charset="0"/>
              </a:rPr>
              <a:t>0'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4953000" y="3645263"/>
            <a:ext cx="283464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Initialization method 2: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3918" y="3973198"/>
            <a:ext cx="8001000" cy="1015663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]=</a:t>
            </a:r>
            <a:r>
              <a:rPr lang="en-US" sz="2000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“COMPUTER"</a:t>
            </a:r>
            <a:r>
              <a:rPr lang="en-US" sz="2000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//'\0' will be automatically inserted at the end in this type of declaration.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3649" y="6096000"/>
            <a:ext cx="1371600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23993"/>
              </p:ext>
            </p:extLst>
          </p:nvPr>
        </p:nvGraphicFramePr>
        <p:xfrm>
          <a:off x="3261360" y="5501319"/>
          <a:ext cx="6217920" cy="991140"/>
        </p:xfrm>
        <a:graphic>
          <a:graphicData uri="http://schemas.openxmlformats.org/drawingml/2006/table">
            <a:tbl>
              <a:tblPr firstRow="1" bandRow="1"/>
              <a:tblGrid>
                <a:gridCol w="621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56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[5]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[6]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[7]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[8]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[9]</a:t>
                      </a: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</a:t>
                      </a:r>
                      <a:endParaRPr lang="en-US" sz="20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</a:t>
                      </a:r>
                      <a:endParaRPr lang="en-US" sz="20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</a:t>
                      </a:r>
                      <a:endParaRPr lang="en-US" sz="2000" b="0" kern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\0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3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0"/>
            <a:ext cx="11526723" cy="472186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Difference </a:t>
            </a:r>
            <a:r>
              <a:rPr lang="en-US" dirty="0"/>
              <a:t>between char array and string literal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2743200"/>
            <a:ext cx="10820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 smtClean="0"/>
              <a:t>There </a:t>
            </a:r>
            <a:r>
              <a:rPr lang="en-US" sz="2800" dirty="0"/>
              <a:t>are two main differences between char array and literal.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We need to add the null character '\0' at the end of the array by </a:t>
            </a:r>
            <a:r>
              <a:rPr lang="en-US" sz="2800" dirty="0" err="1"/>
              <a:t>ourself</a:t>
            </a:r>
            <a:r>
              <a:rPr lang="en-US" sz="2800" dirty="0"/>
              <a:t> whereas, it is appended internally by the compiler in the case of the character array.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The string literal cannot be reassigned to another set of characters whereas, we can reassign the characters of the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Read String: </a:t>
            </a:r>
            <a:r>
              <a:rPr lang="en-US" dirty="0" err="1"/>
              <a:t>scanf</a:t>
            </a:r>
            <a:r>
              <a:rPr lang="en-US" dirty="0"/>
              <a:t>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-13741" y="2187512"/>
            <a:ext cx="5269744" cy="203132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scanf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53200" y="233832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53200" y="2684335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Parul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Name=Parul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553200" y="334749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553200" y="3693504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name: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 Parul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Name=CSE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399" y="4339835"/>
            <a:ext cx="120258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There is no need to use address of </a:t>
            </a:r>
            <a:r>
              <a:rPr lang="en-US" sz="28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(&amp;)</a:t>
            </a:r>
            <a:r>
              <a:rPr lang="en-US" sz="2800" dirty="0"/>
              <a:t> operator in </a:t>
            </a:r>
            <a:r>
              <a:rPr lang="en-US" sz="28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800" dirty="0"/>
              <a:t> to store a string.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/>
              <a:t>As string </a:t>
            </a:r>
            <a:r>
              <a:rPr lang="en-US" sz="28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/>
              <a:t> is an array of characters and the name of the array, i.e., </a:t>
            </a:r>
            <a:r>
              <a:rPr lang="en-US" sz="28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n-US" sz="2800" dirty="0"/>
              <a:t> indicates the base address of the string (character array).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8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800" dirty="0"/>
              <a:t> terminates its input on the first whitespace(space, tab, newline etc.) encountered.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077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Read String: gets()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0" y="2205001"/>
            <a:ext cx="6858000" cy="230832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name[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name:"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gets(name);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//read string including white spaces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"Name=%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s"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,name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15200" y="233832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26443" y="2818320"/>
            <a:ext cx="3749040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de-DE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</a:t>
            </a:r>
            <a:r>
              <a:rPr lang="de-DE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name:Parul University Name=Parul University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0" y="4272677"/>
            <a:ext cx="1127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 smtClean="0">
              <a:solidFill>
                <a:srgbClr val="F9267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2400" dirty="0"/>
              <a:t> Reads characters from the standard input and stores them as a string.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puts(): </a:t>
            </a:r>
            <a:r>
              <a:rPr lang="en-US" sz="2400" dirty="0"/>
              <a:t>Prints characters from the standard.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sz="2400" dirty="0"/>
              <a:t>Reads input until it encounters whitespace, newline or End Of File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 </a:t>
            </a:r>
            <a:r>
              <a:rPr lang="en-US" sz="2400" dirty="0"/>
              <a:t>whereas 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 </a:t>
            </a:r>
            <a:r>
              <a:rPr lang="en-US" sz="2400" dirty="0"/>
              <a:t>reads input until it encounters newline or End Of File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(EOF)</a:t>
            </a:r>
            <a:r>
              <a:rPr lang="en-US" sz="2400" dirty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gets(): </a:t>
            </a:r>
            <a:r>
              <a:rPr lang="en-US" sz="2400" dirty="0"/>
              <a:t>Does not stop reading input when it encounters whitespace instead it takes whitespace as a string.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3097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String Handling Functions : </a:t>
            </a:r>
            <a:r>
              <a:rPr lang="en-US" dirty="0" err="1"/>
              <a:t>strlen</a:t>
            </a:r>
            <a:r>
              <a:rPr lang="en-US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79947" y="2358581"/>
            <a:ext cx="117794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 has several inbuilt functions to operate on string. These functions are known as string handling functions.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28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(s1):</a:t>
            </a:r>
            <a:r>
              <a:rPr lang="en-US" sz="2800" dirty="0"/>
              <a:t> returns length of a string in integer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52400" y="372665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5950" y="4055840"/>
            <a:ext cx="8138160" cy="258532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stdio.h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#include 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E9178"/>
                </a:solidFill>
                <a:latin typeface="Consolas" panose="020B0609020204030204" pitchFamily="49" charset="0"/>
              </a:rPr>
              <a:t>string.h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&gt;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//header file for string functions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"%d"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strlen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(s1)); 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returns length of s1 in integer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839200" y="3980866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839200" y="4307062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string: 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Parul University </a:t>
            </a:r>
          </a:p>
          <a:p>
            <a:pPr lvl="0"/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68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String Handling Functions: </a:t>
            </a:r>
            <a:r>
              <a:rPr lang="en-US" dirty="0" err="1"/>
              <a:t>strcmp</a:t>
            </a:r>
            <a:r>
              <a:rPr lang="en-US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74788" y="2275923"/>
            <a:ext cx="96149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strcmp</a:t>
            </a:r>
            <a:r>
              <a:rPr lang="en-US" sz="2400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(s1,s2):</a:t>
            </a:r>
            <a:r>
              <a:rPr lang="en-US" sz="2400" dirty="0"/>
              <a:t> Returns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 if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s1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s2</a:t>
            </a:r>
            <a:r>
              <a:rPr lang="en-US" sz="2400" dirty="0"/>
              <a:t> are the same.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Returns less than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 if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s1&lt;s2.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Returns greater than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400" dirty="0"/>
              <a:t> if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s1&gt;s2</a:t>
            </a:r>
            <a:r>
              <a:rPr lang="en-US" sz="2400" dirty="0"/>
              <a:t>.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77805" y="3268131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77805" y="3597315"/>
            <a:ext cx="6856395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s1[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],s2[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string-1:"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gets(s1);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"Enter string-2:"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gets(s2);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strcmp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(s1,s2)==</a:t>
            </a:r>
            <a:r>
              <a:rPr lang="en-US" b="1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same"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endParaRPr lang="en-US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</a:t>
            </a:r>
            <a:r>
              <a:rPr lang="en-US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printf</a:t>
            </a:r>
            <a:r>
              <a:rPr lang="en-US" b="1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latin typeface="Consolas" panose="020B0609020204030204" pitchFamily="49" charset="0"/>
              </a:rPr>
              <a:t>"Strings are not same</a:t>
            </a:r>
            <a:r>
              <a:rPr lang="en-US" b="1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b="1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);}</a:t>
            </a:r>
            <a:endParaRPr lang="en-US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229600" y="3597315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229600" y="3926499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229599" y="501442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229600" y="5336302"/>
            <a:ext cx="3200400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string-1:Computer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Enter string-2:Computer</a:t>
            </a:r>
          </a:p>
          <a:p>
            <a:pPr lvl="0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Strings are same</a:t>
            </a:r>
          </a:p>
        </p:txBody>
      </p:sp>
    </p:spTree>
    <p:extLst>
      <p:ext uri="{BB962C8B-B14F-4D97-AF65-F5344CB8AC3E}">
        <p14:creationId xmlns:p14="http://schemas.microsoft.com/office/powerpoint/2010/main" val="28040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62460" y="1041685"/>
            <a:ext cx="12240717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6246" y="1045377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String </a:t>
            </a:r>
            <a:r>
              <a:rPr lang="en-US" dirty="0"/>
              <a:t>Handling Functions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-52466" y="1484689"/>
            <a:ext cx="12172013" cy="46166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For examples consider: 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sz="2400" b="1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b="1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sz="24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895819"/>
              </p:ext>
            </p:extLst>
          </p:nvPr>
        </p:nvGraphicFramePr>
        <p:xfrm>
          <a:off x="-30793" y="1979956"/>
          <a:ext cx="12222793" cy="3966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5698">
                  <a:extLst>
                    <a:ext uri="{9D8B030D-6E8A-4147-A177-3AD203B41FA5}">
                      <a16:colId xmlns:a16="http://schemas.microsoft.com/office/drawing/2014/main" val="2148390516"/>
                    </a:ext>
                  </a:extLst>
                </a:gridCol>
                <a:gridCol w="9167095">
                  <a:extLst>
                    <a:ext uri="{9D8B030D-6E8A-4147-A177-3AD203B41FA5}">
                      <a16:colId xmlns:a16="http://schemas.microsoft.com/office/drawing/2014/main" val="4015092514"/>
                    </a:ext>
                  </a:extLst>
                </a:gridCol>
              </a:tblGrid>
              <a:tr h="3966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1558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573843"/>
              </p:ext>
            </p:extLst>
          </p:nvPr>
        </p:nvGraphicFramePr>
        <p:xfrm>
          <a:off x="-1031" y="3521692"/>
          <a:ext cx="12209053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2263">
                  <a:extLst>
                    <a:ext uri="{9D8B030D-6E8A-4147-A177-3AD203B41FA5}">
                      <a16:colId xmlns:a16="http://schemas.microsoft.com/office/drawing/2014/main" val="1344065912"/>
                    </a:ext>
                  </a:extLst>
                </a:gridCol>
                <a:gridCol w="9156790">
                  <a:extLst>
                    <a:ext uri="{9D8B030D-6E8A-4147-A177-3AD203B41FA5}">
                      <a16:colId xmlns:a16="http://schemas.microsoft.com/office/drawing/2014/main" val="3017159482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Appends 2</a:t>
                      </a:r>
                      <a:r>
                        <a:rPr lang="en-US" sz="2000" b="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string at the end of 1</a:t>
                      </a:r>
                      <a:r>
                        <a:rPr lang="en-US" sz="2000" b="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(s1,s2);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 copy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is appended at the end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Now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becomes “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TheirThere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54882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05443"/>
              </p:ext>
            </p:extLst>
          </p:nvPr>
        </p:nvGraphicFramePr>
        <p:xfrm>
          <a:off x="27482" y="4606387"/>
          <a:ext cx="12209052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52263">
                  <a:extLst>
                    <a:ext uri="{9D8B030D-6E8A-4147-A177-3AD203B41FA5}">
                      <a16:colId xmlns:a16="http://schemas.microsoft.com/office/drawing/2014/main" val="4218025402"/>
                    </a:ext>
                  </a:extLst>
                </a:gridCol>
                <a:gridCol w="9156789">
                  <a:extLst>
                    <a:ext uri="{9D8B030D-6E8A-4147-A177-3AD203B41FA5}">
                      <a16:colId xmlns:a16="http://schemas.microsoft.com/office/drawing/2014/main" val="2820591058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strchr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character in the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strchr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'i'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ir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54172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83562"/>
              </p:ext>
            </p:extLst>
          </p:nvPr>
        </p:nvGraphicFramePr>
        <p:xfrm>
          <a:off x="8526" y="5691082"/>
          <a:ext cx="12198247" cy="10846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9562">
                  <a:extLst>
                    <a:ext uri="{9D8B030D-6E8A-4147-A177-3AD203B41FA5}">
                      <a16:colId xmlns:a16="http://schemas.microsoft.com/office/drawing/2014/main" val="3545465535"/>
                    </a:ext>
                  </a:extLst>
                </a:gridCol>
                <a:gridCol w="9148685">
                  <a:extLst>
                    <a:ext uri="{9D8B030D-6E8A-4147-A177-3AD203B41FA5}">
                      <a16:colId xmlns:a16="http://schemas.microsoft.com/office/drawing/2014/main" val="68790636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Copies 2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string to 1</a:t>
                      </a:r>
                      <a:r>
                        <a:rPr lang="en-US" sz="2000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string.</a:t>
                      </a:r>
                    </a:p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strcpy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copies the string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in to string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so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is now “There”. </a:t>
                      </a:r>
                      <a:r>
                        <a:rPr lang="en-US" sz="200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remains unchanged.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81909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099970"/>
              </p:ext>
            </p:extLst>
          </p:nvPr>
        </p:nvGraphicFramePr>
        <p:xfrm>
          <a:off x="19990" y="2515852"/>
          <a:ext cx="1217201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3002">
                  <a:extLst>
                    <a:ext uri="{9D8B030D-6E8A-4147-A177-3AD203B41FA5}">
                      <a16:colId xmlns:a16="http://schemas.microsoft.com/office/drawing/2014/main" val="3881162147"/>
                    </a:ext>
                  </a:extLst>
                </a:gridCol>
                <a:gridCol w="9129008">
                  <a:extLst>
                    <a:ext uri="{9D8B030D-6E8A-4147-A177-3AD203B41FA5}">
                      <a16:colId xmlns:a16="http://schemas.microsoft.com/office/drawing/2014/main" val="3909365265"/>
                    </a:ext>
                  </a:extLst>
                </a:gridCol>
              </a:tblGrid>
              <a:tr h="756106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strstr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Returns a pointer to the first occurrence of a given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in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strstr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"he"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38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1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3741" y="1524000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0"/>
            <a:ext cx="11526723" cy="516450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For examples consider: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52995"/>
              </p:ext>
            </p:extLst>
          </p:nvPr>
        </p:nvGraphicFramePr>
        <p:xfrm>
          <a:off x="-13742" y="2328331"/>
          <a:ext cx="12191999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44376627"/>
                    </a:ext>
                  </a:extLst>
                </a:gridCol>
                <a:gridCol w="9143999">
                  <a:extLst>
                    <a:ext uri="{9D8B030D-6E8A-4147-A177-3AD203B41FA5}">
                      <a16:colId xmlns:a16="http://schemas.microsoft.com/office/drawing/2014/main" val="2243383248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Syntax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1827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582009"/>
              </p:ext>
            </p:extLst>
          </p:nvPr>
        </p:nvGraphicFramePr>
        <p:xfrm>
          <a:off x="0" y="2724571"/>
          <a:ext cx="12192000" cy="71207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6076668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2329460401"/>
                    </a:ext>
                  </a:extLst>
                </a:gridCol>
              </a:tblGrid>
              <a:tr h="712076"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40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Reverses given string.</a:t>
                      </a:r>
                    </a:p>
                    <a:p>
                      <a:pPr algn="l"/>
                      <a:r>
                        <a:rPr lang="en-US" sz="20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strrev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(s1);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makes string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to “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riehT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”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966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246948"/>
              </p:ext>
            </p:extLst>
          </p:nvPr>
        </p:nvGraphicFramePr>
        <p:xfrm>
          <a:off x="0" y="3424155"/>
          <a:ext cx="12178259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4565">
                  <a:extLst>
                    <a:ext uri="{9D8B030D-6E8A-4147-A177-3AD203B41FA5}">
                      <a16:colId xmlns:a16="http://schemas.microsoft.com/office/drawing/2014/main" val="582817035"/>
                    </a:ext>
                  </a:extLst>
                </a:gridCol>
                <a:gridCol w="9133694">
                  <a:extLst>
                    <a:ext uri="{9D8B030D-6E8A-4147-A177-3AD203B41FA5}">
                      <a16:colId xmlns:a16="http://schemas.microsoft.com/office/drawing/2014/main" val="1190154498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strlwr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Converts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lower case.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strlwr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(s1));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their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873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849186"/>
              </p:ext>
            </p:extLst>
          </p:nvPr>
        </p:nvGraphicFramePr>
        <p:xfrm>
          <a:off x="-1" y="4181651"/>
          <a:ext cx="12178259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4565">
                  <a:extLst>
                    <a:ext uri="{9D8B030D-6E8A-4147-A177-3AD203B41FA5}">
                      <a16:colId xmlns:a16="http://schemas.microsoft.com/office/drawing/2014/main" val="2663101544"/>
                    </a:ext>
                  </a:extLst>
                </a:gridCol>
                <a:gridCol w="9133694">
                  <a:extLst>
                    <a:ext uri="{9D8B030D-6E8A-4147-A177-3AD203B41FA5}">
                      <a16:colId xmlns:a16="http://schemas.microsoft.com/office/drawing/2014/main" val="2661116385"/>
                    </a:ext>
                  </a:extLst>
                </a:gridCol>
              </a:tblGrid>
              <a:tr h="1084695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strncpy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Copies first n character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to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  <a:p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s1=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s2=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"There"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strncpy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(s1,s2,</a:t>
                      </a:r>
                      <a:r>
                        <a:rPr lang="en-US" sz="2000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,s1);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                                                                    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33794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318846"/>
              </p:ext>
            </p:extLst>
          </p:nvPr>
        </p:nvGraphicFramePr>
        <p:xfrm>
          <a:off x="-1" y="5492291"/>
          <a:ext cx="12178257" cy="71323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4564">
                  <a:extLst>
                    <a:ext uri="{9D8B030D-6E8A-4147-A177-3AD203B41FA5}">
                      <a16:colId xmlns:a16="http://schemas.microsoft.com/office/drawing/2014/main" val="2822487830"/>
                    </a:ext>
                  </a:extLst>
                </a:gridCol>
                <a:gridCol w="9133693">
                  <a:extLst>
                    <a:ext uri="{9D8B030D-6E8A-4147-A177-3AD203B41FA5}">
                      <a16:colId xmlns:a16="http://schemas.microsoft.com/office/drawing/2014/main" val="3330208229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algn="l"/>
                      <a:r>
                        <a:rPr lang="en-US" sz="2400" b="0" dirty="0" err="1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400" b="0" dirty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Appends first n character of string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 at the end of string 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kern="12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strncat</a:t>
                      </a:r>
                      <a:r>
                        <a:rPr lang="en-US" sz="2000" b="0" kern="12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(s1,s2,2);</a:t>
                      </a:r>
                    </a:p>
                    <a:p>
                      <a:r>
                        <a:rPr lang="en-US" sz="2000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s1);</a:t>
                      </a:r>
                      <a:r>
                        <a:rPr lang="en-US" sz="2000" b="0" baseline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        </a:t>
                      </a: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Output : </a:t>
                      </a:r>
                      <a:r>
                        <a:rPr lang="en-US" sz="2000" b="0" dirty="0" err="1">
                          <a:solidFill>
                            <a:schemeClr val="bg1"/>
                          </a:solidFill>
                        </a:rPr>
                        <a:t>TheirTh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40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3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0"/>
            <a:ext cx="11526723" cy="516450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For examples consider: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s1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"Their"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,s2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[]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"There"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62254"/>
              </p:ext>
            </p:extLst>
          </p:nvPr>
        </p:nvGraphicFramePr>
        <p:xfrm>
          <a:off x="-13742" y="2328331"/>
          <a:ext cx="12191999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44376627"/>
                    </a:ext>
                  </a:extLst>
                </a:gridCol>
                <a:gridCol w="9143999">
                  <a:extLst>
                    <a:ext uri="{9D8B030D-6E8A-4147-A177-3AD203B41FA5}">
                      <a16:colId xmlns:a16="http://schemas.microsoft.com/office/drawing/2014/main" val="2243383248"/>
                    </a:ext>
                  </a:extLst>
                </a:gridCol>
              </a:tblGrid>
              <a:tr h="3852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rgbClr val="F92672"/>
                          </a:solidFill>
                        </a:rPr>
                        <a:t>ntax</a:t>
                      </a:r>
                      <a:endParaRPr lang="en-US" sz="2000" dirty="0">
                        <a:solidFill>
                          <a:srgbClr val="F9267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2672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1827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20076"/>
              </p:ext>
            </p:extLst>
          </p:nvPr>
        </p:nvGraphicFramePr>
        <p:xfrm>
          <a:off x="0" y="2724571"/>
          <a:ext cx="12192000" cy="1310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86076668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2329460401"/>
                    </a:ext>
                  </a:extLst>
                </a:gridCol>
              </a:tblGrid>
              <a:tr h="712076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strncmp</a:t>
                      </a:r>
                      <a:r>
                        <a:rPr lang="en-US" sz="240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(s1,s2,n)</a:t>
                      </a:r>
                    </a:p>
                    <a:p>
                      <a:pPr algn="l"/>
                      <a:endParaRPr lang="en-US" sz="240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Compares first 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character of string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s2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 and returns similar result as </a:t>
                      </a:r>
                      <a:r>
                        <a:rPr lang="en-US" sz="2000" kern="1200" dirty="0" err="1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strcmp</a:t>
                      </a:r>
                      <a:r>
                        <a:rPr lang="en-US" sz="2000" kern="120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()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function.</a:t>
                      </a:r>
                    </a:p>
                    <a:p>
                      <a:r>
                        <a:rPr lang="en-US" sz="20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"%d"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strcmp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(s1,s2,</a:t>
                      </a:r>
                      <a:r>
                        <a:rPr lang="en-US" sz="2000" b="0" dirty="0" smtClean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 </a:t>
                      </a:r>
                      <a:r>
                        <a:rPr lang="en-US" sz="2000" dirty="0" smtClean="0">
                          <a:solidFill>
                            <a:schemeClr val="bg1"/>
                          </a:solidFill>
                        </a:rPr>
                        <a:t>Output : 0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99665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1548"/>
              </p:ext>
            </p:extLst>
          </p:nvPr>
        </p:nvGraphicFramePr>
        <p:xfrm>
          <a:off x="0" y="3424155"/>
          <a:ext cx="12178259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44565">
                  <a:extLst>
                    <a:ext uri="{9D8B030D-6E8A-4147-A177-3AD203B41FA5}">
                      <a16:colId xmlns:a16="http://schemas.microsoft.com/office/drawing/2014/main" val="582817035"/>
                    </a:ext>
                  </a:extLst>
                </a:gridCol>
                <a:gridCol w="9133694">
                  <a:extLst>
                    <a:ext uri="{9D8B030D-6E8A-4147-A177-3AD203B41FA5}">
                      <a16:colId xmlns:a16="http://schemas.microsoft.com/office/drawing/2014/main" val="1190154498"/>
                    </a:ext>
                  </a:extLst>
                </a:gridCol>
              </a:tblGrid>
              <a:tr h="713232"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err="1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strrchr</a:t>
                      </a:r>
                      <a:r>
                        <a:rPr lang="en-US" sz="2400" b="0" dirty="0" smtClean="0">
                          <a:solidFill>
                            <a:srgbClr val="92D05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(s1,c)</a:t>
                      </a:r>
                    </a:p>
                    <a:p>
                      <a:pPr algn="l"/>
                      <a:endParaRPr lang="en-US" sz="2400" b="0" dirty="0">
                        <a:solidFill>
                          <a:srgbClr val="92D05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Returns the last occurrence of a given character in a string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en-US" sz="20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printf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"%s"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2000" b="0" dirty="0" err="1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strrchr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(s2,</a:t>
                      </a:r>
                      <a:r>
                        <a:rPr lang="en-US" sz="2000" b="0" dirty="0" smtClean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'e'</a:t>
                      </a:r>
                      <a:r>
                        <a:rPr lang="en-US" sz="2000" b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));</a:t>
                      </a:r>
                      <a:r>
                        <a:rPr lang="en-US" sz="2000" b="0" baseline="0" dirty="0" smtClean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                      </a:t>
                      </a:r>
                      <a:r>
                        <a:rPr lang="en-US" sz="2000" b="0" dirty="0" smtClean="0">
                          <a:solidFill>
                            <a:schemeClr val="bg1"/>
                          </a:solidFill>
                        </a:rPr>
                        <a:t>Output : ere</a:t>
                      </a:r>
                    </a:p>
                    <a:p>
                      <a:pPr algn="l"/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87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0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9" y="1695071"/>
            <a:ext cx="11325962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/>
              <a:t>An Array of Strings in 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13283"/>
            <a:ext cx="1203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An Array is the simplest Data Structure in C that stores homogeneous data in contiguous memory locations.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152400" y="3090036"/>
            <a:ext cx="6096000" cy="3416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FF"/>
                </a:solidFill>
                <a:latin typeface="inter-regular"/>
              </a:rPr>
              <a:t>#include&lt;</a:t>
            </a:r>
            <a:r>
              <a:rPr lang="en-IN" sz="2400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1" dirty="0" err="1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sz="2400" b="1" dirty="0" err="1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[5] = {1, 2, 4, 2, 4};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</a:t>
            </a:r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for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= 0;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&lt; 5;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++)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   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"%d "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arr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[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i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]);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543800" y="3746957"/>
            <a:ext cx="3962401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Output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 :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rgbClr val="535559"/>
              </a:solidFill>
              <a:effectLst/>
              <a:latin typeface="Arial Unicode M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1 2 4 2 4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11554562" cy="406585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Suppose we need to store </a:t>
            </a:r>
            <a:r>
              <a:rPr lang="en-US" sz="2000" dirty="0" err="1">
                <a:latin typeface="Consolas" panose="020B0609020204030204" pitchFamily="49" charset="0"/>
              </a:rPr>
              <a:t>rollno</a:t>
            </a:r>
            <a:r>
              <a:rPr lang="en-US" sz="2000" dirty="0"/>
              <a:t> of the student in the integer </a:t>
            </a:r>
            <a:r>
              <a:rPr lang="en-US" sz="2000" dirty="0" smtClean="0"/>
              <a:t>variable.</a:t>
            </a:r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IN" sz="2000" dirty="0"/>
              <a:t>Now we need to store </a:t>
            </a:r>
            <a:r>
              <a:rPr lang="en-IN" sz="2000" dirty="0" err="1">
                <a:latin typeface="Consolas" panose="020B0609020204030204" pitchFamily="49" charset="0"/>
              </a:rPr>
              <a:t>rollno</a:t>
            </a:r>
            <a:r>
              <a:rPr lang="en-IN" sz="2000" dirty="0"/>
              <a:t> of 100 students.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This is not appropriate to declare these many integer variables. </a:t>
            </a:r>
          </a:p>
          <a:p>
            <a:pPr algn="just"/>
            <a:r>
              <a:rPr lang="en-US" sz="2000" dirty="0" smtClean="0"/>
              <a:t>              e.g</a:t>
            </a:r>
            <a:r>
              <a:rPr lang="en-US" sz="2000" dirty="0"/>
              <a:t>. 100 integer variables for </a:t>
            </a:r>
            <a:r>
              <a:rPr lang="en-US" sz="2000" dirty="0" err="1">
                <a:latin typeface="Consolas" panose="020B0609020204030204" pitchFamily="49" charset="0"/>
              </a:rPr>
              <a:t>rollno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Solution to declare and store multiple variables of similar type is an array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/>
              <a:t>An array is a variable that can store multiple values.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33400" y="3292161"/>
            <a:ext cx="2133600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rollno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33400" y="2962977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47255" y="4137393"/>
            <a:ext cx="155448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Declaration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7255" y="4466577"/>
            <a:ext cx="730382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rollno101, rollno102, rollno103, rollno104...; 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Need of Array Variable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42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1"/>
            <a:ext cx="11526723" cy="438530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Conti..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246" y="2286000"/>
            <a:ext cx="120333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333333"/>
                </a:solidFill>
                <a:latin typeface="inter-regular"/>
              </a:rPr>
              <a:t>An </a:t>
            </a:r>
            <a:r>
              <a:rPr lang="en-US" sz="2400" dirty="0">
                <a:solidFill>
                  <a:srgbClr val="333333"/>
                </a:solidFill>
                <a:latin typeface="inter-regular"/>
              </a:rPr>
              <a:t>Array of Strings which means we are trying to create an Array of Character Arrays. We have two ways we can do this: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                        </a:t>
            </a:r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inter-regular"/>
              </a:rPr>
              <a:t>1)Using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inter-regular"/>
              </a:rPr>
              <a:t>Two-dimensional Arrays</a:t>
            </a:r>
          </a:p>
          <a:p>
            <a:pPr algn="just"/>
            <a:r>
              <a:rPr lang="en-US" sz="2400" dirty="0" smtClean="0">
                <a:solidFill>
                  <a:schemeClr val="accent3">
                    <a:lumMod val="50000"/>
                  </a:schemeClr>
                </a:solidFill>
                <a:latin typeface="inter-regular"/>
              </a:rPr>
              <a:t>                         2)Using Pointers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inter-regular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610B4B"/>
                </a:solidFill>
                <a:latin typeface="erdana"/>
              </a:rPr>
              <a:t>Using Two-dimensional Arrays</a:t>
            </a:r>
            <a:r>
              <a:rPr lang="en-US" sz="2400" dirty="0" smtClean="0">
                <a:solidFill>
                  <a:srgbClr val="610B4B"/>
                </a:solidFill>
                <a:latin typeface="erdana"/>
              </a:rPr>
              <a:t>:</a:t>
            </a:r>
            <a:endParaRPr lang="en-US" sz="2400" dirty="0">
              <a:solidFill>
                <a:srgbClr val="610B4B"/>
              </a:solidFill>
              <a:latin typeface="erdana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Creating a String Array is one of the applications of two-dimensional Arrays.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333333"/>
                </a:solidFill>
                <a:latin typeface="inter-regular"/>
              </a:rPr>
              <a:t>For suppose we want to create an Array of 3 Strings of size 5:</a:t>
            </a:r>
            <a:endParaRPr lang="en-US" sz="2400" b="0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728" y="4938672"/>
            <a:ext cx="7239000" cy="176521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sp>
        <p:nvSpPr>
          <p:cNvPr id="5" name="Rectangle 4"/>
          <p:cNvSpPr/>
          <p:nvPr/>
        </p:nvSpPr>
        <p:spPr>
          <a:xfrm>
            <a:off x="6246" y="5172134"/>
            <a:ext cx="6096000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just"/>
            <a:r>
              <a:rPr lang="en-US" sz="2000" b="1" dirty="0">
                <a:solidFill>
                  <a:srgbClr val="333333"/>
                </a:solidFill>
                <a:latin typeface="inter-bold"/>
              </a:rPr>
              <a:t>Syntax to create a 2D Array:</a:t>
            </a:r>
            <a:endParaRPr lang="en-US" sz="2000" b="1" dirty="0">
              <a:solidFill>
                <a:srgbClr val="333333"/>
              </a:solidFill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US" sz="2000" b="1" dirty="0" err="1">
                <a:solidFill>
                  <a:srgbClr val="000000"/>
                </a:solidFill>
                <a:latin typeface="inter-regular"/>
              </a:rPr>
              <a:t>Data_type</a:t>
            </a:r>
            <a:r>
              <a:rPr lang="en-US" sz="2000" b="1" dirty="0">
                <a:solidFill>
                  <a:srgbClr val="000000"/>
                </a:solidFill>
                <a:latin typeface="inter-regular"/>
              </a:rPr>
              <a:t> name[rows][columns] = {{values in row 1}, {values in row 2}…};  </a:t>
            </a:r>
          </a:p>
          <a:p>
            <a:r>
              <a:rPr lang="en-US" sz="2000" b="1" dirty="0"/>
              <a:t/>
            </a:r>
            <a:br>
              <a:rPr lang="en-US" sz="2000" b="1" dirty="0"/>
            </a:b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6341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0"/>
            <a:ext cx="11526723" cy="492443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/>
              <a:t>Declaration and Example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0" y="2202237"/>
            <a:ext cx="6283515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 algn="just"/>
            <a:r>
              <a:rPr lang="en-US" sz="24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US" b="1" dirty="0">
                <a:solidFill>
                  <a:srgbClr val="000000"/>
                </a:solidFill>
                <a:latin typeface="inter-regular"/>
              </a:rPr>
              <a:t> Array[rows][columns] = {</a:t>
            </a:r>
            <a:r>
              <a:rPr lang="en-US" b="1" dirty="0">
                <a:solidFill>
                  <a:srgbClr val="0000FF"/>
                </a:solidFill>
                <a:latin typeface="inter-regular"/>
              </a:rPr>
              <a:t>"String1"</a:t>
            </a:r>
            <a:r>
              <a:rPr lang="en-US" b="1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US" b="1" dirty="0">
                <a:solidFill>
                  <a:srgbClr val="0000FF"/>
                </a:solidFill>
                <a:latin typeface="inter-regular"/>
              </a:rPr>
              <a:t>"String2"</a:t>
            </a:r>
            <a:r>
              <a:rPr lang="en-US" b="1" dirty="0">
                <a:solidFill>
                  <a:srgbClr val="000000"/>
                </a:solidFill>
                <a:latin typeface="inter-regular"/>
              </a:rPr>
              <a:t>...};  </a:t>
            </a:r>
            <a:endParaRPr lang="en-US" b="1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989" y="2678626"/>
            <a:ext cx="6268525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#include&lt;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stdio.h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&gt;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int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main()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{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char Array[3][6] = {"Black", "Blame", "Block"};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printf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("String Array: \n");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 smtClean="0">
                <a:solidFill>
                  <a:schemeClr val="bg1"/>
                </a:solidFill>
                <a:latin typeface="inter-regular"/>
              </a:rPr>
              <a:t>    </a:t>
            </a:r>
            <a:r>
              <a:rPr lang="en-IN" sz="2000" b="1" dirty="0" err="1" smtClean="0">
                <a:solidFill>
                  <a:schemeClr val="bg1"/>
                </a:solidFill>
                <a:latin typeface="inter-regular"/>
              </a:rPr>
              <a:t>int</a:t>
            </a:r>
            <a:r>
              <a:rPr lang="en-IN" sz="2000" b="1" dirty="0" smtClean="0">
                <a:solidFill>
                  <a:schemeClr val="bg1"/>
                </a:solidFill>
                <a:latin typeface="inter-regular"/>
              </a:rPr>
              <a:t> </a:t>
            </a:r>
            <a:r>
              <a:rPr lang="en-IN" sz="2000" b="1" dirty="0" err="1" smtClean="0">
                <a:solidFill>
                  <a:schemeClr val="bg1"/>
                </a:solidFill>
                <a:latin typeface="inter-regular"/>
              </a:rPr>
              <a:t>i</a:t>
            </a:r>
            <a:r>
              <a:rPr lang="en-IN" sz="2000" b="1" dirty="0" smtClean="0">
                <a:solidFill>
                  <a:schemeClr val="bg1"/>
                </a:solidFill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for(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i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= 0; 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i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&lt; 3; 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i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++)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{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    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printf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("%s\n", Array[</a:t>
            </a:r>
            <a:r>
              <a:rPr lang="en-IN" sz="2000" b="1" dirty="0" err="1">
                <a:solidFill>
                  <a:schemeClr val="bg1"/>
                </a:solidFill>
                <a:latin typeface="inter-regular"/>
              </a:rPr>
              <a:t>i</a:t>
            </a: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]);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}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    return 0;  </a:t>
            </a:r>
          </a:p>
          <a:p>
            <a:pPr algn="just">
              <a:buFont typeface="+mj-lt"/>
              <a:buAutoNum type="arabicPeriod"/>
            </a:pPr>
            <a:r>
              <a:rPr lang="en-IN" sz="2000" b="1" dirty="0">
                <a:solidFill>
                  <a:schemeClr val="bg1"/>
                </a:solidFill>
                <a:latin typeface="inter-regular"/>
              </a:rPr>
              <a:t>}  </a:t>
            </a:r>
            <a:endParaRPr lang="en-IN" sz="2000" b="1" i="0" dirty="0">
              <a:solidFill>
                <a:schemeClr val="bg1"/>
              </a:solidFill>
              <a:effectLst/>
              <a:latin typeface="inter-regular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924800" y="2841992"/>
            <a:ext cx="3352800" cy="1631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Output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String Array: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Black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Blame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35559"/>
                </a:solidFill>
                <a:effectLst/>
                <a:latin typeface="Arial Unicode MS"/>
              </a:rPr>
              <a:t>Block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65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2"/>
            <a:ext cx="11526723" cy="590930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Disadvantage of using 2D Arrays</a:t>
            </a:r>
            <a:b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0504" y="2438400"/>
            <a:ext cx="551013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inter-regular"/>
              </a:rPr>
              <a:t>The number of rows will be equal to the number of Strings, but the number of columns will equal the length of the longest String.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The </a:t>
            </a:r>
            <a:r>
              <a:rPr lang="en-US" sz="2400" dirty="0">
                <a:solidFill>
                  <a:srgbClr val="000000"/>
                </a:solidFill>
                <a:latin typeface="inter-regular"/>
              </a:rPr>
              <a:t>orange part in the above representation is the memory wasted.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The memory allocated to all the Strings will be the size of the longest String, causing "</a:t>
            </a:r>
            <a:r>
              <a:rPr lang="en-US" sz="2400" b="1" dirty="0" smtClean="0">
                <a:solidFill>
                  <a:srgbClr val="000000"/>
                </a:solidFill>
                <a:latin typeface="inter-bold"/>
              </a:rPr>
              <a:t>Memory wastage</a:t>
            </a:r>
            <a:r>
              <a:rPr lang="en-US" sz="2400" dirty="0" smtClean="0">
                <a:solidFill>
                  <a:srgbClr val="000000"/>
                </a:solidFill>
                <a:latin typeface="inter-regular"/>
              </a:rPr>
              <a:t>".</a:t>
            </a:r>
            <a:endParaRPr lang="en-US" sz="2400" dirty="0">
              <a:solidFill>
                <a:srgbClr val="000000"/>
              </a:solidFill>
              <a:latin typeface="inter-regular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19" y="2533472"/>
            <a:ext cx="6348981" cy="287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286000"/>
            <a:ext cx="8696794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333333"/>
                </a:solidFill>
                <a:latin typeface="inter-bold"/>
              </a:rPr>
              <a:t>Syntax to create an Array of Pointers</a:t>
            </a:r>
            <a:r>
              <a:rPr lang="en-US" sz="2000" b="1" dirty="0" smtClean="0">
                <a:solidFill>
                  <a:srgbClr val="333333"/>
                </a:solidFill>
                <a:latin typeface="inter-bold"/>
              </a:rPr>
              <a:t>:</a:t>
            </a:r>
          </a:p>
          <a:p>
            <a:pPr algn="just"/>
            <a:endParaRPr lang="en-US" sz="2000" b="1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Data Type* name[] = {"Value 1", "Value 2</a:t>
            </a:r>
            <a:r>
              <a:rPr lang="en-US" sz="2000" b="1" dirty="0" smtClean="0">
                <a:solidFill>
                  <a:srgbClr val="333333"/>
                </a:solidFill>
                <a:latin typeface="inter-regular"/>
              </a:rPr>
              <a:t>"…};</a:t>
            </a:r>
          </a:p>
          <a:p>
            <a:pPr algn="just"/>
            <a:endParaRPr lang="en-US" sz="2000" b="1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333333"/>
                </a:solidFill>
                <a:latin typeface="inter-bold"/>
              </a:rPr>
              <a:t>Syntax to create an Array of String Pointers</a:t>
            </a:r>
            <a:r>
              <a:rPr lang="en-US" sz="2000" b="1" dirty="0" smtClean="0">
                <a:solidFill>
                  <a:srgbClr val="333333"/>
                </a:solidFill>
                <a:latin typeface="inter-bold"/>
              </a:rPr>
              <a:t>:</a:t>
            </a:r>
          </a:p>
          <a:p>
            <a:pPr algn="just"/>
            <a:endParaRPr lang="en-US" sz="2000" b="1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000" b="1" dirty="0">
                <a:solidFill>
                  <a:srgbClr val="333333"/>
                </a:solidFill>
                <a:latin typeface="inter-regular"/>
              </a:rPr>
              <a:t>char* Array[] = {"String 1", "String 2"…};</a:t>
            </a:r>
            <a:endParaRPr lang="en-US" sz="2000" b="1" i="0" dirty="0">
              <a:solidFill>
                <a:srgbClr val="333333"/>
              </a:solidFill>
              <a:effectLst/>
              <a:latin typeface="inter-regula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US" dirty="0" smtClean="0"/>
              <a:t>Using Pointer in String Array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800600"/>
            <a:ext cx="8418538" cy="19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2638" y="1695071"/>
            <a:ext cx="11526723" cy="590930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Continue…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2362200"/>
            <a:ext cx="6096000" cy="40934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#include&lt;</a:t>
            </a:r>
            <a:r>
              <a:rPr lang="en-IN" sz="2000" b="1" dirty="0" err="1">
                <a:solidFill>
                  <a:schemeClr val="bg1"/>
                </a:solidFill>
              </a:rPr>
              <a:t>stdio.h</a:t>
            </a:r>
            <a:r>
              <a:rPr lang="en-IN" sz="2000" b="1" dirty="0">
                <a:solidFill>
                  <a:schemeClr val="bg1"/>
                </a:solidFill>
              </a:rPr>
              <a:t>&gt;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#include&lt;</a:t>
            </a:r>
            <a:r>
              <a:rPr lang="en-IN" sz="2000" b="1" dirty="0" err="1">
                <a:solidFill>
                  <a:schemeClr val="bg1"/>
                </a:solidFill>
              </a:rPr>
              <a:t>string.h</a:t>
            </a:r>
            <a:r>
              <a:rPr lang="en-IN" sz="2000" b="1" dirty="0">
                <a:solidFill>
                  <a:schemeClr val="bg1"/>
                </a:solidFill>
              </a:rPr>
              <a:t>&gt;  </a:t>
            </a:r>
          </a:p>
          <a:p>
            <a:r>
              <a:rPr lang="en-IN" sz="2000" b="1" dirty="0" err="1">
                <a:solidFill>
                  <a:schemeClr val="bg1"/>
                </a:solidFill>
              </a:rPr>
              <a:t>int</a:t>
            </a:r>
            <a:r>
              <a:rPr lang="en-IN" sz="2000" b="1" dirty="0">
                <a:solidFill>
                  <a:schemeClr val="bg1"/>
                </a:solidFill>
              </a:rPr>
              <a:t> main()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{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</a:t>
            </a:r>
            <a:r>
              <a:rPr lang="en-IN" sz="2000" b="1" dirty="0" err="1">
                <a:solidFill>
                  <a:schemeClr val="bg1"/>
                </a:solidFill>
              </a:rPr>
              <a:t>int</a:t>
            </a:r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i</a:t>
            </a:r>
            <a:r>
              <a:rPr lang="en-IN" sz="2000" b="1" dirty="0">
                <a:solidFill>
                  <a:schemeClr val="bg1"/>
                </a:solidFill>
              </a:rPr>
              <a:t>;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char* Array[] = {"HI", "UP", "AT"};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</a:t>
            </a:r>
            <a:r>
              <a:rPr lang="en-IN" sz="2000" b="1" dirty="0" err="1">
                <a:solidFill>
                  <a:schemeClr val="bg1"/>
                </a:solidFill>
              </a:rPr>
              <a:t>printf</a:t>
            </a:r>
            <a:r>
              <a:rPr lang="en-IN" sz="2000" b="1" dirty="0">
                <a:solidFill>
                  <a:schemeClr val="bg1"/>
                </a:solidFill>
              </a:rPr>
              <a:t>("String Array:\n");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for(</a:t>
            </a:r>
            <a:r>
              <a:rPr lang="en-IN" sz="2000" b="1" dirty="0" err="1">
                <a:solidFill>
                  <a:schemeClr val="bg1"/>
                </a:solidFill>
              </a:rPr>
              <a:t>i</a:t>
            </a:r>
            <a:r>
              <a:rPr lang="en-IN" sz="2000" b="1" dirty="0">
                <a:solidFill>
                  <a:schemeClr val="bg1"/>
                </a:solidFill>
              </a:rPr>
              <a:t> = 0; </a:t>
            </a:r>
            <a:r>
              <a:rPr lang="en-IN" sz="2000" b="1" dirty="0" err="1">
                <a:solidFill>
                  <a:schemeClr val="bg1"/>
                </a:solidFill>
              </a:rPr>
              <a:t>i</a:t>
            </a:r>
            <a:r>
              <a:rPr lang="en-IN" sz="2000" b="1" dirty="0">
                <a:solidFill>
                  <a:schemeClr val="bg1"/>
                </a:solidFill>
              </a:rPr>
              <a:t> &lt; 3; </a:t>
            </a:r>
            <a:r>
              <a:rPr lang="en-IN" sz="2000" b="1" dirty="0" err="1">
                <a:solidFill>
                  <a:schemeClr val="bg1"/>
                </a:solidFill>
              </a:rPr>
              <a:t>i</a:t>
            </a:r>
            <a:r>
              <a:rPr lang="en-IN" sz="2000" b="1" dirty="0">
                <a:solidFill>
                  <a:schemeClr val="bg1"/>
                </a:solidFill>
              </a:rPr>
              <a:t>++)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{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    </a:t>
            </a:r>
            <a:r>
              <a:rPr lang="en-IN" sz="2000" b="1" dirty="0" err="1">
                <a:solidFill>
                  <a:schemeClr val="bg1"/>
                </a:solidFill>
              </a:rPr>
              <a:t>printf</a:t>
            </a:r>
            <a:r>
              <a:rPr lang="en-IN" sz="2000" b="1" dirty="0">
                <a:solidFill>
                  <a:schemeClr val="bg1"/>
                </a:solidFill>
              </a:rPr>
              <a:t>("%s\n", Array[</a:t>
            </a:r>
            <a:r>
              <a:rPr lang="en-IN" sz="2000" b="1" dirty="0" err="1">
                <a:solidFill>
                  <a:schemeClr val="bg1"/>
                </a:solidFill>
              </a:rPr>
              <a:t>i</a:t>
            </a:r>
            <a:r>
              <a:rPr lang="en-IN" sz="2000" b="1" dirty="0">
                <a:solidFill>
                  <a:schemeClr val="bg1"/>
                </a:solidFill>
              </a:rPr>
              <a:t>]);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}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   return 0; 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}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391400" y="3124200"/>
            <a:ext cx="3429000" cy="16312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Output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String Array: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HI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UP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6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874" y="2590800"/>
            <a:ext cx="1176192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333333"/>
                </a:solidFill>
                <a:latin typeface="inter-bold"/>
              </a:rPr>
              <a:t>1. Using a Two-Dimensional Array:</a:t>
            </a:r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The Disadvantage of using this way is "</a:t>
            </a:r>
            <a:r>
              <a:rPr lang="en-US" sz="2800" b="1" dirty="0">
                <a:solidFill>
                  <a:srgbClr val="333333"/>
                </a:solidFill>
                <a:latin typeface="inter-bold"/>
              </a:rPr>
              <a:t>Memory wastage</a:t>
            </a:r>
            <a:r>
              <a:rPr lang="en-US" sz="2800" dirty="0">
                <a:solidFill>
                  <a:srgbClr val="333333"/>
                </a:solidFill>
                <a:latin typeface="inter-regular"/>
              </a:rPr>
              <a:t>," as the memory allocated to every String in the Array will be the memory required to store the longest String of the Array.</a:t>
            </a:r>
          </a:p>
          <a:p>
            <a:pPr algn="just"/>
            <a:r>
              <a:rPr lang="en-US" sz="2800" b="1" dirty="0">
                <a:solidFill>
                  <a:srgbClr val="333333"/>
                </a:solidFill>
                <a:latin typeface="inter-bold"/>
              </a:rPr>
              <a:t>2. Using Pointers:</a:t>
            </a:r>
            <a:endParaRPr lang="en-US" sz="2800" dirty="0">
              <a:solidFill>
                <a:srgbClr val="333333"/>
              </a:solidFill>
              <a:latin typeface="inter-regular"/>
            </a:endParaRPr>
          </a:p>
          <a:p>
            <a:pPr algn="just"/>
            <a:r>
              <a:rPr lang="en-US" sz="2800" dirty="0">
                <a:solidFill>
                  <a:srgbClr val="333333"/>
                </a:solidFill>
                <a:latin typeface="inter-regular"/>
              </a:rPr>
              <a:t>Using Pointers, we create a single-dimensional Array of Pointers pointing to Strings. Following this method can eliminate the "Memory wastage" Disadvantage.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US" dirty="0" smtClean="0"/>
              <a:t>Difference between 2-D Array and Using Pointer in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66513" y="6016853"/>
            <a:ext cx="2460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4536A"/>
                </a:solidFill>
                <a:latin typeface="Calibri"/>
                <a:cs typeface="Calibri"/>
                <a:hlinkClick r:id="rId2"/>
              </a:rPr>
              <a:t>www.paruluniversity.ac.in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1671" y="6031991"/>
            <a:ext cx="812292" cy="6095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Definition: Array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514600"/>
            <a:ext cx="1158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An array is a fixed size sequential collection of elements of same data type grouped under single variable name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24200"/>
            <a:ext cx="9753600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11554562" cy="2957861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An array is defined as the collection of similar type of data items stored at contiguous memory locations. Arrays are the derived data type in C programming language which can store the primitive type of data such as int, char, double, float, etc.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It </a:t>
            </a:r>
            <a:r>
              <a:rPr lang="en-US" sz="2400" dirty="0"/>
              <a:t>also has the capability to store the collection of derived data types, such as pointers, structure, etc.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The </a:t>
            </a:r>
            <a:r>
              <a:rPr lang="en-US" sz="2400" dirty="0"/>
              <a:t>array is the simplest data structure where each data element can be randomly accessed by using its index number</a:t>
            </a:r>
            <a:r>
              <a:rPr lang="en-US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Definition: Array</a:t>
            </a:r>
          </a:p>
        </p:txBody>
      </p:sp>
    </p:spTree>
    <p:extLst>
      <p:ext uri="{BB962C8B-B14F-4D97-AF65-F5344CB8AC3E}">
        <p14:creationId xmlns:p14="http://schemas.microsoft.com/office/powerpoint/2010/main" val="40309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11554562" cy="265008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b="1" dirty="0" smtClean="0"/>
              <a:t>Code </a:t>
            </a:r>
            <a:r>
              <a:rPr lang="en-US" sz="2400" b="1" dirty="0"/>
              <a:t>Optimization</a:t>
            </a:r>
            <a:r>
              <a:rPr lang="en-US" sz="2400" dirty="0"/>
              <a:t>: Less code to the access the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2) Ease of traversing</a:t>
            </a:r>
            <a:r>
              <a:rPr lang="en-US" sz="2400" dirty="0"/>
              <a:t>: By using the for loop, we can retrieve the elements of an array easily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3) Ease of sorting</a:t>
            </a:r>
            <a:r>
              <a:rPr lang="en-US" sz="2400" dirty="0"/>
              <a:t>: To sort the elements of the array, we need a few lines of code only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b="1" dirty="0"/>
              <a:t>4) Random Access</a:t>
            </a:r>
            <a:r>
              <a:rPr lang="en-US" sz="2400" dirty="0"/>
              <a:t>: We can access any element randomly using the array</a:t>
            </a:r>
            <a:r>
              <a:rPr lang="en-US" sz="2000" dirty="0" smtClean="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Advantage of C Array</a:t>
            </a:r>
          </a:p>
        </p:txBody>
      </p:sp>
    </p:spTree>
    <p:extLst>
      <p:ext uri="{BB962C8B-B14F-4D97-AF65-F5344CB8AC3E}">
        <p14:creationId xmlns:p14="http://schemas.microsoft.com/office/powerpoint/2010/main" val="408254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11554562" cy="1480534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endParaRPr lang="en-US" sz="2000" dirty="0" smtClean="0"/>
          </a:p>
          <a:p>
            <a:r>
              <a:rPr lang="en-US" sz="2400" b="1" dirty="0" smtClean="0"/>
              <a:t>Fixed </a:t>
            </a:r>
            <a:r>
              <a:rPr lang="en-US" sz="2400" b="1" dirty="0"/>
              <a:t>Size</a:t>
            </a:r>
            <a:r>
              <a:rPr lang="en-US" sz="2400" dirty="0"/>
              <a:t>: </a:t>
            </a:r>
            <a:r>
              <a:rPr lang="en-US" sz="2400" dirty="0" smtClean="0"/>
              <a:t>We </a:t>
            </a:r>
            <a:r>
              <a:rPr lang="en-US" sz="2400" dirty="0"/>
              <a:t>define </a:t>
            </a:r>
            <a:r>
              <a:rPr lang="en-US" sz="2400" dirty="0" smtClean="0"/>
              <a:t>the size at </a:t>
            </a:r>
            <a:r>
              <a:rPr lang="en-US" sz="2400" dirty="0"/>
              <a:t>the time of declaration of the array, we can't exceed the limit. So, it doesn't grow the size dynamically like </a:t>
            </a:r>
            <a:r>
              <a:rPr lang="en-US" sz="2400" dirty="0" err="1"/>
              <a:t>LinkedList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Disadvantage of C Array</a:t>
            </a:r>
          </a:p>
        </p:txBody>
      </p:sp>
    </p:spTree>
    <p:extLst>
      <p:ext uri="{BB962C8B-B14F-4D97-AF65-F5344CB8AC3E}">
        <p14:creationId xmlns:p14="http://schemas.microsoft.com/office/powerpoint/2010/main" val="292286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2590800"/>
            <a:ext cx="11554562" cy="37253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endParaRPr lang="en-US" sz="2000" dirty="0"/>
          </a:p>
        </p:txBody>
      </p:sp>
      <p:sp>
        <p:nvSpPr>
          <p:cNvPr id="3" name="object 3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/>
          <p:cNvSpPr>
            <a:spLocks noGrp="1"/>
          </p:cNvSpPr>
          <p:nvPr>
            <p:ph type="title"/>
          </p:nvPr>
        </p:nvSpPr>
        <p:spPr>
          <a:xfrm>
            <a:off x="333375" y="1695450"/>
            <a:ext cx="7058025" cy="50482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r>
              <a:rPr lang="en-US" dirty="0"/>
              <a:t>Declaring an array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5BDCB4-4EEE-45B4-8D35-78F9504F3588}"/>
              </a:ext>
            </a:extLst>
          </p:cNvPr>
          <p:cNvSpPr txBox="1">
            <a:spLocks/>
          </p:cNvSpPr>
          <p:nvPr/>
        </p:nvSpPr>
        <p:spPr>
          <a:xfrm>
            <a:off x="7391400" y="2590800"/>
            <a:ext cx="4639841" cy="424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kern="0" dirty="0" smtClean="0"/>
              <a:t>By default array index starts with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0</a:t>
            </a:r>
            <a:r>
              <a:rPr lang="en-US" sz="2400" kern="0" dirty="0" smtClean="0">
                <a:cs typeface="Consolas" panose="020B0609020204030204" pitchFamily="49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kern="0" dirty="0" smtClean="0"/>
              <a:t>If we declare an array of size </a:t>
            </a:r>
            <a:r>
              <a:rPr lang="en-US" sz="2400" kern="0" dirty="0" smtClean="0">
                <a:cs typeface="Consolas" panose="020B0609020204030204" pitchFamily="49" charset="0"/>
              </a:rPr>
              <a:t>5</a:t>
            </a:r>
            <a:r>
              <a:rPr lang="en-US" sz="2400" kern="0" dirty="0" smtClean="0"/>
              <a:t> then its index ranges from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0</a:t>
            </a:r>
            <a:r>
              <a:rPr lang="en-US" sz="2400" kern="0" dirty="0" smtClean="0">
                <a:solidFill>
                  <a:srgbClr val="F92672"/>
                </a:solidFill>
              </a:rPr>
              <a:t> to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4</a:t>
            </a:r>
            <a:r>
              <a:rPr lang="en-US" sz="2400" kern="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kern="0" dirty="0" smtClean="0">
                <a:cs typeface="Consolas" panose="020B0609020204030204" pitchFamily="49" charset="0"/>
              </a:rPr>
              <a:t>First element will be store at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mark[0]</a:t>
            </a:r>
            <a:r>
              <a:rPr lang="en-US" sz="2400" kern="0" dirty="0" smtClean="0">
                <a:cs typeface="Consolas" panose="020B0609020204030204" pitchFamily="49" charset="0"/>
              </a:rPr>
              <a:t> and last element will be stored at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mark[4]</a:t>
            </a:r>
            <a:r>
              <a:rPr lang="en-US" sz="2400" kern="0" dirty="0" smtClean="0">
                <a:cs typeface="Consolas" panose="020B0609020204030204" pitchFamily="49" charset="0"/>
              </a:rPr>
              <a:t> not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mark[5]</a:t>
            </a:r>
            <a:r>
              <a:rPr lang="en-US" sz="2400" kern="0" dirty="0" smtClean="0">
                <a:cs typeface="Consolas" panose="020B0609020204030204" pitchFamily="49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kern="0" dirty="0" smtClean="0">
                <a:cs typeface="Consolas" panose="020B0609020204030204" pitchFamily="49" charset="0"/>
              </a:rPr>
              <a:t>Like integer and float array we can declare array of type </a:t>
            </a:r>
            <a:r>
              <a:rPr lang="en-US" sz="2400" kern="0" dirty="0" smtClean="0">
                <a:solidFill>
                  <a:srgbClr val="F92672"/>
                </a:solidFill>
                <a:cs typeface="Consolas" panose="020B0609020204030204" pitchFamily="49" charset="0"/>
              </a:rPr>
              <a:t>char</a:t>
            </a:r>
            <a:r>
              <a:rPr lang="en-US" sz="2400" kern="0" dirty="0" smtClean="0">
                <a:cs typeface="Consolas" panose="020B0609020204030204" pitchFamily="49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kern="0" dirty="0" smtClean="0">
              <a:cs typeface="Consolas" panose="020B0609020204030204" pitchFamily="49" charset="0"/>
            </a:endParaRPr>
          </a:p>
          <a:p>
            <a:pPr algn="just"/>
            <a:endParaRPr lang="en-US" kern="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n-US" kern="0" dirty="0"/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54157" y="2426208"/>
            <a:ext cx="13861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Syntax</a:t>
            </a:r>
          </a:p>
        </p:txBody>
      </p:sp>
      <p:sp>
        <p:nvSpPr>
          <p:cNvPr id="7" name="Rectangle 6"/>
          <p:cNvSpPr/>
          <p:nvPr/>
        </p:nvSpPr>
        <p:spPr>
          <a:xfrm>
            <a:off x="354157" y="2755392"/>
            <a:ext cx="4556997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data-type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variable-name[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size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388793" y="3432667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Integer Array</a:t>
            </a:r>
          </a:p>
        </p:txBody>
      </p:sp>
      <p:sp>
        <p:nvSpPr>
          <p:cNvPr id="9" name="Rectangle 8"/>
          <p:cNvSpPr/>
          <p:nvPr/>
        </p:nvSpPr>
        <p:spPr>
          <a:xfrm>
            <a:off x="388793" y="3772508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mark[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67122"/>
              </p:ext>
            </p:extLst>
          </p:nvPr>
        </p:nvGraphicFramePr>
        <p:xfrm>
          <a:off x="3048000" y="3304651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3638867" y="3871158"/>
            <a:ext cx="2933065" cy="763270"/>
            <a:chOff x="1253345" y="870256"/>
            <a:chExt cx="2933584" cy="763624"/>
          </a:xfrm>
          <a:solidFill>
            <a:schemeClr val="accent2">
              <a:lumMod val="75000"/>
            </a:schemeClr>
          </a:solidFill>
        </p:grpSpPr>
        <p:cxnSp>
          <p:nvCxnSpPr>
            <p:cNvPr id="13" name="Straight Connector 12"/>
            <p:cNvCxnSpPr>
              <a:stCxn id="18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8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8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kern="1200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/>
                  <a:ea typeface="Times New Roman" panose="02020603050405020304" pitchFamily="18" charset="0"/>
                  <a:cs typeface="Shruti" panose="020B0502040204020203" pitchFamily="34" charset="0"/>
                </a:rPr>
                <a:t>integer</a:t>
              </a:r>
              <a:endPara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278823" y="5095518"/>
            <a:ext cx="17448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000" dirty="0"/>
              <a:t>Float Array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78823" y="5424702"/>
            <a:ext cx="2132205" cy="400110"/>
          </a:xfrm>
          <a:prstGeom prst="rect">
            <a:avLst/>
          </a:prstGeom>
          <a:solidFill>
            <a:srgbClr val="373737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0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avg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000" b="1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000" b="1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en-US" sz="20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158231"/>
              </p:ext>
            </p:extLst>
          </p:nvPr>
        </p:nvGraphicFramePr>
        <p:xfrm>
          <a:off x="3041648" y="4940710"/>
          <a:ext cx="4114800" cy="914400"/>
        </p:xfrm>
        <a:graphic>
          <a:graphicData uri="http://schemas.openxmlformats.org/drawingml/2006/table">
            <a:tbl>
              <a:tblPr firstRow="1" bandRow="1"/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[0]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[1]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[2]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[3]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Shruti" panose="020B0502040204020203" pitchFamily="34" charset="0"/>
                        </a:rPr>
                        <a:t>[4]</a:t>
                      </a: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 panose="020B0502040204020203" pitchFamily="34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3654998" y="5533152"/>
            <a:ext cx="2933065" cy="763270"/>
            <a:chOff x="1253345" y="870256"/>
            <a:chExt cx="2933584" cy="763624"/>
          </a:xfrm>
          <a:solidFill>
            <a:schemeClr val="accent2">
              <a:lumMod val="75000"/>
            </a:schemeClr>
          </a:solidFill>
        </p:grpSpPr>
        <p:cxnSp>
          <p:nvCxnSpPr>
            <p:cNvPr id="31" name="Straight Connector 30"/>
            <p:cNvCxnSpPr>
              <a:stCxn id="36" idx="1"/>
            </p:cNvCxnSpPr>
            <p:nvPr/>
          </p:nvCxnSpPr>
          <p:spPr>
            <a:xfrm flipH="1" flipV="1">
              <a:off x="1253345" y="870256"/>
              <a:ext cx="774640" cy="535024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1945276" y="870256"/>
              <a:ext cx="379504" cy="321355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6" idx="0"/>
            </p:cNvCxnSpPr>
            <p:nvPr/>
          </p:nvCxnSpPr>
          <p:spPr>
            <a:xfrm flipV="1">
              <a:off x="2713785" y="870256"/>
              <a:ext cx="0" cy="306424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3087930" y="877582"/>
              <a:ext cx="394364" cy="314029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36" idx="3"/>
            </p:cNvCxnSpPr>
            <p:nvPr/>
          </p:nvCxnSpPr>
          <p:spPr>
            <a:xfrm flipV="1">
              <a:off x="3399585" y="870256"/>
              <a:ext cx="787344" cy="535024"/>
            </a:xfrm>
            <a:prstGeom prst="line">
              <a:avLst/>
            </a:prstGeom>
            <a:grpFill/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2027985" y="1176680"/>
              <a:ext cx="13716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2400" dirty="0" smtClean="0">
                  <a:solidFill>
                    <a:schemeClr val="accent3">
                      <a:lumMod val="20000"/>
                      <a:lumOff val="80000"/>
                    </a:schemeClr>
                  </a:solidFill>
                  <a:ea typeface="Times New Roman" panose="02020603050405020304" pitchFamily="18" charset="0"/>
                </a:rPr>
                <a:t>float</a:t>
              </a:r>
              <a:endParaRPr lang="en-US" sz="120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370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6" grpId="0" animBg="1"/>
      <p:bldP spid="2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4536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798</TotalTime>
  <Words>2832</Words>
  <Application>Microsoft Office PowerPoint</Application>
  <PresentationFormat>Widescreen</PresentationFormat>
  <Paragraphs>728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Unicode MS</vt:lpstr>
      <vt:lpstr>Calibri</vt:lpstr>
      <vt:lpstr>Consolas</vt:lpstr>
      <vt:lpstr>erdana</vt:lpstr>
      <vt:lpstr>inter-bold</vt:lpstr>
      <vt:lpstr>inter-regular</vt:lpstr>
      <vt:lpstr>Shruti</vt:lpstr>
      <vt:lpstr>Times New Roman</vt:lpstr>
      <vt:lpstr>Wingdings</vt:lpstr>
      <vt:lpstr>Office Theme</vt:lpstr>
      <vt:lpstr>PowerPoint Presentation</vt:lpstr>
      <vt:lpstr>CHAPTER-1</vt:lpstr>
      <vt:lpstr>Outline</vt:lpstr>
      <vt:lpstr>Need of Array Variable</vt:lpstr>
      <vt:lpstr>Definition: Array</vt:lpstr>
      <vt:lpstr>Definition: Array</vt:lpstr>
      <vt:lpstr>Advantage of C Array</vt:lpstr>
      <vt:lpstr>Disadvantage of C Array</vt:lpstr>
      <vt:lpstr>Declaring an array</vt:lpstr>
      <vt:lpstr>Initialing and Accessing an Array</vt:lpstr>
      <vt:lpstr>Read(Scan) Array Elements</vt:lpstr>
      <vt:lpstr>Develop a program to count number of positive or negative number from an array of 10 Number</vt:lpstr>
      <vt:lpstr>Two dimensional Array in C</vt:lpstr>
      <vt:lpstr>Two dimensional Array in C</vt:lpstr>
      <vt:lpstr>Initialing and Accessing a 2D Array: Example-1</vt:lpstr>
      <vt:lpstr>Read(Scan) 2D Array Elements</vt:lpstr>
      <vt:lpstr>PowerPoint Presentation</vt:lpstr>
      <vt:lpstr>Declaration &amp; Initialization of Pointer</vt:lpstr>
      <vt:lpstr>Write a program to print variable, address of pointer variable and pointer to pointer variable.</vt:lpstr>
      <vt:lpstr>Why use Pointer?</vt:lpstr>
      <vt:lpstr>Pointer to Pointer – Double Pointer</vt:lpstr>
      <vt:lpstr>Write a program to print variable, address of pointer variable and pointer to pointer variable.  </vt:lpstr>
      <vt:lpstr>Relation between Array &amp; Pointer</vt:lpstr>
      <vt:lpstr>Relation between Array &amp; Pointer – Cont.</vt:lpstr>
      <vt:lpstr>Array of Pointer</vt:lpstr>
      <vt:lpstr>Relation between Array &amp; Pointer</vt:lpstr>
      <vt:lpstr>Array of Pointer – Cont.</vt:lpstr>
      <vt:lpstr>Write a program to swap value of two variables using pointer / call by reference</vt:lpstr>
      <vt:lpstr>String</vt:lpstr>
      <vt:lpstr>String declaration and initialization</vt:lpstr>
      <vt:lpstr>Difference between char array and string literal </vt:lpstr>
      <vt:lpstr>Read String: scanf()</vt:lpstr>
      <vt:lpstr>Read String: gets()</vt:lpstr>
      <vt:lpstr>String Handling Functions : strlen()</vt:lpstr>
      <vt:lpstr>String Handling Functions: strcmp()</vt:lpstr>
      <vt:lpstr>String Handling Functions</vt:lpstr>
      <vt:lpstr>For examples consider: char s1[]="Their",s2[]="There"; </vt:lpstr>
      <vt:lpstr>For examples consider: char s1[]="Their",s2[]="There"; </vt:lpstr>
      <vt:lpstr>An Array of Strings in C</vt:lpstr>
      <vt:lpstr>Conti.. </vt:lpstr>
      <vt:lpstr>Declaration and Example</vt:lpstr>
      <vt:lpstr>Disadvantage of using 2D Arrays </vt:lpstr>
      <vt:lpstr>Using Pointer in String Array</vt:lpstr>
      <vt:lpstr>Continue… </vt:lpstr>
      <vt:lpstr>Difference between 2-D Array and Using Pointer in string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Meet Vaidya</cp:lastModifiedBy>
  <cp:revision>317</cp:revision>
  <dcterms:created xsi:type="dcterms:W3CDTF">2023-09-04T11:01:54Z</dcterms:created>
  <dcterms:modified xsi:type="dcterms:W3CDTF">2023-10-13T09:13:28Z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2023-09-04T00:00:00Z</vt:filetime>
  </property>
</Properties>
</file>