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701495"/>
            <a:ext cx="8986520" cy="48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641348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9144000" y="0"/>
                </a:moveTo>
                <a:lnTo>
                  <a:pt x="0" y="0"/>
                </a:lnTo>
                <a:lnTo>
                  <a:pt x="0" y="644651"/>
                </a:lnTo>
                <a:lnTo>
                  <a:pt x="9144000" y="644651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7857" y="1632661"/>
            <a:ext cx="4828285" cy="558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874" y="2351023"/>
            <a:ext cx="7377430" cy="4299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katalon.com/resources-center/blog/open-source-testing-tool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geeksforgeeks.org/software-testing-basic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ommunity" TargetMode="External"/><Relationship Id="rId5" Type="http://schemas.openxmlformats.org/officeDocument/2006/relationships/hyperlink" Target="https://learn.microsoft.com/en-us/training/modules/introduction-to-github/" TargetMode="External"/><Relationship Id="rId10" Type="http://schemas.openxmlformats.org/officeDocument/2006/relationships/hyperlink" Target="https://developer.mozilla.org/en-US/docs/MDN/Community/Open_source_etiquette" TargetMode="External"/><Relationship Id="rId4" Type="http://schemas.openxmlformats.org/officeDocument/2006/relationships/hyperlink" Target="https://www.w3schools.com/git/git_intro.asp?remote=github" TargetMode="External"/><Relationship Id="rId9" Type="http://schemas.openxmlformats.org/officeDocument/2006/relationships/hyperlink" Target="https://www.geeksforgeeks.org/difference-between-open-source-software-and-closed-source-software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penmedianow.org/#%3A~%3Atext%3DOpen%20source%20techno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pensource.com/resources/what-open-hardwa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n-source_hardware" TargetMode="External"/><Relationship Id="rId11" Type="http://schemas.openxmlformats.org/officeDocument/2006/relationships/hyperlink" Target="https://en.wikipedia.org/wiki/Open_education" TargetMode="External"/><Relationship Id="rId5" Type="http://schemas.openxmlformats.org/officeDocument/2006/relationships/hyperlink" Target="https://www.rocket.chat/blog/open-source-projects" TargetMode="External"/><Relationship Id="rId10" Type="http://schemas.openxmlformats.org/officeDocument/2006/relationships/hyperlink" Target="https://opensource.com/resources/what-open-education" TargetMode="External"/><Relationship Id="rId4" Type="http://schemas.openxmlformats.org/officeDocument/2006/relationships/hyperlink" Target="https://opensource.com/resources/what-open-source" TargetMode="External"/><Relationship Id="rId9" Type="http://schemas.openxmlformats.org/officeDocument/2006/relationships/hyperlink" Target="https://wiki.p2pfoundation.net/Open_Source_Media_Defini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paruluniversity.ac.in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OPEN</a:t>
            </a:r>
            <a:r>
              <a:rPr spc="-35" dirty="0"/>
              <a:t> </a:t>
            </a:r>
            <a:r>
              <a:rPr spc="-10" dirty="0"/>
              <a:t>SOURCE</a:t>
            </a:r>
            <a:r>
              <a:rPr spc="-15" dirty="0"/>
              <a:t> </a:t>
            </a:r>
            <a:r>
              <a:rPr spc="-2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5226" y="2871342"/>
            <a:ext cx="373761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200" b="1" spc="-20" dirty="0" smtClean="0">
                <a:latin typeface="Calibri"/>
                <a:cs typeface="Calibri"/>
              </a:rPr>
              <a:t>AKASH PATIL </a:t>
            </a:r>
            <a:r>
              <a:rPr sz="2200" b="1" spc="-20" dirty="0" smtClean="0">
                <a:latin typeface="Calibri"/>
                <a:cs typeface="Calibri"/>
              </a:rPr>
              <a:t>,</a:t>
            </a:r>
            <a:r>
              <a:rPr sz="2200" b="1" spc="20" dirty="0" smtClean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Assistant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Professor</a:t>
            </a:r>
            <a:endParaRPr sz="2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200" spc="-15" dirty="0">
                <a:latin typeface="Calibri"/>
                <a:cs typeface="Calibri"/>
              </a:rPr>
              <a:t>Computer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Science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Engineering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7319" y="498348"/>
            <a:ext cx="7512050" cy="6144895"/>
            <a:chOff x="1417319" y="498348"/>
            <a:chExt cx="7512050" cy="61448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80" y="498348"/>
              <a:ext cx="2377440" cy="6309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17319" y="2738627"/>
              <a:ext cx="6286500" cy="0"/>
            </a:xfrm>
            <a:custGeom>
              <a:avLst/>
              <a:gdLst/>
              <a:ahLst/>
              <a:cxnLst/>
              <a:rect l="l" t="t" r="r" b="b"/>
              <a:pathLst>
                <a:path w="6286500">
                  <a:moveTo>
                    <a:pt x="0" y="0"/>
                  </a:moveTo>
                  <a:lnTo>
                    <a:pt x="62865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319" y="2692908"/>
              <a:ext cx="96012" cy="91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0667" y="2692908"/>
              <a:ext cx="96011" cy="914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6467" y="6030468"/>
              <a:ext cx="612648" cy="61264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70595" cy="2781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0" marR="5080" indent="-229235" algn="just">
              <a:lnSpc>
                <a:spcPct val="101400"/>
              </a:lnSpc>
              <a:spcBef>
                <a:spcPts val="85"/>
              </a:spcBef>
              <a:buFont typeface="Calibri"/>
              <a:buChar char="•"/>
              <a:tabLst>
                <a:tab pos="241935" algn="l"/>
              </a:tabLst>
            </a:pP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hardware </a:t>
            </a:r>
            <a:r>
              <a:rPr sz="2000" dirty="0">
                <a:latin typeface="Times New Roman"/>
                <a:cs typeface="Times New Roman"/>
              </a:rPr>
              <a:t>refers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physical </a:t>
            </a:r>
            <a:r>
              <a:rPr sz="2000" dirty="0">
                <a:latin typeface="Times New Roman"/>
                <a:cs typeface="Times New Roman"/>
              </a:rPr>
              <a:t>object's </a:t>
            </a:r>
            <a:r>
              <a:rPr sz="2000" spc="-10" dirty="0">
                <a:latin typeface="Times New Roman"/>
                <a:cs typeface="Times New Roman"/>
              </a:rPr>
              <a:t>design </a:t>
            </a:r>
            <a:r>
              <a:rPr sz="2000" spc="-5" dirty="0">
                <a:latin typeface="Times New Roman"/>
                <a:cs typeface="Times New Roman"/>
              </a:rPr>
              <a:t>specifications that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licenced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spc="5" dirty="0">
                <a:latin typeface="Times New Roman"/>
                <a:cs typeface="Times New Roman"/>
              </a:rPr>
              <a:t>for the </a:t>
            </a:r>
            <a:r>
              <a:rPr sz="2000" spc="-10" dirty="0">
                <a:latin typeface="Times New Roman"/>
                <a:cs typeface="Times New Roman"/>
              </a:rPr>
              <a:t>object's </a:t>
            </a:r>
            <a:r>
              <a:rPr sz="2000" spc="-30" dirty="0">
                <a:latin typeface="Times New Roman"/>
                <a:cs typeface="Times New Roman"/>
              </a:rPr>
              <a:t>study, </a:t>
            </a:r>
            <a:r>
              <a:rPr sz="2000" dirty="0">
                <a:latin typeface="Times New Roman"/>
                <a:cs typeface="Times New Roman"/>
              </a:rPr>
              <a:t>modification, </a:t>
            </a:r>
            <a:r>
              <a:rPr sz="2000" spc="-5" dirty="0">
                <a:latin typeface="Times New Roman"/>
                <a:cs typeface="Times New Roman"/>
              </a:rPr>
              <a:t>creation, and distribution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anybody.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ts val="2390"/>
              </a:lnSpc>
              <a:spcBef>
                <a:spcPts val="10"/>
              </a:spcBef>
              <a:buChar char="•"/>
              <a:tabLst>
                <a:tab pos="305435" algn="l"/>
                <a:tab pos="306070" algn="l"/>
              </a:tabLst>
            </a:pP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particular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kind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object,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rather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legal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guidelines.</a:t>
            </a:r>
            <a:endParaRPr sz="2000">
              <a:latin typeface="Times New Roman"/>
              <a:cs typeface="Times New Roman"/>
            </a:endParaRPr>
          </a:p>
          <a:p>
            <a:pPr marL="241300" marR="8890" indent="-229235">
              <a:lnSpc>
                <a:spcPts val="2410"/>
              </a:lnSpc>
              <a:spcBef>
                <a:spcPts val="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sz="2000" spc="-15" dirty="0">
                <a:latin typeface="Times New Roman"/>
                <a:cs typeface="Times New Roman"/>
              </a:rPr>
              <a:t>OSH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intends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that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dirty="0">
                <a:latin typeface="Times New Roman"/>
                <a:cs typeface="Times New Roman"/>
              </a:rPr>
              <a:t> about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hardware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readily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identifiable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others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2325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"source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code"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hardware—schematics,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blueprints,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logic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designs,</a:t>
            </a:r>
            <a:endParaRPr sz="2000">
              <a:latin typeface="Times New Roman"/>
              <a:cs typeface="Times New Roman"/>
            </a:endParaRPr>
          </a:p>
          <a:p>
            <a:pPr marL="241300" marR="11430">
              <a:lnSpc>
                <a:spcPts val="2420"/>
              </a:lnSpc>
              <a:spcBef>
                <a:spcPts val="55"/>
              </a:spcBef>
              <a:tabLst>
                <a:tab pos="1439545" algn="l"/>
                <a:tab pos="2235835" algn="l"/>
                <a:tab pos="3131820" algn="l"/>
                <a:tab pos="4019550" algn="l"/>
                <a:tab pos="5131435" algn="l"/>
                <a:tab pos="5520055" algn="l"/>
                <a:tab pos="6201410" algn="l"/>
                <a:tab pos="7162165" algn="l"/>
                <a:tab pos="8255634" algn="l"/>
              </a:tabLst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pu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CAD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w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il</a:t>
            </a:r>
            <a:r>
              <a:rPr sz="2000" spc="10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tc</a:t>
            </a:r>
            <a:r>
              <a:rPr sz="2000" spc="-40" dirty="0">
                <a:latin typeface="Times New Roman"/>
                <a:cs typeface="Times New Roman"/>
              </a:rPr>
              <a:t>.</a:t>
            </a:r>
            <a:r>
              <a:rPr sz="2000" spc="15" dirty="0">
                <a:latin typeface="Times New Roman"/>
                <a:cs typeface="Times New Roman"/>
              </a:rPr>
              <a:t>—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il</a:t>
            </a:r>
            <a:r>
              <a:rPr sz="2000" spc="5" dirty="0">
                <a:latin typeface="Times New Roman"/>
                <a:cs typeface="Times New Roman"/>
              </a:rPr>
              <a:t>ab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f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  modification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enhancement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permissive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11492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</a:rPr>
              <a:t>How</a:t>
            </a:r>
            <a:r>
              <a:rPr sz="3000" spc="-5" dirty="0">
                <a:solidFill>
                  <a:srgbClr val="FFFFFF"/>
                </a:solidFill>
              </a:rPr>
              <a:t> Is</a:t>
            </a:r>
            <a:r>
              <a:rPr sz="3000" spc="-2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dirty="0">
                <a:solidFill>
                  <a:srgbClr val="FFFFFF"/>
                </a:solidFill>
              </a:rPr>
              <a:t> </a:t>
            </a:r>
            <a:r>
              <a:rPr sz="3000" spc="-15" dirty="0">
                <a:solidFill>
                  <a:srgbClr val="FFFFFF"/>
                </a:solidFill>
              </a:rPr>
              <a:t>Hardware</a:t>
            </a:r>
            <a:r>
              <a:rPr sz="3000" spc="-3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Licensed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4295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255" algn="just">
              <a:lnSpc>
                <a:spcPct val="99800"/>
              </a:lnSpc>
              <a:spcBef>
                <a:spcPts val="120"/>
              </a:spcBef>
            </a:pP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hardware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licensed </a:t>
            </a:r>
            <a:r>
              <a:rPr sz="2000" dirty="0">
                <a:latin typeface="Times New Roman"/>
                <a:cs typeface="Times New Roman"/>
              </a:rPr>
              <a:t>using various </a:t>
            </a:r>
            <a:r>
              <a:rPr sz="2000" spc="-5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licenses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allow users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access,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use, </a:t>
            </a:r>
            <a:r>
              <a:rPr sz="2000" spc="-30" dirty="0">
                <a:latin typeface="Times New Roman"/>
                <a:cs typeface="Times New Roman"/>
              </a:rPr>
              <a:t>modify,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distribute the </a:t>
            </a:r>
            <a:r>
              <a:rPr sz="2000" dirty="0">
                <a:latin typeface="Times New Roman"/>
                <a:cs typeface="Times New Roman"/>
              </a:rPr>
              <a:t>hardware </a:t>
            </a:r>
            <a:r>
              <a:rPr sz="2000" spc="-15" dirty="0">
                <a:latin typeface="Times New Roman"/>
                <a:cs typeface="Times New Roman"/>
              </a:rPr>
              <a:t>designs while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maintaining certain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rights </a:t>
            </a:r>
            <a:r>
              <a:rPr sz="2000" spc="-5" dirty="0">
                <a:latin typeface="Times New Roman"/>
                <a:cs typeface="Times New Roman"/>
              </a:rPr>
              <a:t>and responsibilities.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choice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license depends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preferences </a:t>
            </a:r>
            <a:r>
              <a:rPr sz="2000" spc="-35" dirty="0">
                <a:latin typeface="Times New Roman"/>
                <a:cs typeface="Times New Roman"/>
              </a:rPr>
              <a:t>of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hardware designer </a:t>
            </a:r>
            <a:r>
              <a:rPr sz="2000" spc="-1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community involved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project. </a:t>
            </a:r>
            <a:r>
              <a:rPr sz="2000" spc="-5" dirty="0">
                <a:latin typeface="Times New Roman"/>
                <a:cs typeface="Times New Roman"/>
              </a:rPr>
              <a:t>Here are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licenses: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 algn="just">
              <a:lnSpc>
                <a:spcPct val="100200"/>
              </a:lnSpc>
              <a:spcBef>
                <a:spcPts val="10"/>
              </a:spcBef>
              <a:buAutoNum type="arabicPeriod"/>
              <a:tabLst>
                <a:tab pos="470534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Creative</a:t>
            </a:r>
            <a:r>
              <a:rPr sz="2000" b="1" spc="-5" dirty="0">
                <a:latin typeface="Times New Roman"/>
                <a:cs typeface="Times New Roman"/>
              </a:rPr>
              <a:t> Commons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Licenses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(CC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Times New Roman"/>
                <a:cs typeface="Times New Roman"/>
              </a:rPr>
              <a:t>BY,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CC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BY-SA,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etc.):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Creative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Commons </a:t>
            </a:r>
            <a:r>
              <a:rPr sz="2000" spc="-10" dirty="0">
                <a:latin typeface="Times New Roman"/>
                <a:cs typeface="Times New Roman"/>
              </a:rPr>
              <a:t>licenses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widely </a:t>
            </a:r>
            <a:r>
              <a:rPr sz="2000" spc="5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open hardware </a:t>
            </a:r>
            <a:r>
              <a:rPr sz="2000" spc="-5" dirty="0">
                <a:latin typeface="Times New Roman"/>
                <a:cs typeface="Times New Roman"/>
              </a:rPr>
              <a:t>projects.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5" dirty="0">
                <a:latin typeface="Times New Roman"/>
                <a:cs typeface="Times New Roman"/>
              </a:rPr>
              <a:t>come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different versions, </a:t>
            </a:r>
            <a:r>
              <a:rPr sz="2000" spc="-5" dirty="0">
                <a:latin typeface="Times New Roman"/>
                <a:cs typeface="Times New Roman"/>
              </a:rPr>
              <a:t>but </a:t>
            </a:r>
            <a:r>
              <a:rPr sz="2000" spc="-25" dirty="0">
                <a:latin typeface="Times New Roman"/>
                <a:cs typeface="Times New Roman"/>
              </a:rPr>
              <a:t>generally, </a:t>
            </a:r>
            <a:r>
              <a:rPr sz="2000" spc="5" dirty="0">
                <a:latin typeface="Times New Roman"/>
                <a:cs typeface="Times New Roman"/>
              </a:rPr>
              <a:t>they </a:t>
            </a:r>
            <a:r>
              <a:rPr sz="2000" spc="-10" dirty="0">
                <a:latin typeface="Times New Roman"/>
                <a:cs typeface="Times New Roman"/>
              </a:rPr>
              <a:t>allow </a:t>
            </a:r>
            <a:r>
              <a:rPr sz="2000" spc="10" dirty="0">
                <a:latin typeface="Times New Roman"/>
                <a:cs typeface="Times New Roman"/>
              </a:rPr>
              <a:t>users to </a:t>
            </a:r>
            <a:r>
              <a:rPr sz="2000" dirty="0">
                <a:latin typeface="Times New Roman"/>
                <a:cs typeface="Times New Roman"/>
              </a:rPr>
              <a:t>share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adapt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hardware </a:t>
            </a:r>
            <a:r>
              <a:rPr sz="2000" spc="-10" dirty="0">
                <a:latin typeface="Times New Roman"/>
                <a:cs typeface="Times New Roman"/>
              </a:rPr>
              <a:t>designs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long </a:t>
            </a:r>
            <a:r>
              <a:rPr sz="2000" spc="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10" dirty="0">
                <a:latin typeface="Times New Roman"/>
                <a:cs typeface="Times New Roman"/>
              </a:rPr>
              <a:t>give</a:t>
            </a:r>
            <a:r>
              <a:rPr sz="2000" spc="-5" dirty="0">
                <a:latin typeface="Times New Roman"/>
                <a:cs typeface="Times New Roman"/>
              </a:rPr>
              <a:t> appropriate </a:t>
            </a:r>
            <a:r>
              <a:rPr sz="2000" spc="-10" dirty="0">
                <a:latin typeface="Times New Roman"/>
                <a:cs typeface="Times New Roman"/>
              </a:rPr>
              <a:t>credit </a:t>
            </a:r>
            <a:r>
              <a:rPr sz="2000" spc="10" dirty="0">
                <a:latin typeface="Times New Roman"/>
                <a:cs typeface="Times New Roman"/>
              </a:rPr>
              <a:t>to the </a:t>
            </a:r>
            <a:r>
              <a:rPr sz="2000" spc="-5" dirty="0">
                <a:latin typeface="Times New Roman"/>
                <a:cs typeface="Times New Roman"/>
              </a:rPr>
              <a:t>original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creator</a:t>
            </a:r>
            <a:endParaRPr sz="2000">
              <a:latin typeface="Times New Roman"/>
              <a:cs typeface="Times New Roman"/>
            </a:endParaRPr>
          </a:p>
          <a:p>
            <a:pPr marL="469900" indent="-457834" algn="just">
              <a:lnSpc>
                <a:spcPts val="2380"/>
              </a:lnSpc>
              <a:buAutoNum type="arabicPeriod"/>
              <a:tabLst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GNU</a:t>
            </a:r>
            <a:r>
              <a:rPr sz="2000" b="1" spc="3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General</a:t>
            </a:r>
            <a:r>
              <a:rPr sz="2000" b="1" spc="3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Public</a:t>
            </a:r>
            <a:r>
              <a:rPr sz="2000" b="1" spc="3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License</a:t>
            </a:r>
            <a:r>
              <a:rPr sz="2000" b="1" spc="3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(GPL):</a:t>
            </a:r>
            <a:r>
              <a:rPr sz="2000" b="1" spc="3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GPL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commonly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</a:t>
            </a:r>
            <a:endParaRPr sz="2000">
              <a:latin typeface="Times New Roman"/>
              <a:cs typeface="Times New Roman"/>
            </a:endParaRPr>
          </a:p>
          <a:p>
            <a:pPr marL="469900" marR="8890" algn="just">
              <a:lnSpc>
                <a:spcPct val="999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source software, </a:t>
            </a:r>
            <a:r>
              <a:rPr sz="2000" spc="-10" dirty="0">
                <a:latin typeface="Times New Roman"/>
                <a:cs typeface="Times New Roman"/>
              </a:rPr>
              <a:t>but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applied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open hardware. </a:t>
            </a:r>
            <a:r>
              <a:rPr sz="2000" spc="-5" dirty="0">
                <a:latin typeface="Times New Roman"/>
                <a:cs typeface="Times New Roman"/>
              </a:rPr>
              <a:t>Under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GPL, </a:t>
            </a:r>
            <a:r>
              <a:rPr sz="2000" dirty="0">
                <a:latin typeface="Times New Roman"/>
                <a:cs typeface="Times New Roman"/>
              </a:rPr>
              <a:t>users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freedom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use, </a:t>
            </a:r>
            <a:r>
              <a:rPr sz="2000" spc="-35" dirty="0">
                <a:latin typeface="Times New Roman"/>
                <a:cs typeface="Times New Roman"/>
              </a:rPr>
              <a:t>modify,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distribute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hardware </a:t>
            </a:r>
            <a:r>
              <a:rPr sz="2000" dirty="0">
                <a:latin typeface="Times New Roman"/>
                <a:cs typeface="Times New Roman"/>
              </a:rPr>
              <a:t> designs.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600" y="2025777"/>
            <a:ext cx="8268334" cy="2465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  <a:buAutoNum type="arabicPeriod" startAt="3"/>
              <a:tabLst>
                <a:tab pos="282575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MIT </a:t>
            </a:r>
            <a:r>
              <a:rPr sz="2000" b="1" dirty="0">
                <a:latin typeface="Times New Roman"/>
                <a:cs typeface="Times New Roman"/>
              </a:rPr>
              <a:t>License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Though </a:t>
            </a:r>
            <a:r>
              <a:rPr sz="2000" spc="-5" dirty="0">
                <a:latin typeface="Times New Roman"/>
                <a:cs typeface="Times New Roman"/>
              </a:rPr>
              <a:t>commonly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software, </a:t>
            </a:r>
            <a:r>
              <a:rPr sz="2000" spc="-10" dirty="0">
                <a:latin typeface="Times New Roman"/>
                <a:cs typeface="Times New Roman"/>
              </a:rPr>
              <a:t>some hardware projects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grants</a:t>
            </a:r>
            <a:r>
              <a:rPr sz="2000" spc="-5" dirty="0">
                <a:latin typeface="Times New Roman"/>
                <a:cs typeface="Times New Roman"/>
              </a:rPr>
              <a:t> users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freedom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modify,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distribute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minimal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restrictions.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buAutoNum type="arabicPeriod" startAt="3"/>
              <a:tabLst>
                <a:tab pos="306070" algn="l"/>
              </a:tabLst>
            </a:pPr>
            <a:r>
              <a:rPr sz="2000" b="1" dirty="0">
                <a:latin typeface="Times New Roman"/>
                <a:cs typeface="Times New Roman"/>
              </a:rPr>
              <a:t>Apache </a:t>
            </a:r>
            <a:r>
              <a:rPr sz="2000" b="1" spc="-5" dirty="0">
                <a:latin typeface="Times New Roman"/>
                <a:cs typeface="Times New Roman"/>
              </a:rPr>
              <a:t>License: </a:t>
            </a:r>
            <a:r>
              <a:rPr sz="2000" spc="-15" dirty="0">
                <a:latin typeface="Times New Roman"/>
                <a:cs typeface="Times New Roman"/>
              </a:rPr>
              <a:t>Similar </a:t>
            </a:r>
            <a:r>
              <a:rPr sz="2000" spc="10" dirty="0">
                <a:latin typeface="Times New Roman"/>
                <a:cs typeface="Times New Roman"/>
              </a:rPr>
              <a:t>to the </a:t>
            </a:r>
            <a:r>
              <a:rPr sz="2000" spc="-10" dirty="0">
                <a:latin typeface="Times New Roman"/>
                <a:cs typeface="Times New Roman"/>
              </a:rPr>
              <a:t>MIT </a:t>
            </a:r>
            <a:r>
              <a:rPr sz="2000" spc="-5" dirty="0">
                <a:latin typeface="Times New Roman"/>
                <a:cs typeface="Times New Roman"/>
              </a:rPr>
              <a:t>License, </a:t>
            </a:r>
            <a:r>
              <a:rPr sz="2000" dirty="0">
                <a:latin typeface="Times New Roman"/>
                <a:cs typeface="Times New Roman"/>
              </a:rPr>
              <a:t>the Apache </a:t>
            </a:r>
            <a:r>
              <a:rPr sz="2000" spc="-5" dirty="0">
                <a:latin typeface="Times New Roman"/>
                <a:cs typeface="Times New Roman"/>
              </a:rPr>
              <a:t>License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 commonly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software, </a:t>
            </a:r>
            <a:r>
              <a:rPr sz="2000" spc="-10" dirty="0">
                <a:latin typeface="Times New Roman"/>
                <a:cs typeface="Times New Roman"/>
              </a:rPr>
              <a:t>but it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also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applied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hardware. </a:t>
            </a:r>
            <a:r>
              <a:rPr sz="2000" spc="-10" dirty="0">
                <a:latin typeface="Times New Roman"/>
                <a:cs typeface="Times New Roman"/>
              </a:rPr>
              <a:t>It allows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use, </a:t>
            </a:r>
            <a:r>
              <a:rPr sz="2000" spc="-25" dirty="0">
                <a:latin typeface="Times New Roman"/>
                <a:cs typeface="Times New Roman"/>
              </a:rPr>
              <a:t>modify,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distribute the designs,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addition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10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express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patent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6066"/>
            <a:ext cx="577977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OSH</a:t>
            </a:r>
            <a:r>
              <a:rPr sz="30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OSS</a:t>
            </a:r>
            <a:r>
              <a:rPr sz="3000" spc="-5" dirty="0">
                <a:solidFill>
                  <a:srgbClr val="FFFFFF"/>
                </a:solidFill>
              </a:rPr>
              <a:t>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15921"/>
            <a:ext cx="9017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24" y="2351023"/>
          <a:ext cx="8001000" cy="4368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2667000"/>
                <a:gridCol w="2667000"/>
              </a:tblGrid>
              <a:tr h="6183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Aspect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Hardware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9451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41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Physical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objects,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devices,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designs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568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programs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source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450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Nature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Sharing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581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designs,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schematics,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documentation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executable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45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Licensing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54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open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licenses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CC,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GPL,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CERN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OHL)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licenses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GPL,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Freedom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Modify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67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modify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customize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designs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modify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customize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65515" cy="2474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114"/>
              </a:spcBef>
              <a:buFont typeface="Calibri"/>
              <a:buChar char="•"/>
              <a:tabLst>
                <a:tab pos="457200" algn="l"/>
                <a:tab pos="470534" algn="l"/>
              </a:tabLst>
            </a:pPr>
            <a:r>
              <a:rPr sz="2000" spc="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context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"open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design"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refers</a:t>
            </a:r>
            <a:endParaRPr sz="2000">
              <a:latin typeface="Times New Roman"/>
              <a:cs typeface="Times New Roman"/>
            </a:endParaRPr>
          </a:p>
          <a:p>
            <a:pPr marR="22860" algn="ctr">
              <a:lnSpc>
                <a:spcPct val="100000"/>
              </a:lnSpc>
              <a:spcBef>
                <a:spcPts val="55"/>
              </a:spcBef>
            </a:pP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 </a:t>
            </a:r>
            <a:r>
              <a:rPr sz="2000" spc="5" dirty="0">
                <a:latin typeface="Times New Roman"/>
                <a:cs typeface="Times New Roman"/>
              </a:rPr>
              <a:t>process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creating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57200" algn="l"/>
                <a:tab pos="470534" algn="l"/>
                <a:tab pos="2195195" algn="l"/>
                <a:tab pos="3068955" algn="l"/>
                <a:tab pos="4194175" algn="l"/>
                <a:tab pos="4688205" algn="l"/>
                <a:tab pos="6225540" algn="l"/>
              </a:tabLst>
            </a:pPr>
            <a:r>
              <a:rPr sz="2000" spc="5" dirty="0">
                <a:latin typeface="Times New Roman"/>
                <a:cs typeface="Times New Roman"/>
              </a:rPr>
              <a:t>It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encompasses	</a:t>
            </a:r>
            <a:r>
              <a:rPr sz="2000" spc="-10" dirty="0">
                <a:latin typeface="Times New Roman"/>
                <a:cs typeface="Times New Roman"/>
              </a:rPr>
              <a:t>various	</a:t>
            </a:r>
            <a:r>
              <a:rPr sz="2000" spc="-5" dirty="0">
                <a:latin typeface="Times New Roman"/>
                <a:cs typeface="Times New Roman"/>
              </a:rPr>
              <a:t>principles	and	practices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	promote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transparency,</a:t>
            </a:r>
            <a:endParaRPr sz="2000">
              <a:latin typeface="Times New Roman"/>
              <a:cs typeface="Times New Roman"/>
            </a:endParaRPr>
          </a:p>
          <a:p>
            <a:pPr marR="3627754" algn="ctr">
              <a:lnSpc>
                <a:spcPts val="239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collaboration,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involvement.</a:t>
            </a:r>
            <a:endParaRPr sz="2000">
              <a:latin typeface="Times New Roman"/>
              <a:cs typeface="Times New Roman"/>
            </a:endParaRPr>
          </a:p>
          <a:p>
            <a:pPr marL="241300" marR="5080" indent="-229235">
              <a:lnSpc>
                <a:spcPts val="2410"/>
              </a:lnSpc>
              <a:spcBef>
                <a:spcPts val="6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movement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wants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possible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items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fully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customised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2325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Although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done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software,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happening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630491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Field</a:t>
            </a:r>
            <a:r>
              <a:rPr sz="3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Source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2567940" cy="1248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Graphic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2D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3D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animation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Vector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graphics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3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ho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ed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71055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35" dirty="0">
                <a:solidFill>
                  <a:srgbClr val="FFFFFF"/>
                </a:solidFill>
              </a:rPr>
              <a:t>Key</a:t>
            </a:r>
            <a:r>
              <a:rPr sz="3000" spc="15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Aspects</a:t>
            </a:r>
            <a:r>
              <a:rPr sz="300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Of</a:t>
            </a:r>
            <a:r>
              <a:rPr sz="3000" spc="-2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Source</a:t>
            </a:r>
            <a:r>
              <a:rPr sz="3000" spc="-70" dirty="0">
                <a:solidFill>
                  <a:srgbClr val="FFFFFF"/>
                </a:solidFill>
              </a:rPr>
              <a:t> </a:t>
            </a:r>
            <a:r>
              <a:rPr sz="3000" spc="-15" dirty="0">
                <a:solidFill>
                  <a:srgbClr val="FFFFFF"/>
                </a:solidFill>
              </a:rPr>
              <a:t>Design: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0240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160" indent="-251460" algn="just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416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Transparency::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65"/>
              </a:spcBef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design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emphasizes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transparency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throughout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 </a:t>
            </a:r>
            <a:r>
              <a:rPr sz="2000" dirty="0">
                <a:latin typeface="Times New Roman"/>
                <a:cs typeface="Times New Roman"/>
              </a:rPr>
              <a:t>process. </a:t>
            </a:r>
            <a:r>
              <a:rPr sz="2000" spc="5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 source </a:t>
            </a:r>
            <a:r>
              <a:rPr sz="2000" spc="5" dirty="0">
                <a:latin typeface="Times New Roman"/>
                <a:cs typeface="Times New Roman"/>
              </a:rPr>
              <a:t>code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software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 accessible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public,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allowing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anyone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view,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inspect,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understand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works</a:t>
            </a:r>
            <a:r>
              <a:rPr sz="2000" b="1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Collaborative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Development: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99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encourages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collaborative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inviting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contributions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diverse </a:t>
            </a:r>
            <a:r>
              <a:rPr sz="2000" spc="-5" dirty="0">
                <a:latin typeface="Times New Roman"/>
                <a:cs typeface="Times New Roman"/>
              </a:rPr>
              <a:t>community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developers.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1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around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participate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project, suggest improvements, report issues, and </a:t>
            </a:r>
            <a:r>
              <a:rPr sz="2000" dirty="0">
                <a:latin typeface="Times New Roman"/>
                <a:cs typeface="Times New Roman"/>
              </a:rPr>
              <a:t> submit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marL="264160" indent="-251460" algn="just">
              <a:lnSpc>
                <a:spcPts val="2380"/>
              </a:lnSpc>
              <a:buAutoNum type="arabicPeriod" startAt="3"/>
              <a:tabLst>
                <a:tab pos="264160" algn="l"/>
              </a:tabLst>
            </a:pPr>
            <a:r>
              <a:rPr sz="2000" b="1" spc="-185" dirty="0">
                <a:latin typeface="Times New Roman"/>
                <a:cs typeface="Times New Roman"/>
              </a:rPr>
              <a:t>V</a:t>
            </a:r>
            <a:r>
              <a:rPr sz="2000" b="1" spc="10" dirty="0">
                <a:latin typeface="Times New Roman"/>
                <a:cs typeface="Times New Roman"/>
              </a:rPr>
              <a:t>ers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5" dirty="0">
                <a:latin typeface="Times New Roman"/>
                <a:cs typeface="Times New Roman"/>
              </a:rPr>
              <a:t>l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12700" algn="just">
              <a:lnSpc>
                <a:spcPts val="241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</a:t>
            </a:r>
            <a:r>
              <a:rPr sz="2000" spc="-10" dirty="0">
                <a:latin typeface="Times New Roman"/>
                <a:cs typeface="Times New Roman"/>
              </a:rPr>
              <a:t>projects </a:t>
            </a:r>
            <a:r>
              <a:rPr sz="2000" spc="-5" dirty="0">
                <a:latin typeface="Times New Roman"/>
                <a:cs typeface="Times New Roman"/>
              </a:rPr>
              <a:t>often </a:t>
            </a:r>
            <a:r>
              <a:rPr sz="2000" spc="-1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Git,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allows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</a:t>
            </a:r>
            <a:r>
              <a:rPr sz="2000" spc="5" dirty="0">
                <a:latin typeface="Times New Roman"/>
                <a:cs typeface="Times New Roman"/>
              </a:rPr>
              <a:t> 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codebase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simultaneously.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10" dirty="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-5" dirty="0">
                <a:latin typeface="Times New Roman"/>
                <a:cs typeface="Times New Roman"/>
              </a:rPr>
              <a:t>b</a:t>
            </a:r>
            <a:r>
              <a:rPr sz="2000" b="1" spc="20" dirty="0">
                <a:latin typeface="Times New Roman"/>
                <a:cs typeface="Times New Roman"/>
              </a:rPr>
              <a:t>li</a:t>
            </a:r>
            <a:r>
              <a:rPr sz="2000" b="1" spc="5" dirty="0">
                <a:latin typeface="Times New Roman"/>
                <a:cs typeface="Times New Roman"/>
              </a:rPr>
              <a:t>c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Iss</a:t>
            </a:r>
            <a:r>
              <a:rPr sz="2000" b="1" spc="-5" dirty="0">
                <a:latin typeface="Times New Roman"/>
                <a:cs typeface="Times New Roman"/>
              </a:rPr>
              <a:t>u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50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rac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10" dirty="0">
                <a:latin typeface="Times New Roman"/>
                <a:cs typeface="Times New Roman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410"/>
              </a:lnSpc>
              <a:spcBef>
                <a:spcPts val="65"/>
              </a:spcBef>
            </a:pP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projects typically </a:t>
            </a:r>
            <a:r>
              <a:rPr sz="2000" dirty="0">
                <a:latin typeface="Times New Roman"/>
                <a:cs typeface="Times New Roman"/>
              </a:rPr>
              <a:t>have public </a:t>
            </a:r>
            <a:r>
              <a:rPr sz="2000" spc="-15" dirty="0">
                <a:latin typeface="Times New Roman"/>
                <a:cs typeface="Times New Roman"/>
              </a:rPr>
              <a:t>issue </a:t>
            </a:r>
            <a:r>
              <a:rPr sz="2000" spc="-5" dirty="0">
                <a:latin typeface="Times New Roman"/>
                <a:cs typeface="Times New Roman"/>
              </a:rPr>
              <a:t>tracking </a:t>
            </a:r>
            <a:r>
              <a:rPr sz="2000" dirty="0">
                <a:latin typeface="Times New Roman"/>
                <a:cs typeface="Times New Roman"/>
              </a:rPr>
              <a:t>systems </a:t>
            </a:r>
            <a:r>
              <a:rPr sz="2000" spc="-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users 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report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bugs,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suggest</a:t>
            </a:r>
            <a:r>
              <a:rPr sz="2000" spc="-5" dirty="0">
                <a:latin typeface="Times New Roman"/>
                <a:cs typeface="Times New Roman"/>
              </a:rPr>
              <a:t> new</a:t>
            </a:r>
            <a:r>
              <a:rPr sz="2000" dirty="0">
                <a:latin typeface="Times New Roman"/>
                <a:cs typeface="Times New Roman"/>
              </a:rPr>
              <a:t> features,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 </a:t>
            </a:r>
            <a:r>
              <a:rPr sz="2000" dirty="0">
                <a:latin typeface="Times New Roman"/>
                <a:cs typeface="Times New Roman"/>
              </a:rPr>
              <a:t> improvements.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5"/>
              </a:lnSpc>
              <a:buAutoNum type="arabicPeriod" startAt="5"/>
              <a:tabLst>
                <a:tab pos="26924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Open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Licensing: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software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released under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licenses, </a:t>
            </a:r>
            <a:r>
              <a:rPr sz="2000" dirty="0">
                <a:latin typeface="Times New Roman"/>
                <a:cs typeface="Times New Roman"/>
              </a:rPr>
              <a:t>such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GNU General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Public License (GPL), </a:t>
            </a:r>
            <a:r>
              <a:rPr sz="2000" spc="-10" dirty="0">
                <a:latin typeface="Times New Roman"/>
                <a:cs typeface="Times New Roman"/>
              </a:rPr>
              <a:t>MIT </a:t>
            </a:r>
            <a:r>
              <a:rPr sz="2000" spc="-5" dirty="0">
                <a:latin typeface="Times New Roman"/>
                <a:cs typeface="Times New Roman"/>
              </a:rPr>
              <a:t>License, </a:t>
            </a:r>
            <a:r>
              <a:rPr sz="2000" dirty="0">
                <a:latin typeface="Times New Roman"/>
                <a:cs typeface="Times New Roman"/>
              </a:rPr>
              <a:t>Apache License, </a:t>
            </a:r>
            <a:r>
              <a:rPr sz="2000" spc="-10" dirty="0">
                <a:latin typeface="Times New Roman"/>
                <a:cs typeface="Times New Roman"/>
              </a:rPr>
              <a:t>etc. </a:t>
            </a:r>
            <a:r>
              <a:rPr sz="2000" spc="5" dirty="0">
                <a:latin typeface="Times New Roman"/>
                <a:cs typeface="Times New Roman"/>
              </a:rPr>
              <a:t>These </a:t>
            </a:r>
            <a:r>
              <a:rPr sz="2000" spc="-10" dirty="0">
                <a:latin typeface="Times New Roman"/>
                <a:cs typeface="Times New Roman"/>
              </a:rPr>
              <a:t>licenses grant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freedom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use, </a:t>
            </a:r>
            <a:r>
              <a:rPr sz="2000" spc="-25" dirty="0">
                <a:latin typeface="Times New Roman"/>
                <a:cs typeface="Times New Roman"/>
              </a:rPr>
              <a:t>modify,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distribute the software </a:t>
            </a:r>
            <a:r>
              <a:rPr sz="2000" spc="-1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long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90"/>
              </a:lnSpc>
              <a:spcBef>
                <a:spcPts val="15"/>
              </a:spcBef>
              <a:buAutoNum type="arabicPeriod" startAt="6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Code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Reviews: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implement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review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processes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maintain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12700" marR="11430" algn="just">
              <a:lnSpc>
                <a:spcPts val="241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meet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project's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standards.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helps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catching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bugs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maintaining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consistency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across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codebase.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60235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spc="-30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Source</a:t>
            </a:r>
            <a:r>
              <a:rPr sz="3000" spc="-95" dirty="0">
                <a:solidFill>
                  <a:srgbClr val="FFFFFF"/>
                </a:solidFill>
              </a:rPr>
              <a:t> </a:t>
            </a:r>
            <a:r>
              <a:rPr sz="3000" spc="-35" dirty="0">
                <a:solidFill>
                  <a:srgbClr val="FFFFFF"/>
                </a:solidFill>
              </a:rPr>
              <a:t>Teaching: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3078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  <a:buSzPct val="95000"/>
              <a:buChar char="•"/>
              <a:tabLst>
                <a:tab pos="104139" algn="l"/>
              </a:tabLst>
            </a:pPr>
            <a:r>
              <a:rPr sz="2000" spc="5" dirty="0">
                <a:latin typeface="Arial MT"/>
                <a:cs typeface="Arial MT"/>
              </a:rPr>
              <a:t>Open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teaching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within</a:t>
            </a:r>
            <a:r>
              <a:rPr sz="2000" dirty="0">
                <a:latin typeface="Arial MT"/>
                <a:cs typeface="Arial MT"/>
              </a:rPr>
              <a:t> 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the 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collaborative</a:t>
            </a:r>
            <a:r>
              <a:rPr sz="2000" spc="5" dirty="0">
                <a:latin typeface="Arial MT"/>
                <a:cs typeface="Arial MT"/>
              </a:rPr>
              <a:t> 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transparent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approach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sharing</a:t>
            </a:r>
            <a:r>
              <a:rPr sz="2000" spc="5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knowledge,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educational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resources,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learning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experiences.</a:t>
            </a:r>
            <a:endParaRPr sz="2000">
              <a:latin typeface="Arial MT"/>
              <a:cs typeface="Arial MT"/>
            </a:endParaRPr>
          </a:p>
          <a:p>
            <a:pPr marL="177165" indent="-165100" algn="just">
              <a:lnSpc>
                <a:spcPct val="100000"/>
              </a:lnSpc>
              <a:spcBef>
                <a:spcPts val="15"/>
              </a:spcBef>
              <a:buSzPct val="95000"/>
              <a:buChar char="•"/>
              <a:tabLst>
                <a:tab pos="177800" algn="l"/>
              </a:tabLst>
            </a:pP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involves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community-driven</a:t>
            </a:r>
            <a:r>
              <a:rPr sz="2000" spc="1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development</a:t>
            </a:r>
            <a:r>
              <a:rPr sz="2000" spc="229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of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educational</a:t>
            </a:r>
            <a:r>
              <a:rPr sz="2000" spc="1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materials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ts val="2390"/>
              </a:lnSpc>
              <a:spcBef>
                <a:spcPts val="15"/>
              </a:spcBef>
            </a:pP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fostering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inclusive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environment.</a:t>
            </a:r>
            <a:endParaRPr sz="2000">
              <a:latin typeface="Arial MT"/>
              <a:cs typeface="Arial MT"/>
            </a:endParaRPr>
          </a:p>
          <a:p>
            <a:pPr marL="12700" marR="5715" algn="just">
              <a:lnSpc>
                <a:spcPts val="2410"/>
              </a:lnSpc>
              <a:spcBef>
                <a:spcPts val="60"/>
              </a:spcBef>
              <a:buSzPct val="95000"/>
              <a:buChar char="•"/>
              <a:tabLst>
                <a:tab pos="104139" algn="l"/>
              </a:tabLst>
            </a:pPr>
            <a:r>
              <a:rPr sz="2000" dirty="0">
                <a:latin typeface="Arial MT"/>
                <a:cs typeface="Arial MT"/>
              </a:rPr>
              <a:t>open-source teaching </a:t>
            </a:r>
            <a:r>
              <a:rPr sz="2000" spc="-5" dirty="0">
                <a:latin typeface="Arial MT"/>
                <a:cs typeface="Arial MT"/>
              </a:rPr>
              <a:t>refers </a:t>
            </a:r>
            <a:r>
              <a:rPr sz="2000" spc="10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an </a:t>
            </a:r>
            <a:r>
              <a:rPr sz="2000" spc="-10" dirty="0">
                <a:latin typeface="Arial MT"/>
                <a:cs typeface="Arial MT"/>
              </a:rPr>
              <a:t>educational </a:t>
            </a:r>
            <a:r>
              <a:rPr sz="2000" dirty="0">
                <a:latin typeface="Arial MT"/>
                <a:cs typeface="Arial MT"/>
              </a:rPr>
              <a:t>approach </a:t>
            </a:r>
            <a:r>
              <a:rPr sz="2000" spc="-5" dirty="0">
                <a:latin typeface="Arial MT"/>
                <a:cs typeface="Arial MT"/>
              </a:rPr>
              <a:t>that leverages </a:t>
            </a:r>
            <a:r>
              <a:rPr sz="2000" dirty="0">
                <a:latin typeface="Arial MT"/>
                <a:cs typeface="Arial MT"/>
              </a:rPr>
              <a:t> open-source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principles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resources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enhance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teaching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 learning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experience.</a:t>
            </a:r>
            <a:endParaRPr sz="2000">
              <a:latin typeface="Arial MT"/>
              <a:cs typeface="Arial MT"/>
            </a:endParaRPr>
          </a:p>
          <a:p>
            <a:pPr marL="177165" indent="-165100" algn="just">
              <a:lnSpc>
                <a:spcPts val="2300"/>
              </a:lnSpc>
              <a:buSzPct val="95000"/>
              <a:buChar char="•"/>
              <a:tabLst>
                <a:tab pos="177800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5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context,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"open</a:t>
            </a:r>
            <a:r>
              <a:rPr sz="2000" spc="509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source"</a:t>
            </a:r>
            <a:r>
              <a:rPr sz="2000" spc="5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means</a:t>
            </a:r>
            <a:r>
              <a:rPr sz="2000" spc="4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5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educational</a:t>
            </a:r>
            <a:r>
              <a:rPr sz="2000" spc="4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materials,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000" spc="5" dirty="0">
                <a:latin typeface="Arial MT"/>
                <a:cs typeface="Arial MT"/>
              </a:rPr>
              <a:t>resources,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tools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freely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available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anyone.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61163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35" dirty="0">
                <a:solidFill>
                  <a:srgbClr val="FFFFFF"/>
                </a:solidFill>
              </a:rPr>
              <a:t>Key</a:t>
            </a:r>
            <a:r>
              <a:rPr sz="3000" spc="15" dirty="0">
                <a:solidFill>
                  <a:srgbClr val="FFFFFF"/>
                </a:solidFill>
              </a:rPr>
              <a:t> </a:t>
            </a:r>
            <a:r>
              <a:rPr sz="3000" spc="-15" dirty="0">
                <a:solidFill>
                  <a:srgbClr val="FFFFFF"/>
                </a:solidFill>
              </a:rPr>
              <a:t>Element</a:t>
            </a:r>
            <a:r>
              <a:rPr sz="3000" spc="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Of</a:t>
            </a:r>
            <a:r>
              <a:rPr sz="3000" spc="-2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Source</a:t>
            </a:r>
            <a:r>
              <a:rPr sz="3000" spc="-35" dirty="0">
                <a:solidFill>
                  <a:srgbClr val="FFFFFF"/>
                </a:solidFill>
              </a:rPr>
              <a:t> Teaching: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5320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924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Open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Educational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Resources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(OER)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410"/>
              </a:lnSpc>
              <a:spcBef>
                <a:spcPts val="65"/>
              </a:spcBef>
            </a:pPr>
            <a:r>
              <a:rPr sz="2000" spc="5" dirty="0">
                <a:latin typeface="Times New Roman"/>
                <a:cs typeface="Times New Roman"/>
              </a:rPr>
              <a:t>These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materials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textbooks,</a:t>
            </a:r>
            <a:r>
              <a:rPr sz="2000" dirty="0">
                <a:latin typeface="Times New Roman"/>
                <a:cs typeface="Times New Roman"/>
              </a:rPr>
              <a:t> videos,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interactive </a:t>
            </a:r>
            <a:r>
              <a:rPr sz="2000" spc="-5" dirty="0">
                <a:latin typeface="Times New Roman"/>
                <a:cs typeface="Times New Roman"/>
              </a:rPr>
              <a:t> simulations, lecture notes,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more that are </a:t>
            </a:r>
            <a:r>
              <a:rPr sz="2000" dirty="0">
                <a:latin typeface="Times New Roman"/>
                <a:cs typeface="Times New Roman"/>
              </a:rPr>
              <a:t>released </a:t>
            </a:r>
            <a:r>
              <a:rPr sz="2000" spc="-10" dirty="0">
                <a:latin typeface="Times New Roman"/>
                <a:cs typeface="Times New Roman"/>
              </a:rPr>
              <a:t>under </a:t>
            </a:r>
            <a:r>
              <a:rPr sz="2000" spc="5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licenses.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licenses,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Creative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Commons,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adapt,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ou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fr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-1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Collaborative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Knowledge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Sharing: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98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Open-source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teaching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encourages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educators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collaborate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contribute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creation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improvement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educational </a:t>
            </a:r>
            <a:r>
              <a:rPr sz="2000" dirty="0">
                <a:latin typeface="Times New Roman"/>
                <a:cs typeface="Times New Roman"/>
              </a:rPr>
              <a:t>content. </a:t>
            </a:r>
            <a:r>
              <a:rPr sz="2000" spc="5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fosters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dynamic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evolving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ecosystem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collectively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upon.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3"/>
              <a:tabLst>
                <a:tab pos="269240" algn="l"/>
              </a:tabLst>
            </a:pPr>
            <a:r>
              <a:rPr sz="2000" b="1" dirty="0">
                <a:latin typeface="Times New Roman"/>
                <a:cs typeface="Times New Roman"/>
              </a:rPr>
              <a:t>Community-driven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Development: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Similar</a:t>
            </a:r>
            <a:r>
              <a:rPr sz="2000" spc="7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open-source</a:t>
            </a:r>
            <a:r>
              <a:rPr sz="2000" spc="7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7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projects,</a:t>
            </a:r>
            <a:r>
              <a:rPr sz="2000" spc="7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open-source</a:t>
            </a:r>
            <a:r>
              <a:rPr sz="2000" spc="7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teaching</a:t>
            </a:r>
            <a:r>
              <a:rPr sz="2000" spc="7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involves</a:t>
            </a:r>
            <a:r>
              <a:rPr sz="2000" spc="7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85"/>
              </a:spcBef>
            </a:pPr>
            <a:r>
              <a:rPr sz="2000" dirty="0">
                <a:latin typeface="Times New Roman"/>
                <a:cs typeface="Times New Roman"/>
              </a:rPr>
              <a:t>community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educators, subject matter experts,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learners who </a:t>
            </a:r>
            <a:r>
              <a:rPr sz="2000" dirty="0">
                <a:latin typeface="Times New Roman"/>
                <a:cs typeface="Times New Roman"/>
              </a:rPr>
              <a:t>collaborate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edu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ou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ce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2" y="2574035"/>
              <a:ext cx="5431536" cy="28026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7035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682367" y="3764102"/>
            <a:ext cx="378206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5" dirty="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sz="3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35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6980" y="2827731"/>
            <a:ext cx="2094230" cy="55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b="1" spc="-10" dirty="0">
                <a:latin typeface="Calibri"/>
                <a:cs typeface="Calibri"/>
              </a:rPr>
              <a:t>C</a:t>
            </a:r>
            <a:r>
              <a:rPr sz="3500" b="1" spc="-25" dirty="0">
                <a:latin typeface="Calibri"/>
                <a:cs typeface="Calibri"/>
              </a:rPr>
              <a:t>H</a:t>
            </a:r>
            <a:r>
              <a:rPr sz="3500" b="1" spc="-5" dirty="0">
                <a:latin typeface="Calibri"/>
                <a:cs typeface="Calibri"/>
              </a:rPr>
              <a:t>A</a:t>
            </a:r>
            <a:r>
              <a:rPr sz="3500" b="1" spc="15" dirty="0">
                <a:latin typeface="Calibri"/>
                <a:cs typeface="Calibri"/>
              </a:rPr>
              <a:t>P</a:t>
            </a:r>
            <a:r>
              <a:rPr sz="3500" b="1" spc="-10" dirty="0">
                <a:latin typeface="Calibri"/>
                <a:cs typeface="Calibri"/>
              </a:rPr>
              <a:t>TE</a:t>
            </a:r>
            <a:r>
              <a:rPr sz="3500" b="1" spc="-5" dirty="0">
                <a:latin typeface="Calibri"/>
                <a:cs typeface="Calibri"/>
              </a:rPr>
              <a:t>R</a:t>
            </a:r>
            <a:r>
              <a:rPr sz="3500" b="1" spc="5" dirty="0">
                <a:latin typeface="Calibri"/>
                <a:cs typeface="Calibri"/>
              </a:rPr>
              <a:t>-</a:t>
            </a:r>
            <a:r>
              <a:rPr sz="3500" b="1" spc="-5" dirty="0"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10" dirty="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1509" cy="3380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Font typeface="Times New Roman"/>
              <a:buAutoNum type="arabicPeriod" startAt="4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us</a:t>
            </a:r>
            <a:r>
              <a:rPr sz="2000" b="1" spc="20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60" dirty="0">
                <a:latin typeface="Times New Roman"/>
                <a:cs typeface="Times New Roman"/>
              </a:rPr>
              <a:t>m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30" dirty="0">
                <a:latin typeface="Times New Roman"/>
                <a:cs typeface="Times New Roman"/>
              </a:rPr>
              <a:t>z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d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Open-source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teaching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educators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tailor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resources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suit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teaching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needs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unique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requirements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students.</a:t>
            </a:r>
            <a:endParaRPr sz="2000">
              <a:latin typeface="Times New Roman"/>
              <a:cs typeface="Times New Roman"/>
            </a:endParaRPr>
          </a:p>
          <a:p>
            <a:pPr marL="250190" indent="-238125" algn="just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5"/>
              <a:tabLst>
                <a:tab pos="25082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Affordability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Accessibility: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providing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free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educational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resources,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open-source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teaching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2000" spc="5" dirty="0">
                <a:latin typeface="Times New Roman"/>
                <a:cs typeface="Times New Roman"/>
              </a:rPr>
              <a:t>reduce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burden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students.</a:t>
            </a:r>
            <a:endParaRPr sz="2000">
              <a:latin typeface="Times New Roman"/>
              <a:cs typeface="Times New Roman"/>
            </a:endParaRPr>
          </a:p>
          <a:p>
            <a:pPr marL="264160" indent="-251460" algn="just">
              <a:lnSpc>
                <a:spcPts val="2390"/>
              </a:lnSpc>
              <a:spcBef>
                <a:spcPts val="15"/>
              </a:spcBef>
              <a:buFont typeface="Times New Roman"/>
              <a:buAutoNum type="arabicPeriod" startAt="6"/>
              <a:tabLst>
                <a:tab pos="264160" algn="l"/>
              </a:tabLst>
            </a:pP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ech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20" dirty="0">
                <a:latin typeface="Times New Roman"/>
                <a:cs typeface="Times New Roman"/>
              </a:rPr>
              <a:t>l</a:t>
            </a:r>
            <a:r>
              <a:rPr sz="2000" b="1" spc="5" dirty="0">
                <a:latin typeface="Times New Roman"/>
                <a:cs typeface="Times New Roman"/>
              </a:rPr>
              <a:t>ogy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egra</a:t>
            </a:r>
            <a:r>
              <a:rPr sz="2000" b="1" spc="10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Open-source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teaching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involves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integration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technology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99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facilitate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creation, </a:t>
            </a:r>
            <a:r>
              <a:rPr sz="2000" spc="-10" dirty="0">
                <a:latin typeface="Times New Roman"/>
                <a:cs typeface="Times New Roman"/>
              </a:rPr>
              <a:t>distribution,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consumption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educational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content. </a:t>
            </a:r>
            <a:r>
              <a:rPr sz="2000" spc="-5" dirty="0">
                <a:latin typeface="Times New Roman"/>
                <a:cs typeface="Times New Roman"/>
              </a:rPr>
              <a:t>Online learning platforms, repositories,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collaboration tools </a:t>
            </a:r>
            <a:r>
              <a:rPr sz="2000" dirty="0">
                <a:latin typeface="Times New Roman"/>
                <a:cs typeface="Times New Roman"/>
              </a:rPr>
              <a:t>play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crucial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this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10" dirty="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317563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7. </a:t>
            </a:r>
            <a:r>
              <a:rPr sz="2000" b="1" spc="5" dirty="0">
                <a:latin typeface="Times New Roman"/>
                <a:cs typeface="Times New Roman"/>
              </a:rPr>
              <a:t>Continuous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Improvement: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2627502"/>
            <a:ext cx="308356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57555" algn="l"/>
                <a:tab pos="2112010" algn="l"/>
              </a:tabLst>
            </a:pPr>
            <a:r>
              <a:rPr sz="2000" spc="-10" dirty="0">
                <a:latin typeface="Times New Roman"/>
                <a:cs typeface="Times New Roman"/>
              </a:rPr>
              <a:t>Since	</a:t>
            </a:r>
            <a:r>
              <a:rPr sz="2000" dirty="0">
                <a:latin typeface="Times New Roman"/>
                <a:cs typeface="Times New Roman"/>
              </a:rPr>
              <a:t>educational	</a:t>
            </a:r>
            <a:r>
              <a:rPr sz="2000" spc="-5" dirty="0">
                <a:latin typeface="Times New Roman"/>
                <a:cs typeface="Times New Roman"/>
              </a:rPr>
              <a:t>resources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5671" y="2627502"/>
            <a:ext cx="264731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06095" algn="l"/>
                <a:tab pos="1819275" algn="l"/>
              </a:tabLst>
            </a:pPr>
            <a:r>
              <a:rPr sz="2000" spc="-2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nua</a:t>
            </a:r>
            <a:r>
              <a:rPr sz="2000" spc="-55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10" dirty="0">
                <a:latin typeface="Times New Roman"/>
                <a:cs typeface="Times New Roman"/>
              </a:rPr>
              <a:t>date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259" y="2627502"/>
            <a:ext cx="22250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1340" algn="l"/>
                <a:tab pos="1466850" algn="l"/>
                <a:tab pos="1901189" algn="l"/>
              </a:tabLst>
            </a:pPr>
            <a:r>
              <a:rPr sz="2000" spc="5" dirty="0">
                <a:latin typeface="Times New Roman"/>
                <a:cs typeface="Times New Roman"/>
              </a:rPr>
              <a:t>and	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2933522"/>
            <a:ext cx="544576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80820" algn="l"/>
                <a:tab pos="2985770" algn="l"/>
                <a:tab pos="4110990" algn="l"/>
                <a:tab pos="5318760" algn="l"/>
              </a:tabLst>
            </a:pPr>
            <a:r>
              <a:rPr sz="2000" spc="5" dirty="0">
                <a:latin typeface="Times New Roman"/>
                <a:cs typeface="Times New Roman"/>
              </a:rPr>
              <a:t>co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un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8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,	</a:t>
            </a:r>
            <a:r>
              <a:rPr sz="2000" spc="5" dirty="0">
                <a:latin typeface="Times New Roman"/>
                <a:cs typeface="Times New Roman"/>
              </a:rPr>
              <a:t>op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-</a:t>
            </a:r>
            <a:r>
              <a:rPr sz="2000" spc="-2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u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600" y="3240100"/>
            <a:ext cx="546417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67815" algn="l"/>
                <a:tab pos="2130425" algn="l"/>
                <a:tab pos="3470275" algn="l"/>
                <a:tab pos="4641850" algn="l"/>
                <a:tab pos="5039360" algn="l"/>
              </a:tabLst>
            </a:pPr>
            <a:r>
              <a:rPr sz="2000" spc="-15" dirty="0">
                <a:latin typeface="Times New Roman"/>
                <a:cs typeface="Times New Roman"/>
              </a:rPr>
              <a:t>im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enc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es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edu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s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8097" y="2933522"/>
            <a:ext cx="2634615" cy="64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600"/>
              </a:lnSpc>
              <a:spcBef>
                <a:spcPts val="105"/>
              </a:spcBef>
              <a:tabLst>
                <a:tab pos="931544" algn="l"/>
                <a:tab pos="1028065" algn="l"/>
                <a:tab pos="1503680" algn="l"/>
                <a:tab pos="1576705" algn="l"/>
                <a:tab pos="2089150" algn="l"/>
              </a:tabLst>
            </a:pPr>
            <a:r>
              <a:rPr sz="2000" spc="5" dirty="0">
                <a:latin typeface="Times New Roman"/>
                <a:cs typeface="Times New Roman"/>
              </a:rPr>
              <a:t>cu</a:t>
            </a:r>
            <a:r>
              <a:rPr sz="2000" spc="-15" dirty="0">
                <a:latin typeface="Times New Roman"/>
                <a:cs typeface="Times New Roman"/>
              </a:rPr>
              <a:t>lt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	o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co</a:t>
            </a:r>
            <a:r>
              <a:rPr sz="2000" spc="-30" dirty="0">
                <a:latin typeface="Times New Roman"/>
                <a:cs typeface="Times New Roman"/>
              </a:rPr>
              <a:t>n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nu</a:t>
            </a:r>
            <a:r>
              <a:rPr sz="2000" spc="-4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us  c</a:t>
            </a:r>
            <a:r>
              <a:rPr sz="2000" spc="-30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5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600" y="3542538"/>
            <a:ext cx="8268334" cy="1554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developments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Global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Knowledge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Sharing: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Open-source teaching </a:t>
            </a:r>
            <a:r>
              <a:rPr sz="2000" spc="-10" dirty="0">
                <a:latin typeface="Times New Roman"/>
                <a:cs typeface="Times New Roman"/>
              </a:rPr>
              <a:t>facilitates knowledge </a:t>
            </a:r>
            <a:r>
              <a:rPr sz="2000" dirty="0">
                <a:latin typeface="Times New Roman"/>
                <a:cs typeface="Times New Roman"/>
              </a:rPr>
              <a:t>sharing </a:t>
            </a:r>
            <a:r>
              <a:rPr sz="2000" spc="5" dirty="0">
                <a:latin typeface="Times New Roman"/>
                <a:cs typeface="Times New Roman"/>
              </a:rPr>
              <a:t>on a </a:t>
            </a:r>
            <a:r>
              <a:rPr sz="2000" spc="-5" dirty="0">
                <a:latin typeface="Times New Roman"/>
                <a:cs typeface="Times New Roman"/>
              </a:rPr>
              <a:t>global scale, breaking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down </a:t>
            </a:r>
            <a:r>
              <a:rPr sz="2000" dirty="0">
                <a:latin typeface="Times New Roman"/>
                <a:cs typeface="Times New Roman"/>
              </a:rPr>
              <a:t>geographical </a:t>
            </a:r>
            <a:r>
              <a:rPr sz="2000" spc="-5" dirty="0">
                <a:latin typeface="Times New Roman"/>
                <a:cs typeface="Times New Roman"/>
              </a:rPr>
              <a:t>barriers and </a:t>
            </a:r>
            <a:r>
              <a:rPr sz="2000" dirty="0">
                <a:latin typeface="Times New Roman"/>
                <a:cs typeface="Times New Roman"/>
              </a:rPr>
              <a:t>enabling </a:t>
            </a:r>
            <a:r>
              <a:rPr sz="2000" spc="-5" dirty="0">
                <a:latin typeface="Times New Roman"/>
                <a:cs typeface="Times New Roman"/>
              </a:rPr>
              <a:t>educators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learners </a:t>
            </a:r>
            <a:r>
              <a:rPr sz="2000" dirty="0">
                <a:latin typeface="Times New Roman"/>
                <a:cs typeface="Times New Roman"/>
              </a:rPr>
              <a:t>from around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collaborate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ideas.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8683" y="2465272"/>
            <a:ext cx="8356600" cy="1852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480" marR="5080" indent="-18415" algn="just">
              <a:lnSpc>
                <a:spcPct val="99700"/>
              </a:lnSpc>
              <a:spcBef>
                <a:spcPts val="125"/>
              </a:spcBef>
            </a:pPr>
            <a:r>
              <a:rPr sz="2000" spc="5" dirty="0">
                <a:latin typeface="Arial MT"/>
                <a:cs typeface="Arial MT"/>
              </a:rPr>
              <a:t>Open </a:t>
            </a:r>
            <a:r>
              <a:rPr sz="2000" dirty="0">
                <a:latin typeface="Arial MT"/>
                <a:cs typeface="Arial MT"/>
              </a:rPr>
              <a:t>source media, </a:t>
            </a:r>
            <a:r>
              <a:rPr sz="2000" spc="-10" dirty="0">
                <a:latin typeface="Arial MT"/>
                <a:cs typeface="Arial MT"/>
              </a:rPr>
              <a:t>also </a:t>
            </a:r>
            <a:r>
              <a:rPr sz="2000" spc="-5" dirty="0">
                <a:latin typeface="Arial MT"/>
                <a:cs typeface="Arial MT"/>
              </a:rPr>
              <a:t>known </a:t>
            </a:r>
            <a:r>
              <a:rPr sz="2000" dirty="0">
                <a:latin typeface="Arial MT"/>
                <a:cs typeface="Arial MT"/>
              </a:rPr>
              <a:t>as </a:t>
            </a:r>
            <a:r>
              <a:rPr sz="2000" spc="-10" dirty="0">
                <a:latin typeface="Arial MT"/>
                <a:cs typeface="Arial MT"/>
              </a:rPr>
              <a:t>open </a:t>
            </a:r>
            <a:r>
              <a:rPr sz="2000" spc="-5" dirty="0">
                <a:latin typeface="Arial MT"/>
                <a:cs typeface="Arial MT"/>
              </a:rPr>
              <a:t>media, refers </a:t>
            </a:r>
            <a:r>
              <a:rPr sz="2000" spc="10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media </a:t>
            </a:r>
            <a:r>
              <a:rPr sz="2000" spc="-10" dirty="0">
                <a:latin typeface="Arial MT"/>
                <a:cs typeface="Arial MT"/>
              </a:rPr>
              <a:t>content </a:t>
            </a:r>
            <a:r>
              <a:rPr sz="2000" spc="-5" dirty="0">
                <a:latin typeface="Arial MT"/>
                <a:cs typeface="Arial MT"/>
              </a:rPr>
              <a:t> 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released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licenses,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allowing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access,</a:t>
            </a:r>
            <a:r>
              <a:rPr sz="2000" spc="-5" dirty="0">
                <a:latin typeface="Arial MT"/>
                <a:cs typeface="Arial MT"/>
              </a:rPr>
              <a:t> use,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modify,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share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content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30" dirty="0">
                <a:latin typeface="Arial MT"/>
                <a:cs typeface="Arial MT"/>
              </a:rPr>
              <a:t>freely.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concept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is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similar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 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principles </a:t>
            </a:r>
            <a:r>
              <a:rPr sz="2000" spc="-15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open-source software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10" dirty="0">
                <a:latin typeface="Arial MT"/>
                <a:cs typeface="Arial MT"/>
              </a:rPr>
              <a:t>open </a:t>
            </a:r>
            <a:r>
              <a:rPr sz="2000" spc="-5" dirty="0">
                <a:latin typeface="Arial MT"/>
                <a:cs typeface="Arial MT"/>
              </a:rPr>
              <a:t>educational </a:t>
            </a:r>
            <a:r>
              <a:rPr sz="2000" dirty="0">
                <a:latin typeface="Arial MT"/>
                <a:cs typeface="Arial MT"/>
              </a:rPr>
              <a:t>resources, </a:t>
            </a:r>
            <a:r>
              <a:rPr sz="2000" spc="-10" dirty="0">
                <a:latin typeface="Arial MT"/>
                <a:cs typeface="Arial MT"/>
              </a:rPr>
              <a:t>but </a:t>
            </a:r>
            <a:r>
              <a:rPr sz="2000" spc="-20" dirty="0">
                <a:latin typeface="Arial MT"/>
                <a:cs typeface="Arial MT"/>
              </a:rPr>
              <a:t>it 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applies specifically </a:t>
            </a:r>
            <a:r>
              <a:rPr sz="2000" spc="10" dirty="0">
                <a:latin typeface="Arial MT"/>
                <a:cs typeface="Arial MT"/>
              </a:rPr>
              <a:t>to </a:t>
            </a:r>
            <a:r>
              <a:rPr sz="2000" dirty="0">
                <a:latin typeface="Arial MT"/>
                <a:cs typeface="Arial MT"/>
              </a:rPr>
              <a:t>media </a:t>
            </a:r>
            <a:r>
              <a:rPr sz="2000" spc="5" dirty="0">
                <a:latin typeface="Arial MT"/>
                <a:cs typeface="Arial MT"/>
              </a:rPr>
              <a:t>such as </a:t>
            </a:r>
            <a:r>
              <a:rPr sz="2000" spc="-5" dirty="0">
                <a:latin typeface="Arial MT"/>
                <a:cs typeface="Arial MT"/>
              </a:rPr>
              <a:t>images, </a:t>
            </a:r>
            <a:r>
              <a:rPr sz="2000" dirty="0">
                <a:latin typeface="Arial MT"/>
                <a:cs typeface="Arial MT"/>
              </a:rPr>
              <a:t>audio, </a:t>
            </a:r>
            <a:r>
              <a:rPr sz="2000" spc="-5" dirty="0">
                <a:latin typeface="Arial MT"/>
                <a:cs typeface="Arial MT"/>
              </a:rPr>
              <a:t>video,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 other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forms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creative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5399"/>
            <a:ext cx="6767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Open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1375" cy="3380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marR="274955" indent="-457200">
              <a:lnSpc>
                <a:spcPct val="100099"/>
              </a:lnSpc>
              <a:spcBef>
                <a:spcPts val="11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Open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Licenses: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released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permit </a:t>
            </a:r>
            <a:r>
              <a:rPr sz="2000" spc="10" dirty="0">
                <a:latin typeface="Times New Roman"/>
                <a:cs typeface="Times New Roman"/>
              </a:rPr>
              <a:t>users to </a:t>
            </a:r>
            <a:r>
              <a:rPr sz="2000" spc="-30" dirty="0">
                <a:latin typeface="Times New Roman"/>
                <a:cs typeface="Times New Roman"/>
              </a:rPr>
              <a:t>copy, </a:t>
            </a:r>
            <a:r>
              <a:rPr sz="2000" spc="5" dirty="0">
                <a:latin typeface="Times New Roman"/>
                <a:cs typeface="Times New Roman"/>
              </a:rPr>
              <a:t>distribute, and adapt </a:t>
            </a:r>
            <a:r>
              <a:rPr sz="2000" spc="10" dirty="0">
                <a:latin typeface="Times New Roman"/>
                <a:cs typeface="Times New Roman"/>
              </a:rPr>
              <a:t>the content </a:t>
            </a:r>
            <a:r>
              <a:rPr sz="2000" spc="-5" dirty="0">
                <a:latin typeface="Times New Roman"/>
                <a:cs typeface="Times New Roman"/>
              </a:rPr>
              <a:t>without </a:t>
            </a:r>
            <a:r>
              <a:rPr sz="2000" spc="5" dirty="0">
                <a:latin typeface="Times New Roman"/>
                <a:cs typeface="Times New Roman"/>
              </a:rPr>
              <a:t>restrictions.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Creative Commons licenses </a:t>
            </a:r>
            <a:r>
              <a:rPr sz="2000" spc="10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commonly </a:t>
            </a:r>
            <a:r>
              <a:rPr sz="2000" spc="10" dirty="0">
                <a:latin typeface="Times New Roman"/>
                <a:cs typeface="Times New Roman"/>
              </a:rPr>
              <a:t>used for </a:t>
            </a:r>
            <a:r>
              <a:rPr sz="2000" spc="5" dirty="0">
                <a:latin typeface="Times New Roman"/>
                <a:cs typeface="Times New Roman"/>
              </a:rPr>
              <a:t>this </a:t>
            </a:r>
            <a:r>
              <a:rPr sz="2000" spc="10" dirty="0">
                <a:latin typeface="Times New Roman"/>
                <a:cs typeface="Times New Roman"/>
              </a:rPr>
              <a:t>purpose, </a:t>
            </a:r>
            <a:r>
              <a:rPr sz="2000" dirty="0">
                <a:latin typeface="Times New Roman"/>
                <a:cs typeface="Times New Roman"/>
              </a:rPr>
              <a:t>offering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permissions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attributions.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ts val="238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Collaborative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Creation: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Like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open-source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initiatives,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998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encourages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collaboration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community-driven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Creators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 </a:t>
            </a:r>
            <a:r>
              <a:rPr sz="2000" spc="5" dirty="0">
                <a:latin typeface="Times New Roman"/>
                <a:cs typeface="Times New Roman"/>
              </a:rPr>
              <a:t>collaborate on projects, </a:t>
            </a:r>
            <a:r>
              <a:rPr sz="2000" dirty="0">
                <a:latin typeface="Times New Roman"/>
                <a:cs typeface="Times New Roman"/>
              </a:rPr>
              <a:t>remix </a:t>
            </a:r>
            <a:r>
              <a:rPr sz="2000" spc="5" dirty="0">
                <a:latin typeface="Times New Roman"/>
                <a:cs typeface="Times New Roman"/>
              </a:rPr>
              <a:t>each other's </a:t>
            </a:r>
            <a:r>
              <a:rPr sz="2000" spc="-10" dirty="0">
                <a:latin typeface="Times New Roman"/>
                <a:cs typeface="Times New Roman"/>
              </a:rPr>
              <a:t>work,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10" dirty="0">
                <a:latin typeface="Times New Roman"/>
                <a:cs typeface="Times New Roman"/>
              </a:rPr>
              <a:t>share </a:t>
            </a:r>
            <a:r>
              <a:rPr sz="2000" spc="-5" dirty="0">
                <a:latin typeface="Times New Roman"/>
                <a:cs typeface="Times New Roman"/>
              </a:rPr>
              <a:t>derivative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openly.</a:t>
            </a:r>
            <a:endParaRPr sz="2000">
              <a:latin typeface="Times New Roman"/>
              <a:cs typeface="Times New Roman"/>
            </a:endParaRPr>
          </a:p>
          <a:p>
            <a:pPr marL="469900" marR="266065" indent="-457200">
              <a:lnSpc>
                <a:spcPct val="99900"/>
              </a:lnSpc>
              <a:spcBef>
                <a:spcPts val="1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Freedom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Use: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open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10" dirty="0">
                <a:latin typeface="Times New Roman"/>
                <a:cs typeface="Times New Roman"/>
              </a:rPr>
              <a:t> 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free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content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personal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commercial </a:t>
            </a:r>
            <a:r>
              <a:rPr sz="2000" spc="10" dirty="0">
                <a:latin typeface="Times New Roman"/>
                <a:cs typeface="Times New Roman"/>
              </a:rPr>
              <a:t>purposes, often </a:t>
            </a:r>
            <a:r>
              <a:rPr sz="2000" spc="-5" dirty="0">
                <a:latin typeface="Times New Roman"/>
                <a:cs typeface="Times New Roman"/>
              </a:rPr>
              <a:t>without </a:t>
            </a:r>
            <a:r>
              <a:rPr sz="2000" spc="5" dirty="0">
                <a:latin typeface="Times New Roman"/>
                <a:cs typeface="Times New Roman"/>
              </a:rPr>
              <a:t>needing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seek </a:t>
            </a:r>
            <a:r>
              <a:rPr sz="2000" spc="-5" dirty="0">
                <a:latin typeface="Times New Roman"/>
                <a:cs typeface="Times New Roman"/>
              </a:rPr>
              <a:t>explicit </a:t>
            </a:r>
            <a:r>
              <a:rPr sz="2000" dirty="0">
                <a:latin typeface="Times New Roman"/>
                <a:cs typeface="Times New Roman"/>
              </a:rPr>
              <a:t> permission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from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original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creator.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7645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5" dirty="0">
                <a:solidFill>
                  <a:srgbClr val="FFFFFF"/>
                </a:solidFill>
              </a:rPr>
              <a:t>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4684" cy="3380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14"/>
              </a:spcBef>
              <a:buAutoNum type="arabicPeriod" startAt="4"/>
              <a:tabLst>
                <a:tab pos="3060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Accessibility </a:t>
            </a:r>
            <a:r>
              <a:rPr sz="2000" b="1" spc="5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Inclusivity: </a:t>
            </a:r>
            <a:r>
              <a:rPr sz="2000" dirty="0">
                <a:latin typeface="Times New Roman"/>
                <a:cs typeface="Times New Roman"/>
              </a:rPr>
              <a:t>By being freely </a:t>
            </a:r>
            <a:r>
              <a:rPr sz="2000" spc="-5" dirty="0">
                <a:latin typeface="Times New Roman"/>
                <a:cs typeface="Times New Roman"/>
              </a:rPr>
              <a:t>available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everyone, </a:t>
            </a:r>
            <a:r>
              <a:rPr sz="2000" spc="-5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 source </a:t>
            </a:r>
            <a:r>
              <a:rPr sz="2000" spc="-5" dirty="0">
                <a:latin typeface="Times New Roman"/>
                <a:cs typeface="Times New Roman"/>
              </a:rPr>
              <a:t>media promotes accessibility and </a:t>
            </a:r>
            <a:r>
              <a:rPr sz="2000" spc="-25" dirty="0">
                <a:latin typeface="Times New Roman"/>
                <a:cs typeface="Times New Roman"/>
              </a:rPr>
              <a:t>inclusivity. </a:t>
            </a:r>
            <a:r>
              <a:rPr sz="2000" spc="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allows </a:t>
            </a:r>
            <a:r>
              <a:rPr sz="2000" spc="-5" dirty="0">
                <a:latin typeface="Times New Roman"/>
                <a:cs typeface="Times New Roman"/>
              </a:rPr>
              <a:t>individuals </a:t>
            </a:r>
            <a:r>
              <a:rPr sz="2000" spc="10" dirty="0">
                <a:latin typeface="Times New Roman"/>
                <a:cs typeface="Times New Roman"/>
              </a:rPr>
              <a:t>from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backgrounds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regions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access </a:t>
            </a:r>
            <a:r>
              <a:rPr sz="2000" spc="-5" dirty="0">
                <a:latin typeface="Times New Roman"/>
                <a:cs typeface="Times New Roman"/>
              </a:rPr>
              <a:t>and benefit </a:t>
            </a:r>
            <a:r>
              <a:rPr sz="2000" spc="5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creative works </a:t>
            </a:r>
            <a:r>
              <a:rPr sz="2000" spc="-5" dirty="0">
                <a:latin typeface="Times New Roman"/>
                <a:cs typeface="Times New Roman"/>
              </a:rPr>
              <a:t> without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barriers.</a:t>
            </a:r>
            <a:endParaRPr sz="2000">
              <a:latin typeface="Times New Roman"/>
              <a:cs typeface="Times New Roman"/>
            </a:endParaRPr>
          </a:p>
          <a:p>
            <a:pPr marL="346710" indent="-334645" algn="just">
              <a:lnSpc>
                <a:spcPts val="2380"/>
              </a:lnSpc>
              <a:buAutoNum type="arabicPeriod" startAt="4"/>
              <a:tabLst>
                <a:tab pos="34734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Adaptability:</a:t>
            </a:r>
            <a:r>
              <a:rPr sz="2000" b="1" spc="6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5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6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media</a:t>
            </a:r>
            <a:r>
              <a:rPr sz="2000" spc="5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adapted</a:t>
            </a:r>
            <a:r>
              <a:rPr sz="2000" spc="5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6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modified</a:t>
            </a:r>
            <a:r>
              <a:rPr sz="2000" spc="5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suit</a:t>
            </a:r>
            <a:endParaRPr sz="20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998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needs </a:t>
            </a:r>
            <a:r>
              <a:rPr sz="2000" spc="-1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preferences. </a:t>
            </a:r>
            <a:r>
              <a:rPr sz="2000" spc="-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photographer </a:t>
            </a:r>
            <a:r>
              <a:rPr sz="2000" dirty="0">
                <a:latin typeface="Times New Roman"/>
                <a:cs typeface="Times New Roman"/>
              </a:rPr>
              <a:t>may release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 photos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5" dirty="0">
                <a:latin typeface="Times New Roman"/>
                <a:cs typeface="Times New Roman"/>
              </a:rPr>
              <a:t> 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license,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others</a:t>
            </a:r>
            <a:r>
              <a:rPr sz="2000" spc="10" dirty="0">
                <a:latin typeface="Times New Roman"/>
                <a:cs typeface="Times New Roman"/>
              </a:rPr>
              <a:t> 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edit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images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creatively.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9900"/>
              </a:lnSpc>
              <a:spcBef>
                <a:spcPts val="15"/>
              </a:spcBef>
              <a:buAutoNum type="arabicPeriod" startAt="6"/>
              <a:tabLst>
                <a:tab pos="30607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Transparency: </a:t>
            </a:r>
            <a:r>
              <a:rPr sz="2000" spc="1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nature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media </a:t>
            </a:r>
            <a:r>
              <a:rPr sz="2000" spc="-5" dirty="0">
                <a:latin typeface="Times New Roman"/>
                <a:cs typeface="Times New Roman"/>
              </a:rPr>
              <a:t>resources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 that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examine and understand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content </a:t>
            </a:r>
            <a:r>
              <a:rPr sz="2000" spc="-10" dirty="0">
                <a:latin typeface="Times New Roman"/>
                <a:cs typeface="Times New Roman"/>
              </a:rPr>
              <a:t>was</a:t>
            </a:r>
            <a:r>
              <a:rPr sz="2000" spc="-5" dirty="0">
                <a:latin typeface="Times New Roman"/>
                <a:cs typeface="Times New Roman"/>
              </a:rPr>
              <a:t> created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modified. </a:t>
            </a:r>
            <a:r>
              <a:rPr sz="2000" spc="5" dirty="0">
                <a:latin typeface="Times New Roman"/>
                <a:cs typeface="Times New Roman"/>
              </a:rPr>
              <a:t>This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transparency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fosters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culture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shared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51295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Example</a:t>
            </a:r>
            <a:r>
              <a:rPr sz="3000" spc="-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Of</a:t>
            </a:r>
            <a:r>
              <a:rPr sz="3000" spc="1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spc="-2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Source</a:t>
            </a:r>
            <a:r>
              <a:rPr sz="3000" spc="-35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Media: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9637"/>
            <a:ext cx="8384540" cy="277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9425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Source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Images: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Photographs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illustrations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made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available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 open </a:t>
            </a:r>
            <a:r>
              <a:rPr sz="1800" spc="5" dirty="0">
                <a:latin typeface="Arial MT"/>
                <a:cs typeface="Arial MT"/>
              </a:rPr>
              <a:t>licenses, </a:t>
            </a:r>
            <a:r>
              <a:rPr sz="1800" dirty="0">
                <a:latin typeface="Arial MT"/>
                <a:cs typeface="Arial MT"/>
              </a:rPr>
              <a:t>often found on </a:t>
            </a:r>
            <a:r>
              <a:rPr sz="1800" spc="-5" dirty="0">
                <a:latin typeface="Arial MT"/>
                <a:cs typeface="Arial MT"/>
              </a:rPr>
              <a:t>platforms </a:t>
            </a:r>
            <a:r>
              <a:rPr sz="1800" spc="10" dirty="0">
                <a:latin typeface="Arial MT"/>
                <a:cs typeface="Arial MT"/>
              </a:rPr>
              <a:t>like </a:t>
            </a:r>
            <a:r>
              <a:rPr sz="1800" spc="-20" dirty="0">
                <a:latin typeface="Arial MT"/>
                <a:cs typeface="Arial MT"/>
              </a:rPr>
              <a:t>Pixabay, </a:t>
            </a:r>
            <a:r>
              <a:rPr sz="1800" dirty="0">
                <a:latin typeface="Arial MT"/>
                <a:cs typeface="Arial MT"/>
              </a:rPr>
              <a:t>Unsplash, and </a:t>
            </a:r>
            <a:r>
              <a:rPr sz="1800" spc="5" dirty="0">
                <a:latin typeface="Arial MT"/>
                <a:cs typeface="Arial MT"/>
              </a:rPr>
              <a:t> Wikimedia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Commons.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Source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Music: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Music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compositions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audio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tracks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released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licenses,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available</a:t>
            </a:r>
            <a:r>
              <a:rPr sz="1800" spc="-1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</a:t>
            </a:r>
            <a:r>
              <a:rPr sz="1800" spc="-5" dirty="0">
                <a:latin typeface="Arial MT"/>
                <a:cs typeface="Arial MT"/>
              </a:rPr>
              <a:t>platforms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like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Jamendo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Free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Music</a:t>
            </a:r>
            <a:r>
              <a:rPr sz="1800" spc="-1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Archive.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Source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Videos: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Videos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animations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freely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modified,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found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like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Vimeo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Archive.org.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dirty="0">
                <a:latin typeface="Arial"/>
                <a:cs typeface="Arial"/>
              </a:rPr>
              <a:t>Open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Source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Software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Projects: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some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cases, </a:t>
            </a:r>
            <a:r>
              <a:rPr sz="1800" spc="-5" dirty="0">
                <a:latin typeface="Arial MT"/>
                <a:cs typeface="Arial MT"/>
              </a:rPr>
              <a:t>media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assets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like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graphics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sounds are </a:t>
            </a:r>
            <a:r>
              <a:rPr sz="1800" spc="5" dirty="0">
                <a:latin typeface="Arial MT"/>
                <a:cs typeface="Arial MT"/>
              </a:rPr>
              <a:t>also included </a:t>
            </a:r>
            <a:r>
              <a:rPr sz="1800" spc="10" dirty="0">
                <a:latin typeface="Arial MT"/>
                <a:cs typeface="Arial MT"/>
              </a:rPr>
              <a:t>in </a:t>
            </a:r>
            <a:r>
              <a:rPr sz="1800" spc="5" dirty="0">
                <a:latin typeface="Arial MT"/>
                <a:cs typeface="Arial MT"/>
              </a:rPr>
              <a:t>open-source </a:t>
            </a:r>
            <a:r>
              <a:rPr sz="1800" spc="-5" dirty="0">
                <a:latin typeface="Arial MT"/>
                <a:cs typeface="Arial MT"/>
              </a:rPr>
              <a:t>software projects, </a:t>
            </a:r>
            <a:r>
              <a:rPr sz="1800" spc="5" dirty="0">
                <a:latin typeface="Arial MT"/>
                <a:cs typeface="Arial MT"/>
              </a:rPr>
              <a:t>allowing developers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modify</a:t>
            </a:r>
            <a:r>
              <a:rPr sz="1800" dirty="0">
                <a:latin typeface="Arial MT"/>
                <a:cs typeface="Arial MT"/>
              </a:rPr>
              <a:t> these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assets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alongside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366712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Introduction</a:t>
            </a:r>
            <a:r>
              <a:rPr sz="3000" spc="-7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Of</a:t>
            </a:r>
            <a:r>
              <a:rPr sz="3000" spc="1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GitHub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56128"/>
            <a:ext cx="8566150" cy="2172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5290" indent="-403225" algn="just">
              <a:lnSpc>
                <a:spcPct val="100000"/>
              </a:lnSpc>
              <a:spcBef>
                <a:spcPts val="114"/>
              </a:spcBef>
              <a:buFont typeface="Calibri"/>
              <a:buChar char="•"/>
              <a:tabLst>
                <a:tab pos="415925" algn="l"/>
              </a:tabLst>
            </a:pPr>
            <a:r>
              <a:rPr sz="2000" spc="-5" dirty="0">
                <a:latin typeface="Arial MT"/>
                <a:cs typeface="Arial MT"/>
              </a:rPr>
              <a:t>GitHub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web-based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platform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central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hub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endParaRPr sz="2000">
              <a:latin typeface="Arial MT"/>
              <a:cs typeface="Arial MT"/>
            </a:endParaRPr>
          </a:p>
          <a:p>
            <a:pPr marL="241300" algn="just">
              <a:lnSpc>
                <a:spcPts val="2390"/>
              </a:lnSpc>
              <a:spcBef>
                <a:spcPts val="90"/>
              </a:spcBef>
            </a:pPr>
            <a:r>
              <a:rPr sz="2000" spc="-5" dirty="0">
                <a:latin typeface="Arial MT"/>
                <a:cs typeface="Arial MT"/>
              </a:rPr>
              <a:t>control,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collaboration,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hosting.</a:t>
            </a:r>
            <a:endParaRPr sz="2000">
              <a:latin typeface="Arial MT"/>
              <a:cs typeface="Arial MT"/>
            </a:endParaRPr>
          </a:p>
          <a:p>
            <a:pPr marL="469900" indent="-457834" algn="just">
              <a:lnSpc>
                <a:spcPts val="2390"/>
              </a:lnSpc>
              <a:buChar char="•"/>
              <a:tabLst>
                <a:tab pos="470534" algn="l"/>
              </a:tabLst>
            </a:pP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79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is </a:t>
            </a:r>
            <a:r>
              <a:rPr sz="2000" spc="20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one </a:t>
            </a:r>
            <a:r>
              <a:rPr sz="2000" spc="2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of</a:t>
            </a:r>
            <a:r>
              <a:rPr sz="2000" spc="75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the </a:t>
            </a:r>
            <a:r>
              <a:rPr sz="2000" spc="1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most</a:t>
            </a:r>
            <a:r>
              <a:rPr sz="2000" spc="8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popular</a:t>
            </a:r>
            <a:r>
              <a:rPr sz="2000" spc="819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8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widely</a:t>
            </a:r>
            <a:r>
              <a:rPr sz="2000" spc="7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7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platforms</a:t>
            </a:r>
            <a:r>
              <a:rPr sz="2000" spc="78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among</a:t>
            </a:r>
            <a:endParaRPr sz="200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Arial MT"/>
                <a:cs typeface="Arial MT"/>
              </a:rPr>
              <a:t>developers,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particularly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open-source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projects.</a:t>
            </a:r>
            <a:endParaRPr sz="2000">
              <a:latin typeface="Arial MT"/>
              <a:cs typeface="Arial MT"/>
            </a:endParaRPr>
          </a:p>
          <a:p>
            <a:pPr marL="241300" marR="5715" indent="-229235" algn="just">
              <a:lnSpc>
                <a:spcPct val="99800"/>
              </a:lnSpc>
              <a:spcBef>
                <a:spcPts val="20"/>
              </a:spcBef>
              <a:buFont typeface="Arial MT"/>
              <a:buChar char="•"/>
              <a:tabLst>
                <a:tab pos="470534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GitHub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5" dirty="0">
                <a:latin typeface="Arial MT"/>
                <a:cs typeface="Arial MT"/>
              </a:rPr>
              <a:t> 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set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tools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facilitate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software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development </a:t>
            </a:r>
            <a:r>
              <a:rPr sz="2000" spc="5" dirty="0">
                <a:latin typeface="Arial MT"/>
                <a:cs typeface="Arial MT"/>
              </a:rPr>
              <a:t>and </a:t>
            </a:r>
            <a:r>
              <a:rPr sz="2000" spc="-5" dirty="0">
                <a:latin typeface="Arial MT"/>
                <a:cs typeface="Arial MT"/>
              </a:rPr>
              <a:t>collaboration, </a:t>
            </a:r>
            <a:r>
              <a:rPr sz="2000" spc="5" dirty="0">
                <a:latin typeface="Arial MT"/>
                <a:cs typeface="Arial MT"/>
              </a:rPr>
              <a:t>making </a:t>
            </a:r>
            <a:r>
              <a:rPr sz="2000" spc="-10" dirty="0">
                <a:latin typeface="Arial MT"/>
                <a:cs typeface="Arial MT"/>
              </a:rPr>
              <a:t>it </a:t>
            </a:r>
            <a:r>
              <a:rPr sz="2000" dirty="0">
                <a:latin typeface="Arial MT"/>
                <a:cs typeface="Arial MT"/>
              </a:rPr>
              <a:t>easier </a:t>
            </a:r>
            <a:r>
              <a:rPr sz="2000" spc="-5" dirty="0">
                <a:latin typeface="Arial MT"/>
                <a:cs typeface="Arial MT"/>
              </a:rPr>
              <a:t>for individuals </a:t>
            </a:r>
            <a:r>
              <a:rPr sz="2000" spc="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teams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together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projects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all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42201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GitHub: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160" indent="-251460" algn="just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4160" algn="l"/>
              </a:tabLst>
            </a:pPr>
            <a:r>
              <a:rPr sz="2000" b="1" spc="-190" dirty="0">
                <a:latin typeface="Times New Roman"/>
                <a:cs typeface="Times New Roman"/>
              </a:rPr>
              <a:t>V</a:t>
            </a:r>
            <a:r>
              <a:rPr sz="2000" b="1" spc="5" dirty="0">
                <a:latin typeface="Times New Roman"/>
                <a:cs typeface="Times New Roman"/>
              </a:rPr>
              <a:t>er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20" dirty="0">
                <a:latin typeface="Times New Roman"/>
                <a:cs typeface="Times New Roman"/>
              </a:rPr>
              <a:t>l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65"/>
              </a:spcBef>
            </a:pPr>
            <a:r>
              <a:rPr sz="2000" spc="-20" dirty="0">
                <a:latin typeface="Times New Roman"/>
                <a:cs typeface="Times New Roman"/>
              </a:rPr>
              <a:t>At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core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GitHub is </a:t>
            </a:r>
            <a:r>
              <a:rPr sz="2000" spc="-15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version </a:t>
            </a: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system,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enables developers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track </a:t>
            </a:r>
            <a:r>
              <a:rPr sz="2000" spc="-5" dirty="0">
                <a:latin typeface="Times New Roman"/>
                <a:cs typeface="Times New Roman"/>
              </a:rPr>
              <a:t>changes to </a:t>
            </a:r>
            <a:r>
              <a:rPr sz="200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code over </a:t>
            </a:r>
            <a:r>
              <a:rPr sz="2000" dirty="0">
                <a:latin typeface="Times New Roman"/>
                <a:cs typeface="Times New Roman"/>
              </a:rPr>
              <a:t>time.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primary version control </a:t>
            </a:r>
            <a:r>
              <a:rPr sz="2000" spc="-5" dirty="0">
                <a:latin typeface="Times New Roman"/>
                <a:cs typeface="Times New Roman"/>
              </a:rPr>
              <a:t>system used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GitHub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Git,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distributed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version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Linus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Torvalds.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-25" dirty="0">
                <a:latin typeface="Times New Roman"/>
                <a:cs typeface="Times New Roman"/>
              </a:rPr>
              <a:t>With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Git,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developers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branches,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make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merge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ts val="2410"/>
              </a:lnSpc>
              <a:spcBef>
                <a:spcPts val="80"/>
              </a:spcBef>
            </a:pPr>
            <a:r>
              <a:rPr sz="2000" spc="5" dirty="0">
                <a:latin typeface="Times New Roman"/>
                <a:cs typeface="Times New Roman"/>
              </a:rPr>
              <a:t>back </a:t>
            </a:r>
            <a:r>
              <a:rPr sz="2000" dirty="0">
                <a:latin typeface="Times New Roman"/>
                <a:cs typeface="Times New Roman"/>
              </a:rPr>
              <a:t>into the </a:t>
            </a:r>
            <a:r>
              <a:rPr sz="2000" spc="-5" dirty="0">
                <a:latin typeface="Times New Roman"/>
                <a:cs typeface="Times New Roman"/>
              </a:rPr>
              <a:t>main project, and </a:t>
            </a:r>
            <a:r>
              <a:rPr sz="2000" spc="-10" dirty="0">
                <a:latin typeface="Times New Roman"/>
                <a:cs typeface="Times New Roman"/>
              </a:rPr>
              <a:t>manage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entire </a:t>
            </a:r>
            <a:r>
              <a:rPr sz="2000" spc="-5" dirty="0">
                <a:latin typeface="Times New Roman"/>
                <a:cs typeface="Times New Roman"/>
              </a:rPr>
              <a:t>development history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their </a:t>
            </a:r>
            <a:r>
              <a:rPr sz="2000" spc="5" dirty="0">
                <a:latin typeface="Times New Roman"/>
                <a:cs typeface="Times New Roman"/>
              </a:rPr>
              <a:t> projects.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0"/>
              </a:lnSpc>
              <a:buAutoNum type="arabicPeriod" startAt="2"/>
              <a:tabLst>
                <a:tab pos="269240" algn="l"/>
              </a:tabLst>
            </a:pPr>
            <a:r>
              <a:rPr sz="2000" b="1" dirty="0">
                <a:latin typeface="Times New Roman"/>
                <a:cs typeface="Times New Roman"/>
              </a:rPr>
              <a:t>Repositories:</a:t>
            </a:r>
            <a:endParaRPr sz="20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0200"/>
              </a:lnSpc>
              <a:spcBef>
                <a:spcPts val="10"/>
              </a:spcBef>
            </a:pP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repository, </a:t>
            </a:r>
            <a:r>
              <a:rPr sz="2000" dirty="0">
                <a:latin typeface="Times New Roman"/>
                <a:cs typeface="Times New Roman"/>
              </a:rPr>
              <a:t>often </a:t>
            </a:r>
            <a:r>
              <a:rPr sz="2000" spc="-5" dirty="0">
                <a:latin typeface="Times New Roman"/>
                <a:cs typeface="Times New Roman"/>
              </a:rPr>
              <a:t>referred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"repo,"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central </a:t>
            </a:r>
            <a:r>
              <a:rPr sz="2000" spc="-5" dirty="0">
                <a:latin typeface="Times New Roman"/>
                <a:cs typeface="Times New Roman"/>
              </a:rPr>
              <a:t>storage location for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project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GitHub.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contains </a:t>
            </a:r>
            <a:r>
              <a:rPr sz="2000" spc="-5" dirty="0">
                <a:latin typeface="Times New Roman"/>
                <a:cs typeface="Times New Roman"/>
              </a:rPr>
              <a:t>all the files, folders,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documentation related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project.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repository </a:t>
            </a:r>
            <a:r>
              <a:rPr sz="2000" spc="5" dirty="0">
                <a:latin typeface="Times New Roman"/>
                <a:cs typeface="Times New Roman"/>
              </a:rPr>
              <a:t>has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unique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URL,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collaborate </a:t>
            </a:r>
            <a:r>
              <a:rPr sz="2000" spc="-15" dirty="0">
                <a:latin typeface="Times New Roman"/>
                <a:cs typeface="Times New Roman"/>
              </a:rPr>
              <a:t>on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project. Repositories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public, meaning </a:t>
            </a:r>
            <a:r>
              <a:rPr sz="2000" spc="1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spc="10" dirty="0">
                <a:latin typeface="Times New Roman"/>
                <a:cs typeface="Times New Roman"/>
              </a:rPr>
              <a:t>open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access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restricted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designated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collaborators.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10" dirty="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970" cy="3686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 startAt="3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20" dirty="0">
                <a:latin typeface="Times New Roman"/>
                <a:cs typeface="Times New Roman"/>
              </a:rPr>
              <a:t>ll</a:t>
            </a:r>
            <a:r>
              <a:rPr sz="2000" b="1" spc="5" dirty="0">
                <a:latin typeface="Times New Roman"/>
                <a:cs typeface="Times New Roman"/>
              </a:rPr>
              <a:t>abora</a:t>
            </a:r>
            <a:r>
              <a:rPr sz="2000" b="1" spc="-15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65"/>
              </a:spcBef>
            </a:pPr>
            <a:r>
              <a:rPr sz="2000" spc="-5" dirty="0">
                <a:latin typeface="Times New Roman"/>
                <a:cs typeface="Times New Roman"/>
              </a:rPr>
              <a:t>GitHub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facilitates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collaboration</a:t>
            </a:r>
            <a:r>
              <a:rPr sz="2000" dirty="0">
                <a:latin typeface="Times New Roman"/>
                <a:cs typeface="Times New Roman"/>
              </a:rPr>
              <a:t> among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dirty="0">
                <a:latin typeface="Times New Roman"/>
                <a:cs typeface="Times New Roman"/>
              </a:rPr>
              <a:t> various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features. </a:t>
            </a:r>
            <a:r>
              <a:rPr sz="2000" dirty="0">
                <a:latin typeface="Times New Roman"/>
                <a:cs typeface="Times New Roman"/>
              </a:rPr>
              <a:t> Developers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"fork"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repository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create </a:t>
            </a:r>
            <a:r>
              <a:rPr sz="2000" spc="-5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copy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project, allowing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them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</a:t>
            </a:r>
            <a:r>
              <a:rPr sz="2000" spc="5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spc="5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independently.</a:t>
            </a:r>
            <a:r>
              <a:rPr sz="2000" spc="5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After</a:t>
            </a:r>
            <a:r>
              <a:rPr sz="2000" spc="5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5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improvements</a:t>
            </a:r>
            <a:r>
              <a:rPr sz="2000" spc="5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5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fixes,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-5" dirty="0">
                <a:latin typeface="Times New Roman"/>
                <a:cs typeface="Times New Roman"/>
              </a:rPr>
              <a:t>developers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propose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original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project's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owner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through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ts val="241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"pull </a:t>
            </a:r>
            <a:r>
              <a:rPr sz="2000" spc="-5" dirty="0">
                <a:latin typeface="Times New Roman"/>
                <a:cs typeface="Times New Roman"/>
              </a:rPr>
              <a:t>request." </a:t>
            </a:r>
            <a:r>
              <a:rPr sz="2000" spc="5" dirty="0">
                <a:latin typeface="Times New Roman"/>
                <a:cs typeface="Times New Roman"/>
              </a:rPr>
              <a:t>Pull </a:t>
            </a:r>
            <a:r>
              <a:rPr sz="2000" spc="-5" dirty="0">
                <a:latin typeface="Times New Roman"/>
                <a:cs typeface="Times New Roman"/>
              </a:rPr>
              <a:t>requests provide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way </a:t>
            </a:r>
            <a:r>
              <a:rPr sz="2000" spc="-5" dirty="0">
                <a:latin typeface="Times New Roman"/>
                <a:cs typeface="Times New Roman"/>
              </a:rPr>
              <a:t>for the owner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review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changes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incorporate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</a:t>
            </a:r>
            <a:r>
              <a:rPr sz="2000" spc="5" dirty="0">
                <a:latin typeface="Times New Roman"/>
                <a:cs typeface="Times New Roman"/>
              </a:rPr>
              <a:t> project.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0"/>
              </a:lnSpc>
              <a:buAutoNum type="arabicPeriod" startAt="4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Issues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Bug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Tracking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99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GitHub </a:t>
            </a:r>
            <a:r>
              <a:rPr sz="2000" spc="-5" dirty="0">
                <a:latin typeface="Times New Roman"/>
                <a:cs typeface="Times New Roman"/>
              </a:rPr>
              <a:t>includes </a:t>
            </a:r>
            <a:r>
              <a:rPr sz="2000" spc="5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issue tracking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where developers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report bugs,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suggest </a:t>
            </a:r>
            <a:r>
              <a:rPr sz="2000" dirty="0">
                <a:latin typeface="Times New Roman"/>
                <a:cs typeface="Times New Roman"/>
              </a:rPr>
              <a:t>enhancements,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discuss ideas </a:t>
            </a:r>
            <a:r>
              <a:rPr sz="2000" spc="-10" dirty="0">
                <a:latin typeface="Times New Roman"/>
                <a:cs typeface="Times New Roman"/>
              </a:rPr>
              <a:t>related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project. </a:t>
            </a:r>
            <a:r>
              <a:rPr sz="2000" spc="-5" dirty="0">
                <a:latin typeface="Times New Roman"/>
                <a:cs typeface="Times New Roman"/>
              </a:rPr>
              <a:t>Issues </a:t>
            </a:r>
            <a:r>
              <a:rPr sz="2000" dirty="0">
                <a:latin typeface="Times New Roman"/>
                <a:cs typeface="Times New Roman"/>
              </a:rPr>
              <a:t>serve </a:t>
            </a:r>
            <a:r>
              <a:rPr sz="2000" spc="5" dirty="0">
                <a:latin typeface="Times New Roman"/>
                <a:cs typeface="Times New Roman"/>
              </a:rPr>
              <a:t>as a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central </a:t>
            </a:r>
            <a:r>
              <a:rPr sz="2000" spc="-10" dirty="0">
                <a:latin typeface="Times New Roman"/>
                <a:cs typeface="Times New Roman"/>
              </a:rPr>
              <a:t>place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project management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communication, </a:t>
            </a:r>
            <a:r>
              <a:rPr sz="2000" spc="-5" dirty="0">
                <a:latin typeface="Times New Roman"/>
                <a:cs typeface="Times New Roman"/>
              </a:rPr>
              <a:t>allowing contributors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collaborate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resolving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progress.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0350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o</a:t>
            </a:r>
            <a:r>
              <a:rPr sz="3000" spc="-30" dirty="0">
                <a:solidFill>
                  <a:srgbClr val="FFFFFF"/>
                </a:solidFill>
              </a:rPr>
              <a:t>n</a:t>
            </a:r>
            <a:r>
              <a:rPr sz="3000" spc="-10" dirty="0">
                <a:solidFill>
                  <a:srgbClr val="FFFFFF"/>
                </a:solidFill>
              </a:rPr>
              <a:t>t…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Font typeface="Times New Roman"/>
              <a:buAutoNum type="arabicPeriod" startAt="5"/>
              <a:tabLst>
                <a:tab pos="269240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P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5" dirty="0">
                <a:latin typeface="Times New Roman"/>
                <a:cs typeface="Times New Roman"/>
              </a:rPr>
              <a:t>j</a:t>
            </a:r>
            <a:r>
              <a:rPr sz="2000" b="1" spc="5" dirty="0">
                <a:latin typeface="Times New Roman"/>
                <a:cs typeface="Times New Roman"/>
              </a:rPr>
              <a:t>ect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age</a:t>
            </a:r>
            <a:r>
              <a:rPr sz="2000" b="1" spc="25" dirty="0">
                <a:latin typeface="Times New Roman"/>
                <a:cs typeface="Times New Roman"/>
              </a:rPr>
              <a:t>m</a:t>
            </a:r>
            <a:r>
              <a:rPr sz="2000" b="1" spc="-30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65"/>
              </a:spcBef>
            </a:pPr>
            <a:r>
              <a:rPr sz="2000" spc="-5" dirty="0">
                <a:latin typeface="Times New Roman"/>
                <a:cs typeface="Times New Roman"/>
              </a:rPr>
              <a:t>GitHub </a:t>
            </a:r>
            <a:r>
              <a:rPr sz="2000" spc="-15" dirty="0">
                <a:latin typeface="Times New Roman"/>
                <a:cs typeface="Times New Roman"/>
              </a:rPr>
              <a:t>offers </a:t>
            </a:r>
            <a:r>
              <a:rPr sz="2000" spc="-10" dirty="0">
                <a:latin typeface="Times New Roman"/>
                <a:cs typeface="Times New Roman"/>
              </a:rPr>
              <a:t>project management </a:t>
            </a:r>
            <a:r>
              <a:rPr sz="2000" spc="-5" dirty="0">
                <a:latin typeface="Times New Roman"/>
                <a:cs typeface="Times New Roman"/>
              </a:rPr>
              <a:t>tools </a:t>
            </a: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"Projects"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"Boards" that </a:t>
            </a:r>
            <a:r>
              <a:rPr sz="2000" dirty="0">
                <a:latin typeface="Times New Roman"/>
                <a:cs typeface="Times New Roman"/>
              </a:rPr>
              <a:t>help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prioritize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their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r>
              <a:rPr sz="2000" dirty="0">
                <a:latin typeface="Times New Roman"/>
                <a:cs typeface="Times New Roman"/>
              </a:rPr>
              <a:t> provide</a:t>
            </a:r>
            <a:r>
              <a:rPr sz="2000" spc="5" dirty="0">
                <a:latin typeface="Times New Roman"/>
                <a:cs typeface="Times New Roman"/>
              </a:rPr>
              <a:t>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visual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representation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tasks,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milestones,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progress,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easier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track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5" dirty="0">
                <a:latin typeface="Times New Roman"/>
                <a:cs typeface="Times New Roman"/>
              </a:rPr>
              <a:t>project's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6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0" dirty="0">
                <a:latin typeface="Times New Roman"/>
                <a:cs typeface="Times New Roman"/>
              </a:rPr>
              <a:t>cu</a:t>
            </a:r>
            <a:r>
              <a:rPr sz="2000" b="1" spc="55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n</a:t>
            </a:r>
            <a:r>
              <a:rPr sz="2000" b="1" spc="-2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W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99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5" dirty="0">
                <a:latin typeface="Times New Roman"/>
                <a:cs typeface="Times New Roman"/>
              </a:rPr>
              <a:t> can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maintain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project</a:t>
            </a:r>
            <a:r>
              <a:rPr sz="2000" spc="-5" dirty="0">
                <a:latin typeface="Times New Roman"/>
                <a:cs typeface="Times New Roman"/>
              </a:rPr>
              <a:t> documentation</a:t>
            </a:r>
            <a:r>
              <a:rPr sz="2000" dirty="0">
                <a:latin typeface="Times New Roman"/>
                <a:cs typeface="Times New Roman"/>
              </a:rPr>
              <a:t> directly</a:t>
            </a:r>
            <a:r>
              <a:rPr sz="2000" spc="5" dirty="0">
                <a:latin typeface="Times New Roman"/>
                <a:cs typeface="Times New Roman"/>
              </a:rPr>
              <a:t> 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GitHub.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The 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 </a:t>
            </a:r>
            <a:r>
              <a:rPr sz="2000" spc="-5" dirty="0">
                <a:latin typeface="Times New Roman"/>
                <a:cs typeface="Times New Roman"/>
              </a:rPr>
              <a:t>supports README files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repository, </a:t>
            </a:r>
            <a:r>
              <a:rPr sz="2000" spc="-10" dirty="0">
                <a:latin typeface="Times New Roman"/>
                <a:cs typeface="Times New Roman"/>
              </a:rPr>
              <a:t>which serve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introductory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documentation.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Additionally,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5" dirty="0">
                <a:latin typeface="Times New Roman"/>
                <a:cs typeface="Times New Roman"/>
              </a:rPr>
              <a:t>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wiki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documentation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shared.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20053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Introduction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28066" y="2465272"/>
            <a:ext cx="8568055" cy="2470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8255" indent="-343535" algn="just">
              <a:lnSpc>
                <a:spcPct val="99900"/>
              </a:lnSpc>
              <a:spcBef>
                <a:spcPts val="120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project is </a:t>
            </a:r>
            <a:r>
              <a:rPr sz="2000" spc="5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source, that means anybody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free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use, </a:t>
            </a:r>
            <a:r>
              <a:rPr sz="2000" spc="-30" dirty="0">
                <a:latin typeface="Times New Roman"/>
                <a:cs typeface="Times New Roman"/>
              </a:rPr>
              <a:t>study, </a:t>
            </a:r>
            <a:r>
              <a:rPr sz="2000" spc="-25" dirty="0">
                <a:latin typeface="Times New Roman"/>
                <a:cs typeface="Times New Roman"/>
              </a:rPr>
              <a:t>modify,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distribute your project for </a:t>
            </a:r>
            <a:r>
              <a:rPr sz="2000" spc="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purpose. </a:t>
            </a:r>
            <a:r>
              <a:rPr sz="2000" spc="5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permissions are enforced </a:t>
            </a:r>
            <a:r>
              <a:rPr sz="2000" dirty="0">
                <a:latin typeface="Times New Roman"/>
                <a:cs typeface="Times New Roman"/>
              </a:rPr>
              <a:t> through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99"/>
              </a:lnSpc>
              <a:spcBef>
                <a:spcPts val="10"/>
              </a:spcBef>
              <a:buFont typeface="Arial MT"/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powerful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lowers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barriers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adoption</a:t>
            </a:r>
            <a:r>
              <a:rPr sz="2000" spc="5" dirty="0">
                <a:latin typeface="Times New Roman"/>
                <a:cs typeface="Times New Roman"/>
              </a:rPr>
              <a:t> 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collaboration, </a:t>
            </a:r>
            <a:r>
              <a:rPr sz="2000" spc="-10" dirty="0">
                <a:latin typeface="Times New Roman"/>
                <a:cs typeface="Times New Roman"/>
              </a:rPr>
              <a:t>allowing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spread </a:t>
            </a:r>
            <a:r>
              <a:rPr sz="2000" spc="-5" dirty="0">
                <a:latin typeface="Times New Roman"/>
                <a:cs typeface="Times New Roman"/>
              </a:rPr>
              <a:t>and improve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projects </a:t>
            </a:r>
            <a:r>
              <a:rPr sz="2000" spc="-30" dirty="0">
                <a:latin typeface="Times New Roman"/>
                <a:cs typeface="Times New Roman"/>
              </a:rPr>
              <a:t>quickly.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 because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15" dirty="0">
                <a:latin typeface="Times New Roman"/>
                <a:cs typeface="Times New Roman"/>
              </a:rPr>
              <a:t>gives </a:t>
            </a:r>
            <a:r>
              <a:rPr sz="2000" spc="10" dirty="0">
                <a:latin typeface="Times New Roman"/>
                <a:cs typeface="Times New Roman"/>
              </a:rPr>
              <a:t>users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potential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control their </a:t>
            </a:r>
            <a:r>
              <a:rPr sz="2000" spc="-10" dirty="0">
                <a:latin typeface="Times New Roman"/>
                <a:cs typeface="Times New Roman"/>
              </a:rPr>
              <a:t>own </a:t>
            </a:r>
            <a:r>
              <a:rPr sz="2000" spc="-5" dirty="0">
                <a:latin typeface="Times New Roman"/>
                <a:cs typeface="Times New Roman"/>
              </a:rPr>
              <a:t>computing, </a:t>
            </a:r>
            <a:r>
              <a:rPr sz="2000" spc="-10" dirty="0">
                <a:latin typeface="Times New Roman"/>
                <a:cs typeface="Times New Roman"/>
              </a:rPr>
              <a:t>relative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Example: </a:t>
            </a:r>
            <a:r>
              <a:rPr sz="2000" dirty="0">
                <a:latin typeface="Arial MT"/>
                <a:cs typeface="Arial MT"/>
              </a:rPr>
              <a:t>Django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Flask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OpenCV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61061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Community</a:t>
            </a:r>
            <a:r>
              <a:rPr sz="3000" spc="-3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On</a:t>
            </a:r>
            <a:r>
              <a:rPr sz="3000" spc="-5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GitHub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27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4139" indent="-91440" algn="just">
              <a:lnSpc>
                <a:spcPct val="100000"/>
              </a:lnSpc>
              <a:spcBef>
                <a:spcPts val="114"/>
              </a:spcBef>
              <a:buSzPct val="95000"/>
              <a:buChar char="•"/>
              <a:tabLst>
                <a:tab pos="104139" algn="l"/>
              </a:tabLst>
            </a:pPr>
            <a:r>
              <a:rPr sz="2000" spc="-5" dirty="0">
                <a:latin typeface="Arial MT"/>
                <a:cs typeface="Arial MT"/>
              </a:rPr>
              <a:t>Interacting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the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community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GitHub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is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essential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maintaining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ts val="2390"/>
              </a:lnSpc>
              <a:spcBef>
                <a:spcPts val="15"/>
              </a:spcBef>
            </a:pPr>
            <a:r>
              <a:rPr sz="2000" spc="15" dirty="0">
                <a:latin typeface="Arial MT"/>
                <a:cs typeface="Arial MT"/>
              </a:rPr>
              <a:t>active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engaged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open-source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ts val="2410"/>
              </a:lnSpc>
              <a:spcBef>
                <a:spcPts val="60"/>
              </a:spcBef>
              <a:buSzPct val="95000"/>
              <a:buChar char="•"/>
              <a:tabLst>
                <a:tab pos="104139" algn="l"/>
              </a:tabLst>
            </a:pPr>
            <a:r>
              <a:rPr sz="2000" spc="5" dirty="0">
                <a:latin typeface="Arial MT"/>
                <a:cs typeface="Arial MT"/>
              </a:rPr>
              <a:t>GitHub </a:t>
            </a:r>
            <a:r>
              <a:rPr sz="2000" spc="-5" dirty="0">
                <a:latin typeface="Arial MT"/>
                <a:cs typeface="Arial MT"/>
              </a:rPr>
              <a:t>provides </a:t>
            </a:r>
            <a:r>
              <a:rPr sz="2000" dirty="0">
                <a:latin typeface="Arial MT"/>
                <a:cs typeface="Arial MT"/>
              </a:rPr>
              <a:t>various </a:t>
            </a:r>
            <a:r>
              <a:rPr sz="2000" spc="-10" dirty="0">
                <a:latin typeface="Arial MT"/>
                <a:cs typeface="Arial MT"/>
              </a:rPr>
              <a:t>tools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10" dirty="0">
                <a:latin typeface="Arial MT"/>
                <a:cs typeface="Arial MT"/>
              </a:rPr>
              <a:t>features </a:t>
            </a:r>
            <a:r>
              <a:rPr sz="2000" spc="-5" dirty="0">
                <a:latin typeface="Arial MT"/>
                <a:cs typeface="Arial MT"/>
              </a:rPr>
              <a:t>that </a:t>
            </a:r>
            <a:r>
              <a:rPr sz="2000" dirty="0">
                <a:latin typeface="Arial MT"/>
                <a:cs typeface="Arial MT"/>
              </a:rPr>
              <a:t>facilitate </a:t>
            </a:r>
            <a:r>
              <a:rPr sz="2000" spc="-5" dirty="0">
                <a:latin typeface="Arial MT"/>
                <a:cs typeface="Arial MT"/>
              </a:rPr>
              <a:t>communication </a:t>
            </a:r>
            <a:r>
              <a:rPr sz="2000" dirty="0">
                <a:latin typeface="Arial MT"/>
                <a:cs typeface="Arial MT"/>
              </a:rPr>
              <a:t> 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collaboration</a:t>
            </a:r>
            <a:r>
              <a:rPr sz="2000" dirty="0">
                <a:latin typeface="Arial MT"/>
                <a:cs typeface="Arial MT"/>
              </a:rPr>
              <a:t> with</a:t>
            </a:r>
            <a:r>
              <a:rPr sz="2000" spc="5" dirty="0">
                <a:latin typeface="Arial MT"/>
                <a:cs typeface="Arial MT"/>
              </a:rPr>
              <a:t> 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community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contributors,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users,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 stakeholders.</a:t>
            </a:r>
            <a:endParaRPr sz="2000">
              <a:latin typeface="Arial MT"/>
              <a:cs typeface="Arial MT"/>
            </a:endParaRPr>
          </a:p>
          <a:p>
            <a:pPr marL="104139" indent="-91440" algn="just">
              <a:lnSpc>
                <a:spcPts val="2305"/>
              </a:lnSpc>
              <a:buSzPct val="95000"/>
              <a:buChar char="•"/>
              <a:tabLst>
                <a:tab pos="104139" algn="l"/>
              </a:tabLst>
            </a:pPr>
            <a:r>
              <a:rPr sz="2000" spc="5" dirty="0">
                <a:latin typeface="Arial MT"/>
                <a:cs typeface="Arial MT"/>
              </a:rPr>
              <a:t>GitHub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is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web-based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hosting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primarily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for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version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control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collaboration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projects.</a:t>
            </a:r>
            <a:endParaRPr sz="2000">
              <a:latin typeface="Arial MT"/>
              <a:cs typeface="Arial MT"/>
            </a:endParaRPr>
          </a:p>
          <a:p>
            <a:pPr marL="104139" indent="-91440" algn="just">
              <a:lnSpc>
                <a:spcPts val="2390"/>
              </a:lnSpc>
              <a:spcBef>
                <a:spcPts val="15"/>
              </a:spcBef>
              <a:buSzPct val="95000"/>
              <a:buChar char="•"/>
              <a:tabLst>
                <a:tab pos="104139" algn="l"/>
              </a:tabLst>
            </a:pPr>
            <a:r>
              <a:rPr sz="2000" spc="-10" dirty="0">
                <a:latin typeface="Arial MT"/>
                <a:cs typeface="Arial MT"/>
              </a:rPr>
              <a:t>It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allows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developers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3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together,</a:t>
            </a:r>
            <a:r>
              <a:rPr sz="2000" spc="2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contribute</a:t>
            </a:r>
            <a:r>
              <a:rPr sz="2000" spc="2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to</a:t>
            </a:r>
            <a:r>
              <a:rPr sz="2000" spc="30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projects,</a:t>
            </a:r>
            <a:r>
              <a:rPr sz="2000" spc="3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and</a:t>
            </a:r>
            <a:r>
              <a:rPr sz="2000" spc="2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track</a:t>
            </a:r>
            <a:endParaRPr sz="2000">
              <a:latin typeface="Arial MT"/>
              <a:cs typeface="Arial MT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Arial MT"/>
                <a:cs typeface="Arial MT"/>
              </a:rPr>
              <a:t>changes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made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code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over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time.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638619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sz="3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r>
              <a:rPr sz="3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7700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269240" algn="l"/>
              </a:tabLst>
            </a:pPr>
            <a:r>
              <a:rPr sz="2000" b="1" dirty="0">
                <a:latin typeface="Times New Roman"/>
                <a:cs typeface="Times New Roman"/>
              </a:rPr>
              <a:t>Repositories: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ts val="2410"/>
              </a:lnSpc>
              <a:spcBef>
                <a:spcPts val="65"/>
              </a:spcBef>
            </a:pPr>
            <a:r>
              <a:rPr sz="2000" spc="-5" dirty="0">
                <a:latin typeface="Times New Roman"/>
                <a:cs typeface="Times New Roman"/>
              </a:rPr>
              <a:t>Repositories,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function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containers for </a:t>
            </a:r>
            <a:r>
              <a:rPr sz="2000" spc="-10" dirty="0">
                <a:latin typeface="Times New Roman"/>
                <a:cs typeface="Times New Roman"/>
              </a:rPr>
              <a:t>projects, </a:t>
            </a:r>
            <a:r>
              <a:rPr sz="2000" dirty="0">
                <a:latin typeface="Times New Roman"/>
                <a:cs typeface="Times New Roman"/>
              </a:rPr>
              <a:t>form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foundation </a:t>
            </a:r>
            <a:r>
              <a:rPr sz="2000" spc="-35" dirty="0">
                <a:latin typeface="Times New Roman"/>
                <a:cs typeface="Times New Roman"/>
              </a:rPr>
              <a:t>of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GitHub.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community's </a:t>
            </a:r>
            <a:r>
              <a:rPr sz="2000" dirty="0">
                <a:latin typeface="Times New Roman"/>
                <a:cs typeface="Times New Roman"/>
              </a:rPr>
              <a:t>projects, </a:t>
            </a:r>
            <a:r>
              <a:rPr sz="2000" spc="-5" dirty="0">
                <a:latin typeface="Times New Roman"/>
                <a:cs typeface="Times New Roman"/>
              </a:rPr>
              <a:t>libraries, </a:t>
            </a:r>
            <a:r>
              <a:rPr sz="2000" spc="-1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documentation </a:t>
            </a:r>
            <a:r>
              <a:rPr sz="2000" dirty="0">
                <a:latin typeface="Times New Roman"/>
                <a:cs typeface="Times New Roman"/>
              </a:rPr>
              <a:t>may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stored </a:t>
            </a:r>
            <a:r>
              <a:rPr sz="2000" spc="-2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repositories.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5"/>
              </a:lnSpc>
              <a:buAutoNum type="arabicPeriod" startAt="2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Contributors: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contributors</a:t>
            </a:r>
            <a:r>
              <a:rPr sz="2000" dirty="0">
                <a:latin typeface="Times New Roman"/>
                <a:cs typeface="Times New Roman"/>
              </a:rPr>
              <a:t> 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active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participants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projects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dirty="0">
                <a:latin typeface="Times New Roman"/>
                <a:cs typeface="Times New Roman"/>
              </a:rPr>
              <a:t> modifications,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fixes,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feature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updates.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0"/>
              </a:lnSpc>
              <a:buAutoNum type="arabicPeriod" startAt="3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20"/>
              </a:lnSpc>
              <a:spcBef>
                <a:spcPts val="80"/>
              </a:spcBef>
            </a:pPr>
            <a:r>
              <a:rPr sz="2000" spc="-5" dirty="0">
                <a:latin typeface="Times New Roman"/>
                <a:cs typeface="Times New Roman"/>
              </a:rPr>
              <a:t>Members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community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report </a:t>
            </a:r>
            <a:r>
              <a:rPr sz="2000" spc="-10" dirty="0">
                <a:latin typeface="Times New Roman"/>
                <a:cs typeface="Times New Roman"/>
              </a:rPr>
              <a:t>bugs, </a:t>
            </a:r>
            <a:r>
              <a:rPr sz="2000" spc="5" dirty="0">
                <a:latin typeface="Times New Roman"/>
                <a:cs typeface="Times New Roman"/>
              </a:rPr>
              <a:t>ask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1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features,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debate </a:t>
            </a:r>
            <a:r>
              <a:rPr sz="2000" dirty="0">
                <a:latin typeface="Times New Roman"/>
                <a:cs typeface="Times New Roman"/>
              </a:rPr>
              <a:t> many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facets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project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GitHub's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sz="2000" b="1" spc="15" dirty="0">
                <a:latin typeface="Times New Roman"/>
                <a:cs typeface="Times New Roman"/>
              </a:rPr>
              <a:t>Pull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Requests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410"/>
              </a:lnSpc>
              <a:spcBef>
                <a:spcPts val="65"/>
              </a:spcBef>
            </a:pPr>
            <a:r>
              <a:rPr sz="2000" spc="5" dirty="0">
                <a:latin typeface="Times New Roman"/>
                <a:cs typeface="Times New Roman"/>
              </a:rPr>
              <a:t>Pull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requests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contributions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propose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modifications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project's </a:t>
            </a:r>
            <a:r>
              <a:rPr sz="2000" dirty="0">
                <a:latin typeface="Times New Roman"/>
                <a:cs typeface="Times New Roman"/>
              </a:rPr>
              <a:t> codebase. </a:t>
            </a:r>
            <a:r>
              <a:rPr sz="2000" spc="10" dirty="0">
                <a:latin typeface="Times New Roman"/>
                <a:cs typeface="Times New Roman"/>
              </a:rPr>
              <a:t>If the </a:t>
            </a:r>
            <a:r>
              <a:rPr sz="2000" dirty="0">
                <a:latin typeface="Times New Roman"/>
                <a:cs typeface="Times New Roman"/>
              </a:rPr>
              <a:t>pull </a:t>
            </a:r>
            <a:r>
              <a:rPr sz="2000" spc="-5" dirty="0">
                <a:latin typeface="Times New Roman"/>
                <a:cs typeface="Times New Roman"/>
              </a:rPr>
              <a:t>request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project's</a:t>
            </a:r>
            <a:r>
              <a:rPr sz="2000" spc="-5" dirty="0">
                <a:latin typeface="Times New Roman"/>
                <a:cs typeface="Times New Roman"/>
              </a:rPr>
              <a:t> requirements,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analyse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modifications,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offer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feedback,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dirty="0">
                <a:latin typeface="Times New Roman"/>
                <a:cs typeface="Times New Roman"/>
              </a:rPr>
              <a:t>ultimately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merge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request.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0"/>
              </a:spcBef>
              <a:buAutoNum type="arabicPeriod" startAt="5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cus</a:t>
            </a:r>
            <a:r>
              <a:rPr sz="2000" b="1" spc="15" dirty="0">
                <a:latin typeface="Times New Roman"/>
                <a:cs typeface="Times New Roman"/>
              </a:rPr>
              <a:t>s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-30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ns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98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"Discussions"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GitHub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enables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have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discussions </a:t>
            </a:r>
            <a:r>
              <a:rPr sz="2000" spc="-10" dirty="0">
                <a:latin typeface="Times New Roman"/>
                <a:cs typeface="Times New Roman"/>
              </a:rPr>
              <a:t>about various </a:t>
            </a:r>
            <a:r>
              <a:rPr sz="2000" spc="-5" dirty="0">
                <a:latin typeface="Times New Roman"/>
                <a:cs typeface="Times New Roman"/>
              </a:rPr>
              <a:t>project-related subjects.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applied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general </a:t>
            </a:r>
            <a:r>
              <a:rPr sz="2000" spc="5" dirty="0">
                <a:latin typeface="Times New Roman"/>
                <a:cs typeface="Times New Roman"/>
              </a:rPr>
              <a:t> con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sa</a:t>
            </a:r>
            <a:r>
              <a:rPr sz="2000" spc="2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ons,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announce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en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spc="20" dirty="0">
                <a:latin typeface="Times New Roman"/>
                <a:cs typeface="Times New Roman"/>
              </a:rPr>
              <a:t>&amp;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90"/>
              </a:lnSpc>
              <a:spcBef>
                <a:spcPts val="15"/>
              </a:spcBef>
              <a:buAutoNum type="arabicPeriod" startAt="6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20" dirty="0">
                <a:latin typeface="Times New Roman"/>
                <a:cs typeface="Times New Roman"/>
              </a:rPr>
              <a:t>ll</a:t>
            </a:r>
            <a:r>
              <a:rPr sz="2000" b="1" spc="5" dirty="0">
                <a:latin typeface="Times New Roman"/>
                <a:cs typeface="Times New Roman"/>
              </a:rPr>
              <a:t>abora</a:t>
            </a:r>
            <a:r>
              <a:rPr sz="2000" b="1" spc="-15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tools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like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reviews,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boards,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team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GitHub</a:t>
            </a:r>
            <a:endParaRPr sz="20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2410"/>
              </a:lnSpc>
              <a:spcBef>
                <a:spcPts val="85"/>
              </a:spcBef>
            </a:pPr>
            <a:r>
              <a:rPr sz="2000" spc="-5" dirty="0">
                <a:latin typeface="Times New Roman"/>
                <a:cs typeface="Times New Roman"/>
              </a:rPr>
              <a:t>promotes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cooperation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enables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community</a:t>
            </a:r>
            <a:r>
              <a:rPr sz="2000" dirty="0">
                <a:latin typeface="Times New Roman"/>
                <a:cs typeface="Times New Roman"/>
              </a:rPr>
              <a:t> members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cooperate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successfully.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970" cy="27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>
              <a:lnSpc>
                <a:spcPts val="2390"/>
              </a:lnSpc>
              <a:spcBef>
                <a:spcPts val="114"/>
              </a:spcBef>
              <a:buAutoNum type="arabicPeriod" startAt="7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60" dirty="0">
                <a:latin typeface="Times New Roman"/>
                <a:cs typeface="Times New Roman"/>
              </a:rPr>
              <a:t>m</a:t>
            </a:r>
            <a:r>
              <a:rPr sz="2000" b="1" spc="25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y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G</a:t>
            </a:r>
            <a:r>
              <a:rPr sz="2000" b="1" spc="-5" dirty="0">
                <a:latin typeface="Times New Roman"/>
                <a:cs typeface="Times New Roman"/>
              </a:rPr>
              <a:t>u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20" dirty="0">
                <a:latin typeface="Times New Roman"/>
                <a:cs typeface="Times New Roman"/>
              </a:rPr>
              <a:t>l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es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455930" algn="l"/>
                <a:tab pos="1471295" algn="l"/>
                <a:tab pos="1759585" algn="l"/>
                <a:tab pos="2505075" algn="l"/>
                <a:tab pos="3049905" algn="l"/>
                <a:tab pos="4344035" algn="l"/>
                <a:tab pos="5688965" algn="l"/>
                <a:tab pos="6155690" algn="l"/>
                <a:tab pos="6581140" algn="l"/>
                <a:tab pos="7564120" algn="l"/>
              </a:tabLst>
            </a:pPr>
            <a:r>
              <a:rPr sz="2000" spc="-55" dirty="0">
                <a:latin typeface="Times New Roman"/>
                <a:cs typeface="Times New Roman"/>
              </a:rPr>
              <a:t>To	</a:t>
            </a:r>
            <a:r>
              <a:rPr sz="2000" spc="-10" dirty="0">
                <a:latin typeface="Times New Roman"/>
                <a:cs typeface="Times New Roman"/>
              </a:rPr>
              <a:t>promote	</a:t>
            </a:r>
            <a:r>
              <a:rPr sz="2000" spc="5" dirty="0">
                <a:latin typeface="Times New Roman"/>
                <a:cs typeface="Times New Roman"/>
              </a:rPr>
              <a:t>a	</a:t>
            </a:r>
            <a:r>
              <a:rPr sz="2000" spc="-10" dirty="0">
                <a:latin typeface="Times New Roman"/>
                <a:cs typeface="Times New Roman"/>
              </a:rPr>
              <a:t>polite	</a:t>
            </a:r>
            <a:r>
              <a:rPr sz="2000" spc="5" dirty="0">
                <a:latin typeface="Times New Roman"/>
                <a:cs typeface="Times New Roman"/>
              </a:rPr>
              <a:t>and	</a:t>
            </a:r>
            <a:r>
              <a:rPr sz="2000" spc="-5" dirty="0">
                <a:latin typeface="Times New Roman"/>
                <a:cs typeface="Times New Roman"/>
              </a:rPr>
              <a:t>welcoming	</a:t>
            </a:r>
            <a:r>
              <a:rPr sz="2000" dirty="0">
                <a:latin typeface="Times New Roman"/>
                <a:cs typeface="Times New Roman"/>
              </a:rPr>
              <a:t>atmosphere	</a:t>
            </a:r>
            <a:r>
              <a:rPr sz="2000" spc="-5" dirty="0">
                <a:latin typeface="Times New Roman"/>
                <a:cs typeface="Times New Roman"/>
              </a:rPr>
              <a:t>for	all	</a:t>
            </a:r>
            <a:r>
              <a:rPr sz="2000" dirty="0">
                <a:latin typeface="Times New Roman"/>
                <a:cs typeface="Times New Roman"/>
              </a:rPr>
              <a:t>authors,	</a:t>
            </a:r>
            <a:r>
              <a:rPr sz="2000" spc="-5" dirty="0">
                <a:latin typeface="Times New Roman"/>
                <a:cs typeface="Times New Roman"/>
              </a:rPr>
              <a:t>certain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5" dirty="0">
                <a:latin typeface="Times New Roman"/>
                <a:cs typeface="Times New Roman"/>
              </a:rPr>
              <a:t>repositories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explicit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conduct.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ts val="2390"/>
              </a:lnSpc>
              <a:spcBef>
                <a:spcPts val="15"/>
              </a:spcBef>
              <a:buAutoNum type="arabicPeriod" startAt="8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0" dirty="0">
                <a:latin typeface="Times New Roman"/>
                <a:cs typeface="Times New Roman"/>
              </a:rPr>
              <a:t>cu</a:t>
            </a:r>
            <a:r>
              <a:rPr sz="2000" b="1" spc="55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n</a:t>
            </a:r>
            <a:r>
              <a:rPr sz="2000" b="1" spc="-2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W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k</a:t>
            </a:r>
            <a:r>
              <a:rPr sz="2000" b="1" spc="5" dirty="0">
                <a:latin typeface="Times New Roman"/>
                <a:cs typeface="Times New Roman"/>
              </a:rPr>
              <a:t>i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762635" algn="l"/>
                <a:tab pos="1718310" algn="l"/>
                <a:tab pos="2757170" algn="l"/>
                <a:tab pos="4417060" algn="l"/>
                <a:tab pos="4939030" algn="l"/>
                <a:tab pos="5204460" algn="l"/>
                <a:tab pos="5803265" algn="l"/>
                <a:tab pos="6214745" algn="l"/>
                <a:tab pos="7129780" algn="l"/>
                <a:tab pos="7482205" algn="l"/>
              </a:tabLst>
            </a:pPr>
            <a:r>
              <a:rPr sz="2000" spc="1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Times New Roman"/>
                <a:cs typeface="Times New Roman"/>
              </a:rPr>
              <a:t>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cu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30" dirty="0">
                <a:latin typeface="Times New Roman"/>
                <a:cs typeface="Times New Roman"/>
              </a:rPr>
              <a:t>n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Times New Roman"/>
                <a:cs typeface="Times New Roman"/>
              </a:rPr>
              <a:t>G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ub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30" dirty="0">
                <a:latin typeface="Times New Roman"/>
                <a:cs typeface="Times New Roman"/>
              </a:rPr>
              <a:t>v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resources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newcomers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members.</a:t>
            </a:r>
            <a:endParaRPr sz="2000">
              <a:latin typeface="Times New Roman"/>
              <a:cs typeface="Times New Roman"/>
            </a:endParaRPr>
          </a:p>
          <a:p>
            <a:pPr marL="268605" indent="-256540">
              <a:lnSpc>
                <a:spcPts val="2390"/>
              </a:lnSpc>
              <a:spcBef>
                <a:spcPts val="15"/>
              </a:spcBef>
              <a:buAutoNum type="arabicPeriod" startAt="9"/>
              <a:tabLst>
                <a:tab pos="269240" algn="l"/>
              </a:tabLst>
            </a:pPr>
            <a:r>
              <a:rPr sz="2000" b="1" spc="20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pen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u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ce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Times New Roman"/>
                <a:cs typeface="Times New Roman"/>
              </a:rPr>
              <a:t>P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10" dirty="0">
                <a:latin typeface="Times New Roman"/>
                <a:cs typeface="Times New Roman"/>
              </a:rPr>
              <a:t>j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c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s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tabLst>
                <a:tab pos="913765" algn="l"/>
                <a:tab pos="1219835" algn="l"/>
                <a:tab pos="2043430" algn="l"/>
                <a:tab pos="2651760" algn="l"/>
                <a:tab pos="3086100" algn="l"/>
                <a:tab pos="3969385" algn="l"/>
                <a:tab pos="5350510" algn="l"/>
                <a:tab pos="6356985" algn="l"/>
                <a:tab pos="7112000" algn="l"/>
              </a:tabLst>
            </a:pPr>
            <a:r>
              <a:rPr sz="2000" spc="-5" dirty="0">
                <a:latin typeface="Times New Roman"/>
                <a:cs typeface="Times New Roman"/>
              </a:rPr>
              <a:t>GitHub	</a:t>
            </a:r>
            <a:r>
              <a:rPr sz="2000" spc="-10" dirty="0">
                <a:latin typeface="Times New Roman"/>
                <a:cs typeface="Times New Roman"/>
              </a:rPr>
              <a:t>is	</a:t>
            </a:r>
            <a:r>
              <a:rPr sz="2000" spc="-5" dirty="0">
                <a:latin typeface="Times New Roman"/>
                <a:cs typeface="Times New Roman"/>
              </a:rPr>
              <a:t>widely	</a:t>
            </a:r>
            <a:r>
              <a:rPr sz="2000" spc="10" dirty="0">
                <a:latin typeface="Times New Roman"/>
                <a:cs typeface="Times New Roman"/>
              </a:rPr>
              <a:t>used	</a:t>
            </a:r>
            <a:r>
              <a:rPr sz="2000" spc="5" dirty="0">
                <a:latin typeface="Times New Roman"/>
                <a:cs typeface="Times New Roman"/>
              </a:rPr>
              <a:t>for	</a:t>
            </a:r>
            <a:r>
              <a:rPr sz="2000" dirty="0">
                <a:latin typeface="Times New Roman"/>
                <a:cs typeface="Times New Roman"/>
              </a:rPr>
              <a:t>hosting	open-source	</a:t>
            </a:r>
            <a:r>
              <a:rPr sz="2000" spc="-5" dirty="0">
                <a:latin typeface="Times New Roman"/>
                <a:cs typeface="Times New Roman"/>
              </a:rPr>
              <a:t>projects,	</a:t>
            </a:r>
            <a:r>
              <a:rPr sz="2000" spc="-10" dirty="0">
                <a:latin typeface="Times New Roman"/>
                <a:cs typeface="Times New Roman"/>
              </a:rPr>
              <a:t>which	</a:t>
            </a:r>
            <a:r>
              <a:rPr sz="2000" spc="-5" dirty="0">
                <a:latin typeface="Times New Roman"/>
                <a:cs typeface="Times New Roman"/>
              </a:rPr>
              <a:t>encourages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/>
                <a:cs typeface="Times New Roman"/>
              </a:rPr>
              <a:t>collaboration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transparency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among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contributors.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8971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Contributing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GitHub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345805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key </a:t>
            </a:r>
            <a:r>
              <a:rPr sz="1800" spc="-15" dirty="0">
                <a:latin typeface="Times New Roman"/>
                <a:cs typeface="Times New Roman"/>
              </a:rPr>
              <a:t>component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20" dirty="0">
                <a:latin typeface="Times New Roman"/>
                <a:cs typeface="Times New Roman"/>
              </a:rPr>
              <a:t>development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cooperation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open </a:t>
            </a:r>
            <a:r>
              <a:rPr sz="1800" dirty="0">
                <a:latin typeface="Times New Roman"/>
                <a:cs typeface="Times New Roman"/>
              </a:rPr>
              <a:t>source </a:t>
            </a:r>
            <a:r>
              <a:rPr sz="1800" spc="-5" dirty="0">
                <a:latin typeface="Times New Roman"/>
                <a:cs typeface="Times New Roman"/>
              </a:rPr>
              <a:t>software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contributing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GitHub.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explanation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how</a:t>
            </a:r>
            <a:r>
              <a:rPr sz="1800" spc="15" dirty="0">
                <a:latin typeface="Times New Roman"/>
                <a:cs typeface="Times New Roman"/>
              </a:rPr>
              <a:t> 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contribute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below:</a:t>
            </a:r>
            <a:endParaRPr sz="18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20" dirty="0">
                <a:latin typeface="Times New Roman"/>
                <a:cs typeface="Times New Roman"/>
              </a:rPr>
              <a:t>Sign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account: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Visit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https://github.com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account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if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don't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already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have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20" dirty="0">
                <a:latin typeface="Times New Roman"/>
                <a:cs typeface="Times New Roman"/>
              </a:rPr>
              <a:t>Splitting </a:t>
            </a:r>
            <a:r>
              <a:rPr sz="1800" spc="-5" dirty="0">
                <a:latin typeface="Times New Roman"/>
                <a:cs typeface="Times New Roman"/>
              </a:rPr>
              <a:t>the repository: </a:t>
            </a:r>
            <a:r>
              <a:rPr sz="1800" spc="-35" dirty="0">
                <a:latin typeface="Times New Roman"/>
                <a:cs typeface="Times New Roman"/>
              </a:rPr>
              <a:t>Click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"Fork" </a:t>
            </a:r>
            <a:r>
              <a:rPr sz="1800" spc="10" dirty="0">
                <a:latin typeface="Times New Roman"/>
                <a:cs typeface="Times New Roman"/>
              </a:rPr>
              <a:t>button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20" dirty="0">
                <a:latin typeface="Times New Roman"/>
                <a:cs typeface="Times New Roman"/>
              </a:rPr>
              <a:t>top </a:t>
            </a:r>
            <a:r>
              <a:rPr sz="1800" spc="-20" dirty="0">
                <a:latin typeface="Times New Roman"/>
                <a:cs typeface="Times New Roman"/>
              </a:rPr>
              <a:t>right </a:t>
            </a:r>
            <a:r>
              <a:rPr sz="1800" spc="-5" dirty="0">
                <a:latin typeface="Times New Roman"/>
                <a:cs typeface="Times New Roman"/>
              </a:rPr>
              <a:t>corner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repository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(project)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want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contribute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to.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doing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private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copy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is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account.</a:t>
            </a:r>
            <a:endParaRPr sz="1800">
              <a:latin typeface="Times New Roman"/>
              <a:cs typeface="Times New Roman"/>
            </a:endParaRPr>
          </a:p>
          <a:p>
            <a:pPr marL="12700" marR="35687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spc="-30" dirty="0">
                <a:latin typeface="Times New Roman"/>
                <a:cs typeface="Times New Roman"/>
              </a:rPr>
              <a:t>Take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copy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forked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repository: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You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must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clone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local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workstation </a:t>
            </a:r>
            <a:r>
              <a:rPr sz="1800" spc="-10" dirty="0">
                <a:latin typeface="Times New Roman"/>
                <a:cs typeface="Times New Roman"/>
              </a:rPr>
              <a:t>after </a:t>
            </a:r>
            <a:r>
              <a:rPr sz="1800" spc="-15" dirty="0">
                <a:latin typeface="Times New Roman"/>
                <a:cs typeface="Times New Roman"/>
              </a:rPr>
              <a:t>you </a:t>
            </a:r>
            <a:r>
              <a:rPr sz="1800" spc="-25" dirty="0">
                <a:latin typeface="Times New Roman"/>
                <a:cs typeface="Times New Roman"/>
              </a:rPr>
              <a:t>have </a:t>
            </a:r>
            <a:r>
              <a:rPr sz="1800" spc="-5" dirty="0">
                <a:latin typeface="Times New Roman"/>
                <a:cs typeface="Times New Roman"/>
              </a:rPr>
              <a:t>forked </a:t>
            </a:r>
            <a:r>
              <a:rPr sz="1800" spc="-15" dirty="0">
                <a:latin typeface="Times New Roman"/>
                <a:cs typeface="Times New Roman"/>
              </a:rPr>
              <a:t>it. </a:t>
            </a:r>
            <a:r>
              <a:rPr sz="1800" spc="-10" dirty="0">
                <a:latin typeface="Times New Roman"/>
                <a:cs typeface="Times New Roman"/>
              </a:rPr>
              <a:t>Use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25" dirty="0">
                <a:latin typeface="Times New Roman"/>
                <a:cs typeface="Times New Roman"/>
              </a:rPr>
              <a:t>following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command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 </a:t>
            </a:r>
            <a:r>
              <a:rPr sz="1800" spc="-15" dirty="0">
                <a:latin typeface="Times New Roman"/>
                <a:cs typeface="Times New Roman"/>
              </a:rPr>
              <a:t>your </a:t>
            </a:r>
            <a:r>
              <a:rPr sz="1800" spc="-25" dirty="0">
                <a:latin typeface="Times New Roman"/>
                <a:cs typeface="Times New Roman"/>
              </a:rPr>
              <a:t>terminal, 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replacing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"username"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"repository"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username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repository's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name,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respectively:</a:t>
            </a:r>
            <a:endParaRPr sz="1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clone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"https://github.com/user&gt;/repository&gt;.git"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37120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Set </a:t>
            </a:r>
            <a:r>
              <a:rPr sz="1800" b="1" dirty="0">
                <a:latin typeface="Times New Roman"/>
                <a:cs typeface="Times New Roman"/>
              </a:rPr>
              <a:t>Up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Upstream</a:t>
            </a:r>
            <a:r>
              <a:rPr sz="1800" spc="-15" dirty="0">
                <a:latin typeface="Times New Roman"/>
                <a:cs typeface="Times New Roman"/>
              </a:rPr>
              <a:t>: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keep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forked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sync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original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repository,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should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original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upstream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remote. </a:t>
            </a:r>
            <a:r>
              <a:rPr sz="1800" spc="5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repository,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run:</a:t>
            </a:r>
            <a:endParaRPr sz="1800">
              <a:latin typeface="Times New Roman"/>
              <a:cs typeface="Times New Roman"/>
            </a:endParaRPr>
          </a:p>
          <a:p>
            <a:pPr marL="12700" marR="217170" indent="28321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remote add </a:t>
            </a:r>
            <a:r>
              <a:rPr sz="1800" dirty="0">
                <a:latin typeface="Times New Roman"/>
                <a:cs typeface="Times New Roman"/>
              </a:rPr>
              <a:t>upstream </a:t>
            </a:r>
            <a:r>
              <a:rPr sz="1800" spc="-10" dirty="0">
                <a:latin typeface="Times New Roman"/>
                <a:cs typeface="Times New Roman"/>
              </a:rPr>
              <a:t>https://github.com/&lt;original_username&gt;/&lt;repository&gt;.git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Create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New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Branch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new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branch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local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want </a:t>
            </a:r>
            <a:r>
              <a:rPr sz="1800" spc="15" dirty="0">
                <a:latin typeface="Times New Roman"/>
                <a:cs typeface="Times New Roman"/>
              </a:rPr>
              <a:t>to </a:t>
            </a:r>
            <a:r>
              <a:rPr sz="1800" spc="-20" dirty="0">
                <a:latin typeface="Times New Roman"/>
                <a:cs typeface="Times New Roman"/>
              </a:rPr>
              <a:t>make.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20" dirty="0">
                <a:latin typeface="Times New Roman"/>
                <a:cs typeface="Times New Roman"/>
              </a:rPr>
              <a:t>common </a:t>
            </a:r>
            <a:r>
              <a:rPr sz="1800" spc="-10" dirty="0">
                <a:latin typeface="Times New Roman"/>
                <a:cs typeface="Times New Roman"/>
              </a:rPr>
              <a:t>practice </a:t>
            </a:r>
            <a:r>
              <a:rPr sz="1800" spc="-35" dirty="0">
                <a:latin typeface="Times New Roman"/>
                <a:cs typeface="Times New Roman"/>
              </a:rPr>
              <a:t>is </a:t>
            </a:r>
            <a:r>
              <a:rPr sz="1800" spc="1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create a </a:t>
            </a:r>
            <a:r>
              <a:rPr sz="1800" spc="-15" dirty="0">
                <a:latin typeface="Times New Roman"/>
                <a:cs typeface="Times New Roman"/>
              </a:rPr>
              <a:t>branch </a:t>
            </a:r>
            <a:r>
              <a:rPr sz="1800" spc="-30" dirty="0">
                <a:latin typeface="Times New Roman"/>
                <a:cs typeface="Times New Roman"/>
              </a:rPr>
              <a:t>named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the feature </a:t>
            </a:r>
            <a:r>
              <a:rPr sz="1800" spc="15" dirty="0">
                <a:latin typeface="Times New Roman"/>
                <a:cs typeface="Times New Roman"/>
              </a:rPr>
              <a:t>or </a:t>
            </a:r>
            <a:r>
              <a:rPr sz="1800" spc="-15" dirty="0">
                <a:latin typeface="Times New Roman"/>
                <a:cs typeface="Times New Roman"/>
              </a:rPr>
              <a:t>bug </a:t>
            </a:r>
            <a:r>
              <a:rPr sz="1800" spc="-45" dirty="0">
                <a:latin typeface="Times New Roman"/>
                <a:cs typeface="Times New Roman"/>
              </a:rPr>
              <a:t>fix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you're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working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following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command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new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branch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switch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it: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checkout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-b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branch-name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Make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Changes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Now,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open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preferred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code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editor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make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Times New Roman"/>
                <a:cs typeface="Times New Roman"/>
              </a:rPr>
              <a:t>necessary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changes.</a:t>
            </a:r>
            <a:endParaRPr sz="1800">
              <a:latin typeface="Times New Roman"/>
              <a:cs typeface="Times New Roman"/>
            </a:endParaRPr>
          </a:p>
          <a:p>
            <a:pPr marL="12700" marR="267970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Commit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Changes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After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making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changes,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need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commit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them.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First,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modified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files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staging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Then,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commit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changes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descriptive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commit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message:</a:t>
            </a:r>
            <a:endParaRPr sz="18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commit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-m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"Your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commit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message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here"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58200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Pull</a:t>
            </a:r>
            <a:r>
              <a:rPr sz="1800" b="1" spc="5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from</a:t>
            </a:r>
            <a:r>
              <a:rPr sz="1800" b="1" spc="6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Upstream</a:t>
            </a:r>
            <a:r>
              <a:rPr sz="1800" spc="-15" dirty="0">
                <a:latin typeface="Times New Roman"/>
                <a:cs typeface="Times New Roman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Before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pushing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changes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forked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repository,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it's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good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Times New Roman"/>
                <a:cs typeface="Times New Roman"/>
              </a:rPr>
              <a:t>idea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pull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latest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original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ensure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you're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up-to-date: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pull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upstream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main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Push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Changes</a:t>
            </a:r>
            <a:r>
              <a:rPr sz="1800" b="1" spc="5" dirty="0">
                <a:latin typeface="Times New Roman"/>
                <a:cs typeface="Times New Roman"/>
              </a:rPr>
              <a:t> to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Your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Fork</a:t>
            </a:r>
            <a:r>
              <a:rPr sz="1800" spc="-15" dirty="0">
                <a:latin typeface="Times New Roman"/>
                <a:cs typeface="Times New Roman"/>
              </a:rPr>
              <a:t>: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Push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local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forked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GitHub:</a:t>
            </a:r>
            <a:endParaRPr sz="18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git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push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origin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branch-name</a:t>
            </a:r>
            <a:endParaRPr sz="1800">
              <a:latin typeface="Times New Roman"/>
              <a:cs typeface="Times New Roman"/>
            </a:endParaRPr>
          </a:p>
          <a:p>
            <a:pPr marL="12700" marR="23495">
              <a:lnSpc>
                <a:spcPct val="100000"/>
              </a:lnSpc>
            </a:pPr>
            <a:r>
              <a:rPr sz="1800" b="1" spc="-15" dirty="0">
                <a:latin typeface="Times New Roman"/>
                <a:cs typeface="Times New Roman"/>
              </a:rPr>
              <a:t>Create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15" dirty="0">
                <a:latin typeface="Times New Roman"/>
                <a:cs typeface="Times New Roman"/>
              </a:rPr>
              <a:t>Pull </a:t>
            </a:r>
            <a:r>
              <a:rPr sz="1800" b="1" spc="-5" dirty="0">
                <a:latin typeface="Times New Roman"/>
                <a:cs typeface="Times New Roman"/>
              </a:rPr>
              <a:t>Request</a:t>
            </a:r>
            <a:r>
              <a:rPr sz="1800" spc="-5" dirty="0">
                <a:latin typeface="Times New Roman"/>
                <a:cs typeface="Times New Roman"/>
              </a:rPr>
              <a:t>: </a:t>
            </a:r>
            <a:r>
              <a:rPr sz="1800" spc="-15" dirty="0">
                <a:latin typeface="Times New Roman"/>
                <a:cs typeface="Times New Roman"/>
              </a:rPr>
              <a:t>Once </a:t>
            </a:r>
            <a:r>
              <a:rPr sz="1800" spc="-25" dirty="0">
                <a:latin typeface="Times New Roman"/>
                <a:cs typeface="Times New Roman"/>
              </a:rPr>
              <a:t>you've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pushed your </a:t>
            </a:r>
            <a:r>
              <a:rPr sz="1800" spc="-20" dirty="0">
                <a:latin typeface="Times New Roman"/>
                <a:cs typeface="Times New Roman"/>
              </a:rPr>
              <a:t>changes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fork, </a:t>
            </a:r>
            <a:r>
              <a:rPr sz="1800" spc="-20" dirty="0">
                <a:latin typeface="Times New Roman"/>
                <a:cs typeface="Times New Roman"/>
              </a:rPr>
              <a:t>navigate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 </a:t>
            </a:r>
            <a:r>
              <a:rPr sz="1800" spc="-15" dirty="0">
                <a:latin typeface="Times New Roman"/>
                <a:cs typeface="Times New Roman"/>
              </a:rPr>
              <a:t>your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forked </a:t>
            </a:r>
            <a:r>
              <a:rPr sz="1800" dirty="0">
                <a:latin typeface="Times New Roman"/>
                <a:cs typeface="Times New Roman"/>
              </a:rPr>
              <a:t>repository </a:t>
            </a:r>
            <a:r>
              <a:rPr sz="1800" spc="15" dirty="0">
                <a:latin typeface="Times New Roman"/>
                <a:cs typeface="Times New Roman"/>
              </a:rPr>
              <a:t>on </a:t>
            </a:r>
            <a:r>
              <a:rPr sz="1800" spc="-15" dirty="0">
                <a:latin typeface="Times New Roman"/>
                <a:cs typeface="Times New Roman"/>
              </a:rPr>
              <a:t>GitHub. </a:t>
            </a:r>
            <a:r>
              <a:rPr sz="1800" spc="-55" dirty="0">
                <a:latin typeface="Times New Roman"/>
                <a:cs typeface="Times New Roman"/>
              </a:rPr>
              <a:t>You </a:t>
            </a:r>
            <a:r>
              <a:rPr sz="1800" spc="-20" dirty="0">
                <a:latin typeface="Times New Roman"/>
                <a:cs typeface="Times New Roman"/>
              </a:rPr>
              <a:t>should </a:t>
            </a:r>
            <a:r>
              <a:rPr sz="1800" spc="-10" dirty="0">
                <a:latin typeface="Times New Roman"/>
                <a:cs typeface="Times New Roman"/>
              </a:rPr>
              <a:t>see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"Compare </a:t>
            </a:r>
            <a:r>
              <a:rPr sz="1800" dirty="0">
                <a:latin typeface="Times New Roman"/>
                <a:cs typeface="Times New Roman"/>
              </a:rPr>
              <a:t>&amp; </a:t>
            </a:r>
            <a:r>
              <a:rPr sz="1800" spc="-20" dirty="0">
                <a:latin typeface="Times New Roman"/>
                <a:cs typeface="Times New Roman"/>
              </a:rPr>
              <a:t>pull </a:t>
            </a:r>
            <a:r>
              <a:rPr sz="1800" dirty="0">
                <a:latin typeface="Times New Roman"/>
                <a:cs typeface="Times New Roman"/>
              </a:rPr>
              <a:t>request" button. </a:t>
            </a:r>
            <a:r>
              <a:rPr sz="1800" spc="-35" dirty="0">
                <a:latin typeface="Times New Roman"/>
                <a:cs typeface="Times New Roman"/>
              </a:rPr>
              <a:t>Click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 </a:t>
            </a:r>
            <a:r>
              <a:rPr sz="1800" spc="-35" dirty="0">
                <a:latin typeface="Times New Roman"/>
                <a:cs typeface="Times New Roman"/>
              </a:rPr>
              <a:t>it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pull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detailed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description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made.</a:t>
            </a:r>
            <a:endParaRPr sz="1800">
              <a:latin typeface="Times New Roman"/>
              <a:cs typeface="Times New Roman"/>
            </a:endParaRPr>
          </a:p>
          <a:p>
            <a:pPr marL="12700" marR="62039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Review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Discuss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maintainers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original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repository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will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review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pull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request.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They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may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request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changes,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address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making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additional 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commits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same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branch.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imes New Roman"/>
                <a:cs typeface="Times New Roman"/>
              </a:rPr>
              <a:t>Merge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10" dirty="0">
                <a:latin typeface="Times New Roman"/>
                <a:cs typeface="Times New Roman"/>
              </a:rPr>
              <a:t> Close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maintainers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satisfied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changes,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will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merge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your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pull </a:t>
            </a:r>
            <a:r>
              <a:rPr sz="1800" spc="-5" dirty="0">
                <a:latin typeface="Times New Roman"/>
                <a:cs typeface="Times New Roman"/>
              </a:rPr>
              <a:t>request </a:t>
            </a:r>
            <a:r>
              <a:rPr sz="1800" spc="-20" dirty="0">
                <a:latin typeface="Times New Roman"/>
                <a:cs typeface="Times New Roman"/>
              </a:rPr>
              <a:t>into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repository. </a:t>
            </a:r>
            <a:r>
              <a:rPr sz="1800" spc="-10" dirty="0">
                <a:latin typeface="Times New Roman"/>
                <a:cs typeface="Times New Roman"/>
              </a:rPr>
              <a:t>Congratulations, </a:t>
            </a:r>
            <a:r>
              <a:rPr sz="1800" spc="-25" dirty="0">
                <a:latin typeface="Times New Roman"/>
                <a:cs typeface="Times New Roman"/>
              </a:rPr>
              <a:t>you've </a:t>
            </a:r>
            <a:r>
              <a:rPr sz="1800" spc="-15" dirty="0">
                <a:latin typeface="Times New Roman"/>
                <a:cs typeface="Times New Roman"/>
              </a:rPr>
              <a:t>successfully</a:t>
            </a:r>
            <a:r>
              <a:rPr sz="1800" spc="-10" dirty="0">
                <a:latin typeface="Times New Roman"/>
                <a:cs typeface="Times New Roman"/>
              </a:rPr>
              <a:t> contributed </a:t>
            </a:r>
            <a:r>
              <a:rPr sz="1800" spc="15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project!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3332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Code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7725" cy="246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Testing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open-source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essential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ensure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reliability,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functionality,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security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69278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59385" algn="l"/>
              </a:tabLst>
            </a:pPr>
            <a:r>
              <a:rPr sz="2000" spc="-10" dirty="0">
                <a:latin typeface="Times New Roman"/>
                <a:cs typeface="Times New Roman"/>
              </a:rPr>
              <a:t>Testing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bugs,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meets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requirements,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project</a:t>
            </a:r>
            <a:r>
              <a:rPr sz="2000" spc="1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Testing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10" dirty="0">
                <a:latin typeface="Times New Roman"/>
                <a:cs typeface="Times New Roman"/>
              </a:rPr>
              <a:t>stated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process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verifying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validating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endParaRPr sz="2000">
              <a:latin typeface="Times New Roman"/>
              <a:cs typeface="Times New Roman"/>
            </a:endParaRPr>
          </a:p>
          <a:p>
            <a:pPr marL="12700" marR="64769">
              <a:lnSpc>
                <a:spcPct val="99800"/>
              </a:lnSpc>
              <a:spcBef>
                <a:spcPts val="20"/>
              </a:spcBef>
            </a:pP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bug-free,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meets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technical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requirements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guided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development, </a:t>
            </a:r>
            <a:r>
              <a:rPr sz="2000" spc="5" dirty="0">
                <a:latin typeface="Times New Roman"/>
                <a:cs typeface="Times New Roman"/>
              </a:rPr>
              <a:t>and meets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user requirements </a:t>
            </a:r>
            <a:r>
              <a:rPr sz="2000" dirty="0">
                <a:latin typeface="Times New Roman"/>
                <a:cs typeface="Times New Roman"/>
              </a:rPr>
              <a:t>effectively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efficiently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exceptional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boundary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8727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Types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Testing: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0875" cy="3993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255" algn="just">
              <a:lnSpc>
                <a:spcPct val="99800"/>
              </a:lnSpc>
              <a:spcBef>
                <a:spcPts val="120"/>
              </a:spcBef>
              <a:buAutoNum type="arabicPeriod"/>
              <a:tabLst>
                <a:tab pos="2870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Unit </a:t>
            </a:r>
            <a:r>
              <a:rPr sz="2000" b="1" spc="-25" dirty="0">
                <a:latin typeface="Times New Roman"/>
                <a:cs typeface="Times New Roman"/>
              </a:rPr>
              <a:t>Testing</a:t>
            </a:r>
            <a:r>
              <a:rPr sz="2000" spc="-25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Unit </a:t>
            </a:r>
            <a:r>
              <a:rPr sz="2000" dirty="0">
                <a:latin typeface="Times New Roman"/>
                <a:cs typeface="Times New Roman"/>
              </a:rPr>
              <a:t>testing </a:t>
            </a:r>
            <a:r>
              <a:rPr sz="2000" spc="-10" dirty="0">
                <a:latin typeface="Times New Roman"/>
                <a:cs typeface="Times New Roman"/>
              </a:rPr>
              <a:t>involves </a:t>
            </a:r>
            <a:r>
              <a:rPr sz="2000" spc="-5" dirty="0">
                <a:latin typeface="Times New Roman"/>
                <a:cs typeface="Times New Roman"/>
              </a:rPr>
              <a:t>testing individual </a:t>
            </a:r>
            <a:r>
              <a:rPr sz="2000" dirty="0">
                <a:latin typeface="Times New Roman"/>
                <a:cs typeface="Times New Roman"/>
              </a:rPr>
              <a:t>units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components </a:t>
            </a:r>
            <a:r>
              <a:rPr sz="2000" spc="-35" dirty="0">
                <a:latin typeface="Times New Roman"/>
                <a:cs typeface="Times New Roman"/>
              </a:rPr>
              <a:t>of 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isolation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verify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intended.</a:t>
            </a:r>
            <a:r>
              <a:rPr sz="2000" spc="5" dirty="0">
                <a:latin typeface="Times New Roman"/>
                <a:cs typeface="Times New Roman"/>
              </a:rPr>
              <a:t> These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dirty="0">
                <a:latin typeface="Times New Roman"/>
                <a:cs typeface="Times New Roman"/>
              </a:rPr>
              <a:t> automated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cover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portions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the </a:t>
            </a:r>
            <a:r>
              <a:rPr sz="2000" dirty="0">
                <a:latin typeface="Times New Roman"/>
                <a:cs typeface="Times New Roman"/>
              </a:rPr>
              <a:t>codebase.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testing </a:t>
            </a:r>
            <a:r>
              <a:rPr sz="2000" spc="-10" dirty="0">
                <a:latin typeface="Times New Roman"/>
                <a:cs typeface="Times New Roman"/>
              </a:rPr>
              <a:t>frameworks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programming languages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10" dirty="0">
                <a:latin typeface="Times New Roman"/>
                <a:cs typeface="Times New Roman"/>
              </a:rPr>
              <a:t>JUnit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Java,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Python,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Jasmine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JavaScript.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69240" algn="l"/>
              </a:tabLst>
            </a:pPr>
            <a:r>
              <a:rPr sz="2000" b="1" spc="10" dirty="0">
                <a:latin typeface="Times New Roman"/>
                <a:cs typeface="Times New Roman"/>
              </a:rPr>
              <a:t>Int</a:t>
            </a:r>
            <a:r>
              <a:rPr sz="2000" b="1" spc="5" dirty="0">
                <a:latin typeface="Times New Roman"/>
                <a:cs typeface="Times New Roman"/>
              </a:rPr>
              <a:t>eg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ti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10" dirty="0">
                <a:latin typeface="Times New Roman"/>
                <a:cs typeface="Times New Roman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15"/>
              </a:spcBef>
            </a:pPr>
            <a:r>
              <a:rPr sz="2000" spc="-5" dirty="0">
                <a:latin typeface="Times New Roman"/>
                <a:cs typeface="Times New Roman"/>
              </a:rPr>
              <a:t>Integration </a:t>
            </a:r>
            <a:r>
              <a:rPr sz="2000" dirty="0">
                <a:latin typeface="Times New Roman"/>
                <a:cs typeface="Times New Roman"/>
              </a:rPr>
              <a:t>testing </a:t>
            </a:r>
            <a:r>
              <a:rPr sz="2000" spc="-5" dirty="0">
                <a:latin typeface="Times New Roman"/>
                <a:cs typeface="Times New Roman"/>
              </a:rPr>
              <a:t>verifies the interaction </a:t>
            </a:r>
            <a:r>
              <a:rPr sz="2000" spc="-1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different units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components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codebase.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ensures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these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components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together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harmoniously.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Integration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testing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automated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performed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manually.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90"/>
              </a:lnSpc>
              <a:spcBef>
                <a:spcPts val="20"/>
              </a:spcBef>
              <a:buAutoNum type="arabicPeriod" startAt="3"/>
              <a:tabLst>
                <a:tab pos="269240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c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-30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nal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10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g</a:t>
            </a:r>
            <a:r>
              <a:rPr sz="2000" spc="-20" dirty="0">
                <a:latin typeface="Times New Roman"/>
                <a:cs typeface="Times New Roman"/>
              </a:rPr>
              <a:t>: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Functional</a:t>
            </a:r>
            <a:r>
              <a:rPr sz="2000" spc="6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6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assesses</a:t>
            </a:r>
            <a:r>
              <a:rPr sz="2000" spc="6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6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functionality</a:t>
            </a:r>
            <a:r>
              <a:rPr sz="2000" spc="6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6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spc="6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</a:t>
            </a:r>
            <a:endParaRPr sz="2000">
              <a:latin typeface="Times New Roman"/>
              <a:cs typeface="Times New Roman"/>
            </a:endParaRPr>
          </a:p>
          <a:p>
            <a:pPr marL="12700" marR="5715" algn="just">
              <a:lnSpc>
                <a:spcPts val="241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behavior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against</a:t>
            </a:r>
            <a:r>
              <a:rPr sz="2000" spc="-5" dirty="0">
                <a:latin typeface="Times New Roman"/>
                <a:cs typeface="Times New Roman"/>
              </a:rPr>
              <a:t> the</a:t>
            </a:r>
            <a:r>
              <a:rPr sz="2000" dirty="0">
                <a:latin typeface="Times New Roman"/>
                <a:cs typeface="Times New Roman"/>
              </a:rPr>
              <a:t> specified </a:t>
            </a:r>
            <a:r>
              <a:rPr sz="2000" spc="-5" dirty="0">
                <a:latin typeface="Times New Roman"/>
                <a:cs typeface="Times New Roman"/>
              </a:rPr>
              <a:t>requirements.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involves</a:t>
            </a:r>
            <a:r>
              <a:rPr sz="2000" spc="-5" dirty="0">
                <a:latin typeface="Times New Roman"/>
                <a:cs typeface="Times New Roman"/>
              </a:rPr>
              <a:t> black-box</a:t>
            </a:r>
            <a:r>
              <a:rPr sz="2000" dirty="0">
                <a:latin typeface="Times New Roman"/>
                <a:cs typeface="Times New Roman"/>
              </a:rPr>
              <a:t> testing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evaluate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software's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output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based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inputs.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3415" cy="3686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8605" indent="-256540" algn="just">
              <a:lnSpc>
                <a:spcPts val="2390"/>
              </a:lnSpc>
              <a:spcBef>
                <a:spcPts val="114"/>
              </a:spcBef>
              <a:buAutoNum type="arabicPeriod" startAt="4"/>
              <a:tabLst>
                <a:tab pos="2692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eg</a:t>
            </a:r>
            <a:r>
              <a:rPr sz="2000" b="1" spc="-25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ss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on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ng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410"/>
              </a:lnSpc>
              <a:spcBef>
                <a:spcPts val="65"/>
              </a:spcBef>
            </a:pPr>
            <a:r>
              <a:rPr sz="2000" dirty="0">
                <a:latin typeface="Times New Roman"/>
                <a:cs typeface="Times New Roman"/>
              </a:rPr>
              <a:t>Regression testing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</a:t>
            </a:r>
            <a:r>
              <a:rPr sz="2000" dirty="0">
                <a:latin typeface="Times New Roman"/>
                <a:cs typeface="Times New Roman"/>
              </a:rPr>
              <a:t> changes</a:t>
            </a:r>
            <a:r>
              <a:rPr sz="2000" spc="5" dirty="0">
                <a:latin typeface="Times New Roman"/>
                <a:cs typeface="Times New Roman"/>
              </a:rPr>
              <a:t> 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updates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code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 negatively </a:t>
            </a:r>
            <a:r>
              <a:rPr sz="2000" dirty="0">
                <a:latin typeface="Times New Roman"/>
                <a:cs typeface="Times New Roman"/>
              </a:rPr>
              <a:t>impact </a:t>
            </a:r>
            <a:r>
              <a:rPr sz="2000" spc="-5" dirty="0">
                <a:latin typeface="Times New Roman"/>
                <a:cs typeface="Times New Roman"/>
              </a:rPr>
              <a:t>the existing </a:t>
            </a:r>
            <a:r>
              <a:rPr sz="2000" spc="-15" dirty="0">
                <a:latin typeface="Times New Roman"/>
                <a:cs typeface="Times New Roman"/>
              </a:rPr>
              <a:t>functionality. </a:t>
            </a:r>
            <a:r>
              <a:rPr sz="2000" spc="1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essential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avoid introducing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new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bugs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while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improvements.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ts val="2305"/>
              </a:lnSpc>
              <a:buAutoNum type="arabicPeriod" startAt="5"/>
              <a:tabLst>
                <a:tab pos="2692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Se</a:t>
            </a:r>
            <a:r>
              <a:rPr sz="2000" b="1" spc="15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ur</a:t>
            </a:r>
            <a:r>
              <a:rPr sz="2000" b="1" spc="20" dirty="0">
                <a:latin typeface="Times New Roman"/>
                <a:cs typeface="Times New Roman"/>
              </a:rPr>
              <a:t>i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y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5" dirty="0">
                <a:latin typeface="Times New Roman"/>
                <a:cs typeface="Times New Roman"/>
              </a:rPr>
              <a:t>s</a:t>
            </a:r>
            <a:r>
              <a:rPr sz="2000" b="1" spc="10" dirty="0">
                <a:latin typeface="Times New Roman"/>
                <a:cs typeface="Times New Roman"/>
              </a:rPr>
              <a:t>ti</a:t>
            </a:r>
            <a:r>
              <a:rPr sz="2000" b="1" spc="5" dirty="0">
                <a:latin typeface="Times New Roman"/>
                <a:cs typeface="Times New Roman"/>
              </a:rPr>
              <a:t>ng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98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vulnerabilities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could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lead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potential security </a:t>
            </a:r>
            <a:r>
              <a:rPr sz="2000" dirty="0">
                <a:latin typeface="Times New Roman"/>
                <a:cs typeface="Times New Roman"/>
              </a:rPr>
              <a:t>breaches.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includes techniques </a:t>
            </a:r>
            <a:r>
              <a:rPr sz="2000" spc="-15" dirty="0">
                <a:latin typeface="Times New Roman"/>
                <a:cs typeface="Times New Roman"/>
              </a:rPr>
              <a:t>like </a:t>
            </a:r>
            <a:r>
              <a:rPr sz="2000" spc="-5" dirty="0">
                <a:latin typeface="Times New Roman"/>
                <a:cs typeface="Times New Roman"/>
              </a:rPr>
              <a:t>penetration testing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review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uncover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potential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risks.</a:t>
            </a:r>
            <a:endParaRPr sz="2000">
              <a:latin typeface="Times New Roman"/>
              <a:cs typeface="Times New Roman"/>
            </a:endParaRPr>
          </a:p>
          <a:p>
            <a:pPr marL="268605" indent="-256540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269240" algn="l"/>
              </a:tabLst>
            </a:pPr>
            <a:r>
              <a:rPr sz="2000" b="1" spc="35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er</a:t>
            </a:r>
            <a:r>
              <a:rPr sz="2000" b="1" spc="15" dirty="0">
                <a:latin typeface="Times New Roman"/>
                <a:cs typeface="Times New Roman"/>
              </a:rPr>
              <a:t>f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-25" dirty="0">
                <a:latin typeface="Times New Roman"/>
                <a:cs typeface="Times New Roman"/>
              </a:rPr>
              <a:t>r</a:t>
            </a:r>
            <a:r>
              <a:rPr sz="2000" b="1" spc="25" dirty="0">
                <a:latin typeface="Times New Roman"/>
                <a:cs typeface="Times New Roman"/>
              </a:rPr>
              <a:t>m</a:t>
            </a:r>
            <a:r>
              <a:rPr sz="2000" b="1" spc="5" dirty="0">
                <a:latin typeface="Times New Roman"/>
                <a:cs typeface="Times New Roman"/>
              </a:rPr>
              <a:t>an</a:t>
            </a:r>
            <a:r>
              <a:rPr sz="2000" b="1" spc="-30" dirty="0">
                <a:latin typeface="Times New Roman"/>
                <a:cs typeface="Times New Roman"/>
              </a:rPr>
              <a:t>c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10" dirty="0">
                <a:latin typeface="Times New Roman"/>
                <a:cs typeface="Times New Roman"/>
              </a:rPr>
              <a:t>s</a:t>
            </a:r>
            <a:r>
              <a:rPr sz="2000" b="1" spc="15" dirty="0">
                <a:latin typeface="Times New Roman"/>
                <a:cs typeface="Times New Roman"/>
              </a:rPr>
              <a:t>ti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5" dirty="0">
                <a:latin typeface="Times New Roman"/>
                <a:cs typeface="Times New Roman"/>
              </a:rPr>
              <a:t>g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20"/>
              </a:spcBef>
            </a:pPr>
            <a:r>
              <a:rPr sz="2000" spc="-5" dirty="0">
                <a:latin typeface="Times New Roman"/>
                <a:cs typeface="Times New Roman"/>
              </a:rPr>
              <a:t>Performance testing evaluates </a:t>
            </a:r>
            <a:r>
              <a:rPr sz="2000" spc="10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software performs </a:t>
            </a:r>
            <a:r>
              <a:rPr sz="2000" spc="-10" dirty="0">
                <a:latin typeface="Times New Roman"/>
                <a:cs typeface="Times New Roman"/>
              </a:rPr>
              <a:t>under different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conditions,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-10" dirty="0">
                <a:latin typeface="Times New Roman"/>
                <a:cs typeface="Times New Roman"/>
              </a:rPr>
              <a:t>high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stress. </a:t>
            </a:r>
            <a:r>
              <a:rPr sz="2000" spc="10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ensure the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real-world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95399"/>
            <a:ext cx="8521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Launch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95665" cy="2163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matter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  </a:t>
            </a:r>
            <a:r>
              <a:rPr sz="2000" spc="-5" dirty="0">
                <a:latin typeface="Times New Roman"/>
                <a:cs typeface="Times New Roman"/>
              </a:rPr>
              <a:t>stage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decide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following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documentation: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63195" indent="-151130">
              <a:lnSpc>
                <a:spcPts val="2390"/>
              </a:lnSpc>
              <a:spcBef>
                <a:spcPts val="5"/>
              </a:spcBef>
              <a:buFont typeface="Arial MT"/>
              <a:buChar char="•"/>
              <a:tabLst>
                <a:tab pos="163830" algn="l"/>
              </a:tabLst>
            </a:pP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ts val="2390"/>
              </a:lnSpc>
              <a:buFont typeface="Arial MT"/>
              <a:buChar char="•"/>
              <a:tabLst>
                <a:tab pos="163830" algn="l"/>
              </a:tabLst>
            </a:pPr>
            <a:r>
              <a:rPr sz="2000" spc="-5" dirty="0">
                <a:latin typeface="Times New Roman"/>
                <a:cs typeface="Times New Roman"/>
              </a:rPr>
              <a:t>README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63830" algn="l"/>
              </a:tabLst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15" dirty="0">
                <a:latin typeface="Times New Roman"/>
                <a:cs typeface="Times New Roman"/>
              </a:rPr>
              <a:t>tr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bu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de</a:t>
            </a:r>
            <a:r>
              <a:rPr sz="2000" spc="-15" dirty="0">
                <a:latin typeface="Times New Roman"/>
                <a:cs typeface="Times New Roman"/>
              </a:rPr>
              <a:t>li</a:t>
            </a:r>
            <a:r>
              <a:rPr sz="2000" spc="5" dirty="0">
                <a:latin typeface="Times New Roman"/>
                <a:cs typeface="Times New Roman"/>
              </a:rPr>
              <a:t>nes</a:t>
            </a:r>
            <a:endParaRPr sz="20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63830" algn="l"/>
              </a:tabLst>
            </a:pP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conduct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59397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Issue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Reporting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993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8770" indent="-306705" algn="just">
              <a:lnSpc>
                <a:spcPts val="2390"/>
              </a:lnSpc>
              <a:spcBef>
                <a:spcPts val="114"/>
              </a:spcBef>
              <a:buAutoNum type="arabicPeriod"/>
              <a:tabLst>
                <a:tab pos="31940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Create</a:t>
            </a:r>
            <a:r>
              <a:rPr sz="2000" b="1" spc="409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3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GitHub</a:t>
            </a:r>
            <a:r>
              <a:rPr sz="2000" b="1" spc="3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Account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don't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already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one,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GitHub </a:t>
            </a:r>
            <a:r>
              <a:rPr sz="2000" spc="10" dirty="0">
                <a:latin typeface="Times New Roman"/>
                <a:cs typeface="Times New Roman"/>
              </a:rPr>
              <a:t>account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https://github.com/.</a:t>
            </a:r>
            <a:endParaRPr sz="20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99900"/>
              </a:lnSpc>
              <a:spcBef>
                <a:spcPts val="15"/>
              </a:spcBef>
              <a:buAutoNum type="arabicPeriod" startAt="2"/>
              <a:tabLst>
                <a:tab pos="2057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Find </a:t>
            </a:r>
            <a:r>
              <a:rPr sz="2000" b="1" spc="-5" dirty="0">
                <a:latin typeface="Times New Roman"/>
                <a:cs typeface="Times New Roman"/>
              </a:rPr>
              <a:t>the Repository</a:t>
            </a:r>
            <a:r>
              <a:rPr sz="2000" spc="-5" dirty="0">
                <a:latin typeface="Times New Roman"/>
                <a:cs typeface="Times New Roman"/>
              </a:rPr>
              <a:t>: Navigate </a:t>
            </a:r>
            <a:r>
              <a:rPr sz="2000" spc="10" dirty="0">
                <a:latin typeface="Times New Roman"/>
                <a:cs typeface="Times New Roman"/>
              </a:rPr>
              <a:t>to the </a:t>
            </a:r>
            <a:r>
              <a:rPr sz="2000" spc="-5" dirty="0">
                <a:latin typeface="Times New Roman"/>
                <a:cs typeface="Times New Roman"/>
              </a:rPr>
              <a:t>repository (project) </a:t>
            </a:r>
            <a:r>
              <a:rPr sz="2000" spc="-1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you want </a:t>
            </a:r>
            <a:r>
              <a:rPr sz="2000" spc="-2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report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issue. </a:t>
            </a:r>
            <a:r>
              <a:rPr sz="2000" spc="-7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search for the repository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GitHub </a:t>
            </a:r>
            <a:r>
              <a:rPr sz="2000" dirty="0">
                <a:latin typeface="Times New Roman"/>
                <a:cs typeface="Times New Roman"/>
              </a:rPr>
              <a:t>search </a:t>
            </a:r>
            <a:r>
              <a:rPr sz="2000" spc="-5" dirty="0">
                <a:latin typeface="Times New Roman"/>
                <a:cs typeface="Times New Roman"/>
              </a:rPr>
              <a:t>bar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5" dirty="0">
                <a:latin typeface="Times New Roman"/>
                <a:cs typeface="Times New Roman"/>
              </a:rPr>
              <a:t> access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repository's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URL.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99800"/>
              </a:lnSpc>
              <a:spcBef>
                <a:spcPts val="20"/>
              </a:spcBef>
              <a:buAutoNum type="arabicPeriod" startAt="2"/>
              <a:tabLst>
                <a:tab pos="205740" algn="l"/>
              </a:tabLst>
            </a:pPr>
            <a:r>
              <a:rPr sz="2000" b="1" dirty="0">
                <a:latin typeface="Times New Roman"/>
                <a:cs typeface="Times New Roman"/>
              </a:rPr>
              <a:t>Go </a:t>
            </a:r>
            <a:r>
              <a:rPr sz="2000" b="1" spc="10" dirty="0">
                <a:latin typeface="Times New Roman"/>
                <a:cs typeface="Times New Roman"/>
              </a:rPr>
              <a:t>to </a:t>
            </a:r>
            <a:r>
              <a:rPr sz="2000" b="1" spc="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Issues </a:t>
            </a:r>
            <a:r>
              <a:rPr sz="2000" b="1" dirty="0">
                <a:latin typeface="Times New Roman"/>
                <a:cs typeface="Times New Roman"/>
              </a:rPr>
              <a:t>Section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Once you're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repository, </a:t>
            </a:r>
            <a:r>
              <a:rPr sz="2000" spc="-5" dirty="0">
                <a:latin typeface="Times New Roman"/>
                <a:cs typeface="Times New Roman"/>
              </a:rPr>
              <a:t>click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"Issues"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tab,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located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repository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page. </a:t>
            </a: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section,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project.</a:t>
            </a:r>
            <a:endParaRPr sz="20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200"/>
              </a:lnSpc>
              <a:spcBef>
                <a:spcPts val="5"/>
              </a:spcBef>
              <a:buAutoNum type="arabicPeriod" startAt="2"/>
              <a:tabLst>
                <a:tab pos="2057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Search </a:t>
            </a:r>
            <a:r>
              <a:rPr sz="2000" b="1" spc="10" dirty="0">
                <a:latin typeface="Times New Roman"/>
                <a:cs typeface="Times New Roman"/>
              </a:rPr>
              <a:t>for </a:t>
            </a:r>
            <a:r>
              <a:rPr sz="2000" b="1" spc="-5" dirty="0">
                <a:latin typeface="Times New Roman"/>
                <a:cs typeface="Times New Roman"/>
              </a:rPr>
              <a:t>Existing Issues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Before </a:t>
            </a:r>
            <a:r>
              <a:rPr sz="2000" spc="-10" dirty="0">
                <a:latin typeface="Times New Roman"/>
                <a:cs typeface="Times New Roman"/>
              </a:rPr>
              <a:t>creating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10" dirty="0">
                <a:latin typeface="Times New Roman"/>
                <a:cs typeface="Times New Roman"/>
              </a:rPr>
              <a:t>new </a:t>
            </a:r>
            <a:r>
              <a:rPr sz="2000" spc="5" dirty="0">
                <a:latin typeface="Times New Roman"/>
                <a:cs typeface="Times New Roman"/>
              </a:rPr>
              <a:t>issue, </a:t>
            </a:r>
            <a:r>
              <a:rPr sz="2000" spc="-10" dirty="0">
                <a:latin typeface="Times New Roman"/>
                <a:cs typeface="Times New Roman"/>
              </a:rPr>
              <a:t>it's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good </a:t>
            </a:r>
            <a:r>
              <a:rPr sz="2000" spc="-10" dirty="0">
                <a:latin typeface="Times New Roman"/>
                <a:cs typeface="Times New Roman"/>
              </a:rPr>
              <a:t>idea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 </a:t>
            </a:r>
            <a:r>
              <a:rPr sz="2000" spc="-5" dirty="0">
                <a:latin typeface="Times New Roman"/>
                <a:cs typeface="Times New Roman"/>
              </a:rPr>
              <a:t>for existing issues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check </a:t>
            </a:r>
            <a:r>
              <a:rPr sz="2000" spc="-5" dirty="0">
                <a:latin typeface="Times New Roman"/>
                <a:cs typeface="Times New Roman"/>
              </a:rPr>
              <a:t>if someone </a:t>
            </a:r>
            <a:r>
              <a:rPr sz="2000" spc="-10" dirty="0">
                <a:latin typeface="Times New Roman"/>
                <a:cs typeface="Times New Roman"/>
              </a:rPr>
              <a:t>else </a:t>
            </a:r>
            <a:r>
              <a:rPr sz="2000" spc="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already </a:t>
            </a:r>
            <a:r>
              <a:rPr sz="2000" spc="-5" dirty="0">
                <a:latin typeface="Times New Roman"/>
                <a:cs typeface="Times New Roman"/>
              </a:rPr>
              <a:t>reported 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problem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suggested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enhancement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want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relevant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open issue, you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add </a:t>
            </a:r>
            <a:r>
              <a:rPr sz="2000" spc="5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additional information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context </a:t>
            </a:r>
            <a:r>
              <a:rPr sz="2000" spc="5" dirty="0">
                <a:latin typeface="Times New Roman"/>
                <a:cs typeface="Times New Roman"/>
              </a:rPr>
              <a:t>as a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comment.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3686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5910" indent="-283845">
              <a:lnSpc>
                <a:spcPts val="2390"/>
              </a:lnSpc>
              <a:spcBef>
                <a:spcPts val="114"/>
              </a:spcBef>
              <a:buAutoNum type="arabicPeriod" startAt="5"/>
              <a:tabLst>
                <a:tab pos="29654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Create</a:t>
            </a:r>
            <a:r>
              <a:rPr sz="2000" b="1" spc="19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22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New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Issue:</a:t>
            </a:r>
            <a:r>
              <a:rPr sz="2000" b="1" spc="2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If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don't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existing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addresses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concern,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click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"New</a:t>
            </a:r>
            <a:r>
              <a:rPr sz="2000" dirty="0">
                <a:latin typeface="Times New Roman"/>
                <a:cs typeface="Times New Roman"/>
              </a:rPr>
              <a:t> issue"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button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create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marL="12700" marR="10160">
              <a:lnSpc>
                <a:spcPts val="2410"/>
              </a:lnSpc>
              <a:spcBef>
                <a:spcPts val="85"/>
              </a:spcBef>
              <a:buAutoNum type="arabicPeriod" startAt="6"/>
              <a:tabLst>
                <a:tab pos="205740" algn="l"/>
                <a:tab pos="1233805" algn="l"/>
                <a:tab pos="1544955" algn="l"/>
                <a:tab pos="2953385" algn="l"/>
                <a:tab pos="3726815" algn="l"/>
                <a:tab pos="4476750" algn="l"/>
                <a:tab pos="4769485" algn="l"/>
                <a:tab pos="5451475" algn="l"/>
                <a:tab pos="6004560" algn="l"/>
                <a:tab pos="7294880" algn="l"/>
                <a:tab pos="7875270" algn="l"/>
              </a:tabLst>
            </a:pP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3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-30" dirty="0">
                <a:latin typeface="Times New Roman"/>
                <a:cs typeface="Times New Roman"/>
              </a:rPr>
              <a:t>v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5" dirty="0">
                <a:latin typeface="Times New Roman"/>
                <a:cs typeface="Times New Roman"/>
              </a:rPr>
              <a:t>de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D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s</a:t>
            </a:r>
            <a:r>
              <a:rPr sz="2000" b="1" spc="5" dirty="0">
                <a:latin typeface="Times New Roman"/>
                <a:cs typeface="Times New Roman"/>
              </a:rPr>
              <a:t>c</a:t>
            </a:r>
            <a:r>
              <a:rPr sz="2000" b="1" spc="-25" dirty="0">
                <a:latin typeface="Times New Roman"/>
                <a:cs typeface="Times New Roman"/>
              </a:rPr>
              <a:t>r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p</a:t>
            </a:r>
            <a:r>
              <a:rPr sz="2000" b="1" spc="-20" dirty="0">
                <a:latin typeface="Times New Roman"/>
                <a:cs typeface="Times New Roman"/>
              </a:rPr>
              <a:t>t</a:t>
            </a:r>
            <a:r>
              <a:rPr sz="2000" b="1" spc="15" dirty="0">
                <a:latin typeface="Times New Roman"/>
                <a:cs typeface="Times New Roman"/>
              </a:rPr>
              <a:t>i</a:t>
            </a:r>
            <a:r>
              <a:rPr sz="2000" b="1" spc="-35" dirty="0">
                <a:latin typeface="Times New Roman"/>
                <a:cs typeface="Times New Roman"/>
              </a:rPr>
              <a:t>v</a:t>
            </a: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45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15" dirty="0">
                <a:latin typeface="Times New Roman"/>
                <a:cs typeface="Times New Roman"/>
              </a:rPr>
              <a:t>t</a:t>
            </a:r>
            <a:r>
              <a:rPr sz="2000" b="1" spc="-15" dirty="0">
                <a:latin typeface="Times New Roman"/>
                <a:cs typeface="Times New Roman"/>
              </a:rPr>
              <a:t>l</a:t>
            </a:r>
            <a:r>
              <a:rPr sz="2000" b="1" spc="10" dirty="0">
                <a:latin typeface="Times New Roman"/>
                <a:cs typeface="Times New Roman"/>
              </a:rPr>
              <a:t>e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spc="-90" dirty="0">
                <a:latin typeface="Times New Roman"/>
                <a:cs typeface="Times New Roman"/>
              </a:rPr>
              <a:t>W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Times New Roman"/>
                <a:cs typeface="Times New Roman"/>
              </a:rPr>
              <a:t>d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p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-3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  summarizes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enhancement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reporting.</a:t>
            </a:r>
            <a:endParaRPr sz="2000">
              <a:latin typeface="Times New Roman"/>
              <a:cs typeface="Times New Roman"/>
            </a:endParaRPr>
          </a:p>
          <a:p>
            <a:pPr marL="205104" indent="-193040">
              <a:lnSpc>
                <a:spcPts val="2300"/>
              </a:lnSpc>
              <a:buAutoNum type="arabicPeriod" startAt="6"/>
              <a:tabLst>
                <a:tab pos="2057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Describe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Issue: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text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description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 marR="8890" algn="just">
              <a:lnSpc>
                <a:spcPct val="99800"/>
              </a:lnSpc>
              <a:spcBef>
                <a:spcPts val="20"/>
              </a:spcBef>
            </a:pPr>
            <a:r>
              <a:rPr sz="2000" spc="5" dirty="0">
                <a:latin typeface="Times New Roman"/>
                <a:cs typeface="Times New Roman"/>
              </a:rPr>
              <a:t>problem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spc="1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facing 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enhancement you'd </a:t>
            </a:r>
            <a:r>
              <a:rPr sz="2000" spc="-10" dirty="0">
                <a:latin typeface="Times New Roman"/>
                <a:cs typeface="Times New Roman"/>
              </a:rPr>
              <a:t>like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suggest. </a:t>
            </a:r>
            <a:r>
              <a:rPr sz="2000" dirty="0">
                <a:latin typeface="Times New Roman"/>
                <a:cs typeface="Times New Roman"/>
              </a:rPr>
              <a:t>Include </a:t>
            </a:r>
            <a:r>
              <a:rPr sz="2000" spc="-30" dirty="0">
                <a:latin typeface="Times New Roman"/>
                <a:cs typeface="Times New Roman"/>
              </a:rPr>
              <a:t>as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 </a:t>
            </a:r>
            <a:r>
              <a:rPr sz="2000" spc="-5" dirty="0">
                <a:latin typeface="Times New Roman"/>
                <a:cs typeface="Times New Roman"/>
              </a:rPr>
              <a:t>relevant information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possible, such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steps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reproduce the </a:t>
            </a:r>
            <a:r>
              <a:rPr sz="2000" spc="-10" dirty="0">
                <a:latin typeface="Times New Roman"/>
                <a:cs typeface="Times New Roman"/>
              </a:rPr>
              <a:t>issue,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expected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behavior,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actual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behavior,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error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logs.</a:t>
            </a:r>
            <a:endParaRPr sz="20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0099"/>
              </a:lnSpc>
              <a:spcBef>
                <a:spcPts val="5"/>
              </a:spcBef>
              <a:buAutoNum type="arabicPeriod" startAt="8"/>
              <a:tabLst>
                <a:tab pos="20574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Use </a:t>
            </a:r>
            <a:r>
              <a:rPr sz="2000" b="1" dirty="0">
                <a:latin typeface="Times New Roman"/>
                <a:cs typeface="Times New Roman"/>
              </a:rPr>
              <a:t>Labels</a:t>
            </a:r>
            <a:r>
              <a:rPr sz="2000" dirty="0">
                <a:latin typeface="Times New Roman"/>
                <a:cs typeface="Times New Roman"/>
              </a:rPr>
              <a:t>: Many projects </a:t>
            </a:r>
            <a:r>
              <a:rPr sz="2000" spc="-10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labels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categorize </a:t>
            </a:r>
            <a:r>
              <a:rPr sz="2000" dirty="0">
                <a:latin typeface="Times New Roman"/>
                <a:cs typeface="Times New Roman"/>
              </a:rPr>
              <a:t>issues.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repository </a:t>
            </a:r>
            <a:r>
              <a:rPr sz="2000" spc="5" dirty="0">
                <a:latin typeface="Times New Roman"/>
                <a:cs typeface="Times New Roman"/>
              </a:rPr>
              <a:t>has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labels enabled,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spc="-10" dirty="0">
                <a:latin typeface="Times New Roman"/>
                <a:cs typeface="Times New Roman"/>
              </a:rPr>
              <a:t>might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prompted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add </a:t>
            </a:r>
            <a:r>
              <a:rPr sz="2000" dirty="0">
                <a:latin typeface="Times New Roman"/>
                <a:cs typeface="Times New Roman"/>
              </a:rPr>
              <a:t>labels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your issue. Choose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label(s)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best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describe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reporting</a:t>
            </a:r>
            <a:r>
              <a:rPr sz="2000" dirty="0">
                <a:latin typeface="Times New Roman"/>
                <a:cs typeface="Times New Roman"/>
              </a:rPr>
              <a:t> (e.g.,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bug,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enhancement,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documentation,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27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7020" indent="-274320" algn="just">
              <a:lnSpc>
                <a:spcPts val="2390"/>
              </a:lnSpc>
              <a:spcBef>
                <a:spcPts val="114"/>
              </a:spcBef>
              <a:buAutoNum type="arabicPeriod" startAt="9"/>
              <a:tabLst>
                <a:tab pos="287020" algn="l"/>
              </a:tabLst>
            </a:pPr>
            <a:r>
              <a:rPr sz="2000" b="1" dirty="0">
                <a:latin typeface="Times New Roman"/>
                <a:cs typeface="Times New Roman"/>
              </a:rPr>
              <a:t>Attach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Screenshots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or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Code</a:t>
            </a:r>
            <a:r>
              <a:rPr sz="2000" b="1" spc="1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Snippets: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applicable,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screenshots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snippets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context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5"/>
              </a:spcBef>
              <a:buAutoNum type="arabicPeriod" startAt="10"/>
              <a:tabLst>
                <a:tab pos="33401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Preview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and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Submit: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Before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submitting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"Preview" </a:t>
            </a:r>
            <a:r>
              <a:rPr sz="2000" spc="10" dirty="0">
                <a:latin typeface="Times New Roman"/>
                <a:cs typeface="Times New Roman"/>
              </a:rPr>
              <a:t>tab to </a:t>
            </a:r>
            <a:r>
              <a:rPr sz="2000" spc="5" dirty="0">
                <a:latin typeface="Times New Roman"/>
                <a:cs typeface="Times New Roman"/>
              </a:rPr>
              <a:t>see how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10" dirty="0">
                <a:latin typeface="Times New Roman"/>
                <a:cs typeface="Times New Roman"/>
              </a:rPr>
              <a:t>look. </a:t>
            </a:r>
            <a:r>
              <a:rPr sz="2000" dirty="0">
                <a:latin typeface="Times New Roman"/>
                <a:cs typeface="Times New Roman"/>
              </a:rPr>
              <a:t>Once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spc="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satisfied, click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"Submit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issue"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button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create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issue.</a:t>
            </a:r>
            <a:endParaRPr sz="20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99"/>
              </a:lnSpc>
              <a:spcBef>
                <a:spcPts val="10"/>
              </a:spcBef>
              <a:buAutoNum type="arabicPeriod" startAt="10"/>
              <a:tabLst>
                <a:tab pos="32004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Engage </a:t>
            </a:r>
            <a:r>
              <a:rPr sz="2000" b="1" spc="15" dirty="0">
                <a:latin typeface="Times New Roman"/>
                <a:cs typeface="Times New Roman"/>
              </a:rPr>
              <a:t>in </a:t>
            </a:r>
            <a:r>
              <a:rPr sz="2000" b="1" spc="-5" dirty="0">
                <a:latin typeface="Times New Roman"/>
                <a:cs typeface="Times New Roman"/>
              </a:rPr>
              <a:t>Discussion: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creating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issue,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developers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maintainers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project </a:t>
            </a:r>
            <a:r>
              <a:rPr sz="2000" dirty="0">
                <a:latin typeface="Times New Roman"/>
                <a:cs typeface="Times New Roman"/>
              </a:rPr>
              <a:t>may respond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additional </a:t>
            </a:r>
            <a:r>
              <a:rPr sz="2000" spc="-5" dirty="0">
                <a:latin typeface="Times New Roman"/>
                <a:cs typeface="Times New Roman"/>
              </a:rPr>
              <a:t>questions </a:t>
            </a:r>
            <a:r>
              <a:rPr sz="2000" spc="-1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suggestions.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prepared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engage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discussion</a:t>
            </a:r>
            <a:r>
              <a:rPr sz="2000" dirty="0">
                <a:latin typeface="Times New Roman"/>
                <a:cs typeface="Times New Roman"/>
              </a:rPr>
              <a:t> about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issue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further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3548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44230" cy="18567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Wikipedia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prominent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influential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open-source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project,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often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referred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"free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encyclopedia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edit."</a:t>
            </a:r>
            <a:endParaRPr sz="2000">
              <a:latin typeface="Times New Roman"/>
              <a:cs typeface="Times New Roman"/>
            </a:endParaRPr>
          </a:p>
          <a:p>
            <a:pPr marL="12700" marR="514350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1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extensive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repositories,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covering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array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20" dirty="0">
                <a:latin typeface="Times New Roman"/>
                <a:cs typeface="Times New Roman"/>
              </a:rPr>
              <a:t>Wikipedia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operates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under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principle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collaborative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editing,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allowing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volunteers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from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around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</a:t>
            </a:r>
            <a:r>
              <a:rPr sz="2000" spc="10" dirty="0">
                <a:latin typeface="Times New Roman"/>
                <a:cs typeface="Times New Roman"/>
              </a:rPr>
              <a:t> 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contribute,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edit,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articles.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538854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History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46135" cy="155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20"/>
              </a:spcBef>
            </a:pPr>
            <a:r>
              <a:rPr sz="2000" spc="-15" dirty="0">
                <a:latin typeface="Times New Roman"/>
                <a:cs typeface="Times New Roman"/>
              </a:rPr>
              <a:t>Wikipedia </a:t>
            </a:r>
            <a:r>
              <a:rPr sz="2000" spc="-10" dirty="0">
                <a:latin typeface="Times New Roman"/>
                <a:cs typeface="Times New Roman"/>
              </a:rPr>
              <a:t>was </a:t>
            </a:r>
            <a:r>
              <a:rPr sz="2000" spc="5" dirty="0">
                <a:latin typeface="Times New Roman"/>
                <a:cs typeface="Times New Roman"/>
              </a:rPr>
              <a:t>launched on </a:t>
            </a:r>
            <a:r>
              <a:rPr sz="2000" spc="10" dirty="0">
                <a:latin typeface="Times New Roman"/>
                <a:cs typeface="Times New Roman"/>
              </a:rPr>
              <a:t>January </a:t>
            </a:r>
            <a:r>
              <a:rPr sz="2000" spc="5" dirty="0">
                <a:latin typeface="Times New Roman"/>
                <a:cs typeface="Times New Roman"/>
              </a:rPr>
              <a:t>15, 2001, by </a:t>
            </a:r>
            <a:r>
              <a:rPr sz="2000" spc="-5" dirty="0">
                <a:latin typeface="Times New Roman"/>
                <a:cs typeface="Times New Roman"/>
              </a:rPr>
              <a:t>Jimmy </a:t>
            </a:r>
            <a:r>
              <a:rPr sz="2000" spc="-35" dirty="0">
                <a:latin typeface="Times New Roman"/>
                <a:cs typeface="Times New Roman"/>
              </a:rPr>
              <a:t>Wales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Larry </a:t>
            </a:r>
            <a:r>
              <a:rPr sz="2000" spc="-20" dirty="0">
                <a:latin typeface="Times New Roman"/>
                <a:cs typeface="Times New Roman"/>
              </a:rPr>
              <a:t>Sanger.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project </a:t>
            </a:r>
            <a:r>
              <a:rPr sz="2000" spc="-10" dirty="0">
                <a:latin typeface="Times New Roman"/>
                <a:cs typeface="Times New Roman"/>
              </a:rPr>
              <a:t>evolved </a:t>
            </a:r>
            <a:r>
              <a:rPr sz="2000" spc="1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earlier </a:t>
            </a:r>
            <a:r>
              <a:rPr sz="2000" spc="5" dirty="0">
                <a:latin typeface="Times New Roman"/>
                <a:cs typeface="Times New Roman"/>
              </a:rPr>
              <a:t>effort </a:t>
            </a:r>
            <a:r>
              <a:rPr sz="2000" dirty="0">
                <a:latin typeface="Times New Roman"/>
                <a:cs typeface="Times New Roman"/>
              </a:rPr>
              <a:t>called Nupedia,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aimed </a:t>
            </a:r>
            <a:r>
              <a:rPr sz="2000" spc="10" dirty="0">
                <a:latin typeface="Times New Roman"/>
                <a:cs typeface="Times New Roman"/>
              </a:rPr>
              <a:t>to create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free </a:t>
            </a:r>
            <a:r>
              <a:rPr sz="2000" dirty="0">
                <a:latin typeface="Times New Roman"/>
                <a:cs typeface="Times New Roman"/>
              </a:rPr>
              <a:t>online encyclopedia. </a:t>
            </a:r>
            <a:r>
              <a:rPr sz="2000" spc="-10" dirty="0">
                <a:latin typeface="Times New Roman"/>
                <a:cs typeface="Times New Roman"/>
              </a:rPr>
              <a:t>Unlike </a:t>
            </a:r>
            <a:r>
              <a:rPr sz="2000" dirty="0">
                <a:latin typeface="Times New Roman"/>
                <a:cs typeface="Times New Roman"/>
              </a:rPr>
              <a:t>Nupedia,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had a traditional </a:t>
            </a:r>
            <a:r>
              <a:rPr sz="2000" dirty="0">
                <a:latin typeface="Times New Roman"/>
                <a:cs typeface="Times New Roman"/>
              </a:rPr>
              <a:t>editorial </a:t>
            </a:r>
            <a:r>
              <a:rPr sz="2000" spc="5" dirty="0">
                <a:latin typeface="Times New Roman"/>
                <a:cs typeface="Times New Roman"/>
              </a:rPr>
              <a:t> process,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Wikipedia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embraced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wiki-based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rapid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creation.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84645"/>
            <a:chOff x="0" y="0"/>
            <a:chExt cx="9144000" cy="6684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684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6232" y="3072383"/>
              <a:ext cx="5431536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3477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00" y="2325065"/>
            <a:ext cx="8272780" cy="155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wiki </a:t>
            </a:r>
            <a:r>
              <a:rPr sz="2000" dirty="0">
                <a:latin typeface="Times New Roman"/>
                <a:cs typeface="Times New Roman"/>
              </a:rPr>
              <a:t>model </a:t>
            </a:r>
            <a:r>
              <a:rPr sz="2000" spc="-5" dirty="0">
                <a:latin typeface="Times New Roman"/>
                <a:cs typeface="Times New Roman"/>
              </a:rPr>
              <a:t>allows </a:t>
            </a:r>
            <a:r>
              <a:rPr sz="2000" dirty="0">
                <a:latin typeface="Times New Roman"/>
                <a:cs typeface="Times New Roman"/>
              </a:rPr>
              <a:t>anyone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internet access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create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edit </a:t>
            </a:r>
            <a:r>
              <a:rPr sz="2000" spc="-15" dirty="0">
                <a:latin typeface="Times New Roman"/>
                <a:cs typeface="Times New Roman"/>
              </a:rPr>
              <a:t>Wikipedia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articles.</a:t>
            </a:r>
            <a:r>
              <a:rPr sz="2000" spc="5" dirty="0">
                <a:latin typeface="Times New Roman"/>
                <a:cs typeface="Times New Roman"/>
              </a:rPr>
              <a:t> 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democratized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knowledge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sharing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encourages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participation </a:t>
            </a:r>
            <a:r>
              <a:rPr sz="2000" spc="5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individuals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diverse backgrounds, </a:t>
            </a:r>
            <a:r>
              <a:rPr sz="2000" dirty="0">
                <a:latin typeface="Times New Roman"/>
                <a:cs typeface="Times New Roman"/>
              </a:rPr>
              <a:t>expertise,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cultures. </a:t>
            </a:r>
            <a:r>
              <a:rPr sz="2000" spc="15" dirty="0">
                <a:latin typeface="Times New Roman"/>
                <a:cs typeface="Times New Roman"/>
              </a:rPr>
              <a:t>It 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open and collaborative </a:t>
            </a:r>
            <a:r>
              <a:rPr sz="2000" spc="5" dirty="0">
                <a:latin typeface="Times New Roman"/>
                <a:cs typeface="Times New Roman"/>
              </a:rPr>
              <a:t>nature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contributed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5" dirty="0">
                <a:latin typeface="Times New Roman"/>
                <a:cs typeface="Times New Roman"/>
              </a:rPr>
              <a:t>Wikipedia's </a:t>
            </a:r>
            <a:r>
              <a:rPr sz="2000" dirty="0">
                <a:latin typeface="Times New Roman"/>
                <a:cs typeface="Times New Roman"/>
              </a:rPr>
              <a:t>immense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growth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10540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Community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Collaboration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68334" cy="155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2000" spc="-15" dirty="0">
                <a:latin typeface="Times New Roman"/>
                <a:cs typeface="Times New Roman"/>
              </a:rPr>
              <a:t>Wikipedia </a:t>
            </a:r>
            <a:r>
              <a:rPr sz="2000" spc="-5" dirty="0">
                <a:latin typeface="Times New Roman"/>
                <a:cs typeface="Times New Roman"/>
              </a:rPr>
              <a:t>thrives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contributions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vast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dedicated community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volunteer editors. These editors </a:t>
            </a:r>
            <a:r>
              <a:rPr sz="2000" dirty="0">
                <a:latin typeface="Times New Roman"/>
                <a:cs typeface="Times New Roman"/>
              </a:rPr>
              <a:t>range </a:t>
            </a:r>
            <a:r>
              <a:rPr sz="2000" spc="10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subject </a:t>
            </a:r>
            <a:r>
              <a:rPr sz="2000" spc="-5" dirty="0">
                <a:latin typeface="Times New Roman"/>
                <a:cs typeface="Times New Roman"/>
              </a:rPr>
              <a:t>matter </a:t>
            </a:r>
            <a:r>
              <a:rPr sz="2000" dirty="0">
                <a:latin typeface="Times New Roman"/>
                <a:cs typeface="Times New Roman"/>
              </a:rPr>
              <a:t>experts </a:t>
            </a:r>
            <a:r>
              <a:rPr sz="2000" spc="-10" dirty="0">
                <a:latin typeface="Times New Roman"/>
                <a:cs typeface="Times New Roman"/>
              </a:rPr>
              <a:t>to enthusiasts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share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passion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knowledge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25" dirty="0">
                <a:latin typeface="Times New Roman"/>
                <a:cs typeface="Times New Roman"/>
              </a:rPr>
              <a:t>accuracy.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collaborative </a:t>
            </a:r>
            <a:r>
              <a:rPr sz="2000" spc="-5" dirty="0">
                <a:latin typeface="Times New Roman"/>
                <a:cs typeface="Times New Roman"/>
              </a:rPr>
              <a:t>environment </a:t>
            </a:r>
            <a:r>
              <a:rPr sz="2000" dirty="0">
                <a:latin typeface="Times New Roman"/>
                <a:cs typeface="Times New Roman"/>
              </a:rPr>
              <a:t> fosters </a:t>
            </a:r>
            <a:r>
              <a:rPr sz="2000" spc="-5" dirty="0">
                <a:latin typeface="Times New Roman"/>
                <a:cs typeface="Times New Roman"/>
              </a:rPr>
              <a:t>discussions, </a:t>
            </a:r>
            <a:r>
              <a:rPr sz="2000" dirty="0">
                <a:latin typeface="Times New Roman"/>
                <a:cs typeface="Times New Roman"/>
              </a:rPr>
              <a:t>debates, </a:t>
            </a:r>
            <a:r>
              <a:rPr sz="2000" spc="-5" dirty="0">
                <a:latin typeface="Times New Roman"/>
                <a:cs typeface="Times New Roman"/>
              </a:rPr>
              <a:t>and consensus-building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the </a:t>
            </a:r>
            <a:r>
              <a:rPr sz="2000" spc="-5" dirty="0">
                <a:latin typeface="Times New Roman"/>
                <a:cs typeface="Times New Roman"/>
              </a:rPr>
              <a:t>quality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neutrality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articles.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66788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sz="3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sz="30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Wikipedia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4684" cy="1248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14"/>
              </a:spcBef>
            </a:pP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millions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articles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numerous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languages,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Wikipedia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become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go-to</a:t>
            </a:r>
            <a:r>
              <a:rPr sz="2000" dirty="0">
                <a:latin typeface="Times New Roman"/>
                <a:cs typeface="Times New Roman"/>
              </a:rPr>
              <a:t> resource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people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worldwide.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provides</a:t>
            </a:r>
            <a:r>
              <a:rPr sz="2000" dirty="0">
                <a:latin typeface="Times New Roman"/>
                <a:cs typeface="Times New Roman"/>
              </a:rPr>
              <a:t> free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countless subjects, </a:t>
            </a:r>
            <a:r>
              <a:rPr sz="2000" dirty="0">
                <a:latin typeface="Times New Roman"/>
                <a:cs typeface="Times New Roman"/>
              </a:rPr>
              <a:t>ranging </a:t>
            </a:r>
            <a:r>
              <a:rPr sz="2000" spc="5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historical events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scientific </a:t>
            </a:r>
            <a:r>
              <a:rPr sz="2000" dirty="0">
                <a:latin typeface="Times New Roman"/>
                <a:cs typeface="Times New Roman"/>
              </a:rPr>
              <a:t> discoveries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cultural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heritage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current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events.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04190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5320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ts val="2390"/>
              </a:lnSpc>
              <a:spcBef>
                <a:spcPts val="114"/>
              </a:spcBef>
            </a:pPr>
            <a:r>
              <a:rPr sz="2000" b="1" spc="10" dirty="0">
                <a:latin typeface="Times New Roman"/>
                <a:cs typeface="Times New Roman"/>
              </a:rPr>
              <a:t>Open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Source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2410"/>
              </a:lnSpc>
              <a:spcBef>
                <a:spcPts val="65"/>
              </a:spcBef>
            </a:pPr>
            <a:r>
              <a:rPr sz="2000" dirty="0">
                <a:latin typeface="Times New Roman"/>
                <a:cs typeface="Times New Roman"/>
              </a:rPr>
              <a:t>Open source </a:t>
            </a:r>
            <a:r>
              <a:rPr sz="2000" spc="-5" dirty="0">
                <a:latin typeface="Times New Roman"/>
                <a:cs typeface="Times New Roman"/>
              </a:rPr>
              <a:t>software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term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describe computer programmes whose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sources are available </a:t>
            </a:r>
            <a:r>
              <a:rPr sz="2000" spc="1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usage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spc="-10" dirty="0">
                <a:latin typeface="Times New Roman"/>
                <a:cs typeface="Times New Roman"/>
              </a:rPr>
              <a:t>by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general </a:t>
            </a:r>
            <a:r>
              <a:rPr sz="2000" dirty="0">
                <a:latin typeface="Times New Roman"/>
                <a:cs typeface="Times New Roman"/>
              </a:rPr>
              <a:t>public. </a:t>
            </a:r>
            <a:r>
              <a:rPr sz="2000" spc="1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known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OSS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short.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has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public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05"/>
              </a:lnSpc>
            </a:pP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freely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online.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organisations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200"/>
              </a:lnSpc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alter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that anyone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look </a:t>
            </a:r>
            <a:r>
              <a:rPr sz="2000" spc="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source </a:t>
            </a:r>
            <a:r>
              <a:rPr sz="2000" dirty="0">
                <a:latin typeface="Times New Roman"/>
                <a:cs typeface="Times New Roman"/>
              </a:rPr>
              <a:t>code. </a:t>
            </a:r>
            <a:r>
              <a:rPr sz="2000" spc="-5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source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inexpensive,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restrictions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users'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modify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software. Firefox, </a:t>
            </a:r>
            <a:r>
              <a:rPr sz="2000" spc="-10" dirty="0">
                <a:latin typeface="Times New Roman"/>
                <a:cs typeface="Times New Roman"/>
              </a:rPr>
              <a:t>OpenOffice, </a:t>
            </a:r>
            <a:r>
              <a:rPr sz="2000" spc="-5" dirty="0">
                <a:latin typeface="Times New Roman"/>
                <a:cs typeface="Times New Roman"/>
              </a:rPr>
              <a:t>Gimp, </a:t>
            </a:r>
            <a:r>
              <a:rPr sz="2000" dirty="0">
                <a:latin typeface="Times New Roman"/>
                <a:cs typeface="Times New Roman"/>
              </a:rPr>
              <a:t>Alfresco, </a:t>
            </a:r>
            <a:r>
              <a:rPr sz="2000" spc="-5" dirty="0">
                <a:latin typeface="Times New Roman"/>
                <a:cs typeface="Times New Roman"/>
              </a:rPr>
              <a:t>Android, </a:t>
            </a:r>
            <a:r>
              <a:rPr sz="2000" dirty="0">
                <a:latin typeface="Times New Roman"/>
                <a:cs typeface="Times New Roman"/>
              </a:rPr>
              <a:t> Zimbra,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Thunderbird,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MySQL,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Mailman,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Moodle,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TeX,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Samba,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Perl,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PHP, 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KDE,</a:t>
            </a:r>
            <a:r>
              <a:rPr sz="2000" spc="5" dirty="0">
                <a:latin typeface="Times New Roman"/>
                <a:cs typeface="Times New Roman"/>
              </a:rPr>
              <a:t> 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others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64185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4139" indent="-91440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5" dirty="0">
                <a:latin typeface="Times New Roman"/>
                <a:cs typeface="Times New Roman"/>
              </a:rPr>
              <a:t>Cost: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Since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businesses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without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paying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charge.</a:t>
            </a:r>
            <a:endParaRPr sz="2000">
              <a:latin typeface="Times New Roman"/>
              <a:cs typeface="Times New Roman"/>
            </a:endParaRPr>
          </a:p>
          <a:p>
            <a:pPr marL="12700" marR="698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Customization: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code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accessible,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programmers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adjust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satisfy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certain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104139" indent="-91440">
              <a:lnSpc>
                <a:spcPts val="2300"/>
              </a:lnSpc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Community: </a:t>
            </a:r>
            <a:r>
              <a:rPr sz="2000" spc="5" dirty="0">
                <a:latin typeface="Times New Roman"/>
                <a:cs typeface="Times New Roman"/>
              </a:rPr>
              <a:t>Open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sizable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5" dirty="0">
                <a:latin typeface="Times New Roman"/>
                <a:cs typeface="Times New Roman"/>
              </a:rPr>
              <a:t>contributes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documentation,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problem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fixes,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enhancements.</a:t>
            </a:r>
            <a:endParaRPr sz="2000">
              <a:latin typeface="Times New Roman"/>
              <a:cs typeface="Times New Roman"/>
            </a:endParaRPr>
          </a:p>
          <a:p>
            <a:pPr marL="104139" indent="-91440">
              <a:lnSpc>
                <a:spcPts val="2390"/>
              </a:lnSpc>
              <a:spcBef>
                <a:spcPts val="1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Security: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community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swiftly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identify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security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flaws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17780">
              <a:lnSpc>
                <a:spcPts val="2420"/>
              </a:lnSpc>
              <a:spcBef>
                <a:spcPts val="8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10" dirty="0">
                <a:latin typeface="Times New Roman"/>
                <a:cs typeface="Times New Roman"/>
              </a:rPr>
              <a:t>Transparency: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examine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because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27279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</a:rPr>
              <a:t>Open</a:t>
            </a:r>
            <a:r>
              <a:rPr sz="3000" spc="-20" dirty="0">
                <a:solidFill>
                  <a:srgbClr val="FFFFFF"/>
                </a:solidFill>
              </a:rPr>
              <a:t> </a:t>
            </a:r>
            <a:r>
              <a:rPr sz="3000" spc="-5" dirty="0">
                <a:solidFill>
                  <a:srgbClr val="FFFFFF"/>
                </a:solidFill>
              </a:rPr>
              <a:t>Source</a:t>
            </a:r>
            <a:r>
              <a:rPr sz="3000" spc="-9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License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14604" y="2325065"/>
            <a:ext cx="8237220" cy="24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4097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spc="5" dirty="0">
                <a:latin typeface="Times New Roman"/>
                <a:cs typeface="Times New Roman"/>
              </a:rPr>
              <a:t>open </a:t>
            </a:r>
            <a:r>
              <a:rPr sz="1800" dirty="0">
                <a:latin typeface="Times New Roman"/>
                <a:cs typeface="Times New Roman"/>
              </a:rPr>
              <a:t>source </a:t>
            </a:r>
            <a:r>
              <a:rPr sz="1800" spc="-15" dirty="0">
                <a:latin typeface="Times New Roman"/>
                <a:cs typeface="Times New Roman"/>
              </a:rPr>
              <a:t>license </a:t>
            </a:r>
            <a:r>
              <a:rPr sz="1800" spc="-5" dirty="0">
                <a:latin typeface="Times New Roman"/>
                <a:cs typeface="Times New Roman"/>
              </a:rPr>
              <a:t>guarantees that </a:t>
            </a:r>
            <a:r>
              <a:rPr sz="1800" dirty="0">
                <a:latin typeface="Times New Roman"/>
                <a:cs typeface="Times New Roman"/>
              </a:rPr>
              <a:t>others </a:t>
            </a:r>
            <a:r>
              <a:rPr sz="1800" spc="-10" dirty="0">
                <a:latin typeface="Times New Roman"/>
                <a:cs typeface="Times New Roman"/>
              </a:rPr>
              <a:t>can use, </a:t>
            </a:r>
            <a:r>
              <a:rPr sz="1800" spc="-35" dirty="0">
                <a:latin typeface="Times New Roman"/>
                <a:cs typeface="Times New Roman"/>
              </a:rPr>
              <a:t>copy,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modify,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contribute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back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repercussions.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It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from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sticky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legal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situations.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You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must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include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license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when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launch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open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 MT"/>
              <a:buChar char="•"/>
              <a:tabLst>
                <a:tab pos="95250" algn="l"/>
              </a:tabLst>
            </a:pPr>
            <a:r>
              <a:rPr sz="1800" spc="-35" dirty="0">
                <a:latin typeface="Times New Roman"/>
                <a:cs typeface="Times New Roman"/>
              </a:rPr>
              <a:t>MIT, </a:t>
            </a:r>
            <a:r>
              <a:rPr sz="1800" spc="-15" dirty="0">
                <a:latin typeface="Times New Roman"/>
                <a:cs typeface="Times New Roman"/>
              </a:rPr>
              <a:t>Apache </a:t>
            </a:r>
            <a:r>
              <a:rPr sz="1800" dirty="0">
                <a:latin typeface="Times New Roman"/>
                <a:cs typeface="Times New Roman"/>
              </a:rPr>
              <a:t>2.0, </a:t>
            </a:r>
            <a:r>
              <a:rPr sz="1800" spc="-2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GPLv3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most popular </a:t>
            </a:r>
            <a:r>
              <a:rPr sz="1800" spc="5" dirty="0">
                <a:latin typeface="Times New Roman"/>
                <a:cs typeface="Times New Roman"/>
              </a:rPr>
              <a:t>open </a:t>
            </a:r>
            <a:r>
              <a:rPr sz="1800" dirty="0">
                <a:latin typeface="Times New Roman"/>
                <a:cs typeface="Times New Roman"/>
              </a:rPr>
              <a:t>source </a:t>
            </a:r>
            <a:r>
              <a:rPr sz="1800" spc="-10" dirty="0">
                <a:latin typeface="Times New Roman"/>
                <a:cs typeface="Times New Roman"/>
              </a:rPr>
              <a:t>licenses, </a:t>
            </a:r>
            <a:r>
              <a:rPr sz="1800" spc="-1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there are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options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choose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from.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94615" indent="-82550" algn="just">
              <a:lnSpc>
                <a:spcPct val="100000"/>
              </a:lnSpc>
              <a:buFont typeface="Arial MT"/>
              <a:buChar char="•"/>
              <a:tabLst>
                <a:tab pos="952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new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GitHub,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are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given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option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select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license.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Times New Roman"/>
                <a:cs typeface="Times New Roman"/>
              </a:rPr>
              <a:t>Including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open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license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will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make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your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GitHub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open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08508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145" cy="21634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4139" indent="-91440" algn="just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Limited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Technical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Support: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Although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sizable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that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assist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ob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m-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l</a:t>
            </a:r>
            <a:r>
              <a:rPr sz="2000" spc="-35" dirty="0">
                <a:latin typeface="Times New Roman"/>
                <a:cs typeface="Times New Roman"/>
              </a:rPr>
              <a:t>v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3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s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an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xp</a:t>
            </a:r>
            <a:r>
              <a:rPr sz="2000" spc="15" dirty="0">
                <a:latin typeface="Times New Roman"/>
                <a:cs typeface="Times New Roman"/>
              </a:rPr>
              <a:t>er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hn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uppo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900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Complexity: </a:t>
            </a:r>
            <a:r>
              <a:rPr sz="2000" dirty="0">
                <a:latin typeface="Times New Roman"/>
                <a:cs typeface="Times New Roman"/>
              </a:rPr>
              <a:t>Setting </a:t>
            </a:r>
            <a:r>
              <a:rPr sz="2000" spc="-15" dirty="0">
                <a:latin typeface="Times New Roman"/>
                <a:cs typeface="Times New Roman"/>
              </a:rPr>
              <a:t>up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configuring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software </a:t>
            </a:r>
            <a:r>
              <a:rPr sz="2000" spc="-10" dirty="0">
                <a:latin typeface="Times New Roman"/>
                <a:cs typeface="Times New Roman"/>
              </a:rPr>
              <a:t>might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challenging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closed</a:t>
            </a:r>
            <a:r>
              <a:rPr sz="2000" dirty="0">
                <a:latin typeface="Times New Roman"/>
                <a:cs typeface="Times New Roman"/>
              </a:rPr>
              <a:t> source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especially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programmers.</a:t>
            </a:r>
            <a:endParaRPr sz="20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Lack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Features: </a:t>
            </a:r>
            <a:r>
              <a:rPr sz="2000" spc="1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specialised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niche businesses, </a:t>
            </a:r>
            <a:r>
              <a:rPr sz="2000" spc="5" dirty="0">
                <a:latin typeface="Times New Roman"/>
                <a:cs typeface="Times New Roman"/>
              </a:rPr>
              <a:t>open </a:t>
            </a:r>
            <a:r>
              <a:rPr sz="2000" spc="-5" dirty="0">
                <a:latin typeface="Times New Roman"/>
                <a:cs typeface="Times New Roman"/>
              </a:rPr>
              <a:t>source </a:t>
            </a:r>
            <a:r>
              <a:rPr sz="2000" dirty="0">
                <a:latin typeface="Times New Roman"/>
                <a:cs typeface="Times New Roman"/>
              </a:rPr>
              <a:t> software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contain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features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offered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233362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1509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term </a:t>
            </a:r>
            <a:r>
              <a:rPr sz="2000" spc="-5" dirty="0">
                <a:latin typeface="Times New Roman"/>
                <a:cs typeface="Times New Roman"/>
              </a:rPr>
              <a:t>"closed source software" </a:t>
            </a:r>
            <a:r>
              <a:rPr sz="2000" dirty="0">
                <a:latin typeface="Times New Roman"/>
                <a:cs typeface="Times New Roman"/>
              </a:rPr>
              <a:t>refers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computer programmes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source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not accessible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general </a:t>
            </a:r>
            <a:r>
              <a:rPr sz="2000" dirty="0">
                <a:latin typeface="Times New Roman"/>
                <a:cs typeface="Times New Roman"/>
              </a:rPr>
              <a:t>public. </a:t>
            </a:r>
            <a:r>
              <a:rPr sz="2000" spc="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known </a:t>
            </a:r>
            <a:r>
              <a:rPr sz="2000" spc="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CSS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short. The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 </a:t>
            </a:r>
            <a:r>
              <a:rPr sz="2000" spc="-5" dirty="0">
                <a:latin typeface="Times New Roman"/>
                <a:cs typeface="Times New Roman"/>
              </a:rPr>
              <a:t>code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secured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closed source </a:t>
            </a:r>
            <a:r>
              <a:rPr sz="2000" dirty="0">
                <a:latin typeface="Times New Roman"/>
                <a:cs typeface="Times New Roman"/>
              </a:rPr>
              <a:t>software. The </a:t>
            </a:r>
            <a:r>
              <a:rPr sz="2000" spc="-5" dirty="0">
                <a:latin typeface="Times New Roman"/>
                <a:cs typeface="Times New Roman"/>
              </a:rPr>
              <a:t>software can </a:t>
            </a:r>
            <a:r>
              <a:rPr sz="2000" spc="-10" dirty="0">
                <a:latin typeface="Times New Roman"/>
                <a:cs typeface="Times New Roman"/>
              </a:rPr>
              <a:t>only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modified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single </a:t>
            </a:r>
            <a:r>
              <a:rPr sz="2000" spc="-5" dirty="0">
                <a:latin typeface="Times New Roman"/>
                <a:cs typeface="Times New Roman"/>
              </a:rPr>
              <a:t>person </a:t>
            </a:r>
            <a:r>
              <a:rPr sz="2000" spc="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entity </a:t>
            </a:r>
            <a:r>
              <a:rPr sz="2000" spc="-10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generated </a:t>
            </a:r>
            <a:r>
              <a:rPr sz="2000" spc="-15" dirty="0">
                <a:latin typeface="Times New Roman"/>
                <a:cs typeface="Times New Roman"/>
              </a:rPr>
              <a:t>it. </a:t>
            </a:r>
            <a:r>
              <a:rPr sz="2000" spc="-5" dirty="0">
                <a:latin typeface="Times New Roman"/>
                <a:cs typeface="Times New Roman"/>
              </a:rPr>
              <a:t>Closed source software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expensive,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order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use </a:t>
            </a:r>
            <a:r>
              <a:rPr sz="2000" dirty="0">
                <a:latin typeface="Times New Roman"/>
                <a:cs typeface="Times New Roman"/>
              </a:rPr>
              <a:t>it,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valid </a:t>
            </a:r>
            <a:r>
              <a:rPr sz="2000" dirty="0">
                <a:latin typeface="Times New Roman"/>
                <a:cs typeface="Times New Roman"/>
              </a:rPr>
              <a:t>licence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has </a:t>
            </a:r>
            <a:r>
              <a:rPr sz="2000" spc="5" dirty="0">
                <a:latin typeface="Times New Roman"/>
                <a:cs typeface="Times New Roman"/>
              </a:rPr>
              <a:t>been </a:t>
            </a:r>
            <a:r>
              <a:rPr sz="2000" spc="-10" dirty="0">
                <a:latin typeface="Times New Roman"/>
                <a:cs typeface="Times New Roman"/>
              </a:rPr>
              <a:t>verified </a:t>
            </a:r>
            <a:r>
              <a:rPr sz="2000" spc="-20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required.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placed </a:t>
            </a:r>
            <a:r>
              <a:rPr sz="2000" dirty="0">
                <a:latin typeface="Times New Roman"/>
                <a:cs typeface="Times New Roman"/>
              </a:rPr>
              <a:t>many </a:t>
            </a:r>
            <a:r>
              <a:rPr sz="2000" spc="-10" dirty="0">
                <a:latin typeface="Times New Roman"/>
                <a:cs typeface="Times New Roman"/>
              </a:rPr>
              <a:t>limits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users'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use and modify software </a:t>
            </a:r>
            <a:r>
              <a:rPr sz="2000" dirty="0">
                <a:latin typeface="Times New Roman"/>
                <a:cs typeface="Times New Roman"/>
              </a:rPr>
              <a:t> because </a:t>
            </a:r>
            <a:r>
              <a:rPr sz="2000" spc="-10" dirty="0">
                <a:latin typeface="Times New Roman"/>
                <a:cs typeface="Times New Roman"/>
              </a:rPr>
              <a:t>it offers </a:t>
            </a:r>
            <a:r>
              <a:rPr sz="2000" spc="5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authenticated licence. </a:t>
            </a:r>
            <a:r>
              <a:rPr sz="2000" spc="-10" dirty="0">
                <a:latin typeface="Times New Roman"/>
                <a:cs typeface="Times New Roman"/>
              </a:rPr>
              <a:t>Skype, Google </a:t>
            </a:r>
            <a:r>
              <a:rPr sz="2000" spc="5" dirty="0">
                <a:latin typeface="Times New Roman"/>
                <a:cs typeface="Times New Roman"/>
              </a:rPr>
              <a:t>Earth, </a:t>
            </a:r>
            <a:r>
              <a:rPr sz="2000" dirty="0">
                <a:latin typeface="Times New Roman"/>
                <a:cs typeface="Times New Roman"/>
              </a:rPr>
              <a:t>Java, </a:t>
            </a:r>
            <a:r>
              <a:rPr sz="2000" spc="-5" dirty="0">
                <a:latin typeface="Times New Roman"/>
                <a:cs typeface="Times New Roman"/>
              </a:rPr>
              <a:t>Adobe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Flash,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Virtual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Box,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Adobe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Reader,</a:t>
            </a:r>
            <a:r>
              <a:rPr sz="2000" spc="-5" dirty="0">
                <a:latin typeface="Times New Roman"/>
                <a:cs typeface="Times New Roman"/>
              </a:rPr>
              <a:t> Microsoft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Office,</a:t>
            </a:r>
            <a:r>
              <a:rPr sz="2000" spc="-5" dirty="0">
                <a:latin typeface="Times New Roman"/>
                <a:cs typeface="Times New Roman"/>
              </a:rPr>
              <a:t> Microsoft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Windows,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WinRAR, </a:t>
            </a:r>
            <a:r>
              <a:rPr sz="2000" spc="-5" dirty="0">
                <a:latin typeface="Times New Roman"/>
                <a:cs typeface="Times New Roman"/>
              </a:rPr>
              <a:t>macOS, Adobe Flash </a:t>
            </a:r>
            <a:r>
              <a:rPr sz="2000" spc="-10" dirty="0">
                <a:latin typeface="Times New Roman"/>
                <a:cs typeface="Times New Roman"/>
              </a:rPr>
              <a:t>Player, </a:t>
            </a:r>
            <a:r>
              <a:rPr sz="2000" spc="-5" dirty="0">
                <a:latin typeface="Times New Roman"/>
                <a:cs typeface="Times New Roman"/>
              </a:rPr>
              <a:t>and others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instances </a:t>
            </a:r>
            <a:r>
              <a:rPr sz="2000" spc="-1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closed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485140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600" y="2325065"/>
            <a:ext cx="8272780" cy="3078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15" dirty="0">
                <a:latin typeface="Times New Roman"/>
                <a:cs typeface="Times New Roman"/>
              </a:rPr>
              <a:t>Technical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Closed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frequently</a:t>
            </a:r>
            <a:r>
              <a:rPr sz="2000" dirty="0">
                <a:latin typeface="Times New Roman"/>
                <a:cs typeface="Times New Roman"/>
              </a:rPr>
              <a:t> includes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qualified </a:t>
            </a:r>
            <a:r>
              <a:rPr sz="2000" dirty="0">
                <a:latin typeface="Times New Roman"/>
                <a:cs typeface="Times New Roman"/>
              </a:rPr>
              <a:t> technical support,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-1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advantageous for businesses that </a:t>
            </a:r>
            <a:r>
              <a:rPr sz="2000" dirty="0">
                <a:latin typeface="Times New Roman"/>
                <a:cs typeface="Times New Roman"/>
              </a:rPr>
              <a:t>require </a:t>
            </a:r>
            <a:r>
              <a:rPr sz="2000" spc="-10" dirty="0">
                <a:latin typeface="Times New Roman"/>
                <a:cs typeface="Times New Roman"/>
              </a:rPr>
              <a:t>help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installation,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troubleshooting.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dirty="0">
                <a:latin typeface="Times New Roman"/>
                <a:cs typeface="Times New Roman"/>
              </a:rPr>
              <a:t>Features: </a:t>
            </a:r>
            <a:r>
              <a:rPr sz="2000" spc="-25" dirty="0">
                <a:latin typeface="Times New Roman"/>
                <a:cs typeface="Times New Roman"/>
              </a:rPr>
              <a:t>Tools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advanced analytics, reporting,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visualisation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among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characteristics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closed source </a:t>
            </a:r>
            <a:r>
              <a:rPr sz="2000" dirty="0">
                <a:latin typeface="Times New Roman"/>
                <a:cs typeface="Times New Roman"/>
              </a:rPr>
              <a:t>software </a:t>
            </a:r>
            <a:r>
              <a:rPr sz="2000" spc="-5" dirty="0">
                <a:latin typeface="Times New Roman"/>
                <a:cs typeface="Times New Roman"/>
              </a:rPr>
              <a:t>often possesses over open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04139" indent="-91440" algn="just">
              <a:lnSpc>
                <a:spcPts val="2390"/>
              </a:lnSpc>
              <a:spcBef>
                <a:spcPts val="15"/>
              </a:spcBef>
              <a:buSzPct val="95000"/>
              <a:buFont typeface="Arial MT"/>
              <a:buChar char="•"/>
              <a:tabLst>
                <a:tab pos="104139" algn="l"/>
              </a:tabLst>
            </a:pPr>
            <a:r>
              <a:rPr sz="2000" spc="-5" dirty="0">
                <a:latin typeface="Times New Roman"/>
                <a:cs typeface="Times New Roman"/>
              </a:rPr>
              <a:t>Security: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Closed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frequently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has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security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features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built-in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390"/>
              </a:lnSpc>
            </a:pP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superior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defence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against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online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attacks.</a:t>
            </a:r>
            <a:endParaRPr sz="2000">
              <a:latin typeface="Times New Roman"/>
              <a:cs typeface="Times New Roman"/>
            </a:endParaRPr>
          </a:p>
          <a:p>
            <a:pPr marL="12700" marR="9525" algn="just">
              <a:lnSpc>
                <a:spcPts val="2420"/>
              </a:lnSpc>
              <a:spcBef>
                <a:spcPts val="75"/>
              </a:spcBef>
              <a:buSzPct val="95000"/>
              <a:buChar char="•"/>
              <a:tabLst>
                <a:tab pos="104139" algn="l"/>
              </a:tabLst>
            </a:pP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ntegration</a:t>
            </a:r>
            <a:r>
              <a:rPr sz="2000" spc="-5" dirty="0">
                <a:latin typeface="Arial MT"/>
                <a:cs typeface="Arial MT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Closed </a:t>
            </a:r>
            <a:r>
              <a:rPr sz="2000" dirty="0">
                <a:latin typeface="Times New Roman"/>
                <a:cs typeface="Times New Roman"/>
              </a:rPr>
              <a:t>source </a:t>
            </a:r>
            <a:r>
              <a:rPr sz="2000" spc="-5" dirty="0">
                <a:latin typeface="Times New Roman"/>
                <a:cs typeface="Times New Roman"/>
              </a:rPr>
              <a:t>software is frequently </a:t>
            </a:r>
            <a:r>
              <a:rPr sz="2000" dirty="0">
                <a:latin typeface="Times New Roman"/>
                <a:cs typeface="Times New Roman"/>
              </a:rPr>
              <a:t>made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latin typeface="Times New Roman"/>
                <a:cs typeface="Times New Roman"/>
              </a:rPr>
              <a:t>integrate </a:t>
            </a:r>
            <a:r>
              <a:rPr sz="2000" spc="-5" dirty="0">
                <a:latin typeface="Times New Roman"/>
                <a:cs typeface="Times New Roman"/>
              </a:rPr>
              <a:t>easily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5" dirty="0">
                <a:latin typeface="Times New Roman"/>
                <a:cs typeface="Times New Roman"/>
              </a:rPr>
              <a:t> 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enterprise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facilitates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current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51892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Disadvantages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Closed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3280" cy="2771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2870" indent="-90805">
              <a:lnSpc>
                <a:spcPts val="2390"/>
              </a:lnSpc>
              <a:spcBef>
                <a:spcPts val="114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5" dirty="0">
                <a:latin typeface="Times New Roman"/>
                <a:cs typeface="Times New Roman"/>
              </a:rPr>
              <a:t>Cost: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expensive,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fees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5" dirty="0">
                <a:latin typeface="Times New Roman"/>
                <a:cs typeface="Times New Roman"/>
              </a:rPr>
              <a:t>maintenance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costs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add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marL="12700" marR="615315">
              <a:lnSpc>
                <a:spcPts val="2410"/>
              </a:lnSpc>
              <a:spcBef>
                <a:spcPts val="85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30" dirty="0">
                <a:latin typeface="Times New Roman"/>
                <a:cs typeface="Times New Roman"/>
              </a:rPr>
              <a:t>Vendor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Lock-In: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closed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5" dirty="0">
                <a:latin typeface="Times New Roman"/>
                <a:cs typeface="Times New Roman"/>
              </a:rPr>
              <a:t> become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dependent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switch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another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Limited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Customization: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customizable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  <a:p>
            <a:pPr marL="12700" marR="104139">
              <a:lnSpc>
                <a:spcPts val="2410"/>
              </a:lnSpc>
              <a:spcBef>
                <a:spcPts val="85"/>
              </a:spcBef>
            </a:pP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disadvantage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102870" indent="-90805">
              <a:lnSpc>
                <a:spcPts val="2300"/>
              </a:lnSpc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spc="-5" dirty="0">
                <a:latin typeface="Times New Roman"/>
                <a:cs typeface="Times New Roman"/>
              </a:rPr>
              <a:t>Lack</a:t>
            </a:r>
            <a:r>
              <a:rPr sz="2000" spc="5" dirty="0">
                <a:latin typeface="Times New Roman"/>
                <a:cs typeface="Times New Roman"/>
              </a:rPr>
              <a:t> 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Transparency: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available,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cannot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1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what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data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raise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concerns.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855789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30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Closed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9535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874" y="2351023"/>
          <a:ext cx="7357109" cy="4286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370"/>
                <a:gridCol w="2452370"/>
                <a:gridCol w="2452369"/>
              </a:tblGrid>
              <a:tr h="85737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Closed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3187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36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freely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viewed,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modified,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anyone.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27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accessible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only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compiled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provided.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21101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License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52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Typically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released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under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open-source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licenses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(e.g.,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MIT,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GPL,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Apache),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granting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right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modify,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distribute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software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freely.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28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Proprietary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licenses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restrict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modification,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software.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7084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072383"/>
            <a:ext cx="5431536" cy="280263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5124" y="1493774"/>
          <a:ext cx="7858125" cy="524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981325"/>
              </a:tblGrid>
              <a:tr h="4088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Closed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19150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Collaboration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2636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Encourages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among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developers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communities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collectively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software.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3685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Collaboration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usually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limited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internal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team or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group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developers.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16126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Security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98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enhanced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fix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vulnerabilities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quickly.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11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relies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team's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efforts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input.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13102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Customizability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816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software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suit their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preferences.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794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Users cannot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available.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377571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Ethics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Source: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33435" cy="3686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89230" algn="just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Transparency </a:t>
            </a:r>
            <a:r>
              <a:rPr sz="2000" spc="5" dirty="0">
                <a:latin typeface="Times New Roman"/>
                <a:cs typeface="Times New Roman"/>
              </a:rPr>
              <a:t>: Open </a:t>
            </a:r>
            <a:r>
              <a:rPr sz="2000" spc="10" dirty="0">
                <a:latin typeface="Times New Roman"/>
                <a:cs typeface="Times New Roman"/>
              </a:rPr>
              <a:t>source projects are </a:t>
            </a:r>
            <a:r>
              <a:rPr sz="2000" spc="5" dirty="0">
                <a:latin typeface="Times New Roman"/>
                <a:cs typeface="Times New Roman"/>
              </a:rPr>
              <a:t>transparent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anyone may easily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access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encourages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accountability,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allows </a:t>
            </a:r>
            <a:r>
              <a:rPr sz="2000" spc="-4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30" dirty="0">
                <a:latin typeface="Times New Roman"/>
                <a:cs typeface="Times New Roman"/>
              </a:rPr>
              <a:t> review,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creates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trust.</a:t>
            </a:r>
            <a:endParaRPr sz="2000">
              <a:latin typeface="Times New Roman"/>
              <a:cs typeface="Times New Roman"/>
            </a:endParaRPr>
          </a:p>
          <a:p>
            <a:pPr marL="12700" marR="5080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Collaboration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promotes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exchange.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Together, </a:t>
            </a:r>
            <a:r>
              <a:rPr sz="2000" dirty="0">
                <a:latin typeface="Times New Roman"/>
                <a:cs typeface="Times New Roman"/>
              </a:rPr>
              <a:t>developers </a:t>
            </a:r>
            <a:r>
              <a:rPr sz="2000" spc="10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various backgrounds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regions may </a:t>
            </a:r>
            <a:r>
              <a:rPr sz="2000" spc="-10" dirty="0">
                <a:latin typeface="Times New Roman"/>
                <a:cs typeface="Times New Roman"/>
              </a:rPr>
              <a:t>solve </a:t>
            </a:r>
            <a:r>
              <a:rPr sz="2000" dirty="0">
                <a:latin typeface="Times New Roman"/>
                <a:cs typeface="Times New Roman"/>
              </a:rPr>
              <a:t>issues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enhance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  <a:p>
            <a:pPr marL="12700" marR="231775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Inclusivity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Embracing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contributors,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regardless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background,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gender,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colour, </a:t>
            </a:r>
            <a:r>
              <a:rPr sz="2000" spc="5" dirty="0">
                <a:latin typeface="Times New Roman"/>
                <a:cs typeface="Times New Roman"/>
              </a:rPr>
              <a:t>or any other attribute,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goal </a:t>
            </a:r>
            <a:r>
              <a:rPr sz="2000" spc="5" dirty="0">
                <a:latin typeface="Times New Roman"/>
                <a:cs typeface="Times New Roman"/>
              </a:rPr>
              <a:t>of open source </a:t>
            </a:r>
            <a:r>
              <a:rPr sz="2000" spc="-5" dirty="0">
                <a:latin typeface="Times New Roman"/>
                <a:cs typeface="Times New Roman"/>
              </a:rPr>
              <a:t>initiatives.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more robust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better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produced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diversity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viewpoints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Freedom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users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freedom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use,</a:t>
            </a:r>
            <a:r>
              <a:rPr sz="2000" spc="-25" dirty="0">
                <a:latin typeface="Times New Roman"/>
                <a:cs typeface="Times New Roman"/>
              </a:rPr>
              <a:t> modify,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share </a:t>
            </a:r>
            <a:r>
              <a:rPr sz="2000" spc="5" dirty="0">
                <a:latin typeface="Times New Roman"/>
                <a:cs typeface="Times New Roman"/>
              </a:rPr>
              <a:t>the code. This </a:t>
            </a:r>
            <a:r>
              <a:rPr sz="2000" dirty="0">
                <a:latin typeface="Times New Roman"/>
                <a:cs typeface="Times New Roman"/>
              </a:rPr>
              <a:t>empowers </a:t>
            </a:r>
            <a:r>
              <a:rPr sz="2000" spc="-5" dirty="0">
                <a:latin typeface="Times New Roman"/>
                <a:cs typeface="Times New Roman"/>
              </a:rPr>
              <a:t>individuals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tailor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needs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prevents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lock-in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10639"/>
            <a:ext cx="120904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nt…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62010" cy="3686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21285">
              <a:lnSpc>
                <a:spcPct val="99800"/>
              </a:lnSpc>
              <a:spcBef>
                <a:spcPts val="1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Community and Sharing: </a:t>
            </a:r>
            <a:r>
              <a:rPr sz="2000" dirty="0">
                <a:latin typeface="Times New Roman"/>
                <a:cs typeface="Times New Roman"/>
              </a:rPr>
              <a:t>Open </a:t>
            </a:r>
            <a:r>
              <a:rPr sz="2000" spc="5" dirty="0">
                <a:latin typeface="Times New Roman"/>
                <a:cs typeface="Times New Roman"/>
              </a:rPr>
              <a:t>source </a:t>
            </a:r>
            <a:r>
              <a:rPr sz="2000" dirty="0">
                <a:latin typeface="Times New Roman"/>
                <a:cs typeface="Times New Roman"/>
              </a:rPr>
              <a:t>thrives </a:t>
            </a:r>
            <a:r>
              <a:rPr sz="2000" spc="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community </a:t>
            </a:r>
            <a:r>
              <a:rPr sz="2000" spc="-5" dirty="0">
                <a:latin typeface="Times New Roman"/>
                <a:cs typeface="Times New Roman"/>
              </a:rPr>
              <a:t>engagement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sharing.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voluntarily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contribute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expertise,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giving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back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benefiting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society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whole.</a:t>
            </a:r>
            <a:endParaRPr sz="2000">
              <a:latin typeface="Times New Roman"/>
              <a:cs typeface="Times New Roman"/>
            </a:endParaRPr>
          </a:p>
          <a:p>
            <a:pPr marL="12700" marR="255904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dirty="0">
                <a:latin typeface="Times New Roman"/>
                <a:cs typeface="Times New Roman"/>
              </a:rPr>
              <a:t>User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Empowerment</a:t>
            </a:r>
            <a:r>
              <a:rPr sz="2000" spc="5" dirty="0">
                <a:latin typeface="Times New Roman"/>
                <a:cs typeface="Times New Roman"/>
              </a:rPr>
              <a:t>: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source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puts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control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their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software.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They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right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examine </a:t>
            </a:r>
            <a:r>
              <a:rPr sz="2000" spc="5" dirty="0">
                <a:latin typeface="Times New Roman"/>
                <a:cs typeface="Times New Roman"/>
              </a:rPr>
              <a:t>the code, </a:t>
            </a:r>
            <a:r>
              <a:rPr sz="2000" dirty="0">
                <a:latin typeface="Times New Roman"/>
                <a:cs typeface="Times New Roman"/>
              </a:rPr>
              <a:t>verify its </a:t>
            </a:r>
            <a:r>
              <a:rPr sz="2000" spc="-20" dirty="0">
                <a:latin typeface="Times New Roman"/>
                <a:cs typeface="Times New Roman"/>
              </a:rPr>
              <a:t>integrity, </a:t>
            </a: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changes </a:t>
            </a:r>
            <a:r>
              <a:rPr sz="2000" spc="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suit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requirements,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fostering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empowerment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autonomy.</a:t>
            </a:r>
            <a:endParaRPr sz="2000">
              <a:latin typeface="Times New Roman"/>
              <a:cs typeface="Times New Roman"/>
            </a:endParaRPr>
          </a:p>
          <a:p>
            <a:pPr marL="12700" marR="9652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dirty="0">
                <a:latin typeface="Times New Roman"/>
                <a:cs typeface="Times New Roman"/>
              </a:rPr>
              <a:t>Accessibility: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promotes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accessibility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providing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 used and adapted by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disabilities, </a:t>
            </a:r>
            <a:r>
              <a:rPr sz="2000" spc="5" dirty="0">
                <a:latin typeface="Times New Roman"/>
                <a:cs typeface="Times New Roman"/>
              </a:rPr>
              <a:t>supporting the concept of 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design.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9800"/>
              </a:lnSpc>
              <a:spcBef>
                <a:spcPts val="20"/>
              </a:spcBef>
              <a:buSzPct val="95000"/>
              <a:buFont typeface="Arial MT"/>
              <a:buChar char="•"/>
              <a:tabLst>
                <a:tab pos="103505" algn="l"/>
              </a:tabLst>
            </a:pPr>
            <a:r>
              <a:rPr sz="2000" b="1" dirty="0">
                <a:latin typeface="Times New Roman"/>
                <a:cs typeface="Times New Roman"/>
              </a:rPr>
              <a:t>Security: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source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subject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peer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review,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which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vulnerabilities </a:t>
            </a:r>
            <a:r>
              <a:rPr sz="2000" spc="5" dirty="0">
                <a:latin typeface="Times New Roman"/>
                <a:cs typeface="Times New Roman"/>
              </a:rPr>
              <a:t>more </a:t>
            </a:r>
            <a:r>
              <a:rPr sz="2000" spc="-30" dirty="0">
                <a:latin typeface="Times New Roman"/>
                <a:cs typeface="Times New Roman"/>
              </a:rPr>
              <a:t>quickly. </a:t>
            </a:r>
            <a:r>
              <a:rPr sz="2000" spc="1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collective </a:t>
            </a:r>
            <a:r>
              <a:rPr sz="2000" dirty="0">
                <a:latin typeface="Times New Roman"/>
                <a:cs typeface="Times New Roman"/>
              </a:rPr>
              <a:t>efforts </a:t>
            </a:r>
            <a:r>
              <a:rPr sz="2000" spc="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community lead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stronger,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secure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2999232"/>
              <a:ext cx="5431535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17640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35" dirty="0">
                <a:solidFill>
                  <a:srgbClr val="FFFFFF"/>
                </a:solidFill>
              </a:rPr>
              <a:t>Re</a:t>
            </a:r>
            <a:r>
              <a:rPr sz="3000" spc="-50" dirty="0">
                <a:solidFill>
                  <a:srgbClr val="FFFFFF"/>
                </a:solidFill>
              </a:rPr>
              <a:t>f</a:t>
            </a:r>
            <a:r>
              <a:rPr sz="3000" spc="-5" dirty="0">
                <a:solidFill>
                  <a:srgbClr val="FFFFFF"/>
                </a:solidFill>
              </a:rPr>
              <a:t>e</a:t>
            </a:r>
            <a:r>
              <a:rPr sz="3000" spc="-25" dirty="0">
                <a:solidFill>
                  <a:srgbClr val="FFFFFF"/>
                </a:solidFill>
              </a:rPr>
              <a:t>r</a:t>
            </a:r>
            <a:r>
              <a:rPr sz="3000" spc="-5" dirty="0">
                <a:solidFill>
                  <a:srgbClr val="FFFFFF"/>
                </a:solidFill>
              </a:rPr>
              <a:t>e</a:t>
            </a:r>
            <a:r>
              <a:rPr sz="3000" spc="5" dirty="0">
                <a:solidFill>
                  <a:srgbClr val="FFFFFF"/>
                </a:solidFill>
              </a:rPr>
              <a:t>n</a:t>
            </a:r>
            <a:r>
              <a:rPr sz="3000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es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02437" y="2581097"/>
            <a:ext cx="7709534" cy="307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14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https://www.w3schools.com/git/git_intro.asp?remote=github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spcBef>
                <a:spcPts val="15"/>
              </a:spcBef>
              <a:buClr>
                <a:srgbClr val="000000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https://learn.microsoft.com/en-us/training/modules/introduction-to-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390"/>
              </a:lnSpc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github/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https://github.com/community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spcBef>
                <a:spcPts val="1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https://www.geeksforgeeks.org/software-testing-basics/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90"/>
              </a:lnSpc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https://katalon.com/resources-center/blog/open-source-testing-tools</a:t>
            </a:r>
            <a:endParaRPr sz="2000">
              <a:latin typeface="Calibri"/>
              <a:cs typeface="Calibri"/>
            </a:endParaRPr>
          </a:p>
          <a:p>
            <a:pPr marL="469900" marR="377825" indent="-457834">
              <a:lnSpc>
                <a:spcPts val="2410"/>
              </a:lnSpc>
              <a:spcBef>
                <a:spcPts val="85"/>
              </a:spcBef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https://www.geeksforgeeks.org/difference-between-open-source-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software-and-closed-source-software/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ts val="2300"/>
              </a:lnSpc>
              <a:buClr>
                <a:srgbClr val="000000"/>
              </a:buClr>
              <a:buAutoNum type="arabicPeriod" startAt="3"/>
              <a:tabLst>
                <a:tab pos="469900" algn="l"/>
                <a:tab pos="470534" algn="l"/>
              </a:tabLst>
            </a:pP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https://developer.mozilla.org/en-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US/docs/MDN/Community/Open_source_etiquette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6523" y="2999232"/>
              <a:ext cx="5431535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240" y="1698701"/>
            <a:ext cx="17640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35" dirty="0">
                <a:solidFill>
                  <a:srgbClr val="FFFFFF"/>
                </a:solidFill>
              </a:rPr>
              <a:t>Re</a:t>
            </a:r>
            <a:r>
              <a:rPr sz="3000" spc="-50" dirty="0">
                <a:solidFill>
                  <a:srgbClr val="FFFFFF"/>
                </a:solidFill>
              </a:rPr>
              <a:t>f</a:t>
            </a:r>
            <a:r>
              <a:rPr sz="3000" spc="-5" dirty="0">
                <a:solidFill>
                  <a:srgbClr val="FFFFFF"/>
                </a:solidFill>
              </a:rPr>
              <a:t>e</a:t>
            </a:r>
            <a:r>
              <a:rPr sz="3000" spc="-25" dirty="0">
                <a:solidFill>
                  <a:srgbClr val="FFFFFF"/>
                </a:solidFill>
              </a:rPr>
              <a:t>r</a:t>
            </a:r>
            <a:r>
              <a:rPr sz="3000" spc="-5" dirty="0">
                <a:solidFill>
                  <a:srgbClr val="FFFFFF"/>
                </a:solidFill>
              </a:rPr>
              <a:t>e</a:t>
            </a:r>
            <a:r>
              <a:rPr sz="3000" spc="5" dirty="0">
                <a:solidFill>
                  <a:srgbClr val="FFFFFF"/>
                </a:solidFill>
              </a:rPr>
              <a:t>n</a:t>
            </a:r>
            <a:r>
              <a:rPr sz="3000" dirty="0">
                <a:solidFill>
                  <a:srgbClr val="FFFFFF"/>
                </a:solidFill>
              </a:rPr>
              <a:t>c</a:t>
            </a:r>
            <a:r>
              <a:rPr sz="3000" spc="-5" dirty="0">
                <a:solidFill>
                  <a:srgbClr val="FFFFFF"/>
                </a:solidFill>
              </a:rPr>
              <a:t>es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02437" y="2302509"/>
            <a:ext cx="8236584" cy="3393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5740" indent="-193675">
              <a:lnSpc>
                <a:spcPct val="100000"/>
              </a:lnSpc>
              <a:spcBef>
                <a:spcPts val="114"/>
              </a:spcBef>
              <a:buSzPct val="95000"/>
              <a:buFont typeface="Calibri"/>
              <a:buAutoNum type="arabicPeriod" startAt="8"/>
              <a:tabLst>
                <a:tab pos="206375" algn="l"/>
              </a:tabLst>
            </a:pPr>
            <a:r>
              <a:rPr sz="2000" spc="-5" dirty="0">
                <a:latin typeface="Arial MT"/>
                <a:cs typeface="Arial MT"/>
              </a:rPr>
              <a:t>https://opensource.guide/startingproject/#:~:text=When%20a%20projec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390"/>
              </a:lnSpc>
              <a:spcBef>
                <a:spcPts val="85"/>
              </a:spcBef>
            </a:pPr>
            <a:r>
              <a:rPr sz="2000" spc="-5" dirty="0">
                <a:latin typeface="Arial MT"/>
                <a:cs typeface="Arial MT"/>
              </a:rPr>
              <a:t>t%20is%20open,through%20an%20open%20source%20license</a:t>
            </a:r>
            <a:endParaRPr sz="2000">
              <a:latin typeface="Arial MT"/>
              <a:cs typeface="Arial MT"/>
            </a:endParaRPr>
          </a:p>
          <a:p>
            <a:pPr marL="291465" indent="-279400">
              <a:lnSpc>
                <a:spcPts val="2390"/>
              </a:lnSpc>
              <a:buClr>
                <a:srgbClr val="000000"/>
              </a:buClr>
              <a:buAutoNum type="arabicPeriod" startAt="9"/>
              <a:tabLst>
                <a:tab pos="292100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https://opensource.com/resources/what-open-source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9"/>
              <a:tabLst>
                <a:tab pos="4337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https://www.rocket.chat/blog/open-source-projects</a:t>
            </a:r>
            <a:endParaRPr sz="2000">
              <a:latin typeface="Arial MT"/>
              <a:cs typeface="Arial MT"/>
            </a:endParaRPr>
          </a:p>
          <a:p>
            <a:pPr marL="415290" indent="-403225">
              <a:lnSpc>
                <a:spcPts val="2390"/>
              </a:lnSpc>
              <a:spcBef>
                <a:spcPts val="10"/>
              </a:spcBef>
              <a:buClr>
                <a:srgbClr val="000000"/>
              </a:buClr>
              <a:buAutoNum type="arabicPeriod" startAt="9"/>
              <a:tabLst>
                <a:tab pos="41592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https://en.wikipedia.org/wiki/Open-source_hardware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ts val="2390"/>
              </a:lnSpc>
              <a:buClr>
                <a:srgbClr val="000000"/>
              </a:buClr>
              <a:buAutoNum type="arabicPeriod" startAt="9"/>
              <a:tabLst>
                <a:tab pos="4337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7"/>
              </a:rPr>
              <a:t>https://opensource.com/resources/what-open-hardware</a:t>
            </a:r>
            <a:endParaRPr sz="2000">
              <a:latin typeface="Arial MT"/>
              <a:cs typeface="Arial MT"/>
            </a:endParaRPr>
          </a:p>
          <a:p>
            <a:pPr marL="369570" indent="-357505">
              <a:lnSpc>
                <a:spcPct val="100000"/>
              </a:lnSpc>
              <a:spcBef>
                <a:spcPts val="15"/>
              </a:spcBef>
              <a:buSzPct val="95000"/>
              <a:buAutoNum type="arabicPeriod" startAt="9"/>
              <a:tabLst>
                <a:tab pos="370205" algn="l"/>
              </a:tabLst>
            </a:pPr>
            <a:r>
              <a:rPr sz="2000" spc="-10" dirty="0">
                <a:latin typeface="Arial MT"/>
                <a:cs typeface="Arial MT"/>
              </a:rPr>
              <a:t>https://</a:t>
            </a:r>
            <a:r>
              <a:rPr sz="2000" spc="-10" dirty="0">
                <a:latin typeface="Arial MT"/>
                <a:cs typeface="Arial MT"/>
                <a:hlinkClick r:id="rId8"/>
              </a:rPr>
              <a:t>www.openmedianow.org/#:~:text=Open%20source%20technol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ts val="2390"/>
              </a:lnSpc>
              <a:spcBef>
                <a:spcPts val="10"/>
              </a:spcBef>
            </a:pPr>
            <a:r>
              <a:rPr sz="2000" spc="-5" dirty="0">
                <a:latin typeface="Arial MT"/>
                <a:cs typeface="Arial MT"/>
              </a:rPr>
              <a:t>ogy%20is%20a,or%20purchasers%20of%20the%20software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ts val="2390"/>
              </a:lnSpc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9"/>
              </a:rPr>
              <a:t>https://wiki.p2pfoundation.net/Open_Source_Media_Definition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0"/>
              </a:rPr>
              <a:t>https://opensource.com/resources/what-open-education</a:t>
            </a:r>
            <a:endParaRPr sz="2000">
              <a:latin typeface="Arial MT"/>
              <a:cs typeface="Arial MT"/>
            </a:endParaRPr>
          </a:p>
          <a:p>
            <a:pPr marL="433070" indent="-42100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AutoNum type="arabicPeriod" startAt="14"/>
              <a:tabLst>
                <a:tab pos="433705" algn="l"/>
              </a:tabLst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1"/>
              </a:rPr>
              <a:t>https://en.wikipedia.org/wiki/Open_education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3072383"/>
            <a:ext cx="6693408" cy="2139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59652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498348"/>
                </a:moveTo>
                <a:lnTo>
                  <a:pt x="9144000" y="498348"/>
                </a:lnTo>
                <a:lnTo>
                  <a:pt x="9144000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61188"/>
            <a:ext cx="9144000" cy="5641975"/>
            <a:chOff x="0" y="361188"/>
            <a:chExt cx="9144000" cy="5641975"/>
          </a:xfrm>
        </p:grpSpPr>
        <p:sp>
          <p:nvSpPr>
            <p:cNvPr id="4" name="object 4"/>
            <p:cNvSpPr/>
            <p:nvPr/>
          </p:nvSpPr>
          <p:spPr>
            <a:xfrm>
              <a:off x="0" y="3214115"/>
              <a:ext cx="9144000" cy="2788920"/>
            </a:xfrm>
            <a:custGeom>
              <a:avLst/>
              <a:gdLst/>
              <a:ahLst/>
              <a:cxnLst/>
              <a:rect l="l" t="t" r="r" b="b"/>
              <a:pathLst>
                <a:path w="9144000" h="2788920">
                  <a:moveTo>
                    <a:pt x="0" y="2788920"/>
                  </a:moveTo>
                  <a:lnTo>
                    <a:pt x="9144000" y="27889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78892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361188"/>
              <a:ext cx="6702552" cy="2857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304" y="4000499"/>
              <a:ext cx="4279392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0379" y="4946903"/>
              <a:ext cx="3063240" cy="2606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58134" y="6021120"/>
            <a:ext cx="242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1F487C"/>
                </a:solidFill>
                <a:latin typeface="Calibri"/>
                <a:cs typeface="Calibri"/>
                <a:hlinkClick r:id="rId5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1322705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35" dirty="0">
                <a:solidFill>
                  <a:srgbClr val="FFFFFF"/>
                </a:solidFill>
              </a:rPr>
              <a:t>R</a:t>
            </a:r>
            <a:r>
              <a:rPr sz="3000" spc="-10" dirty="0">
                <a:solidFill>
                  <a:srgbClr val="FFFFFF"/>
                </a:solidFill>
              </a:rPr>
              <a:t>ea</a:t>
            </a:r>
            <a:r>
              <a:rPr sz="3000" spc="5" dirty="0">
                <a:solidFill>
                  <a:srgbClr val="FFFFFF"/>
                </a:solidFill>
              </a:rPr>
              <a:t>d</a:t>
            </a:r>
            <a:r>
              <a:rPr sz="3000" dirty="0">
                <a:solidFill>
                  <a:srgbClr val="FFFFFF"/>
                </a:solidFill>
              </a:rPr>
              <a:t>m</a:t>
            </a:r>
            <a:r>
              <a:rPr sz="3000" spc="-5" dirty="0">
                <a:solidFill>
                  <a:srgbClr val="FFFFFF"/>
                </a:solidFill>
              </a:rPr>
              <a:t>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79155" cy="246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Readme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how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project.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endParaRPr sz="2000">
              <a:latin typeface="Times New Roman"/>
              <a:cs typeface="Times New Roman"/>
            </a:endParaRPr>
          </a:p>
          <a:p>
            <a:pPr marR="2861310" algn="r">
              <a:lnSpc>
                <a:spcPts val="2390"/>
              </a:lnSpc>
              <a:tabLst>
                <a:tab pos="5048250" algn="l"/>
              </a:tabLst>
            </a:pPr>
            <a:r>
              <a:rPr sz="2000" spc="5" dirty="0">
                <a:latin typeface="Times New Roman"/>
                <a:cs typeface="Times New Roman"/>
              </a:rPr>
              <a:t>project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matters,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what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users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	</a:t>
            </a:r>
            <a:r>
              <a:rPr sz="2000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R="2842895" algn="r">
              <a:lnSpc>
                <a:spcPct val="100000"/>
              </a:lnSpc>
              <a:spcBef>
                <a:spcPts val="15"/>
              </a:spcBef>
            </a:pPr>
            <a:r>
              <a:rPr sz="2000" spc="1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Readme,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following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questions: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project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project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useful?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spcBef>
                <a:spcPts val="1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started?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more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help,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 need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01495"/>
            <a:ext cx="37668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spc="-5" dirty="0">
                <a:solidFill>
                  <a:srgbClr val="FFFFFF"/>
                </a:solidFill>
              </a:rPr>
              <a:t>Contributing</a:t>
            </a:r>
            <a:r>
              <a:rPr sz="3000" spc="-60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Guidelines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2325065"/>
            <a:ext cx="8491220" cy="18567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2865">
              <a:lnSpc>
                <a:spcPts val="2390"/>
              </a:lnSpc>
              <a:spcBef>
                <a:spcPts val="114"/>
              </a:spcBef>
            </a:pP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CONTRIBUTING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tells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how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participate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you might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information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5" dirty="0">
                <a:latin typeface="Times New Roman"/>
                <a:cs typeface="Times New Roman"/>
              </a:rPr>
              <a:t> 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report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(try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request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templates)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suggest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feature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run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tests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6232" y="3072383"/>
              <a:ext cx="5431536" cy="28026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1348"/>
              <a:ext cx="9144000" cy="645160"/>
            </a:xfrm>
            <a:custGeom>
              <a:avLst/>
              <a:gdLst/>
              <a:ahLst/>
              <a:cxnLst/>
              <a:rect l="l" t="t" r="r" b="b"/>
              <a:pathLst>
                <a:path w="9144000" h="645160">
                  <a:moveTo>
                    <a:pt x="9144000" y="0"/>
                  </a:moveTo>
                  <a:lnTo>
                    <a:pt x="0" y="0"/>
                  </a:lnTo>
                  <a:lnTo>
                    <a:pt x="0" y="644651"/>
                  </a:lnTo>
                  <a:lnTo>
                    <a:pt x="9144000" y="6446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739" y="1701495"/>
            <a:ext cx="269113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3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alibri"/>
                <a:cs typeface="Calibri"/>
              </a:rPr>
              <a:t>Conduct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2325065"/>
            <a:ext cx="8270875" cy="941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20"/>
              </a:spcBef>
            </a:pPr>
            <a:r>
              <a:rPr sz="2000" spc="-30" dirty="0">
                <a:latin typeface="Times New Roman"/>
                <a:cs typeface="Times New Roman"/>
              </a:rPr>
              <a:t>Finally, </a:t>
            </a:r>
            <a:r>
              <a:rPr sz="2000" spc="5" dirty="0">
                <a:latin typeface="Times New Roman"/>
                <a:cs typeface="Times New Roman"/>
              </a:rPr>
              <a:t>a code of </a:t>
            </a:r>
            <a:r>
              <a:rPr sz="2000" spc="-5" dirty="0">
                <a:latin typeface="Times New Roman"/>
                <a:cs typeface="Times New Roman"/>
              </a:rPr>
              <a:t>conduct </a:t>
            </a:r>
            <a:r>
              <a:rPr sz="2000" dirty="0">
                <a:latin typeface="Times New Roman"/>
                <a:cs typeface="Times New Roman"/>
              </a:rPr>
              <a:t>helps </a:t>
            </a:r>
            <a:r>
              <a:rPr sz="2000" spc="-5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ground </a:t>
            </a:r>
            <a:r>
              <a:rPr sz="2000" spc="-5" dirty="0">
                <a:latin typeface="Times New Roman"/>
                <a:cs typeface="Times New Roman"/>
              </a:rPr>
              <a:t>rules for behavior for your </a:t>
            </a:r>
            <a:r>
              <a:rPr sz="2000" spc="-20" dirty="0">
                <a:latin typeface="Times New Roman"/>
                <a:cs typeface="Times New Roman"/>
              </a:rPr>
              <a:t>project’s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participants.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especially</a:t>
            </a:r>
            <a:r>
              <a:rPr sz="2000" spc="-5" dirty="0">
                <a:latin typeface="Times New Roman"/>
                <a:cs typeface="Times New Roman"/>
              </a:rPr>
              <a:t> valuable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you’re</a:t>
            </a:r>
            <a:r>
              <a:rPr sz="2000" dirty="0">
                <a:latin typeface="Times New Roman"/>
                <a:cs typeface="Times New Roman"/>
              </a:rPr>
              <a:t> launching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an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open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project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community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company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5207</Words>
  <Application>Microsoft Office PowerPoint</Application>
  <PresentationFormat>On-screen Show (4:3)</PresentationFormat>
  <Paragraphs>392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Arial MT</vt:lpstr>
      <vt:lpstr>Calibri</vt:lpstr>
      <vt:lpstr>Times New Roman</vt:lpstr>
      <vt:lpstr>Wingdings</vt:lpstr>
      <vt:lpstr>Office Theme</vt:lpstr>
      <vt:lpstr>OPEN SOURCE SOFTWARE</vt:lpstr>
      <vt:lpstr>PowerPoint Presentation</vt:lpstr>
      <vt:lpstr>Introduction</vt:lpstr>
      <vt:lpstr>How To Launch Your Own Open Source Project:</vt:lpstr>
      <vt:lpstr>Open Source License</vt:lpstr>
      <vt:lpstr>PowerPoint Presentation</vt:lpstr>
      <vt:lpstr>Readme</vt:lpstr>
      <vt:lpstr>Contributing Guidelines</vt:lpstr>
      <vt:lpstr>PowerPoint Presentation</vt:lpstr>
      <vt:lpstr>Introduction</vt:lpstr>
      <vt:lpstr>How Is Open Hardware Licensed</vt:lpstr>
      <vt:lpstr>PowerPoint Presentation</vt:lpstr>
      <vt:lpstr>Difference Between OSH And OSS:</vt:lpstr>
      <vt:lpstr>Introduction</vt:lpstr>
      <vt:lpstr>Few Field Open Source Design Is Used</vt:lpstr>
      <vt:lpstr>Key Aspects Of Open Source Design:</vt:lpstr>
      <vt:lpstr>Cont…</vt:lpstr>
      <vt:lpstr>Open Source Teaching:</vt:lpstr>
      <vt:lpstr>Key Element Of Open Source Teaching:</vt:lpstr>
      <vt:lpstr>Cont…</vt:lpstr>
      <vt:lpstr>Cont…</vt:lpstr>
      <vt:lpstr>Introduction</vt:lpstr>
      <vt:lpstr>Characteristics Of Open Source Media</vt:lpstr>
      <vt:lpstr>Cont</vt:lpstr>
      <vt:lpstr>Example Of Open Source Media:</vt:lpstr>
      <vt:lpstr>Introduction Of GitHub</vt:lpstr>
      <vt:lpstr>Features Of GitHub:</vt:lpstr>
      <vt:lpstr>Cont…</vt:lpstr>
      <vt:lpstr>Cont…</vt:lpstr>
      <vt:lpstr>Community On GitHub</vt:lpstr>
      <vt:lpstr>Characteristics Of GitHub Community</vt:lpstr>
      <vt:lpstr>Cont…</vt:lpstr>
      <vt:lpstr>Cont…</vt:lpstr>
      <vt:lpstr>Contributing Code In GitHub</vt:lpstr>
      <vt:lpstr>Cont…</vt:lpstr>
      <vt:lpstr>Cont…</vt:lpstr>
      <vt:lpstr>Testing Open Source Code</vt:lpstr>
      <vt:lpstr>Types Of Testing:</vt:lpstr>
      <vt:lpstr>Cont…</vt:lpstr>
      <vt:lpstr>Issue Reporting</vt:lpstr>
      <vt:lpstr>Cont…</vt:lpstr>
      <vt:lpstr>Cont…</vt:lpstr>
      <vt:lpstr>Introduction To Wikipedia</vt:lpstr>
      <vt:lpstr>History Of Wikipedia</vt:lpstr>
      <vt:lpstr>Model Of Wikipedia</vt:lpstr>
      <vt:lpstr>Community And Collaboration</vt:lpstr>
      <vt:lpstr>Global Impact Of Wikipedia</vt:lpstr>
      <vt:lpstr>Open Source Vs Closed Source</vt:lpstr>
      <vt:lpstr>Advantages Of Open Source</vt:lpstr>
      <vt:lpstr>Disadvantages Of Open Source</vt:lpstr>
      <vt:lpstr>Closed Source</vt:lpstr>
      <vt:lpstr>Advantages Of Closed Source</vt:lpstr>
      <vt:lpstr>Disadvantages of Closed Source</vt:lpstr>
      <vt:lpstr>Difference Between Open Source And Closed Source</vt:lpstr>
      <vt:lpstr>PowerPoint Presentation</vt:lpstr>
      <vt:lpstr>Ethics of Open Source:</vt:lpstr>
      <vt:lpstr>Cont…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SOFTWARE</dc:title>
  <cp:lastModifiedBy>Microsoft account</cp:lastModifiedBy>
  <cp:revision>1</cp:revision>
  <dcterms:created xsi:type="dcterms:W3CDTF">2023-09-11T08:38:30Z</dcterms:created>
  <dcterms:modified xsi:type="dcterms:W3CDTF">2023-12-07T10:57:40Z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2023-09-11T00:00:00Z</vt:filetime>
  </property>
</Properties>
</file>