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15"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B15D8F5-3B6C-4462-8C6D-D6FEA493678A}" type="datetimeFigureOut">
              <a:rPr lang="en-US" smtClean="0"/>
              <a:t>12/14/2023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8205965-400E-40DE-9AEE-B52E37662FFC}" type="slidenum">
              <a:rPr lang="en-US" smtClean="0"/>
              <a:t>‹#›</a:t>
            </a:fld>
            <a:endParaRPr lang="en-US"/>
          </a:p>
        </p:txBody>
      </p:sp>
    </p:spTree>
    <p:extLst>
      <p:ext uri="{BB962C8B-B14F-4D97-AF65-F5344CB8AC3E}">
        <p14:creationId xmlns:p14="http://schemas.microsoft.com/office/powerpoint/2010/main" val="145401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6780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584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5120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29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95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428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965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475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192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47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416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389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7999"/>
          </a:xfrm>
          <a:prstGeom prst="rect">
            <a:avLst/>
          </a:prstGeom>
        </p:spPr>
      </p:pic>
      <p:sp>
        <p:nvSpPr>
          <p:cNvPr id="2" name="Holder 2"/>
          <p:cNvSpPr>
            <a:spLocks noGrp="1"/>
          </p:cNvSpPr>
          <p:nvPr>
            <p:ph type="ctrTitle"/>
          </p:nvPr>
        </p:nvSpPr>
        <p:spPr>
          <a:xfrm>
            <a:off x="78739" y="1701495"/>
            <a:ext cx="8986520" cy="4813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7999"/>
          </a:xfrm>
          <a:prstGeom prst="rect">
            <a:avLst/>
          </a:prstGeom>
        </p:spPr>
      </p:pic>
      <p:pic>
        <p:nvPicPr>
          <p:cNvPr id="17" name="bg object 17"/>
          <p:cNvPicPr/>
          <p:nvPr/>
        </p:nvPicPr>
        <p:blipFill>
          <a:blip r:embed="rId3" cstate="print"/>
          <a:stretch>
            <a:fillRect/>
          </a:stretch>
        </p:blipFill>
        <p:spPr>
          <a:xfrm>
            <a:off x="1856232" y="3072383"/>
            <a:ext cx="5431536" cy="280263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9"/>
          </a:xfrm>
          <a:prstGeom prst="rect">
            <a:avLst/>
          </a:prstGeom>
        </p:spPr>
      </p:pic>
      <p:pic>
        <p:nvPicPr>
          <p:cNvPr id="17" name="bg object 17"/>
          <p:cNvPicPr/>
          <p:nvPr/>
        </p:nvPicPr>
        <p:blipFill>
          <a:blip r:embed="rId8" cstate="print"/>
          <a:stretch>
            <a:fillRect/>
          </a:stretch>
        </p:blipFill>
        <p:spPr>
          <a:xfrm>
            <a:off x="1856232" y="3072383"/>
            <a:ext cx="5431536" cy="2802636"/>
          </a:xfrm>
          <a:prstGeom prst="rect">
            <a:avLst/>
          </a:prstGeom>
        </p:spPr>
      </p:pic>
      <p:sp>
        <p:nvSpPr>
          <p:cNvPr id="18" name="bg object 18"/>
          <p:cNvSpPr/>
          <p:nvPr/>
        </p:nvSpPr>
        <p:spPr>
          <a:xfrm>
            <a:off x="0" y="1641348"/>
            <a:ext cx="9144000" cy="645160"/>
          </a:xfrm>
          <a:custGeom>
            <a:avLst/>
            <a:gdLst/>
            <a:ahLst/>
            <a:cxnLst/>
            <a:rect l="l" t="t" r="r" b="b"/>
            <a:pathLst>
              <a:path w="9144000" h="645160">
                <a:moveTo>
                  <a:pt x="9144000" y="0"/>
                </a:moveTo>
                <a:lnTo>
                  <a:pt x="0" y="0"/>
                </a:lnTo>
                <a:lnTo>
                  <a:pt x="0" y="644651"/>
                </a:lnTo>
                <a:lnTo>
                  <a:pt x="9144000" y="644651"/>
                </a:lnTo>
                <a:lnTo>
                  <a:pt x="9144000" y="0"/>
                </a:lnTo>
                <a:close/>
              </a:path>
            </a:pathLst>
          </a:custGeom>
          <a:solidFill>
            <a:srgbClr val="1F487C"/>
          </a:solidFill>
        </p:spPr>
        <p:txBody>
          <a:bodyPr wrap="square" lIns="0" tIns="0" rIns="0" bIns="0" rtlCol="0"/>
          <a:lstStyle/>
          <a:p>
            <a:endParaRPr/>
          </a:p>
        </p:txBody>
      </p:sp>
      <p:sp>
        <p:nvSpPr>
          <p:cNvPr id="2" name="Holder 2"/>
          <p:cNvSpPr>
            <a:spLocks noGrp="1"/>
          </p:cNvSpPr>
          <p:nvPr>
            <p:ph type="title"/>
          </p:nvPr>
        </p:nvSpPr>
        <p:spPr>
          <a:xfrm>
            <a:off x="2157857" y="1632661"/>
            <a:ext cx="4828285" cy="558164"/>
          </a:xfrm>
          <a:prstGeom prst="rect">
            <a:avLst/>
          </a:prstGeom>
        </p:spPr>
        <p:txBody>
          <a:bodyPr wrap="square" lIns="0" tIns="0" rIns="0" bIns="0">
            <a:spAutoFit/>
          </a:bodyPr>
          <a:lstStyle>
            <a:lvl1pPr>
              <a:defRPr sz="3500" b="1" i="0">
                <a:solidFill>
                  <a:schemeClr val="tx1"/>
                </a:solidFill>
                <a:latin typeface="Calibri"/>
                <a:cs typeface="Calibri"/>
              </a:defRPr>
            </a:lvl1pPr>
          </a:lstStyle>
          <a:p>
            <a:endParaRPr/>
          </a:p>
        </p:txBody>
      </p:sp>
      <p:sp>
        <p:nvSpPr>
          <p:cNvPr id="3" name="Holder 3"/>
          <p:cNvSpPr>
            <a:spLocks noGrp="1"/>
          </p:cNvSpPr>
          <p:nvPr>
            <p:ph type="body" idx="1"/>
          </p:nvPr>
        </p:nvSpPr>
        <p:spPr>
          <a:xfrm>
            <a:off x="850874" y="2351023"/>
            <a:ext cx="7377430" cy="429958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hyperlink" Target="http://www.paruluniversity.ac.in/"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2157857" y="1632661"/>
            <a:ext cx="6376543" cy="1089401"/>
          </a:xfrm>
          <a:prstGeom prst="rect">
            <a:avLst/>
          </a:prstGeom>
        </p:spPr>
        <p:txBody>
          <a:bodyPr vert="horz" wrap="square" lIns="0" tIns="12065" rIns="0" bIns="0" rtlCol="0">
            <a:spAutoFit/>
          </a:bodyPr>
          <a:lstStyle/>
          <a:p>
            <a:pPr marL="15240">
              <a:lnSpc>
                <a:spcPct val="100000"/>
              </a:lnSpc>
              <a:spcBef>
                <a:spcPts val="95"/>
              </a:spcBef>
            </a:pPr>
            <a:r>
              <a:rPr lang="en-US" dirty="0"/>
              <a:t>Understanding Open-Source Ecosystem: </a:t>
            </a:r>
            <a:endParaRPr spc="-25" dirty="0"/>
          </a:p>
        </p:txBody>
      </p:sp>
      <p:sp>
        <p:nvSpPr>
          <p:cNvPr id="4" name="object 4"/>
          <p:cNvSpPr txBox="1"/>
          <p:nvPr/>
        </p:nvSpPr>
        <p:spPr>
          <a:xfrm>
            <a:off x="2705226" y="2871342"/>
            <a:ext cx="3737610" cy="1027845"/>
          </a:xfrm>
          <a:prstGeom prst="rect">
            <a:avLst/>
          </a:prstGeom>
        </p:spPr>
        <p:txBody>
          <a:bodyPr vert="horz" wrap="square" lIns="0" tIns="12065" rIns="0" bIns="0" rtlCol="0">
            <a:spAutoFit/>
          </a:bodyPr>
          <a:lstStyle/>
          <a:p>
            <a:pPr algn="ctr">
              <a:lnSpc>
                <a:spcPct val="100000"/>
              </a:lnSpc>
              <a:spcBef>
                <a:spcPts val="95"/>
              </a:spcBef>
            </a:pPr>
            <a:r>
              <a:rPr lang="en-US" sz="2200" b="1" spc="-20" dirty="0" smtClean="0">
                <a:latin typeface="Calibri"/>
                <a:cs typeface="Calibri"/>
              </a:rPr>
              <a:t>AKASH PATIL </a:t>
            </a:r>
            <a:r>
              <a:rPr sz="2200" b="1" spc="-20" dirty="0" smtClean="0">
                <a:latin typeface="Calibri"/>
                <a:cs typeface="Calibri"/>
              </a:rPr>
              <a:t>,</a:t>
            </a:r>
            <a:r>
              <a:rPr sz="2200" b="1" spc="20" dirty="0" smtClean="0">
                <a:latin typeface="Calibri"/>
                <a:cs typeface="Calibri"/>
              </a:rPr>
              <a:t> </a:t>
            </a:r>
            <a:r>
              <a:rPr sz="2200" spc="-20" dirty="0">
                <a:latin typeface="Calibri"/>
                <a:cs typeface="Calibri"/>
              </a:rPr>
              <a:t>Assistant</a:t>
            </a:r>
            <a:r>
              <a:rPr sz="2200" spc="50" dirty="0">
                <a:latin typeface="Calibri"/>
                <a:cs typeface="Calibri"/>
              </a:rPr>
              <a:t> </a:t>
            </a:r>
            <a:r>
              <a:rPr sz="2200" spc="-20" dirty="0">
                <a:latin typeface="Calibri"/>
                <a:cs typeface="Calibri"/>
              </a:rPr>
              <a:t>Professor</a:t>
            </a:r>
            <a:endParaRPr sz="2200" dirty="0">
              <a:latin typeface="Calibri"/>
              <a:cs typeface="Calibri"/>
            </a:endParaRPr>
          </a:p>
          <a:p>
            <a:pPr algn="ctr">
              <a:lnSpc>
                <a:spcPct val="100000"/>
              </a:lnSpc>
              <a:spcBef>
                <a:spcPts val="25"/>
              </a:spcBef>
            </a:pPr>
            <a:r>
              <a:rPr sz="2200" spc="-15" dirty="0">
                <a:latin typeface="Calibri"/>
                <a:cs typeface="Calibri"/>
              </a:rPr>
              <a:t>Computer</a:t>
            </a:r>
            <a:r>
              <a:rPr sz="2200" spc="25" dirty="0">
                <a:latin typeface="Calibri"/>
                <a:cs typeface="Calibri"/>
              </a:rPr>
              <a:t> </a:t>
            </a:r>
            <a:r>
              <a:rPr sz="2200" spc="-10" dirty="0">
                <a:latin typeface="Calibri"/>
                <a:cs typeface="Calibri"/>
              </a:rPr>
              <a:t>Science</a:t>
            </a:r>
            <a:r>
              <a:rPr sz="2200" spc="25" dirty="0">
                <a:latin typeface="Calibri"/>
                <a:cs typeface="Calibri"/>
              </a:rPr>
              <a:t> </a:t>
            </a:r>
            <a:r>
              <a:rPr sz="2200" spc="-5" dirty="0">
                <a:latin typeface="Calibri"/>
                <a:cs typeface="Calibri"/>
              </a:rPr>
              <a:t>&amp;</a:t>
            </a:r>
            <a:r>
              <a:rPr sz="2200" spc="5" dirty="0">
                <a:latin typeface="Calibri"/>
                <a:cs typeface="Calibri"/>
              </a:rPr>
              <a:t> </a:t>
            </a:r>
            <a:r>
              <a:rPr sz="2200" spc="-10" dirty="0">
                <a:latin typeface="Calibri"/>
                <a:cs typeface="Calibri"/>
              </a:rPr>
              <a:t>Engineering</a:t>
            </a:r>
            <a:endParaRPr sz="2200" dirty="0">
              <a:latin typeface="Calibri"/>
              <a:cs typeface="Calibri"/>
            </a:endParaRPr>
          </a:p>
        </p:txBody>
      </p:sp>
      <p:grpSp>
        <p:nvGrpSpPr>
          <p:cNvPr id="5" name="object 5"/>
          <p:cNvGrpSpPr/>
          <p:nvPr/>
        </p:nvGrpSpPr>
        <p:grpSpPr>
          <a:xfrm>
            <a:off x="1417319" y="498348"/>
            <a:ext cx="7512050" cy="6144895"/>
            <a:chOff x="1417319" y="498348"/>
            <a:chExt cx="7512050" cy="6144895"/>
          </a:xfrm>
        </p:grpSpPr>
        <p:pic>
          <p:nvPicPr>
            <p:cNvPr id="6" name="object 6"/>
            <p:cNvPicPr/>
            <p:nvPr/>
          </p:nvPicPr>
          <p:blipFill>
            <a:blip r:embed="rId3" cstate="print"/>
            <a:stretch>
              <a:fillRect/>
            </a:stretch>
          </p:blipFill>
          <p:spPr>
            <a:xfrm>
              <a:off x="3383280" y="498348"/>
              <a:ext cx="2377440" cy="630936"/>
            </a:xfrm>
            <a:prstGeom prst="rect">
              <a:avLst/>
            </a:prstGeom>
          </p:spPr>
        </p:pic>
        <p:sp>
          <p:nvSpPr>
            <p:cNvPr id="7" name="object 7"/>
            <p:cNvSpPr/>
            <p:nvPr/>
          </p:nvSpPr>
          <p:spPr>
            <a:xfrm>
              <a:off x="1417319" y="2738627"/>
              <a:ext cx="6286500" cy="0"/>
            </a:xfrm>
            <a:custGeom>
              <a:avLst/>
              <a:gdLst/>
              <a:ahLst/>
              <a:cxnLst/>
              <a:rect l="l" t="t" r="r" b="b"/>
              <a:pathLst>
                <a:path w="6286500">
                  <a:moveTo>
                    <a:pt x="0" y="0"/>
                  </a:moveTo>
                  <a:lnTo>
                    <a:pt x="6286500" y="0"/>
                  </a:lnTo>
                </a:path>
              </a:pathLst>
            </a:custGeom>
            <a:ln w="9144">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17319" y="2692908"/>
              <a:ext cx="96012" cy="91439"/>
            </a:xfrm>
            <a:prstGeom prst="rect">
              <a:avLst/>
            </a:prstGeom>
          </p:spPr>
        </p:pic>
        <p:pic>
          <p:nvPicPr>
            <p:cNvPr id="9" name="object 9"/>
            <p:cNvPicPr/>
            <p:nvPr/>
          </p:nvPicPr>
          <p:blipFill>
            <a:blip r:embed="rId4" cstate="print"/>
            <a:stretch>
              <a:fillRect/>
            </a:stretch>
          </p:blipFill>
          <p:spPr>
            <a:xfrm>
              <a:off x="7630667" y="2692908"/>
              <a:ext cx="96011" cy="91439"/>
            </a:xfrm>
            <a:prstGeom prst="rect">
              <a:avLst/>
            </a:prstGeom>
          </p:spPr>
        </p:pic>
        <p:pic>
          <p:nvPicPr>
            <p:cNvPr id="10" name="object 10"/>
            <p:cNvPicPr/>
            <p:nvPr/>
          </p:nvPicPr>
          <p:blipFill>
            <a:blip r:embed="rId5" cstate="print"/>
            <a:stretch>
              <a:fillRect/>
            </a:stretch>
          </p:blipFill>
          <p:spPr>
            <a:xfrm>
              <a:off x="8316467" y="6030468"/>
              <a:ext cx="612648" cy="612647"/>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Operating Systems:</a:t>
            </a:r>
            <a:endParaRPr sz="3000" dirty="0"/>
          </a:p>
        </p:txBody>
      </p:sp>
      <p:sp>
        <p:nvSpPr>
          <p:cNvPr id="3" name="object 3"/>
          <p:cNvSpPr txBox="1"/>
          <p:nvPr/>
        </p:nvSpPr>
        <p:spPr>
          <a:xfrm>
            <a:off x="328066" y="2465272"/>
            <a:ext cx="8568055" cy="3893374"/>
          </a:xfrm>
          <a:prstGeom prst="rect">
            <a:avLst/>
          </a:prstGeom>
        </p:spPr>
        <p:txBody>
          <a:bodyPr vert="horz" wrap="square" lIns="0" tIns="15240" rIns="0" bIns="0" rtlCol="0">
            <a:spAutoFit/>
          </a:bodyPr>
          <a:lstStyle/>
          <a:p>
            <a:r>
              <a:rPr lang="en-US" b="1" dirty="0" err="1"/>
              <a:t>ReactOS</a:t>
            </a:r>
            <a:r>
              <a:rPr lang="en-US" b="1" dirty="0"/>
              <a:t>:</a:t>
            </a:r>
            <a:endParaRPr lang="en-US" dirty="0"/>
          </a:p>
          <a:p>
            <a:pPr lvl="1"/>
            <a:r>
              <a:rPr lang="en-US" b="1" dirty="0"/>
              <a:t>Description:</a:t>
            </a:r>
            <a:r>
              <a:rPr lang="en-US" dirty="0"/>
              <a:t> </a:t>
            </a:r>
            <a:r>
              <a:rPr lang="en-US" dirty="0" err="1"/>
              <a:t>ReactOS</a:t>
            </a:r>
            <a:r>
              <a:rPr lang="en-US" dirty="0"/>
              <a:t> is an open-source operating system that aims to be compatible with Windows applications and drivers. It is a work in progress and seeks to provide a free and open-source alternative to Microsoft Windows</a:t>
            </a:r>
            <a:r>
              <a:rPr lang="en-US" dirty="0" smtClean="0"/>
              <a:t>.</a:t>
            </a:r>
          </a:p>
          <a:p>
            <a:pPr lvl="1"/>
            <a:endParaRPr lang="en-US" dirty="0"/>
          </a:p>
          <a:p>
            <a:r>
              <a:rPr lang="en-US" b="1" dirty="0"/>
              <a:t>Haiku:</a:t>
            </a:r>
            <a:endParaRPr lang="en-US" dirty="0"/>
          </a:p>
          <a:p>
            <a:pPr lvl="1"/>
            <a:r>
              <a:rPr lang="en-US" b="1" dirty="0"/>
              <a:t>Description:</a:t>
            </a:r>
            <a:r>
              <a:rPr lang="en-US" dirty="0"/>
              <a:t> Haiku is an open-source operating system inspired by the Be Operating System (BeOS). It is designed for personal computing and provides a modern, consistent user interface</a:t>
            </a:r>
            <a:r>
              <a:rPr lang="en-US" dirty="0" smtClean="0"/>
              <a:t>.</a:t>
            </a:r>
          </a:p>
          <a:p>
            <a:pPr lvl="1"/>
            <a:endParaRPr lang="en-US" dirty="0"/>
          </a:p>
          <a:p>
            <a:r>
              <a:rPr lang="en-US" b="1" dirty="0" err="1"/>
              <a:t>FreeDOS</a:t>
            </a:r>
            <a:r>
              <a:rPr lang="en-US" b="1" dirty="0"/>
              <a:t>:</a:t>
            </a:r>
            <a:endParaRPr lang="en-US" dirty="0"/>
          </a:p>
          <a:p>
            <a:pPr lvl="1"/>
            <a:r>
              <a:rPr lang="en-US" b="1" dirty="0"/>
              <a:t>Description:</a:t>
            </a:r>
            <a:r>
              <a:rPr lang="en-US" dirty="0"/>
              <a:t> </a:t>
            </a:r>
            <a:r>
              <a:rPr lang="en-US" dirty="0" err="1"/>
              <a:t>FreeDOS</a:t>
            </a:r>
            <a:r>
              <a:rPr lang="en-US" dirty="0"/>
              <a:t> is a free and open-source operating system compatible with MS-DOS. It is primarily used for running legacy software and games that require a DOS environment.</a:t>
            </a:r>
          </a:p>
        </p:txBody>
      </p:sp>
    </p:spTree>
    <p:extLst>
      <p:ext uri="{BB962C8B-B14F-4D97-AF65-F5344CB8AC3E}">
        <p14:creationId xmlns:p14="http://schemas.microsoft.com/office/powerpoint/2010/main" val="2842955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Operating Systems:</a:t>
            </a:r>
            <a:endParaRPr sz="3000" dirty="0"/>
          </a:p>
        </p:txBody>
      </p:sp>
      <p:sp>
        <p:nvSpPr>
          <p:cNvPr id="3" name="object 3"/>
          <p:cNvSpPr txBox="1"/>
          <p:nvPr/>
        </p:nvSpPr>
        <p:spPr>
          <a:xfrm>
            <a:off x="328066" y="2465272"/>
            <a:ext cx="8568055" cy="3893374"/>
          </a:xfrm>
          <a:prstGeom prst="rect">
            <a:avLst/>
          </a:prstGeom>
        </p:spPr>
        <p:txBody>
          <a:bodyPr vert="horz" wrap="square" lIns="0" tIns="15240" rIns="0" bIns="0" rtlCol="0">
            <a:spAutoFit/>
          </a:bodyPr>
          <a:lstStyle/>
          <a:p>
            <a:r>
              <a:rPr lang="en-US" b="1" dirty="0"/>
              <a:t>Tails:</a:t>
            </a:r>
            <a:endParaRPr lang="en-US" dirty="0"/>
          </a:p>
          <a:p>
            <a:pPr lvl="1"/>
            <a:r>
              <a:rPr lang="en-US" b="1" dirty="0"/>
              <a:t>Description:</a:t>
            </a:r>
            <a:r>
              <a:rPr lang="en-US" dirty="0"/>
              <a:t> Tails (The Amnesic Incognito Live System) is a privacy-focused live operating system that aims to leave no trace unless explicitly asked. It is designed to be booted as a live USB or DVD</a:t>
            </a:r>
            <a:r>
              <a:rPr lang="en-US" dirty="0" smtClean="0"/>
              <a:t>.</a:t>
            </a:r>
          </a:p>
          <a:p>
            <a:pPr lvl="1"/>
            <a:endParaRPr lang="en-US" dirty="0"/>
          </a:p>
          <a:p>
            <a:r>
              <a:rPr lang="en-US" b="1" dirty="0" err="1"/>
              <a:t>OpenWrt</a:t>
            </a:r>
            <a:r>
              <a:rPr lang="en-US" b="1" dirty="0"/>
              <a:t>:</a:t>
            </a:r>
            <a:endParaRPr lang="en-US" dirty="0"/>
          </a:p>
          <a:p>
            <a:pPr lvl="1"/>
            <a:r>
              <a:rPr lang="en-US" b="1" dirty="0"/>
              <a:t>Description:</a:t>
            </a:r>
            <a:r>
              <a:rPr lang="en-US" dirty="0"/>
              <a:t> </a:t>
            </a:r>
            <a:r>
              <a:rPr lang="en-US" dirty="0" err="1"/>
              <a:t>OpenWrt</a:t>
            </a:r>
            <a:r>
              <a:rPr lang="en-US" dirty="0"/>
              <a:t> is an open-source firmware for embedded devices such as routers. It provides a customizable Linux distribution for networking devices</a:t>
            </a:r>
            <a:r>
              <a:rPr lang="en-US" dirty="0" smtClean="0"/>
              <a:t>.</a:t>
            </a:r>
          </a:p>
          <a:p>
            <a:pPr lvl="1"/>
            <a:endParaRPr lang="en-US" dirty="0"/>
          </a:p>
          <a:p>
            <a:r>
              <a:rPr lang="en-US" b="1" dirty="0"/>
              <a:t>Chromium OS:</a:t>
            </a:r>
            <a:endParaRPr lang="en-US" dirty="0"/>
          </a:p>
          <a:p>
            <a:pPr lvl="1"/>
            <a:r>
              <a:rPr lang="en-US" b="1" dirty="0"/>
              <a:t>Description:</a:t>
            </a:r>
            <a:r>
              <a:rPr lang="en-US" dirty="0"/>
              <a:t> Chromium OS is the open-source project behind Google's Chrome OS. While Chrome OS is Google's commercial version designed for </a:t>
            </a:r>
            <a:r>
              <a:rPr lang="en-US" dirty="0" err="1"/>
              <a:t>Chromebooks</a:t>
            </a:r>
            <a:r>
              <a:rPr lang="en-US" dirty="0"/>
              <a:t>, Chromium OS is available as an open-source project that developers can use and modify.</a:t>
            </a:r>
          </a:p>
        </p:txBody>
      </p:sp>
    </p:spTree>
    <p:extLst>
      <p:ext uri="{BB962C8B-B14F-4D97-AF65-F5344CB8AC3E}">
        <p14:creationId xmlns:p14="http://schemas.microsoft.com/office/powerpoint/2010/main" val="2177418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Operating Systems:</a:t>
            </a:r>
            <a:endParaRPr sz="3000" dirty="0"/>
          </a:p>
        </p:txBody>
      </p:sp>
      <p:sp>
        <p:nvSpPr>
          <p:cNvPr id="3" name="object 3"/>
          <p:cNvSpPr txBox="1"/>
          <p:nvPr/>
        </p:nvSpPr>
        <p:spPr>
          <a:xfrm>
            <a:off x="328066" y="2465272"/>
            <a:ext cx="8568055" cy="3893374"/>
          </a:xfrm>
          <a:prstGeom prst="rect">
            <a:avLst/>
          </a:prstGeom>
        </p:spPr>
        <p:txBody>
          <a:bodyPr vert="horz" wrap="square" lIns="0" tIns="15240" rIns="0" bIns="0" rtlCol="0">
            <a:spAutoFit/>
          </a:bodyPr>
          <a:lstStyle/>
          <a:p>
            <a:r>
              <a:rPr lang="en-US" b="1" dirty="0"/>
              <a:t>GNU Hurd:</a:t>
            </a:r>
            <a:endParaRPr lang="en-US" dirty="0"/>
          </a:p>
          <a:p>
            <a:pPr lvl="1"/>
            <a:r>
              <a:rPr lang="en-US" b="1" dirty="0"/>
              <a:t>Description:</a:t>
            </a:r>
            <a:r>
              <a:rPr lang="en-US" dirty="0"/>
              <a:t> GNU Hurd is a collection of servers that run on top of a microkernel, forming the basis of the GNU operating system. While it is less commonly used than the Linux kernel in the GNU system, it is an ongoing project.</a:t>
            </a:r>
          </a:p>
          <a:p>
            <a:endParaRPr lang="en-US" b="1" dirty="0" smtClean="0"/>
          </a:p>
          <a:p>
            <a:r>
              <a:rPr lang="en-US" b="1" dirty="0" smtClean="0"/>
              <a:t>AOSC </a:t>
            </a:r>
            <a:r>
              <a:rPr lang="en-US" b="1" dirty="0"/>
              <a:t>OS:</a:t>
            </a:r>
            <a:endParaRPr lang="en-US" dirty="0"/>
          </a:p>
          <a:p>
            <a:r>
              <a:rPr lang="en-US" b="1" dirty="0"/>
              <a:t>Description:</a:t>
            </a:r>
            <a:r>
              <a:rPr lang="en-US" dirty="0"/>
              <a:t> AOSC OS is an open-source Linux distribution that aims to provide a simple, reliable, and user-friendly experience. It supports multiple architectures and includes a variety of desktop environments</a:t>
            </a:r>
            <a:r>
              <a:rPr lang="en-US" dirty="0" smtClean="0"/>
              <a:t>.</a:t>
            </a:r>
          </a:p>
          <a:p>
            <a:endParaRPr lang="en-US" dirty="0"/>
          </a:p>
          <a:p>
            <a:r>
              <a:rPr lang="en-US" dirty="0"/>
              <a:t>These operating systems vary in their intended use cases, ranging from general-purpose computing to specialized applications like networking or privacy-focused systems. The open-source nature of these projects promotes collaboration, transparency, and customization by allowing users and developers to inspect, modify, and distribute the source code.</a:t>
            </a:r>
          </a:p>
        </p:txBody>
      </p:sp>
    </p:spTree>
    <p:extLst>
      <p:ext uri="{BB962C8B-B14F-4D97-AF65-F5344CB8AC3E}">
        <p14:creationId xmlns:p14="http://schemas.microsoft.com/office/powerpoint/2010/main" val="344009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Hardware</a:t>
            </a:r>
            <a:endParaRPr sz="3000" dirty="0"/>
          </a:p>
        </p:txBody>
      </p:sp>
      <p:sp>
        <p:nvSpPr>
          <p:cNvPr id="3" name="object 3"/>
          <p:cNvSpPr txBox="1"/>
          <p:nvPr/>
        </p:nvSpPr>
        <p:spPr>
          <a:xfrm>
            <a:off x="328066" y="2465272"/>
            <a:ext cx="8568055" cy="3893374"/>
          </a:xfrm>
          <a:prstGeom prst="rect">
            <a:avLst/>
          </a:prstGeom>
        </p:spPr>
        <p:txBody>
          <a:bodyPr vert="horz" wrap="square" lIns="0" tIns="15240" rIns="0" bIns="0" rtlCol="0">
            <a:spAutoFit/>
          </a:bodyPr>
          <a:lstStyle/>
          <a:p>
            <a:r>
              <a:rPr lang="en-US" dirty="0"/>
              <a:t>Open-source hardware refers to physical devices, components, and systems whose designs are made available to the public. This allows anyone to study, modify, distribute, and even manufacture the hardware based on the provided specifications. </a:t>
            </a:r>
            <a:endParaRPr lang="en-US" dirty="0" smtClean="0"/>
          </a:p>
          <a:p>
            <a:endParaRPr lang="en-US" dirty="0"/>
          </a:p>
          <a:p>
            <a:r>
              <a:rPr lang="en-US" dirty="0" smtClean="0"/>
              <a:t>Similar </a:t>
            </a:r>
            <a:r>
              <a:rPr lang="en-US" dirty="0"/>
              <a:t>to open-source software, the philosophy behind open-source hardware is rooted in transparency, collaboration, and the idea that sharing designs can lead to innovation and improvement</a:t>
            </a:r>
            <a:r>
              <a:rPr lang="en-US" dirty="0" smtClean="0"/>
              <a:t>.</a:t>
            </a:r>
          </a:p>
          <a:p>
            <a:endParaRPr lang="en-US" dirty="0" smtClean="0"/>
          </a:p>
          <a:p>
            <a:r>
              <a:rPr lang="en-US" dirty="0"/>
              <a:t>Here are some key aspects of open-source hardware:</a:t>
            </a:r>
          </a:p>
          <a:p>
            <a:r>
              <a:rPr lang="en-US" b="1" dirty="0"/>
              <a:t>Hardware Designs:</a:t>
            </a:r>
            <a:endParaRPr lang="en-US" dirty="0"/>
          </a:p>
          <a:p>
            <a:pPr lvl="1"/>
            <a:r>
              <a:rPr lang="en-US" dirty="0"/>
              <a:t>Open-source hardware projects typically provide detailed documentation, schematics, and design files that describe how the hardware is built. This information is often shared through platforms like </a:t>
            </a:r>
            <a:r>
              <a:rPr lang="en-US" dirty="0" err="1"/>
              <a:t>GitHub</a:t>
            </a:r>
            <a:r>
              <a:rPr lang="en-US" dirty="0"/>
              <a:t>.</a:t>
            </a:r>
          </a:p>
          <a:p>
            <a:endParaRPr lang="en-US" dirty="0"/>
          </a:p>
        </p:txBody>
      </p:sp>
    </p:spTree>
    <p:extLst>
      <p:ext uri="{BB962C8B-B14F-4D97-AF65-F5344CB8AC3E}">
        <p14:creationId xmlns:p14="http://schemas.microsoft.com/office/powerpoint/2010/main" val="729635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Hardware</a:t>
            </a:r>
            <a:endParaRPr sz="3000" dirty="0"/>
          </a:p>
        </p:txBody>
      </p:sp>
      <p:sp>
        <p:nvSpPr>
          <p:cNvPr id="3" name="object 3"/>
          <p:cNvSpPr txBox="1"/>
          <p:nvPr/>
        </p:nvSpPr>
        <p:spPr>
          <a:xfrm>
            <a:off x="328066" y="2465272"/>
            <a:ext cx="8568055" cy="3062377"/>
          </a:xfrm>
          <a:prstGeom prst="rect">
            <a:avLst/>
          </a:prstGeom>
        </p:spPr>
        <p:txBody>
          <a:bodyPr vert="horz" wrap="square" lIns="0" tIns="15240" rIns="0" bIns="0" rtlCol="0">
            <a:spAutoFit/>
          </a:bodyPr>
          <a:lstStyle/>
          <a:p>
            <a:r>
              <a:rPr lang="en-US" b="1" dirty="0"/>
              <a:t>Licensing:</a:t>
            </a:r>
            <a:endParaRPr lang="en-US" dirty="0"/>
          </a:p>
          <a:p>
            <a:pPr lvl="1"/>
            <a:r>
              <a:rPr lang="en-US" dirty="0"/>
              <a:t>Just like open-source software, open-source hardware is released under specific licenses that dictate how the designs can be used, modified, and shared. Common licenses include the CERN Open Hardware License (OHL), TAPR Open Hardware License, and Creative Commons licenses</a:t>
            </a:r>
            <a:r>
              <a:rPr lang="en-US" dirty="0" smtClean="0"/>
              <a:t>.</a:t>
            </a:r>
          </a:p>
          <a:p>
            <a:pPr lvl="1"/>
            <a:endParaRPr lang="en-US" dirty="0"/>
          </a:p>
          <a:p>
            <a:r>
              <a:rPr lang="en-US" b="1" dirty="0"/>
              <a:t>Community Collaboration:</a:t>
            </a:r>
            <a:endParaRPr lang="en-US" dirty="0"/>
          </a:p>
          <a:p>
            <a:pPr lvl="1"/>
            <a:r>
              <a:rPr lang="en-US" dirty="0"/>
              <a:t>Open-source hardware projects benefit from community collaboration. Developers, engineers, and enthusiasts can contribute to the improvement of designs, report issues, and propose modifications. This collaborative approach can lead to more robust and innovative hardware.</a:t>
            </a:r>
          </a:p>
        </p:txBody>
      </p:sp>
    </p:spTree>
    <p:extLst>
      <p:ext uri="{BB962C8B-B14F-4D97-AF65-F5344CB8AC3E}">
        <p14:creationId xmlns:p14="http://schemas.microsoft.com/office/powerpoint/2010/main" val="2577820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Hardware</a:t>
            </a:r>
            <a:endParaRPr sz="3000" dirty="0"/>
          </a:p>
        </p:txBody>
      </p:sp>
      <p:sp>
        <p:nvSpPr>
          <p:cNvPr id="3" name="object 3"/>
          <p:cNvSpPr txBox="1"/>
          <p:nvPr/>
        </p:nvSpPr>
        <p:spPr>
          <a:xfrm>
            <a:off x="328066" y="2465272"/>
            <a:ext cx="8568055" cy="3616375"/>
          </a:xfrm>
          <a:prstGeom prst="rect">
            <a:avLst/>
          </a:prstGeom>
        </p:spPr>
        <p:txBody>
          <a:bodyPr vert="horz" wrap="square" lIns="0" tIns="15240" rIns="0" bIns="0" rtlCol="0">
            <a:spAutoFit/>
          </a:bodyPr>
          <a:lstStyle/>
          <a:p>
            <a:r>
              <a:rPr lang="en-US" b="1" dirty="0"/>
              <a:t>Examples of Open-Source Hardware:</a:t>
            </a:r>
            <a:endParaRPr lang="en-US" dirty="0"/>
          </a:p>
          <a:p>
            <a:r>
              <a:rPr lang="en-US" b="1" dirty="0" err="1"/>
              <a:t>Arduino</a:t>
            </a:r>
            <a:r>
              <a:rPr lang="en-US" b="1" dirty="0"/>
              <a:t>:</a:t>
            </a:r>
            <a:endParaRPr lang="en-US" dirty="0"/>
          </a:p>
          <a:p>
            <a:pPr lvl="1"/>
            <a:r>
              <a:rPr lang="en-US" dirty="0" err="1"/>
              <a:t>Arduino</a:t>
            </a:r>
            <a:r>
              <a:rPr lang="en-US" dirty="0"/>
              <a:t> is an open-source hardware and software platform designed for hobbyists, artists, and developers to create interactive electronic projects. </a:t>
            </a:r>
            <a:r>
              <a:rPr lang="en-US" dirty="0" err="1"/>
              <a:t>Arduino</a:t>
            </a:r>
            <a:r>
              <a:rPr lang="en-US" dirty="0"/>
              <a:t> boards are widely used for prototyping and education.</a:t>
            </a:r>
          </a:p>
          <a:p>
            <a:r>
              <a:rPr lang="en-US" b="1" dirty="0"/>
              <a:t>Raspberry Pi:</a:t>
            </a:r>
            <a:endParaRPr lang="en-US" dirty="0"/>
          </a:p>
          <a:p>
            <a:pPr lvl="1"/>
            <a:r>
              <a:rPr lang="en-US" dirty="0"/>
              <a:t>While the Raspberry Pi's hardware is not entirely open source, its schematics are available for reference, and it has a large community contributing to its ecosystem. The Raspberry Pi Foundation promotes accessibility to computing and digital skills.</a:t>
            </a:r>
          </a:p>
          <a:p>
            <a:r>
              <a:rPr lang="en-US" b="1" dirty="0"/>
              <a:t>Open Source Ecology (OSE):</a:t>
            </a:r>
            <a:endParaRPr lang="en-US" dirty="0"/>
          </a:p>
          <a:p>
            <a:pPr lvl="1"/>
            <a:r>
              <a:rPr lang="en-US" dirty="0"/>
              <a:t>OSE is a project that aims to create open-source blueprints for building essential machines and tools needed for a sustainable and self-sufficient community. Examples include 3D printers, tractors, and other industrial machines.</a:t>
            </a:r>
          </a:p>
        </p:txBody>
      </p:sp>
    </p:spTree>
    <p:extLst>
      <p:ext uri="{BB962C8B-B14F-4D97-AF65-F5344CB8AC3E}">
        <p14:creationId xmlns:p14="http://schemas.microsoft.com/office/powerpoint/2010/main" val="2535318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Hardware</a:t>
            </a:r>
            <a:endParaRPr sz="3000" dirty="0"/>
          </a:p>
        </p:txBody>
      </p:sp>
      <p:sp>
        <p:nvSpPr>
          <p:cNvPr id="3" name="object 3"/>
          <p:cNvSpPr txBox="1"/>
          <p:nvPr/>
        </p:nvSpPr>
        <p:spPr>
          <a:xfrm>
            <a:off x="328066" y="2465272"/>
            <a:ext cx="8568055" cy="4170372"/>
          </a:xfrm>
          <a:prstGeom prst="rect">
            <a:avLst/>
          </a:prstGeom>
        </p:spPr>
        <p:txBody>
          <a:bodyPr vert="horz" wrap="square" lIns="0" tIns="15240" rIns="0" bIns="0" rtlCol="0">
            <a:spAutoFit/>
          </a:bodyPr>
          <a:lstStyle/>
          <a:p>
            <a:r>
              <a:rPr lang="en-US" b="1" dirty="0" smtClean="0"/>
              <a:t>Fab </a:t>
            </a:r>
            <a:r>
              <a:rPr lang="en-US" b="1" dirty="0"/>
              <a:t>Labs and </a:t>
            </a:r>
            <a:r>
              <a:rPr lang="en-US" b="1" dirty="0" err="1"/>
              <a:t>Makerspaces</a:t>
            </a:r>
            <a:r>
              <a:rPr lang="en-US" b="1" dirty="0"/>
              <a:t>:</a:t>
            </a:r>
            <a:endParaRPr lang="en-US" dirty="0"/>
          </a:p>
          <a:p>
            <a:pPr lvl="1"/>
            <a:r>
              <a:rPr lang="en-US" dirty="0"/>
              <a:t>Fab Labs (fabrication laboratories) and </a:t>
            </a:r>
            <a:r>
              <a:rPr lang="en-US" dirty="0" err="1"/>
              <a:t>makerspaces</a:t>
            </a:r>
            <a:r>
              <a:rPr lang="en-US" dirty="0"/>
              <a:t> often embrace open-source hardware principles. These are community spaces equipped with tools and resources for individuals to create and prototype physical projects collaboratively</a:t>
            </a:r>
            <a:r>
              <a:rPr lang="en-US" dirty="0" smtClean="0"/>
              <a:t>.</a:t>
            </a:r>
          </a:p>
          <a:p>
            <a:pPr lvl="1"/>
            <a:endParaRPr lang="en-US" dirty="0"/>
          </a:p>
          <a:p>
            <a:r>
              <a:rPr lang="en-US" b="1" dirty="0"/>
              <a:t>Open Source Computer Hardware:</a:t>
            </a:r>
            <a:endParaRPr lang="en-US" dirty="0"/>
          </a:p>
          <a:p>
            <a:pPr lvl="1"/>
            <a:r>
              <a:rPr lang="en-US" dirty="0"/>
              <a:t>Some projects focus on open-source computer hardware, including motherboards, CPUs, and graphics cards. While these projects might not yet have the same widespread adoption as traditional hardware, they contribute to the idea of a more open and transparent computing ecosystem</a:t>
            </a:r>
            <a:r>
              <a:rPr lang="en-US" dirty="0" smtClean="0"/>
              <a:t>.</a:t>
            </a:r>
          </a:p>
          <a:p>
            <a:pPr lvl="1"/>
            <a:endParaRPr lang="en-US" dirty="0"/>
          </a:p>
          <a:p>
            <a:pPr marL="742950" lvl="1" indent="-285750">
              <a:buFont typeface="Arial" panose="020B0604020202020204" pitchFamily="34" charset="0"/>
              <a:buChar char="•"/>
            </a:pPr>
            <a:r>
              <a:rPr lang="en-US" dirty="0" smtClean="0"/>
              <a:t>Open-source </a:t>
            </a:r>
            <a:r>
              <a:rPr lang="en-US" dirty="0"/>
              <a:t>hardware fosters innovation, education, and accessibility by allowing a diverse range of people to participate in the creation and improvement of technology. It can lead to more sustainable and customizable solutions, especially in fields like education, research, and community-driven projects.</a:t>
            </a:r>
          </a:p>
        </p:txBody>
      </p:sp>
    </p:spTree>
    <p:extLst>
      <p:ext uri="{BB962C8B-B14F-4D97-AF65-F5344CB8AC3E}">
        <p14:creationId xmlns:p14="http://schemas.microsoft.com/office/powerpoint/2010/main" val="993736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Calibri"/>
                <a:ea typeface="Calibri"/>
                <a:cs typeface="Calibri"/>
                <a:sym typeface="Calibri"/>
              </a:rPr>
              <a:t>Virtualization Technologies</a:t>
            </a:r>
            <a:endParaRPr sz="3000" b="1" dirty="0">
              <a:solidFill>
                <a:schemeClr val="lt1"/>
              </a:solidFill>
              <a:latin typeface="Calibri"/>
              <a:ea typeface="Calibri"/>
              <a:cs typeface="Calibri"/>
              <a:sym typeface="Calibri"/>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8" y="2276872"/>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a:p>
            <a:pPr marL="225425" marR="0" lvl="1" indent="0" algn="just" rtl="0">
              <a:spcBef>
                <a:spcPts val="0"/>
              </a:spcBef>
              <a:spcAft>
                <a:spcPts val="0"/>
              </a:spcAft>
              <a:buNone/>
            </a:pPr>
            <a:endParaRPr sz="2000" b="0" i="0" u="none" strike="noStrike" cap="none" dirty="0">
              <a:solidFill>
                <a:schemeClr val="dk2"/>
              </a:solidFill>
              <a:latin typeface="Calibri"/>
              <a:ea typeface="Calibri"/>
              <a:cs typeface="Calibri"/>
              <a:sym typeface="Calibri"/>
            </a:endParaRPr>
          </a:p>
        </p:txBody>
      </p:sp>
      <p:sp>
        <p:nvSpPr>
          <p:cNvPr id="120" name="Google Shape;120;p4"/>
          <p:cNvSpPr/>
          <p:nvPr/>
        </p:nvSpPr>
        <p:spPr>
          <a:xfrm>
            <a:off x="3275856" y="5654946"/>
            <a:ext cx="4572000" cy="307736"/>
          </a:xfrm>
          <a:prstGeom prst="rect">
            <a:avLst/>
          </a:prstGeom>
          <a:noFill/>
          <a:ln>
            <a:noFill/>
          </a:ln>
        </p:spPr>
        <p:txBody>
          <a:bodyPr spcFirstLastPara="1" wrap="square" lIns="91425" tIns="45700" rIns="91425" bIns="45700" anchor="t" anchorCtr="0">
            <a:sp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0191EAF7-5660-3733-B2F3-2DEC0A6D2E3E}"/>
              </a:ext>
            </a:extLst>
          </p:cNvPr>
          <p:cNvSpPr txBox="1"/>
          <p:nvPr/>
        </p:nvSpPr>
        <p:spPr>
          <a:xfrm>
            <a:off x="410547" y="2428173"/>
            <a:ext cx="8416212" cy="4185761"/>
          </a:xfrm>
          <a:prstGeom prst="rect">
            <a:avLst/>
          </a:prstGeom>
          <a:noFill/>
        </p:spPr>
        <p:txBody>
          <a:bodyPr wrap="square">
            <a:spAutoFit/>
          </a:bodyPr>
          <a:lstStyle/>
          <a:p>
            <a:pPr algn="just"/>
            <a:r>
              <a:rPr lang="en-IN" sz="1600" b="0" i="0" dirty="0">
                <a:solidFill>
                  <a:srgbClr val="374151"/>
                </a:solidFill>
                <a:effectLst/>
                <a:cs typeface="Calibri" panose="020F0502020204030204" pitchFamily="34" charset="0"/>
              </a:rPr>
              <a:t>Virtualization technologies are software-based technologies that allow multiple virtual instances of operating systems or applications to run on a single physical computer or server. Virtualization provides a way to utilize hardware resources more efficiently, improve scalability, and enhance the flexibility and manageability of IT environments.</a:t>
            </a:r>
            <a:r>
              <a:rPr lang="en-IN" sz="1800" b="0" i="0" dirty="0">
                <a:solidFill>
                  <a:srgbClr val="374151"/>
                </a:solidFill>
                <a:effectLst/>
                <a:cs typeface="Calibri" panose="020F0502020204030204" pitchFamily="34" charset="0"/>
              </a:rPr>
              <a:t> </a:t>
            </a:r>
            <a:endParaRPr lang="en-IN" b="0" i="0" dirty="0">
              <a:solidFill>
                <a:srgbClr val="374151"/>
              </a:solidFill>
              <a:effectLst/>
              <a:cs typeface="Calibri" panose="020F0502020204030204" pitchFamily="34" charset="0"/>
            </a:endParaRPr>
          </a:p>
          <a:p>
            <a:endParaRPr lang="en-IN" dirty="0">
              <a:solidFill>
                <a:srgbClr val="374151"/>
              </a:solidFill>
            </a:endParaRPr>
          </a:p>
          <a:p>
            <a:r>
              <a:rPr lang="en-IN" sz="1800" b="1" i="0" dirty="0">
                <a:solidFill>
                  <a:srgbClr val="374151"/>
                </a:solidFill>
                <a:effectLst/>
                <a:cs typeface="Calibri" panose="020F0502020204030204" pitchFamily="34" charset="0"/>
              </a:rPr>
              <a:t>Here are some of the key virtualization technologies:</a:t>
            </a:r>
          </a:p>
          <a:p>
            <a:endParaRPr lang="en-IN" sz="1800" b="1" dirty="0">
              <a:solidFill>
                <a:srgbClr val="374151"/>
              </a:solidFill>
              <a:cs typeface="Calibri" panose="020F0502020204030204" pitchFamily="34" charset="0"/>
            </a:endParaRPr>
          </a:p>
          <a:p>
            <a:pPr algn="l">
              <a:buFont typeface="+mj-lt"/>
              <a:buAutoNum type="arabicPeriod"/>
            </a:pPr>
            <a:r>
              <a:rPr lang="en-IN" sz="1600" b="1" i="0" dirty="0">
                <a:solidFill>
                  <a:srgbClr val="374151"/>
                </a:solidFill>
                <a:effectLst/>
                <a:cs typeface="Calibri" panose="020F0502020204030204" pitchFamily="34" charset="0"/>
              </a:rPr>
              <a:t>Xen:</a:t>
            </a:r>
            <a:r>
              <a:rPr lang="en-IN" sz="1600" b="0" i="0" dirty="0">
                <a:solidFill>
                  <a:srgbClr val="374151"/>
                </a:solidFill>
                <a:effectLst/>
                <a:cs typeface="Calibri" panose="020F0502020204030204" pitchFamily="34" charset="0"/>
              </a:rPr>
              <a:t> An open-source hypervisor developed by the Xen Project. It can run on both x86 and ARM architectures and is commonly used in cloud computing environments.</a:t>
            </a:r>
          </a:p>
          <a:p>
            <a:pPr algn="l">
              <a:buFont typeface="+mj-lt"/>
              <a:buAutoNum type="arabicPeriod"/>
            </a:pPr>
            <a:r>
              <a:rPr lang="en-IN" sz="1600" b="1" i="0" dirty="0">
                <a:solidFill>
                  <a:srgbClr val="374151"/>
                </a:solidFill>
                <a:effectLst/>
                <a:cs typeface="Calibri" panose="020F0502020204030204" pitchFamily="34" charset="0"/>
              </a:rPr>
              <a:t>Oracle VirtualBox:</a:t>
            </a:r>
            <a:r>
              <a:rPr lang="en-IN" sz="1600" b="0" i="0" dirty="0">
                <a:solidFill>
                  <a:srgbClr val="374151"/>
                </a:solidFill>
                <a:effectLst/>
                <a:cs typeface="Calibri" panose="020F0502020204030204" pitchFamily="34" charset="0"/>
              </a:rPr>
              <a:t> An open-source virtualization software that supports running multiple guest operating systems on various host systems.</a:t>
            </a:r>
          </a:p>
          <a:p>
            <a:pPr algn="l">
              <a:buFont typeface="+mj-lt"/>
              <a:buAutoNum type="arabicPeriod"/>
            </a:pPr>
            <a:r>
              <a:rPr lang="en-IN" sz="1600" dirty="0">
                <a:solidFill>
                  <a:srgbClr val="374151"/>
                </a:solidFill>
                <a:cs typeface="Calibri" panose="020F0502020204030204" pitchFamily="34" charset="0"/>
              </a:rPr>
              <a:t> </a:t>
            </a:r>
            <a:r>
              <a:rPr lang="en-IN" sz="1600" b="1" i="0" dirty="0">
                <a:effectLst/>
                <a:cs typeface="Calibri" panose="020F0502020204030204" pitchFamily="34" charset="0"/>
              </a:rPr>
              <a:t>Parallels Desktop:</a:t>
            </a:r>
            <a:r>
              <a:rPr lang="en-IN" sz="1600" b="0" i="0" dirty="0">
                <a:solidFill>
                  <a:srgbClr val="374151"/>
                </a:solidFill>
                <a:effectLst/>
                <a:cs typeface="Calibri" panose="020F0502020204030204" pitchFamily="34" charset="0"/>
              </a:rPr>
              <a:t> A virtualization software for macOS that enables users to run multiple guest operating systems on a Mac computer.</a:t>
            </a:r>
          </a:p>
          <a:p>
            <a:pPr algn="l">
              <a:buFont typeface="+mj-lt"/>
              <a:buAutoNum type="arabicPeriod"/>
            </a:pPr>
            <a:r>
              <a:rPr lang="en-IN" sz="1600" dirty="0">
                <a:solidFill>
                  <a:srgbClr val="374151"/>
                </a:solidFill>
                <a:cs typeface="Calibri" panose="020F0502020204030204" pitchFamily="34" charset="0"/>
              </a:rPr>
              <a:t> </a:t>
            </a:r>
            <a:r>
              <a:rPr lang="en-IN" sz="1600" b="1" i="0" dirty="0">
                <a:effectLst/>
                <a:cs typeface="Calibri" panose="020F0502020204030204" pitchFamily="34" charset="0"/>
              </a:rPr>
              <a:t>Microsoft App-V (Application Virtualization):</a:t>
            </a:r>
            <a:r>
              <a:rPr lang="en-IN" sz="1600" b="0" i="0" dirty="0">
                <a:solidFill>
                  <a:srgbClr val="374151"/>
                </a:solidFill>
                <a:effectLst/>
                <a:cs typeface="Calibri" panose="020F0502020204030204" pitchFamily="34" charset="0"/>
              </a:rPr>
              <a:t> Allows applications to be delivered to users as virtual applications, decoupling them from the underlying operating system.</a:t>
            </a:r>
          </a:p>
          <a:p>
            <a:endParaRPr lang="en-IN" b="1" dirty="0">
              <a:cs typeface="Calibri" panose="020F0502020204030204" pitchFamily="34" charset="0"/>
            </a:endParaRPr>
          </a:p>
        </p:txBody>
      </p:sp>
    </p:spTree>
    <p:extLst>
      <p:ext uri="{BB962C8B-B14F-4D97-AF65-F5344CB8AC3E}">
        <p14:creationId xmlns:p14="http://schemas.microsoft.com/office/powerpoint/2010/main" val="2085910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5" descr="C:\Users\parul\Desktop\Digital Learning Content.png"/>
          <p:cNvPicPr preferRelativeResize="0"/>
          <p:nvPr/>
        </p:nvPicPr>
        <p:blipFill rotWithShape="1">
          <a:blip r:embed="rId3">
            <a:alphaModFix/>
          </a:blip>
          <a:srcRect/>
          <a:stretch/>
        </p:blipFill>
        <p:spPr>
          <a:xfrm>
            <a:off x="-190500" y="0"/>
            <a:ext cx="9144000" cy="6900863"/>
          </a:xfrm>
          <a:prstGeom prst="rect">
            <a:avLst/>
          </a:prstGeom>
          <a:noFill/>
          <a:ln>
            <a:noFill/>
          </a:ln>
        </p:spPr>
      </p:pic>
      <p:pic>
        <p:nvPicPr>
          <p:cNvPr id="126" name="Google Shape;126;p5"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27" name="Google Shape;127;p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dirty="0"/>
          </a:p>
        </p:txBody>
      </p:sp>
      <p:sp>
        <p:nvSpPr>
          <p:cNvPr id="128" name="Google Shape;128;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29" name="Google Shape;129;p5"/>
          <p:cNvSpPr/>
          <p:nvPr/>
        </p:nvSpPr>
        <p:spPr>
          <a:xfrm>
            <a:off x="249238" y="2276872"/>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682625" marR="0" lvl="1" indent="-330200" algn="just"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225425" marR="0" lvl="1"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p:txBody>
      </p:sp>
      <p:sp>
        <p:nvSpPr>
          <p:cNvPr id="131" name="Google Shape;131;p5"/>
          <p:cNvSpPr/>
          <p:nvPr/>
        </p:nvSpPr>
        <p:spPr>
          <a:xfrm>
            <a:off x="460885" y="2573268"/>
            <a:ext cx="8356543" cy="3108503"/>
          </a:xfrm>
          <a:prstGeom prst="rect">
            <a:avLst/>
          </a:prstGeom>
          <a:noFill/>
          <a:ln>
            <a:noFill/>
          </a:ln>
        </p:spPr>
        <p:txBody>
          <a:bodyPr spcFirstLastPara="1" wrap="square" lIns="91425" tIns="45700" rIns="91425" bIns="45700" anchor="t" anchorCtr="0">
            <a:spAutoFit/>
          </a:bodyPr>
          <a:lstStyle/>
          <a:p>
            <a:pPr algn="just"/>
            <a:r>
              <a:rPr lang="en-IN" sz="1600" b="1" i="0" dirty="0">
                <a:solidFill>
                  <a:srgbClr val="374151"/>
                </a:solidFill>
                <a:effectLst/>
                <a:latin typeface="Calibri" panose="020F0502020204030204" pitchFamily="34" charset="0"/>
                <a:cs typeface="Calibri" panose="020F0502020204030204" pitchFamily="34" charset="0"/>
              </a:rPr>
              <a:t>5.Hypervisor (Virtual Machine Monitor - VMM):</a:t>
            </a:r>
            <a:r>
              <a:rPr lang="en-IN" sz="1600" b="0" i="0" dirty="0">
                <a:solidFill>
                  <a:srgbClr val="374151"/>
                </a:solidFill>
                <a:effectLst/>
                <a:latin typeface="Calibri" panose="020F0502020204030204" pitchFamily="34" charset="0"/>
                <a:cs typeface="Calibri" panose="020F0502020204030204" pitchFamily="34" charset="0"/>
              </a:rPr>
              <a:t> A hypervisor is a software layer that allows multiple virtual machines (VMs) to run on a single physical machine. There are two main types of hypervisors: Type 1 (bare-metal) and Type 2 (hosted). Type 1 hypervisors run directly on the hardware, while Type 2 hypervisors run on top of a host operating system.</a:t>
            </a:r>
          </a:p>
          <a:p>
            <a:pPr algn="just">
              <a:buFont typeface="+mj-lt"/>
              <a:buAutoNum type="arabicPeriod"/>
            </a:pPr>
            <a:endParaRPr lang="en-IN" sz="1600" dirty="0">
              <a:solidFill>
                <a:srgbClr val="374151"/>
              </a:solidFill>
              <a:latin typeface="Calibri" panose="020F0502020204030204" pitchFamily="34" charset="0"/>
              <a:cs typeface="Calibri" panose="020F0502020204030204" pitchFamily="34" charset="0"/>
            </a:endParaRPr>
          </a:p>
          <a:p>
            <a:pPr algn="just"/>
            <a:r>
              <a:rPr lang="en-IN" sz="1600" b="1" i="0" dirty="0">
                <a:solidFill>
                  <a:srgbClr val="374151"/>
                </a:solidFill>
                <a:effectLst/>
                <a:latin typeface="Calibri" panose="020F0502020204030204" pitchFamily="34" charset="0"/>
                <a:cs typeface="Calibri" panose="020F0502020204030204" pitchFamily="34" charset="0"/>
              </a:rPr>
              <a:t>6.VMware vSphere/</a:t>
            </a:r>
            <a:r>
              <a:rPr lang="en-IN" sz="1600" b="1" i="0" dirty="0" err="1">
                <a:solidFill>
                  <a:srgbClr val="374151"/>
                </a:solidFill>
                <a:effectLst/>
                <a:latin typeface="Calibri" panose="020F0502020204030204" pitchFamily="34" charset="0"/>
                <a:cs typeface="Calibri" panose="020F0502020204030204" pitchFamily="34" charset="0"/>
              </a:rPr>
              <a:t>ESXi</a:t>
            </a:r>
            <a:r>
              <a:rPr lang="en-IN" sz="1600" b="1" i="0" dirty="0">
                <a:solidFill>
                  <a:srgbClr val="374151"/>
                </a:solidFill>
                <a:effectLst/>
                <a:latin typeface="Calibri" panose="020F0502020204030204" pitchFamily="34" charset="0"/>
                <a:cs typeface="Calibri" panose="020F0502020204030204" pitchFamily="34" charset="0"/>
              </a:rPr>
              <a:t>:</a:t>
            </a:r>
            <a:r>
              <a:rPr lang="en-IN" sz="1600" b="0" i="0" dirty="0">
                <a:solidFill>
                  <a:srgbClr val="374151"/>
                </a:solidFill>
                <a:effectLst/>
                <a:latin typeface="Calibri" panose="020F0502020204030204" pitchFamily="34" charset="0"/>
                <a:cs typeface="Calibri" panose="020F0502020204030204" pitchFamily="34" charset="0"/>
              </a:rPr>
              <a:t> Developed by VMware, vSphere is a suite of virtualization products, with </a:t>
            </a:r>
            <a:r>
              <a:rPr lang="en-IN" sz="1600" b="0" i="0" dirty="0" err="1">
                <a:solidFill>
                  <a:srgbClr val="374151"/>
                </a:solidFill>
                <a:effectLst/>
                <a:latin typeface="Calibri" panose="020F0502020204030204" pitchFamily="34" charset="0"/>
                <a:cs typeface="Calibri" panose="020F0502020204030204" pitchFamily="34" charset="0"/>
              </a:rPr>
              <a:t>ESXi</a:t>
            </a:r>
            <a:r>
              <a:rPr lang="en-IN" sz="1600" b="0" i="0" dirty="0">
                <a:solidFill>
                  <a:srgbClr val="374151"/>
                </a:solidFill>
                <a:effectLst/>
                <a:latin typeface="Calibri" panose="020F0502020204030204" pitchFamily="34" charset="0"/>
                <a:cs typeface="Calibri" panose="020F0502020204030204" pitchFamily="34" charset="0"/>
              </a:rPr>
              <a:t> being the bare-metal hypervisor that powers it. vSphere provides various features for managing and optimizing virtualized environments.</a:t>
            </a:r>
          </a:p>
          <a:p>
            <a:pPr algn="just">
              <a:buFont typeface="+mj-lt"/>
              <a:buAutoNum type="arabicPeriod"/>
            </a:pPr>
            <a:endParaRPr lang="en-IN" sz="1600" dirty="0">
              <a:solidFill>
                <a:srgbClr val="374151"/>
              </a:solidFill>
              <a:latin typeface="Calibri" panose="020F0502020204030204" pitchFamily="34" charset="0"/>
              <a:cs typeface="Calibri" panose="020F0502020204030204" pitchFamily="34" charset="0"/>
            </a:endParaRPr>
          </a:p>
          <a:p>
            <a:pPr algn="just"/>
            <a:r>
              <a:rPr lang="en-IN" sz="1600" b="1" i="0" dirty="0">
                <a:effectLst/>
                <a:latin typeface="Calibri" panose="020F0502020204030204" pitchFamily="34" charset="0"/>
                <a:cs typeface="Calibri" panose="020F0502020204030204" pitchFamily="34" charset="0"/>
              </a:rPr>
              <a:t>7.Microsoft Hyper-V:</a:t>
            </a:r>
            <a:r>
              <a:rPr lang="en-IN" sz="1600" b="0" i="0" dirty="0">
                <a:solidFill>
                  <a:srgbClr val="374151"/>
                </a:solidFill>
                <a:effectLst/>
                <a:latin typeface="Calibri" panose="020F0502020204030204" pitchFamily="34" charset="0"/>
                <a:cs typeface="Calibri" panose="020F0502020204030204" pitchFamily="34" charset="0"/>
              </a:rPr>
              <a:t> Microsoft's virtualization platform, which comes as a role in Windows Server. Hyper-V allows users to create and manage virtual machines on Windows-based systems.</a:t>
            </a:r>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039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6" descr="C:\Users\parul\Desktop\Digital Learning Content.png"/>
          <p:cNvPicPr preferRelativeResize="0"/>
          <p:nvPr/>
        </p:nvPicPr>
        <p:blipFill rotWithShape="1">
          <a:blip r:embed="rId3">
            <a:alphaModFix/>
          </a:blip>
          <a:srcRect/>
          <a:stretch/>
        </p:blipFill>
        <p:spPr>
          <a:xfrm>
            <a:off x="435793" y="690"/>
            <a:ext cx="9144000" cy="6900863"/>
          </a:xfrm>
          <a:prstGeom prst="rect">
            <a:avLst/>
          </a:prstGeom>
          <a:noFill/>
          <a:ln>
            <a:noFill/>
          </a:ln>
        </p:spPr>
      </p:pic>
      <p:pic>
        <p:nvPicPr>
          <p:cNvPr id="137" name="Google Shape;137;p6" descr="C:\Users\parul\Desktop\Untitled-1.png"/>
          <p:cNvPicPr preferRelativeResize="0"/>
          <p:nvPr/>
        </p:nvPicPr>
        <p:blipFill rotWithShape="1">
          <a:blip r:embed="rId4">
            <a:alphaModFix/>
          </a:blip>
          <a:srcRect/>
          <a:stretch/>
        </p:blipFill>
        <p:spPr>
          <a:xfrm>
            <a:off x="435793" y="2769171"/>
            <a:ext cx="5430838" cy="2803525"/>
          </a:xfrm>
          <a:prstGeom prst="rect">
            <a:avLst/>
          </a:prstGeom>
          <a:noFill/>
          <a:ln>
            <a:noFill/>
          </a:ln>
        </p:spPr>
      </p:pic>
      <p:sp>
        <p:nvSpPr>
          <p:cNvPr id="138" name="Google Shape;138;p6"/>
          <p:cNvSpPr/>
          <p:nvPr/>
        </p:nvSpPr>
        <p:spPr>
          <a:xfrm>
            <a:off x="12782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dirty="0">
                <a:solidFill>
                  <a:schemeClr val="bg1"/>
                </a:solidFill>
                <a:latin typeface="Calibri" panose="020F0502020204030204" pitchFamily="34" charset="0"/>
                <a:cs typeface="Calibri" panose="020F0502020204030204" pitchFamily="34" charset="0"/>
              </a:rPr>
              <a:t>Containerization Technologies</a:t>
            </a:r>
            <a:endParaRPr dirty="0">
              <a:solidFill>
                <a:schemeClr val="bg1"/>
              </a:solidFill>
              <a:latin typeface="Calibri" panose="020F0502020204030204" pitchFamily="34" charset="0"/>
              <a:cs typeface="Calibri" panose="020F0502020204030204" pitchFamily="34" charset="0"/>
            </a:endParaRPr>
          </a:p>
        </p:txBody>
      </p:sp>
      <p:sp>
        <p:nvSpPr>
          <p:cNvPr id="139" name="Google Shape;139;p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40" name="Google Shape;140;p6"/>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EE9A0747-DFF7-BCF7-A999-14FE61BB26A8}"/>
              </a:ext>
            </a:extLst>
          </p:cNvPr>
          <p:cNvSpPr txBox="1"/>
          <p:nvPr/>
        </p:nvSpPr>
        <p:spPr>
          <a:xfrm>
            <a:off x="435793" y="2621288"/>
            <a:ext cx="8708205" cy="3970318"/>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By default, containerization technology derives from virtualization's advancements. Another common name for it is OS-level virtualization.</a:t>
            </a:r>
          </a:p>
          <a:p>
            <a:endParaRPr lang="en-IN" dirty="0"/>
          </a:p>
          <a:p>
            <a:r>
              <a:rPr lang="en-IN" sz="1600" b="0" i="0" dirty="0">
                <a:solidFill>
                  <a:srgbClr val="000000"/>
                </a:solidFill>
                <a:effectLst/>
                <a:latin typeface="Calibri" panose="020F0502020204030204" pitchFamily="34" charset="0"/>
                <a:cs typeface="Calibri" panose="020F0502020204030204" pitchFamily="34" charset="0"/>
              </a:rPr>
              <a:t>Containerization is all about packaging the requirements of an application under development in the form of a base image. This image can run in an isolated space (containers) on different systems. It is crucial to remember that these containers share the same OS</a:t>
            </a:r>
            <a:r>
              <a:rPr lang="en-IN" b="0" i="0" dirty="0">
                <a:solidFill>
                  <a:srgbClr val="000000"/>
                </a:solidFill>
                <a:effectLst/>
                <a:latin typeface="Graphik"/>
              </a:rPr>
              <a:t>.</a:t>
            </a:r>
          </a:p>
          <a:p>
            <a:endParaRPr lang="en-IN" dirty="0">
              <a:latin typeface="Graphik"/>
            </a:endParaRPr>
          </a:p>
          <a:p>
            <a:r>
              <a:rPr lang="en-IN" sz="1800" b="1" i="0" dirty="0">
                <a:solidFill>
                  <a:srgbClr val="222222"/>
                </a:solidFill>
                <a:effectLst/>
                <a:latin typeface="Calibri" panose="020F0502020204030204" pitchFamily="34" charset="0"/>
                <a:cs typeface="Calibri" panose="020F0502020204030204" pitchFamily="34" charset="0"/>
              </a:rPr>
              <a:t>Types of containers</a:t>
            </a:r>
          </a:p>
          <a:p>
            <a:endParaRPr lang="en-IN" sz="1600" dirty="0">
              <a:solidFill>
                <a:srgbClr val="222222"/>
              </a:solidFill>
              <a:latin typeface="Calibri" panose="020F0502020204030204" pitchFamily="34" charset="0"/>
              <a:cs typeface="Calibri" panose="020F0502020204030204" pitchFamily="34" charset="0"/>
            </a:endParaRPr>
          </a:p>
          <a:p>
            <a:r>
              <a:rPr lang="en-IN" sz="1600" b="1" i="0" dirty="0">
                <a:solidFill>
                  <a:srgbClr val="222222"/>
                </a:solidFill>
                <a:effectLst/>
                <a:latin typeface="Calibri" panose="020F0502020204030204" pitchFamily="34" charset="0"/>
                <a:cs typeface="Calibri" panose="020F0502020204030204" pitchFamily="34" charset="0"/>
              </a:rPr>
              <a:t>Docker: </a:t>
            </a:r>
            <a:r>
              <a:rPr lang="en-IN" sz="1600" i="0" dirty="0">
                <a:solidFill>
                  <a:srgbClr val="222222"/>
                </a:solidFill>
                <a:effectLst/>
                <a:latin typeface="Calibri" panose="020F0502020204030204" pitchFamily="34" charset="0"/>
                <a:cs typeface="Calibri" panose="020F0502020204030204" pitchFamily="34" charset="0"/>
              </a:rPr>
              <a:t>a containerized platform that is open-sourced and mixes an app's source code with the existing OS and all of its relevant libraries and dependencies. It enables the running of the relevant code in any computing environment.</a:t>
            </a:r>
          </a:p>
          <a:p>
            <a:endParaRPr lang="en-IN" sz="1600" dirty="0">
              <a:solidFill>
                <a:srgbClr val="222222"/>
              </a:solidFill>
              <a:latin typeface="Calibri" panose="020F0502020204030204" pitchFamily="34" charset="0"/>
              <a:cs typeface="Calibri" panose="020F0502020204030204" pitchFamily="34" charset="0"/>
            </a:endParaRPr>
          </a:p>
          <a:p>
            <a:r>
              <a:rPr lang="en-IN" sz="1600" b="1" i="0" dirty="0">
                <a:solidFill>
                  <a:srgbClr val="222222"/>
                </a:solidFill>
                <a:effectLst/>
                <a:latin typeface="Calibri" panose="020F0502020204030204" pitchFamily="34" charset="0"/>
                <a:cs typeface="Calibri" panose="020F0502020204030204" pitchFamily="34" charset="0"/>
              </a:rPr>
              <a:t>LXC: </a:t>
            </a:r>
            <a:r>
              <a:rPr lang="en-IN" sz="1600" i="0" dirty="0">
                <a:solidFill>
                  <a:srgbClr val="222222"/>
                </a:solidFill>
                <a:effectLst/>
                <a:latin typeface="Calibri" panose="020F0502020204030204" pitchFamily="34" charset="0"/>
                <a:cs typeface="Calibri" panose="020F0502020204030204" pitchFamily="34" charset="0"/>
              </a:rPr>
              <a:t>An OS-based container that, if it includes a single Linux kernel acting as the host OS, enables an app to operate on numerous Linux computers virtually.</a:t>
            </a:r>
          </a:p>
          <a:p>
            <a:endParaRPr lang="en-IN" dirty="0"/>
          </a:p>
        </p:txBody>
      </p:sp>
    </p:spTree>
    <p:extLst>
      <p:ext uri="{BB962C8B-B14F-4D97-AF65-F5344CB8AC3E}">
        <p14:creationId xmlns:p14="http://schemas.microsoft.com/office/powerpoint/2010/main" val="232094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1856232" y="2574035"/>
              <a:ext cx="5431536" cy="2802636"/>
            </a:xfrm>
            <a:prstGeom prst="rect">
              <a:avLst/>
            </a:prstGeom>
          </p:spPr>
        </p:pic>
        <p:sp>
          <p:nvSpPr>
            <p:cNvPr id="4" name="object 4"/>
            <p:cNvSpPr/>
            <p:nvPr/>
          </p:nvSpPr>
          <p:spPr>
            <a:xfrm>
              <a:off x="0" y="3717035"/>
              <a:ext cx="9144000" cy="713740"/>
            </a:xfrm>
            <a:custGeom>
              <a:avLst/>
              <a:gdLst/>
              <a:ahLst/>
              <a:cxnLst/>
              <a:rect l="l" t="t" r="r" b="b"/>
              <a:pathLst>
                <a:path w="9144000" h="713739">
                  <a:moveTo>
                    <a:pt x="9144000" y="0"/>
                  </a:moveTo>
                  <a:lnTo>
                    <a:pt x="0" y="0"/>
                  </a:lnTo>
                  <a:lnTo>
                    <a:pt x="0" y="713232"/>
                  </a:lnTo>
                  <a:lnTo>
                    <a:pt x="9144000" y="713232"/>
                  </a:lnTo>
                  <a:lnTo>
                    <a:pt x="9144000" y="0"/>
                  </a:lnTo>
                  <a:close/>
                </a:path>
              </a:pathLst>
            </a:custGeom>
            <a:solidFill>
              <a:srgbClr val="1F487C"/>
            </a:solidFill>
          </p:spPr>
          <p:txBody>
            <a:bodyPr wrap="square" lIns="0" tIns="0" rIns="0" bIns="0" rtlCol="0"/>
            <a:lstStyle/>
            <a:p>
              <a:endParaRPr/>
            </a:p>
          </p:txBody>
        </p:sp>
      </p:grpSp>
      <p:sp>
        <p:nvSpPr>
          <p:cNvPr id="5" name="object 5"/>
          <p:cNvSpPr txBox="1"/>
          <p:nvPr/>
        </p:nvSpPr>
        <p:spPr>
          <a:xfrm>
            <a:off x="1143000" y="3764102"/>
            <a:ext cx="8000999" cy="550792"/>
          </a:xfrm>
          <a:prstGeom prst="rect">
            <a:avLst/>
          </a:prstGeom>
        </p:spPr>
        <p:txBody>
          <a:bodyPr vert="horz" wrap="square" lIns="0" tIns="12065" rIns="0" bIns="0" rtlCol="0">
            <a:spAutoFit/>
          </a:bodyPr>
          <a:lstStyle/>
          <a:p>
            <a:pPr marL="12700">
              <a:lnSpc>
                <a:spcPct val="100000"/>
              </a:lnSpc>
              <a:spcBef>
                <a:spcPts val="95"/>
              </a:spcBef>
            </a:pPr>
            <a:r>
              <a:rPr lang="en-US" sz="3500" b="1" spc="-5" dirty="0">
                <a:solidFill>
                  <a:srgbClr val="FFFFFF"/>
                </a:solidFill>
                <a:cs typeface="Calibri"/>
              </a:rPr>
              <a:t>Understanding Open-Source Ecosystem: </a:t>
            </a:r>
            <a:endParaRPr sz="3500" dirty="0">
              <a:latin typeface="Calibri"/>
              <a:cs typeface="Calibri"/>
            </a:endParaRPr>
          </a:p>
        </p:txBody>
      </p:sp>
      <p:sp>
        <p:nvSpPr>
          <p:cNvPr id="6" name="object 6"/>
          <p:cNvSpPr txBox="1"/>
          <p:nvPr/>
        </p:nvSpPr>
        <p:spPr>
          <a:xfrm>
            <a:off x="3276980" y="2827731"/>
            <a:ext cx="2094230" cy="558165"/>
          </a:xfrm>
          <a:prstGeom prst="rect">
            <a:avLst/>
          </a:prstGeom>
        </p:spPr>
        <p:txBody>
          <a:bodyPr vert="horz" wrap="square" lIns="0" tIns="12065" rIns="0" bIns="0" rtlCol="0">
            <a:spAutoFit/>
          </a:bodyPr>
          <a:lstStyle/>
          <a:p>
            <a:pPr marL="12700">
              <a:lnSpc>
                <a:spcPct val="100000"/>
              </a:lnSpc>
              <a:spcBef>
                <a:spcPts val="95"/>
              </a:spcBef>
            </a:pPr>
            <a:r>
              <a:rPr sz="3500" b="1" spc="-10" dirty="0">
                <a:latin typeface="Calibri"/>
                <a:cs typeface="Calibri"/>
              </a:rPr>
              <a:t>C</a:t>
            </a:r>
            <a:r>
              <a:rPr sz="3500" b="1" spc="-25" dirty="0">
                <a:latin typeface="Calibri"/>
                <a:cs typeface="Calibri"/>
              </a:rPr>
              <a:t>H</a:t>
            </a:r>
            <a:r>
              <a:rPr sz="3500" b="1" spc="-5" dirty="0">
                <a:latin typeface="Calibri"/>
                <a:cs typeface="Calibri"/>
              </a:rPr>
              <a:t>A</a:t>
            </a:r>
            <a:r>
              <a:rPr sz="3500" b="1" spc="15" dirty="0">
                <a:latin typeface="Calibri"/>
                <a:cs typeface="Calibri"/>
              </a:rPr>
              <a:t>P</a:t>
            </a:r>
            <a:r>
              <a:rPr sz="3500" b="1" spc="-10" dirty="0">
                <a:latin typeface="Calibri"/>
                <a:cs typeface="Calibri"/>
              </a:rPr>
              <a:t>TE</a:t>
            </a:r>
            <a:r>
              <a:rPr sz="3500" b="1" spc="-5" dirty="0">
                <a:latin typeface="Calibri"/>
                <a:cs typeface="Calibri"/>
              </a:rPr>
              <a:t>R</a:t>
            </a:r>
            <a:r>
              <a:rPr sz="3500" b="1" spc="5" dirty="0">
                <a:latin typeface="Calibri"/>
                <a:cs typeface="Calibri"/>
              </a:rPr>
              <a:t>-</a:t>
            </a:r>
            <a:r>
              <a:rPr sz="3500" b="1" spc="-5" dirty="0">
                <a:latin typeface="Calibri"/>
                <a:cs typeface="Calibri"/>
              </a:rPr>
              <a:t>3</a:t>
            </a:r>
            <a:endParaRPr sz="35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46" name="Google Shape;146;p7"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47" name="Google Shape;147;p7"/>
          <p:cNvSpPr/>
          <p:nvPr/>
        </p:nvSpPr>
        <p:spPr>
          <a:xfrm>
            <a:off x="0" y="17844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Calibri"/>
                <a:cs typeface="Calibri"/>
                <a:sym typeface="Calibri"/>
              </a:rPr>
              <a:t>Development Tool Kit</a:t>
            </a:r>
            <a:endParaRPr dirty="0"/>
          </a:p>
        </p:txBody>
      </p:sp>
      <p:sp>
        <p:nvSpPr>
          <p:cNvPr id="148" name="Google Shape;148;p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49" name="Google Shape;149;p7"/>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A development toolkit, also known as a software development toolkit or SDK (Software Development Kit), is a set of software tools, libraries, and resources that developers use to create applications or software for a specific platform, operating system, or programming language. These toolkits streamline the development process by providing pre-built functions and APIs (Application Programming Interfaces) that allow developers to interact with the platform's features and services.</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The specific components of a development toolkit can vary depending on the target platform or programming language, but some common elements may include:</a:t>
            </a:r>
          </a:p>
          <a:p>
            <a:pPr algn="just"/>
            <a:endParaRPr lang="en-IN" sz="1600" dirty="0">
              <a:solidFill>
                <a:srgbClr val="374151"/>
              </a:solidFill>
              <a:latin typeface="Calibri" panose="020F0502020204030204" pitchFamily="34" charset="0"/>
              <a:cs typeface="Calibri" panose="020F0502020204030204" pitchFamily="34" charset="0"/>
            </a:endParaRP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Libraries: Pre-written code modules that provide functionality for common tasks, such as handling graphics, networking, data processing, etc.</a:t>
            </a: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APIs: Interfaces that allow applications to interact with the underlying platform, operating system, or other services. This could include APIs for accessing hardware features, system functions, cloud services, etc.</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marL="225425" marR="0" lvl="1" indent="0" algn="just" rtl="0">
              <a:spcBef>
                <a:spcPts val="0"/>
              </a:spcBef>
              <a:spcAft>
                <a:spcPts val="0"/>
              </a:spcAft>
              <a:buNone/>
            </a:pPr>
            <a:endParaRPr dirty="0"/>
          </a:p>
        </p:txBody>
      </p:sp>
    </p:spTree>
    <p:extLst>
      <p:ext uri="{BB962C8B-B14F-4D97-AF65-F5344CB8AC3E}">
        <p14:creationId xmlns:p14="http://schemas.microsoft.com/office/powerpoint/2010/main" val="1890816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8"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55" name="Google Shape;155;p8"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56" name="Google Shape;156;p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dirty="0"/>
          </a:p>
        </p:txBody>
      </p:sp>
      <p:sp>
        <p:nvSpPr>
          <p:cNvPr id="157" name="Google Shape;157;p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58" name="Google Shape;158;p8"/>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3. Sample Code: Code examples that demonstrate how to use different components of the toolkit in practical applications.</a:t>
            </a:r>
          </a:p>
          <a:p>
            <a:pPr algn="just"/>
            <a:r>
              <a:rPr lang="en-IN" sz="1600" b="0" i="0" dirty="0">
                <a:solidFill>
                  <a:srgbClr val="374151"/>
                </a:solidFill>
                <a:effectLst/>
                <a:latin typeface="Calibri" panose="020F0502020204030204" pitchFamily="34" charset="0"/>
                <a:cs typeface="Calibri" panose="020F0502020204030204" pitchFamily="34" charset="0"/>
              </a:rPr>
              <a:t>4. Compiler or Interpreter: Tools to translate source code into machine code or bytecode that can be executed on the target platform.</a:t>
            </a:r>
          </a:p>
          <a:p>
            <a:pPr algn="just"/>
            <a:r>
              <a:rPr lang="en-IN" sz="1600" b="0" i="0" dirty="0">
                <a:solidFill>
                  <a:srgbClr val="374151"/>
                </a:solidFill>
                <a:effectLst/>
                <a:latin typeface="Calibri" panose="020F0502020204030204" pitchFamily="34" charset="0"/>
                <a:cs typeface="Calibri" panose="020F0502020204030204" pitchFamily="34" charset="0"/>
              </a:rPr>
              <a:t>5. Debugging Tools: Tools for identifying and fixing errors and issues in the code during the development process.</a:t>
            </a:r>
          </a:p>
          <a:p>
            <a:pPr algn="just"/>
            <a:r>
              <a:rPr lang="en-IN" sz="1600" b="0" i="0" dirty="0">
                <a:solidFill>
                  <a:srgbClr val="374151"/>
                </a:solidFill>
                <a:effectLst/>
                <a:latin typeface="Calibri" panose="020F0502020204030204" pitchFamily="34" charset="0"/>
                <a:cs typeface="Calibri" panose="020F0502020204030204" pitchFamily="34" charset="0"/>
              </a:rPr>
              <a:t>6. Profiling Tools: Tools that analyse the performance of the application to identify bottlenecks and areas for optimization.</a:t>
            </a:r>
          </a:p>
          <a:p>
            <a:pPr marL="225425" marR="0" lvl="1" indent="0" algn="just" rtl="0">
              <a:spcBef>
                <a:spcPts val="0"/>
              </a:spcBef>
              <a:spcAft>
                <a:spcPts val="0"/>
              </a:spcAft>
              <a:buNone/>
            </a:pPr>
            <a:endParaRPr dirty="0"/>
          </a:p>
        </p:txBody>
      </p:sp>
    </p:spTree>
    <p:extLst>
      <p:ext uri="{BB962C8B-B14F-4D97-AF65-F5344CB8AC3E}">
        <p14:creationId xmlns:p14="http://schemas.microsoft.com/office/powerpoint/2010/main" val="1944736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dirty="0"/>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81AD740C-5769-2444-4BF7-ED15102D0EE0}"/>
              </a:ext>
            </a:extLst>
          </p:cNvPr>
          <p:cNvSpPr txBox="1"/>
          <p:nvPr/>
        </p:nvSpPr>
        <p:spPr>
          <a:xfrm>
            <a:off x="432618" y="2684206"/>
            <a:ext cx="8520881" cy="2062103"/>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Examples of popular development toolkits include:</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Android SDK: For developing applications for the Android operating system.</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iOS SDK: For developing applications for Apple's iOS platform.</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.NET Framework: A development framework for building Windows applications and web services.</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Java Development Kit (JDK): For developing Java applications.</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Node.js: A JavaScript runtime that includes a variety of libraries for building server-side applications.</a:t>
            </a:r>
          </a:p>
          <a:p>
            <a:pPr algn="just">
              <a:buFont typeface="Arial" panose="020B0604020202020204" pitchFamily="34" charset="0"/>
              <a:buChar char="•"/>
            </a:pPr>
            <a:r>
              <a:rPr lang="en-IN" sz="1600" b="0" i="0" dirty="0">
                <a:solidFill>
                  <a:srgbClr val="374151"/>
                </a:solidFill>
                <a:effectLst/>
                <a:latin typeface="Calibri" panose="020F0502020204030204" pitchFamily="34" charset="0"/>
                <a:cs typeface="Calibri" panose="020F0502020204030204" pitchFamily="34" charset="0"/>
              </a:rPr>
              <a:t>Unity: A popular game development platform that provides various tools and libraries for creating games</a:t>
            </a:r>
            <a:r>
              <a:rPr lang="en-IN" b="0" i="0" dirty="0">
                <a:solidFill>
                  <a:srgbClr val="374151"/>
                </a:solidFill>
                <a:effectLst/>
                <a:latin typeface="Söhne"/>
              </a:rPr>
              <a:t>.</a:t>
            </a:r>
          </a:p>
        </p:txBody>
      </p:sp>
    </p:spTree>
    <p:extLst>
      <p:ext uri="{BB962C8B-B14F-4D97-AF65-F5344CB8AC3E}">
        <p14:creationId xmlns:p14="http://schemas.microsoft.com/office/powerpoint/2010/main" val="2551668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Debuggers</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81AD740C-5769-2444-4BF7-ED15102D0EE0}"/>
              </a:ext>
            </a:extLst>
          </p:cNvPr>
          <p:cNvSpPr txBox="1"/>
          <p:nvPr/>
        </p:nvSpPr>
        <p:spPr>
          <a:xfrm>
            <a:off x="432618" y="2684206"/>
            <a:ext cx="8520881" cy="3108543"/>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Debuggers are essential tools used by developers to identify and fix bugs or issues in software code. They allow programmers to closely examine the program's execution, inspect variables and data, and track the flow of the code to understand how the program behaves. Debugging is a crucial part of the software development process, as it helps ensure the reliability and correctness of the final product.</a:t>
            </a:r>
          </a:p>
          <a:p>
            <a:pPr algn="just"/>
            <a:endParaRPr lang="en-IN" sz="1800" b="1" i="0" dirty="0">
              <a:solidFill>
                <a:srgbClr val="374151"/>
              </a:solidFill>
              <a:effectLst/>
              <a:latin typeface="Calibri" panose="020F0502020204030204" pitchFamily="34" charset="0"/>
              <a:cs typeface="Calibri" panose="020F0502020204030204" pitchFamily="34" charset="0"/>
            </a:endParaRPr>
          </a:p>
          <a:p>
            <a:pPr algn="just"/>
            <a:r>
              <a:rPr lang="en-IN" sz="1800" b="1" i="0" dirty="0">
                <a:solidFill>
                  <a:srgbClr val="374151"/>
                </a:solidFill>
                <a:effectLst/>
                <a:latin typeface="Calibri" panose="020F0502020204030204" pitchFamily="34" charset="0"/>
                <a:cs typeface="Calibri" panose="020F0502020204030204" pitchFamily="34" charset="0"/>
              </a:rPr>
              <a:t>Key features of debuggers include:</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Breakpoints: Developers can set breakpoints in the code, which pause the program's execution at a specific line or function. This allows them to inspect the program's state at that point and step through the code one line at a time.</a:t>
            </a: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2237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Debuggers</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81AD740C-5769-2444-4BF7-ED15102D0EE0}"/>
              </a:ext>
            </a:extLst>
          </p:cNvPr>
          <p:cNvSpPr txBox="1"/>
          <p:nvPr/>
        </p:nvSpPr>
        <p:spPr>
          <a:xfrm>
            <a:off x="432618" y="2684206"/>
            <a:ext cx="8520881" cy="3816429"/>
          </a:xfrm>
          <a:prstGeom prst="rect">
            <a:avLst/>
          </a:prstGeom>
          <a:noFill/>
        </p:spPr>
        <p:txBody>
          <a:bodyPr wrap="square">
            <a:spAutoFit/>
          </a:bodyPr>
          <a:lstStyle/>
          <a:p>
            <a:pPr algn="just"/>
            <a:r>
              <a:rPr lang="en-IN" sz="1800" b="0" i="0" dirty="0">
                <a:solidFill>
                  <a:srgbClr val="374151"/>
                </a:solidFill>
                <a:effectLst/>
                <a:latin typeface="Calibri" panose="020F0502020204030204" pitchFamily="34" charset="0"/>
                <a:cs typeface="Calibri" panose="020F0502020204030204" pitchFamily="34" charset="0"/>
              </a:rPr>
              <a:t>Popular debuggers vary depending on the programming language and platform being used. Some widely used debuggers include:</a:t>
            </a:r>
          </a:p>
          <a:p>
            <a:pPr algn="just">
              <a:buFont typeface="Arial" panose="020B0604020202020204" pitchFamily="34" charset="0"/>
              <a:buChar char="•"/>
            </a:pPr>
            <a:r>
              <a:rPr lang="en-IN" sz="1800" b="0" i="0" dirty="0">
                <a:solidFill>
                  <a:srgbClr val="374151"/>
                </a:solidFill>
                <a:effectLst/>
                <a:latin typeface="Calibri" panose="020F0502020204030204" pitchFamily="34" charset="0"/>
                <a:cs typeface="Calibri" panose="020F0502020204030204" pitchFamily="34" charset="0"/>
              </a:rPr>
              <a:t>GDB (GNU Debugger): A powerful open-source debugger commonly used for C, C++, and other languages.</a:t>
            </a:r>
          </a:p>
          <a:p>
            <a:pPr algn="just">
              <a:buFont typeface="Arial" panose="020B0604020202020204" pitchFamily="34" charset="0"/>
              <a:buChar char="•"/>
            </a:pPr>
            <a:r>
              <a:rPr lang="en-IN" sz="1800" b="0" i="0" dirty="0">
                <a:solidFill>
                  <a:srgbClr val="374151"/>
                </a:solidFill>
                <a:effectLst/>
                <a:latin typeface="Calibri" panose="020F0502020204030204" pitchFamily="34" charset="0"/>
                <a:cs typeface="Calibri" panose="020F0502020204030204" pitchFamily="34" charset="0"/>
              </a:rPr>
              <a:t>LLDB: A debugger commonly used for macOS and iOS development.</a:t>
            </a:r>
          </a:p>
          <a:p>
            <a:pPr algn="just">
              <a:buFont typeface="Arial" panose="020B0604020202020204" pitchFamily="34" charset="0"/>
              <a:buChar char="•"/>
            </a:pPr>
            <a:r>
              <a:rPr lang="en-IN" sz="1800" b="0" i="0" dirty="0">
                <a:solidFill>
                  <a:srgbClr val="374151"/>
                </a:solidFill>
                <a:effectLst/>
                <a:latin typeface="Calibri" panose="020F0502020204030204" pitchFamily="34" charset="0"/>
                <a:cs typeface="Calibri" panose="020F0502020204030204" pitchFamily="34" charset="0"/>
              </a:rPr>
              <a:t>Visual Studio Debugger: Integrated into Microsoft Visual Studio IDE for debugging .NET applications and other languages.</a:t>
            </a:r>
          </a:p>
          <a:p>
            <a:pPr algn="just">
              <a:buFont typeface="Arial" panose="020B0604020202020204" pitchFamily="34" charset="0"/>
              <a:buChar char="•"/>
            </a:pPr>
            <a:r>
              <a:rPr lang="en-IN" sz="1800" b="0" i="0" dirty="0">
                <a:solidFill>
                  <a:srgbClr val="374151"/>
                </a:solidFill>
                <a:effectLst/>
                <a:latin typeface="Calibri" panose="020F0502020204030204" pitchFamily="34" charset="0"/>
                <a:cs typeface="Calibri" panose="020F0502020204030204" pitchFamily="34" charset="0"/>
              </a:rPr>
              <a:t>Xcode Debugger: Integrated into Apple's Xcode IDE for debugging macOS and iOS applications.</a:t>
            </a: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dirty="0">
              <a:solidFill>
                <a:srgbClr val="374151"/>
              </a:solidFill>
              <a:latin typeface="Calibri" panose="020F0502020204030204" pitchFamily="34" charset="0"/>
              <a:cs typeface="Calibri" panose="020F0502020204030204" pitchFamily="34" charset="0"/>
            </a:endParaRP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6386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Programming Language</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81AD740C-5769-2444-4BF7-ED15102D0EE0}"/>
              </a:ext>
            </a:extLst>
          </p:cNvPr>
          <p:cNvSpPr txBox="1"/>
          <p:nvPr/>
        </p:nvSpPr>
        <p:spPr>
          <a:xfrm>
            <a:off x="315144" y="2713059"/>
            <a:ext cx="8520881" cy="3939540"/>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A programming language is a formal language designed to instruct a computer to perform specific tasks. It serves as a means of communication between humans and computers, allowing programmers to write instructions in a format that the computer can understand and execute. Programming languages are used to develop software applications, scripts, algorithms, and other computational tasks.</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There are numerous programming languages available, each with its own syntax, semantics, and features. Some popular programming languages as of my last update in September 2021 include:</a:t>
            </a:r>
          </a:p>
          <a:p>
            <a:pPr algn="just"/>
            <a:endParaRPr lang="en-IN" sz="1600" dirty="0">
              <a:solidFill>
                <a:srgbClr val="374151"/>
              </a:solidFill>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Python , C , C++ , Java , ……etc.</a:t>
            </a:r>
          </a:p>
          <a:p>
            <a:pPr algn="just"/>
            <a:r>
              <a:rPr lang="en-IN" sz="1600" b="0" i="0" dirty="0">
                <a:solidFill>
                  <a:srgbClr val="374151"/>
                </a:solidFill>
                <a:effectLst/>
                <a:latin typeface="Calibri" panose="020F0502020204030204" pitchFamily="34" charset="0"/>
                <a:cs typeface="Calibri" panose="020F0502020204030204" pitchFamily="34" charset="0"/>
              </a:rPr>
              <a:t> </a:t>
            </a: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dirty="0">
              <a:solidFill>
                <a:srgbClr val="374151"/>
              </a:solidFill>
              <a:latin typeface="Calibri" panose="020F0502020204030204" pitchFamily="34" charset="0"/>
              <a:cs typeface="Calibri" panose="020F0502020204030204" pitchFamily="34" charset="0"/>
            </a:endParaRP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8282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LAMP</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81AD740C-5769-2444-4BF7-ED15102D0EE0}"/>
              </a:ext>
            </a:extLst>
          </p:cNvPr>
          <p:cNvSpPr txBox="1"/>
          <p:nvPr/>
        </p:nvSpPr>
        <p:spPr>
          <a:xfrm>
            <a:off x="315144" y="2713059"/>
            <a:ext cx="8828856" cy="5324535"/>
          </a:xfrm>
          <a:prstGeom prst="rect">
            <a:avLst/>
          </a:prstGeom>
          <a:noFill/>
        </p:spPr>
        <p:txBody>
          <a:bodyPr wrap="square">
            <a:spAutoFit/>
          </a:bodyPr>
          <a:lstStyle/>
          <a:p>
            <a:pPr algn="just"/>
            <a:r>
              <a:rPr lang="en-IN" sz="1800" b="0" i="0" dirty="0">
                <a:solidFill>
                  <a:srgbClr val="374151"/>
                </a:solidFill>
                <a:effectLst/>
                <a:latin typeface="Calibri" panose="020F0502020204030204" pitchFamily="34" charset="0"/>
                <a:cs typeface="Calibri" panose="020F0502020204030204" pitchFamily="34" charset="0"/>
              </a:rPr>
              <a:t>LAMP is an acronym that refers to a popular and commonly used software stack for web development. It is an open-source solution that combines four key components to create dynamic and robust web applications. Each letter in the LAMP acronym represents one of these components: </a:t>
            </a:r>
          </a:p>
          <a:p>
            <a:pPr algn="just"/>
            <a:endParaRPr lang="en-IN" sz="1800" dirty="0">
              <a:solidFill>
                <a:srgbClr val="374151"/>
              </a:solidFill>
              <a:latin typeface="Calibri" panose="020F0502020204030204" pitchFamily="34" charset="0"/>
              <a:cs typeface="Calibri" panose="020F0502020204030204" pitchFamily="34" charset="0"/>
            </a:endParaRPr>
          </a:p>
          <a:p>
            <a:pPr algn="just">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Linux: </a:t>
            </a:r>
            <a:r>
              <a:rPr lang="en-IN" sz="1600" b="0" i="0" dirty="0">
                <a:solidFill>
                  <a:srgbClr val="374151"/>
                </a:solidFill>
                <a:effectLst/>
                <a:latin typeface="Calibri" panose="020F0502020204030204" pitchFamily="34" charset="0"/>
                <a:cs typeface="Calibri" panose="020F0502020204030204" pitchFamily="34" charset="0"/>
              </a:rPr>
              <a:t>The operating system (OS) of the server hosting the web application. Linux is chosen for its stability, security, and cost-effectiveness. It provides the foundation for the entire LAMP stack.</a:t>
            </a:r>
          </a:p>
          <a:p>
            <a:pPr algn="just">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Apache: </a:t>
            </a:r>
            <a:r>
              <a:rPr lang="en-IN" sz="1600" b="0" i="0" dirty="0">
                <a:solidFill>
                  <a:srgbClr val="374151"/>
                </a:solidFill>
                <a:effectLst/>
                <a:latin typeface="Calibri" panose="020F0502020204030204" pitchFamily="34" charset="0"/>
                <a:cs typeface="Calibri" panose="020F0502020204030204" pitchFamily="34" charset="0"/>
              </a:rPr>
              <a:t>The web server software that handles incoming HTTP requests from web browsers and serves web pages and resources to users. Apache is one of the most widely used web servers and is known for its reliability and flexibility.</a:t>
            </a:r>
          </a:p>
          <a:p>
            <a:pPr algn="just">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MySQL: </a:t>
            </a:r>
            <a:r>
              <a:rPr lang="en-IN" sz="1600" b="0" i="0" dirty="0">
                <a:solidFill>
                  <a:srgbClr val="374151"/>
                </a:solidFill>
                <a:effectLst/>
                <a:latin typeface="Calibri" panose="020F0502020204030204" pitchFamily="34" charset="0"/>
                <a:cs typeface="Calibri" panose="020F0502020204030204" pitchFamily="34" charset="0"/>
              </a:rPr>
              <a:t>A relational database management system (RDBMS) used to store and manage the application's data. MySQL is popular for its speed, scalability, and ease of use, making it a favoured choice for web applications.</a:t>
            </a:r>
          </a:p>
          <a:p>
            <a:pPr algn="just">
              <a:buFont typeface="+mj-lt"/>
              <a:buAutoNum type="arabicPeriod"/>
            </a:pPr>
            <a:r>
              <a:rPr lang="en-IN" sz="1600" b="1" i="0" dirty="0">
                <a:solidFill>
                  <a:srgbClr val="374151"/>
                </a:solidFill>
                <a:effectLst/>
                <a:latin typeface="Calibri" panose="020F0502020204030204" pitchFamily="34" charset="0"/>
                <a:cs typeface="Calibri" panose="020F0502020204030204" pitchFamily="34" charset="0"/>
              </a:rPr>
              <a:t>PHP: </a:t>
            </a:r>
            <a:r>
              <a:rPr lang="en-IN" sz="1600" b="0" i="0" dirty="0">
                <a:solidFill>
                  <a:srgbClr val="374151"/>
                </a:solidFill>
                <a:effectLst/>
                <a:latin typeface="Calibri" panose="020F0502020204030204" pitchFamily="34" charset="0"/>
                <a:cs typeface="Calibri" panose="020F0502020204030204" pitchFamily="34" charset="0"/>
              </a:rPr>
              <a:t>A server-side scripting language used for creating dynamic web content. PHP is embedded within HTML to generate web pages on the server before sending them to the client's browser. </a:t>
            </a:r>
            <a:endParaRPr lang="en-IN" b="0" i="0" dirty="0">
              <a:solidFill>
                <a:srgbClr val="374151"/>
              </a:solidFill>
              <a:effectLst/>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 </a:t>
            </a: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dirty="0">
              <a:solidFill>
                <a:srgbClr val="374151"/>
              </a:solidFill>
              <a:latin typeface="Calibri" panose="020F0502020204030204" pitchFamily="34" charset="0"/>
              <a:cs typeface="Calibri" panose="020F0502020204030204" pitchFamily="34" charset="0"/>
            </a:endParaRP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7811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9832"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Open Source Database Technologies</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81AD740C-5769-2444-4BF7-ED15102D0EE0}"/>
              </a:ext>
            </a:extLst>
          </p:cNvPr>
          <p:cNvSpPr txBox="1"/>
          <p:nvPr/>
        </p:nvSpPr>
        <p:spPr>
          <a:xfrm>
            <a:off x="315144" y="2713059"/>
            <a:ext cx="8828856" cy="4616648"/>
          </a:xfrm>
          <a:prstGeom prst="rect">
            <a:avLst/>
          </a:prstGeom>
          <a:noFill/>
        </p:spPr>
        <p:txBody>
          <a:bodyPr wrap="square">
            <a:spAutoFit/>
          </a:bodyPr>
          <a:lstStyle/>
          <a:p>
            <a:pPr algn="just"/>
            <a:r>
              <a:rPr lang="en-IN" sz="1600" b="0" i="0" dirty="0">
                <a:solidFill>
                  <a:srgbClr val="374151"/>
                </a:solidFill>
                <a:effectLst/>
                <a:latin typeface="Calibri" panose="020F0502020204030204" pitchFamily="34" charset="0"/>
                <a:cs typeface="Calibri" panose="020F0502020204030204" pitchFamily="34" charset="0"/>
              </a:rPr>
              <a:t>Open-source database technologies are database management systems (DBMS) that are released under open-source licenses, allowing users to access, modify, and distribute the source code freely. These databases offer an alternative to proprietary solutions and have gained significant popularity due to their cost-effectiveness, flexibility, and active community support.</a:t>
            </a:r>
          </a:p>
          <a:p>
            <a:pPr algn="just"/>
            <a:endParaRPr lang="en-IN" dirty="0">
              <a:solidFill>
                <a:srgbClr val="374151"/>
              </a:solidFill>
              <a:latin typeface="Söhne"/>
              <a:cs typeface="Calibri" panose="020F0502020204030204" pitchFamily="34" charset="0"/>
            </a:endParaRPr>
          </a:p>
          <a:p>
            <a:pPr algn="just"/>
            <a:endParaRPr lang="en-IN" b="0" i="0" dirty="0">
              <a:solidFill>
                <a:srgbClr val="374151"/>
              </a:solidFill>
              <a:effectLst/>
              <a:latin typeface="Söhne"/>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Some of the prominent open-source database technologies as of my last update in September 2021 include:</a:t>
            </a:r>
            <a:endParaRPr lang="en-IN" b="0" i="0" dirty="0">
              <a:solidFill>
                <a:srgbClr val="374151"/>
              </a:solidFill>
              <a:effectLst/>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 </a:t>
            </a: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MySQL: One of the most popular open-source relational database management systems. MySQL is widely used for web applications, content management systems, and various other applications requiring a robust and scalable database.</a:t>
            </a:r>
          </a:p>
          <a:p>
            <a:pPr algn="just">
              <a:buFont typeface="+mj-lt"/>
              <a:buAutoNum type="arabicPeriod"/>
            </a:pPr>
            <a:r>
              <a:rPr lang="en-IN" sz="1600" b="0" i="0" dirty="0">
                <a:solidFill>
                  <a:srgbClr val="374151"/>
                </a:solidFill>
                <a:effectLst/>
                <a:latin typeface="Calibri" panose="020F0502020204030204" pitchFamily="34" charset="0"/>
                <a:cs typeface="Calibri" panose="020F0502020204030204" pitchFamily="34" charset="0"/>
              </a:rPr>
              <a:t>PostgreSQL: A powerful and feature-rich open-source object-relational database system. PostgreSQL is known for its extensibility, support for advanced data types, and compliance with SQL standards.</a:t>
            </a: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dirty="0">
              <a:solidFill>
                <a:srgbClr val="374151"/>
              </a:solidFill>
              <a:latin typeface="Calibri" panose="020F0502020204030204" pitchFamily="34" charset="0"/>
              <a:cs typeface="Calibri" panose="020F0502020204030204" pitchFamily="34" charset="0"/>
            </a:endParaRPr>
          </a:p>
          <a:p>
            <a:pPr algn="just"/>
            <a:endParaRPr lang="en-IN"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938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64" name="Google Shape;164;p9"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65" name="Google Shape;165;p9"/>
          <p:cNvSpPr/>
          <p:nvPr/>
        </p:nvSpPr>
        <p:spPr>
          <a:xfrm>
            <a:off x="9832"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400" dirty="0">
                <a:solidFill>
                  <a:schemeClr val="bg1"/>
                </a:solidFill>
                <a:latin typeface="Calibri" panose="020F0502020204030204" pitchFamily="34" charset="0"/>
                <a:cs typeface="Calibri" panose="020F0502020204030204" pitchFamily="34" charset="0"/>
              </a:rPr>
              <a:t>Open Source Database Technologies</a:t>
            </a:r>
            <a:endParaRPr dirty="0">
              <a:solidFill>
                <a:schemeClr val="bg1"/>
              </a:solidFill>
              <a:latin typeface="Calibri" panose="020F0502020204030204" pitchFamily="34" charset="0"/>
              <a:cs typeface="Calibri" panose="020F0502020204030204" pitchFamily="34" charset="0"/>
            </a:endParaRPr>
          </a:p>
        </p:txBody>
      </p:sp>
      <p:sp>
        <p:nvSpPr>
          <p:cNvPr id="166" name="Google Shape;166;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9"/>
          <p:cNvSpPr/>
          <p:nvPr/>
        </p:nvSpPr>
        <p:spPr>
          <a:xfrm>
            <a:off x="190500" y="2433191"/>
            <a:ext cx="8645525" cy="4320480"/>
          </a:xfrm>
          <a:prstGeom prst="rect">
            <a:avLst/>
          </a:prstGeom>
          <a:noFill/>
          <a:ln>
            <a:noFill/>
          </a:ln>
        </p:spPr>
        <p:txBody>
          <a:bodyPr spcFirstLastPara="1" wrap="square" lIns="91425" tIns="45700" rIns="91425" bIns="45700" anchor="t" anchorCtr="0">
            <a:noAutofit/>
          </a:bodyPr>
          <a:lstStyle/>
          <a:p>
            <a:pPr marL="225425" marR="0" lvl="1" indent="0" algn="just" rtl="0">
              <a:spcBef>
                <a:spcPts val="0"/>
              </a:spcBef>
              <a:spcAft>
                <a:spcPts val="0"/>
              </a:spcAft>
              <a:buNone/>
            </a:pPr>
            <a:endParaRPr dirty="0"/>
          </a:p>
        </p:txBody>
      </p:sp>
      <p:sp>
        <p:nvSpPr>
          <p:cNvPr id="3" name="TextBox 2">
            <a:extLst>
              <a:ext uri="{FF2B5EF4-FFF2-40B4-BE49-F238E27FC236}">
                <a16:creationId xmlns:a16="http://schemas.microsoft.com/office/drawing/2014/main" xmlns="" id="{81AD740C-5769-2444-4BF7-ED15102D0EE0}"/>
              </a:ext>
            </a:extLst>
          </p:cNvPr>
          <p:cNvSpPr txBox="1"/>
          <p:nvPr/>
        </p:nvSpPr>
        <p:spPr>
          <a:xfrm>
            <a:off x="281653" y="2516414"/>
            <a:ext cx="8828856" cy="3293209"/>
          </a:xfrm>
          <a:prstGeom prst="rect">
            <a:avLst/>
          </a:prstGeom>
          <a:noFill/>
        </p:spPr>
        <p:txBody>
          <a:bodyPr wrap="square">
            <a:spAutoFit/>
          </a:bodyPr>
          <a:lstStyle/>
          <a:p>
            <a:pPr algn="just"/>
            <a:r>
              <a:rPr lang="en-IN" b="0" i="0" dirty="0">
                <a:solidFill>
                  <a:srgbClr val="374151"/>
                </a:solidFill>
                <a:effectLst/>
                <a:latin typeface="Söhne"/>
              </a:rPr>
              <a:t>3</a:t>
            </a:r>
            <a:r>
              <a:rPr lang="en-IN" sz="1600" b="0" i="0" dirty="0">
                <a:solidFill>
                  <a:srgbClr val="374151"/>
                </a:solidFill>
                <a:effectLst/>
                <a:latin typeface="Calibri" panose="020F0502020204030204" pitchFamily="34" charset="0"/>
                <a:cs typeface="Calibri" panose="020F0502020204030204" pitchFamily="34" charset="0"/>
              </a:rPr>
              <a:t>. MariaDB: A fork of MySQL, created by the original developers of MySQL. MariaDB retains MySQL's core functionality while adding new features and performance improvements.</a:t>
            </a:r>
          </a:p>
          <a:p>
            <a:pPr algn="just"/>
            <a:endParaRPr lang="en-IN" sz="1600" dirty="0">
              <a:solidFill>
                <a:srgbClr val="374151"/>
              </a:solidFill>
              <a:latin typeface="Calibri" panose="020F0502020204030204" pitchFamily="34" charset="0"/>
              <a:cs typeface="Calibri" panose="020F0502020204030204" pitchFamily="34" charset="0"/>
            </a:endParaRPr>
          </a:p>
          <a:p>
            <a:pPr algn="just"/>
            <a:r>
              <a:rPr lang="en-IN" sz="1600" b="0" i="0" dirty="0">
                <a:solidFill>
                  <a:srgbClr val="374151"/>
                </a:solidFill>
                <a:effectLst/>
                <a:latin typeface="Calibri" panose="020F0502020204030204" pitchFamily="34" charset="0"/>
                <a:cs typeface="Calibri" panose="020F0502020204030204" pitchFamily="34" charset="0"/>
              </a:rPr>
              <a:t>4. MongoDB: An open-source NoSQL database that uses a document-oriented data model. MongoDB is well-suited for handling unstructured or semi-structured data and is commonly used in modern web applications and big data solutions.</a:t>
            </a:r>
          </a:p>
          <a:p>
            <a:pPr algn="just"/>
            <a:r>
              <a:rPr lang="en-IN" sz="1600" b="0" i="0" dirty="0">
                <a:solidFill>
                  <a:srgbClr val="374151"/>
                </a:solidFill>
                <a:effectLst/>
                <a:latin typeface="Calibri" panose="020F0502020204030204" pitchFamily="34" charset="0"/>
                <a:cs typeface="Calibri" panose="020F0502020204030204" pitchFamily="34" charset="0"/>
              </a:rPr>
              <a:t>5. SQLite: A self-contained, serverless, and zero-configuration open-source database engine. SQLite is widely used in embedded systems, mobile apps, and as a local storage solution for desktop applications.</a:t>
            </a: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dirty="0">
              <a:solidFill>
                <a:srgbClr val="374151"/>
              </a:solidFill>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a:p>
            <a:pPr algn="just"/>
            <a:endParaRPr lang="en-IN" sz="1600" b="0" i="0" dirty="0">
              <a:solidFill>
                <a:srgbClr val="37415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8419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59652"/>
            <a:ext cx="9144000" cy="498475"/>
          </a:xfrm>
          <a:custGeom>
            <a:avLst/>
            <a:gdLst/>
            <a:ahLst/>
            <a:cxnLst/>
            <a:rect l="l" t="t" r="r" b="b"/>
            <a:pathLst>
              <a:path w="9144000" h="498475">
                <a:moveTo>
                  <a:pt x="0" y="498348"/>
                </a:moveTo>
                <a:lnTo>
                  <a:pt x="9144000" y="498348"/>
                </a:lnTo>
                <a:lnTo>
                  <a:pt x="9144000" y="0"/>
                </a:lnTo>
                <a:lnTo>
                  <a:pt x="0" y="0"/>
                </a:lnTo>
                <a:lnTo>
                  <a:pt x="0" y="498348"/>
                </a:lnTo>
                <a:close/>
              </a:path>
            </a:pathLst>
          </a:custGeom>
          <a:solidFill>
            <a:srgbClr val="1F487C"/>
          </a:solidFill>
        </p:spPr>
        <p:txBody>
          <a:bodyPr wrap="square" lIns="0" tIns="0" rIns="0" bIns="0" rtlCol="0"/>
          <a:lstStyle/>
          <a:p>
            <a:endParaRPr/>
          </a:p>
        </p:txBody>
      </p:sp>
      <p:grpSp>
        <p:nvGrpSpPr>
          <p:cNvPr id="3" name="object 3"/>
          <p:cNvGrpSpPr/>
          <p:nvPr/>
        </p:nvGrpSpPr>
        <p:grpSpPr>
          <a:xfrm>
            <a:off x="0" y="361188"/>
            <a:ext cx="9144000" cy="5641975"/>
            <a:chOff x="0" y="361188"/>
            <a:chExt cx="9144000" cy="5641975"/>
          </a:xfrm>
        </p:grpSpPr>
        <p:sp>
          <p:nvSpPr>
            <p:cNvPr id="4" name="object 4"/>
            <p:cNvSpPr/>
            <p:nvPr/>
          </p:nvSpPr>
          <p:spPr>
            <a:xfrm>
              <a:off x="0" y="3214115"/>
              <a:ext cx="9144000" cy="2788920"/>
            </a:xfrm>
            <a:custGeom>
              <a:avLst/>
              <a:gdLst/>
              <a:ahLst/>
              <a:cxnLst/>
              <a:rect l="l" t="t" r="r" b="b"/>
              <a:pathLst>
                <a:path w="9144000" h="2788920">
                  <a:moveTo>
                    <a:pt x="0" y="2788920"/>
                  </a:moveTo>
                  <a:lnTo>
                    <a:pt x="9144000" y="2788920"/>
                  </a:lnTo>
                  <a:lnTo>
                    <a:pt x="9144000" y="0"/>
                  </a:lnTo>
                  <a:lnTo>
                    <a:pt x="0" y="0"/>
                  </a:lnTo>
                  <a:lnTo>
                    <a:pt x="0" y="2788920"/>
                  </a:lnTo>
                  <a:close/>
                </a:path>
              </a:pathLst>
            </a:custGeom>
            <a:solidFill>
              <a:srgbClr val="1F487C"/>
            </a:solidFill>
          </p:spPr>
          <p:txBody>
            <a:bodyPr wrap="square" lIns="0" tIns="0" rIns="0" bIns="0" rtlCol="0"/>
            <a:lstStyle/>
            <a:p>
              <a:endParaRPr/>
            </a:p>
          </p:txBody>
        </p:sp>
        <p:pic>
          <p:nvPicPr>
            <p:cNvPr id="5" name="object 5"/>
            <p:cNvPicPr/>
            <p:nvPr/>
          </p:nvPicPr>
          <p:blipFill>
            <a:blip r:embed="rId2" cstate="print"/>
            <a:stretch>
              <a:fillRect/>
            </a:stretch>
          </p:blipFill>
          <p:spPr>
            <a:xfrm>
              <a:off x="1220724" y="361188"/>
              <a:ext cx="6702552" cy="2857500"/>
            </a:xfrm>
            <a:prstGeom prst="rect">
              <a:avLst/>
            </a:prstGeom>
          </p:spPr>
        </p:pic>
        <p:pic>
          <p:nvPicPr>
            <p:cNvPr id="6" name="object 6"/>
            <p:cNvPicPr/>
            <p:nvPr/>
          </p:nvPicPr>
          <p:blipFill>
            <a:blip r:embed="rId3" cstate="print"/>
            <a:stretch>
              <a:fillRect/>
            </a:stretch>
          </p:blipFill>
          <p:spPr>
            <a:xfrm>
              <a:off x="2432304" y="4000499"/>
              <a:ext cx="4279392" cy="571500"/>
            </a:xfrm>
            <a:prstGeom prst="rect">
              <a:avLst/>
            </a:prstGeom>
          </p:spPr>
        </p:pic>
        <p:pic>
          <p:nvPicPr>
            <p:cNvPr id="7" name="object 7"/>
            <p:cNvPicPr/>
            <p:nvPr/>
          </p:nvPicPr>
          <p:blipFill>
            <a:blip r:embed="rId4" cstate="print"/>
            <a:stretch>
              <a:fillRect/>
            </a:stretch>
          </p:blipFill>
          <p:spPr>
            <a:xfrm>
              <a:off x="3040379" y="4946903"/>
              <a:ext cx="3063240" cy="260604"/>
            </a:xfrm>
            <a:prstGeom prst="rect">
              <a:avLst/>
            </a:prstGeom>
          </p:spPr>
        </p:pic>
      </p:grpSp>
      <p:sp>
        <p:nvSpPr>
          <p:cNvPr id="8" name="object 8"/>
          <p:cNvSpPr txBox="1"/>
          <p:nvPr/>
        </p:nvSpPr>
        <p:spPr>
          <a:xfrm>
            <a:off x="3358134" y="6021120"/>
            <a:ext cx="242570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1F487C"/>
                </a:solidFill>
                <a:latin typeface="Calibri"/>
                <a:cs typeface="Calibri"/>
                <a:hlinkClick r:id="rId5"/>
              </a:rPr>
              <a:t>www.paruluniversity.ac.in</a:t>
            </a:r>
            <a:endParaRPr sz="180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The open-source ecosystem </a:t>
            </a:r>
            <a:endParaRPr sz="3000" dirty="0"/>
          </a:p>
        </p:txBody>
      </p:sp>
      <p:sp>
        <p:nvSpPr>
          <p:cNvPr id="3" name="object 3"/>
          <p:cNvSpPr txBox="1"/>
          <p:nvPr/>
        </p:nvSpPr>
        <p:spPr>
          <a:xfrm>
            <a:off x="328066" y="2465272"/>
            <a:ext cx="8568055" cy="2195473"/>
          </a:xfrm>
          <a:prstGeom prst="rect">
            <a:avLst/>
          </a:prstGeom>
        </p:spPr>
        <p:txBody>
          <a:bodyPr vert="horz" wrap="square" lIns="0" tIns="15240" rIns="0" bIns="0" rtlCol="0">
            <a:spAutoFit/>
          </a:bodyPr>
          <a:lstStyle/>
          <a:p>
            <a:pPr marL="355600" marR="8255" indent="-343535" algn="just">
              <a:lnSpc>
                <a:spcPct val="99900"/>
              </a:lnSpc>
              <a:spcBef>
                <a:spcPts val="120"/>
              </a:spcBef>
              <a:buFont typeface="Arial MT"/>
              <a:buChar char="•"/>
              <a:tabLst>
                <a:tab pos="356235" algn="l"/>
              </a:tabLst>
            </a:pPr>
            <a:r>
              <a:rPr lang="en-US" sz="2000" dirty="0"/>
              <a:t>The open-source ecosystem refers to the collective community, projects, tools, and resources that are built around the principles of open-source software development. </a:t>
            </a:r>
            <a:endParaRPr lang="en-US" sz="2000" dirty="0" smtClean="0"/>
          </a:p>
          <a:p>
            <a:pPr marL="355600" marR="8255" indent="-343535" algn="just">
              <a:lnSpc>
                <a:spcPct val="99900"/>
              </a:lnSpc>
              <a:spcBef>
                <a:spcPts val="120"/>
              </a:spcBef>
              <a:buFont typeface="Arial MT"/>
              <a:buChar char="•"/>
              <a:tabLst>
                <a:tab pos="356235" algn="l"/>
              </a:tabLst>
            </a:pPr>
            <a:endParaRPr lang="en-US" sz="2000" dirty="0"/>
          </a:p>
          <a:p>
            <a:pPr marL="355600" marR="8255" indent="-343535" algn="just">
              <a:lnSpc>
                <a:spcPct val="99900"/>
              </a:lnSpc>
              <a:spcBef>
                <a:spcPts val="120"/>
              </a:spcBef>
              <a:buFont typeface="Arial MT"/>
              <a:buChar char="•"/>
              <a:tabLst>
                <a:tab pos="356235" algn="l"/>
              </a:tabLst>
            </a:pPr>
            <a:r>
              <a:rPr lang="en-US" sz="2000" dirty="0" smtClean="0"/>
              <a:t>Open </a:t>
            </a:r>
            <a:r>
              <a:rPr lang="en-US" sz="2000" dirty="0"/>
              <a:t>source is a collaborative approach to software development where the source code of a software project is made freely available to the public. This allows anyone to view, use, modify, and distribute the code.</a:t>
            </a:r>
            <a:endParaRPr sz="2000" dirty="0">
              <a:latin typeface="Arial MT"/>
              <a:cs typeface="Arial M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The open-source ecosystem </a:t>
            </a:r>
            <a:endParaRPr sz="3000" dirty="0"/>
          </a:p>
        </p:txBody>
      </p:sp>
      <p:sp>
        <p:nvSpPr>
          <p:cNvPr id="3" name="object 3"/>
          <p:cNvSpPr txBox="1"/>
          <p:nvPr/>
        </p:nvSpPr>
        <p:spPr>
          <a:xfrm>
            <a:off x="328066" y="2465272"/>
            <a:ext cx="8568055" cy="3760004"/>
          </a:xfrm>
          <a:prstGeom prst="rect">
            <a:avLst/>
          </a:prstGeom>
        </p:spPr>
        <p:txBody>
          <a:bodyPr vert="horz" wrap="square" lIns="0" tIns="15240" rIns="0" bIns="0" rtlCol="0">
            <a:spAutoFit/>
          </a:bodyPr>
          <a:lstStyle/>
          <a:p>
            <a:pPr marL="355600" marR="8255" indent="-343535" algn="just">
              <a:lnSpc>
                <a:spcPct val="99900"/>
              </a:lnSpc>
              <a:spcBef>
                <a:spcPts val="120"/>
              </a:spcBef>
              <a:buFont typeface="Arial MT"/>
              <a:buChar char="•"/>
              <a:tabLst>
                <a:tab pos="356235" algn="l"/>
              </a:tabLst>
            </a:pPr>
            <a:r>
              <a:rPr lang="en-US" sz="2000" dirty="0"/>
              <a:t>Here are key components and concepts within the open-source ecosystem:</a:t>
            </a:r>
          </a:p>
          <a:p>
            <a:pPr marL="355600" marR="8255" indent="-343535" algn="just">
              <a:lnSpc>
                <a:spcPct val="99900"/>
              </a:lnSpc>
              <a:spcBef>
                <a:spcPts val="120"/>
              </a:spcBef>
              <a:buFont typeface="Arial MT"/>
              <a:buChar char="•"/>
              <a:tabLst>
                <a:tab pos="356235" algn="l"/>
              </a:tabLst>
            </a:pPr>
            <a:endParaRPr lang="en-US" sz="2000" dirty="0"/>
          </a:p>
          <a:p>
            <a:pPr marL="355600" marR="8255" indent="-343535" algn="just">
              <a:lnSpc>
                <a:spcPct val="99900"/>
              </a:lnSpc>
              <a:spcBef>
                <a:spcPts val="120"/>
              </a:spcBef>
              <a:buFont typeface="Arial MT"/>
              <a:buChar char="•"/>
              <a:tabLst>
                <a:tab pos="356235" algn="l"/>
              </a:tabLst>
            </a:pPr>
            <a:r>
              <a:rPr lang="en-US" sz="2000" b="1" dirty="0"/>
              <a:t>Open Source Software (OSS): </a:t>
            </a:r>
            <a:r>
              <a:rPr lang="en-US" sz="2000" dirty="0"/>
              <a:t>This is software whose source code is published and made available to the public, allowing anyone to inspect, modify, and distribute it. Some well-known examples include the Linux operating system, the Apache web server, and the Mozilla Firefox web browser.</a:t>
            </a:r>
          </a:p>
          <a:p>
            <a:pPr marL="355600" marR="8255" indent="-343535" algn="just">
              <a:lnSpc>
                <a:spcPct val="99900"/>
              </a:lnSpc>
              <a:spcBef>
                <a:spcPts val="120"/>
              </a:spcBef>
              <a:buFont typeface="Arial MT"/>
              <a:buChar char="•"/>
              <a:tabLst>
                <a:tab pos="356235" algn="l"/>
              </a:tabLst>
            </a:pPr>
            <a:endParaRPr lang="en-US" sz="2000" dirty="0"/>
          </a:p>
          <a:p>
            <a:pPr marL="355600" marR="8255" indent="-343535" algn="just">
              <a:lnSpc>
                <a:spcPct val="99900"/>
              </a:lnSpc>
              <a:spcBef>
                <a:spcPts val="120"/>
              </a:spcBef>
              <a:buFont typeface="Arial MT"/>
              <a:buChar char="•"/>
              <a:tabLst>
                <a:tab pos="356235" algn="l"/>
              </a:tabLst>
            </a:pPr>
            <a:r>
              <a:rPr lang="en-US" sz="2000" b="1" dirty="0"/>
              <a:t>Licensing: </a:t>
            </a:r>
            <a:r>
              <a:rPr lang="en-US" sz="2000" dirty="0"/>
              <a:t>Open-source software is typically released under licenses that grant users the right to use, modify, and distribute the software. Common open-source licenses include the GNU General Public License (GPL), MIT License, Apache License, and BSD License. Each license has its own terms and conditions, influencing how the software can be used and shared.</a:t>
            </a:r>
            <a:endParaRPr sz="2000" dirty="0">
              <a:latin typeface="Arial MT"/>
              <a:cs typeface="Arial MT"/>
            </a:endParaRPr>
          </a:p>
        </p:txBody>
      </p:sp>
    </p:spTree>
    <p:extLst>
      <p:ext uri="{BB962C8B-B14F-4D97-AF65-F5344CB8AC3E}">
        <p14:creationId xmlns:p14="http://schemas.microsoft.com/office/powerpoint/2010/main" val="915775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The open-source ecosystem </a:t>
            </a:r>
            <a:endParaRPr sz="3000" dirty="0"/>
          </a:p>
        </p:txBody>
      </p:sp>
      <p:sp>
        <p:nvSpPr>
          <p:cNvPr id="3" name="object 3"/>
          <p:cNvSpPr txBox="1"/>
          <p:nvPr/>
        </p:nvSpPr>
        <p:spPr>
          <a:xfrm>
            <a:off x="328066" y="2465272"/>
            <a:ext cx="8568055" cy="3400931"/>
          </a:xfrm>
          <a:prstGeom prst="rect">
            <a:avLst/>
          </a:prstGeom>
        </p:spPr>
        <p:txBody>
          <a:bodyPr vert="horz" wrap="square" lIns="0" tIns="15240" rIns="0" bIns="0" rtlCol="0">
            <a:spAutoFit/>
          </a:bodyPr>
          <a:lstStyle/>
          <a:p>
            <a:r>
              <a:rPr lang="en-US" sz="2000" b="1" dirty="0"/>
              <a:t>Version Control Systems:</a:t>
            </a:r>
            <a:r>
              <a:rPr lang="en-US" sz="2000" dirty="0"/>
              <a:t> Version control is crucial in open-source development for tracking changes to the source code over time. </a:t>
            </a:r>
            <a:r>
              <a:rPr lang="en-US" sz="2000" dirty="0" err="1"/>
              <a:t>Git</a:t>
            </a:r>
            <a:r>
              <a:rPr lang="en-US" sz="2000" dirty="0"/>
              <a:t> is one of the most popular version control systems, and platforms like </a:t>
            </a:r>
            <a:r>
              <a:rPr lang="en-US" sz="2000" dirty="0" err="1"/>
              <a:t>GitHub</a:t>
            </a:r>
            <a:r>
              <a:rPr lang="en-US" sz="2000" dirty="0"/>
              <a:t> and </a:t>
            </a:r>
            <a:r>
              <a:rPr lang="en-US" sz="2000" dirty="0" err="1"/>
              <a:t>GitLab</a:t>
            </a:r>
            <a:r>
              <a:rPr lang="en-US" sz="2000" dirty="0"/>
              <a:t> provide hosting and collaboration tools for managing </a:t>
            </a:r>
            <a:r>
              <a:rPr lang="en-US" sz="2000" dirty="0" err="1"/>
              <a:t>Git</a:t>
            </a:r>
            <a:r>
              <a:rPr lang="en-US" sz="2000" dirty="0"/>
              <a:t> repositories.</a:t>
            </a:r>
          </a:p>
          <a:p>
            <a:r>
              <a:rPr lang="en-US" sz="2000" b="1" dirty="0"/>
              <a:t>Collaboration Platforms:</a:t>
            </a:r>
            <a:r>
              <a:rPr lang="en-US" sz="2000" dirty="0"/>
              <a:t> These platforms facilitate collaboration among developers. </a:t>
            </a:r>
            <a:r>
              <a:rPr lang="en-US" sz="2000" dirty="0" err="1"/>
              <a:t>GitHub</a:t>
            </a:r>
            <a:r>
              <a:rPr lang="en-US" sz="2000" dirty="0"/>
              <a:t>, </a:t>
            </a:r>
            <a:r>
              <a:rPr lang="en-US" sz="2000" dirty="0" err="1"/>
              <a:t>GitLab</a:t>
            </a:r>
            <a:r>
              <a:rPr lang="en-US" sz="2000" dirty="0"/>
              <a:t>, and </a:t>
            </a:r>
            <a:r>
              <a:rPr lang="en-US" sz="2000" dirty="0" err="1"/>
              <a:t>Bitbucket</a:t>
            </a:r>
            <a:r>
              <a:rPr lang="en-US" sz="2000" dirty="0"/>
              <a:t> are examples where developers can host their projects, track issues, propose changes (pull requests), and collaborate with others.</a:t>
            </a:r>
          </a:p>
          <a:p>
            <a:r>
              <a:rPr lang="en-US" sz="2000" b="1" dirty="0"/>
              <a:t>Issue Tracking and Project Management:</a:t>
            </a:r>
            <a:r>
              <a:rPr lang="en-US" sz="2000" dirty="0"/>
              <a:t> Tools like </a:t>
            </a:r>
            <a:r>
              <a:rPr lang="en-US" sz="2000" dirty="0" err="1"/>
              <a:t>Jira</a:t>
            </a:r>
            <a:r>
              <a:rPr lang="en-US" sz="2000" dirty="0"/>
              <a:t>, </a:t>
            </a:r>
            <a:r>
              <a:rPr lang="en-US" sz="2000" dirty="0" err="1"/>
              <a:t>Trello</a:t>
            </a:r>
            <a:r>
              <a:rPr lang="en-US" sz="2000" dirty="0"/>
              <a:t>, and </a:t>
            </a:r>
            <a:r>
              <a:rPr lang="en-US" sz="2000" dirty="0" err="1"/>
              <a:t>GitHub</a:t>
            </a:r>
            <a:r>
              <a:rPr lang="en-US" sz="2000" dirty="0"/>
              <a:t> Issues help manage tasks, track bugs, and coordinate development efforts within open-source projects.</a:t>
            </a:r>
          </a:p>
        </p:txBody>
      </p:sp>
    </p:spTree>
    <p:extLst>
      <p:ext uri="{BB962C8B-B14F-4D97-AF65-F5344CB8AC3E}">
        <p14:creationId xmlns:p14="http://schemas.microsoft.com/office/powerpoint/2010/main" val="886580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The open-source ecosystem </a:t>
            </a:r>
            <a:endParaRPr sz="3000" dirty="0"/>
          </a:p>
        </p:txBody>
      </p:sp>
      <p:sp>
        <p:nvSpPr>
          <p:cNvPr id="3" name="object 3"/>
          <p:cNvSpPr txBox="1"/>
          <p:nvPr/>
        </p:nvSpPr>
        <p:spPr>
          <a:xfrm>
            <a:off x="328066" y="2465272"/>
            <a:ext cx="8568055" cy="3708708"/>
          </a:xfrm>
          <a:prstGeom prst="rect">
            <a:avLst/>
          </a:prstGeom>
        </p:spPr>
        <p:txBody>
          <a:bodyPr vert="horz" wrap="square" lIns="0" tIns="15240" rIns="0" bIns="0" rtlCol="0">
            <a:spAutoFit/>
          </a:bodyPr>
          <a:lstStyle/>
          <a:p>
            <a:r>
              <a:rPr lang="en-US" sz="2000" b="1" dirty="0"/>
              <a:t>Communication Channels:</a:t>
            </a:r>
            <a:r>
              <a:rPr lang="en-US" sz="2000" dirty="0"/>
              <a:t> Open-source communities often rely on communication tools like mailing lists, forums, and chat platforms to discuss development, address issues, and coordinate efforts. Examples include mailing lists, forums, and platforms like Slack and Discord</a:t>
            </a:r>
            <a:r>
              <a:rPr lang="en-US" sz="2000" dirty="0" smtClean="0"/>
              <a:t>.</a:t>
            </a:r>
          </a:p>
          <a:p>
            <a:endParaRPr lang="en-US" sz="2000" dirty="0"/>
          </a:p>
          <a:p>
            <a:r>
              <a:rPr lang="en-US" sz="2000" b="1" dirty="0"/>
              <a:t>Package Managers:</a:t>
            </a:r>
            <a:r>
              <a:rPr lang="en-US" sz="2000" dirty="0"/>
              <a:t> Many programming languages have package managers that simplify the process of installing, managing, and updating libraries and dependencies. Examples include </a:t>
            </a:r>
            <a:r>
              <a:rPr lang="en-US" sz="2000" dirty="0" err="1"/>
              <a:t>npm</a:t>
            </a:r>
            <a:r>
              <a:rPr lang="en-US" sz="2000" dirty="0"/>
              <a:t> (Node.js), pip (Python), and Maven (Java).</a:t>
            </a:r>
          </a:p>
          <a:p>
            <a:endParaRPr lang="en-US" sz="2000" b="1" dirty="0" smtClean="0"/>
          </a:p>
          <a:p>
            <a:r>
              <a:rPr lang="en-US" sz="2000" b="1" dirty="0" smtClean="0"/>
              <a:t>Documentation</a:t>
            </a:r>
            <a:r>
              <a:rPr lang="en-US" sz="2000" b="1" dirty="0"/>
              <a:t>:</a:t>
            </a:r>
            <a:r>
              <a:rPr lang="en-US" sz="2000" dirty="0"/>
              <a:t> Comprehensive and well-maintained documentation is crucial for open-source projects. It helps users understand how to use the software, contributes to onboarding new developers, and facilitates collaboration</a:t>
            </a:r>
            <a:r>
              <a:rPr lang="en-US" sz="2000" dirty="0" smtClean="0"/>
              <a:t>.</a:t>
            </a:r>
            <a:endParaRPr lang="en-US" sz="2000" dirty="0"/>
          </a:p>
        </p:txBody>
      </p:sp>
    </p:spTree>
    <p:extLst>
      <p:ext uri="{BB962C8B-B14F-4D97-AF65-F5344CB8AC3E}">
        <p14:creationId xmlns:p14="http://schemas.microsoft.com/office/powerpoint/2010/main" val="1130171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The open-source ecosystem </a:t>
            </a:r>
            <a:endParaRPr sz="3000" dirty="0"/>
          </a:p>
        </p:txBody>
      </p:sp>
      <p:sp>
        <p:nvSpPr>
          <p:cNvPr id="3" name="object 3"/>
          <p:cNvSpPr txBox="1"/>
          <p:nvPr/>
        </p:nvSpPr>
        <p:spPr>
          <a:xfrm>
            <a:off x="328066" y="2465272"/>
            <a:ext cx="8568055" cy="2785378"/>
          </a:xfrm>
          <a:prstGeom prst="rect">
            <a:avLst/>
          </a:prstGeom>
        </p:spPr>
        <p:txBody>
          <a:bodyPr vert="horz" wrap="square" lIns="0" tIns="15240" rIns="0" bIns="0" rtlCol="0">
            <a:spAutoFit/>
          </a:bodyPr>
          <a:lstStyle/>
          <a:p>
            <a:r>
              <a:rPr lang="en-US" sz="2000" b="1" dirty="0" smtClean="0"/>
              <a:t>Continuous </a:t>
            </a:r>
            <a:r>
              <a:rPr lang="en-US" sz="2000" b="1" dirty="0"/>
              <a:t>Integration/Continuous Deployment (CI/CD):</a:t>
            </a:r>
            <a:r>
              <a:rPr lang="en-US" sz="2000" dirty="0"/>
              <a:t> CI/CD tools automate the testing and deployment processes, ensuring that changes to the codebase are tested and integrated smoothly. Jenkins, Travis CI, and </a:t>
            </a:r>
            <a:r>
              <a:rPr lang="en-US" sz="2000" dirty="0" err="1"/>
              <a:t>CircleCI</a:t>
            </a:r>
            <a:r>
              <a:rPr lang="en-US" sz="2000" dirty="0"/>
              <a:t> are popular CI/CD tools</a:t>
            </a:r>
            <a:r>
              <a:rPr lang="en-US" sz="2000" dirty="0" smtClean="0"/>
              <a:t>.</a:t>
            </a:r>
          </a:p>
          <a:p>
            <a:endParaRPr lang="en-US" sz="2000" dirty="0"/>
          </a:p>
          <a:p>
            <a:r>
              <a:rPr lang="en-US" sz="2000" b="1" dirty="0"/>
              <a:t>Community:</a:t>
            </a:r>
            <a:r>
              <a:rPr lang="en-US" sz="2000" dirty="0"/>
              <a:t> Open-source projects thrive on the contributions and support of a diverse community. This includes developers, users, testers, documenters, and other contributors. A healthy community fosters collaboration, innovation, and sustainability.</a:t>
            </a:r>
          </a:p>
        </p:txBody>
      </p:sp>
    </p:spTree>
    <p:extLst>
      <p:ext uri="{BB962C8B-B14F-4D97-AF65-F5344CB8AC3E}">
        <p14:creationId xmlns:p14="http://schemas.microsoft.com/office/powerpoint/2010/main" val="351097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Operating Systems:</a:t>
            </a:r>
            <a:endParaRPr sz="3000" dirty="0"/>
          </a:p>
        </p:txBody>
      </p:sp>
      <p:sp>
        <p:nvSpPr>
          <p:cNvPr id="3" name="object 3"/>
          <p:cNvSpPr txBox="1"/>
          <p:nvPr/>
        </p:nvSpPr>
        <p:spPr>
          <a:xfrm>
            <a:off x="328066" y="2465272"/>
            <a:ext cx="8568055" cy="4170372"/>
          </a:xfrm>
          <a:prstGeom prst="rect">
            <a:avLst/>
          </a:prstGeom>
        </p:spPr>
        <p:txBody>
          <a:bodyPr vert="horz" wrap="square" lIns="0" tIns="15240" rIns="0" bIns="0" rtlCol="0">
            <a:spAutoFit/>
          </a:bodyPr>
          <a:lstStyle/>
          <a:p>
            <a:r>
              <a:rPr lang="en-US" dirty="0"/>
              <a:t>Several open-source operating systems exist, covering a wide range of devices and use cases. Here are some prominent examples</a:t>
            </a:r>
            <a:r>
              <a:rPr lang="en-US" dirty="0" smtClean="0"/>
              <a:t>:</a:t>
            </a:r>
          </a:p>
          <a:p>
            <a:endParaRPr lang="en-US" dirty="0"/>
          </a:p>
          <a:p>
            <a:r>
              <a:rPr lang="en-US" b="1" dirty="0"/>
              <a:t>Linux:</a:t>
            </a:r>
            <a:endParaRPr lang="en-US" dirty="0"/>
          </a:p>
          <a:p>
            <a:pPr lvl="1"/>
            <a:r>
              <a:rPr lang="en-US" b="1" dirty="0"/>
              <a:t>Description:</a:t>
            </a:r>
            <a:r>
              <a:rPr lang="en-US" dirty="0"/>
              <a:t> Linux is a Unix-like operating system kernel initially developed by Linus Torvalds in 1991. The kernel is the core component, and various distributions (</a:t>
            </a:r>
            <a:r>
              <a:rPr lang="en-US" dirty="0" err="1"/>
              <a:t>distros</a:t>
            </a:r>
            <a:r>
              <a:rPr lang="en-US" dirty="0"/>
              <a:t>) package it with additional software to create complete operating systems</a:t>
            </a:r>
            <a:r>
              <a:rPr lang="en-US" dirty="0" smtClean="0"/>
              <a:t>.</a:t>
            </a:r>
          </a:p>
          <a:p>
            <a:pPr lvl="1"/>
            <a:endParaRPr lang="en-US" dirty="0"/>
          </a:p>
          <a:p>
            <a:pPr lvl="1"/>
            <a:r>
              <a:rPr lang="en-US" b="1" dirty="0"/>
              <a:t>Examples of Linux </a:t>
            </a:r>
            <a:r>
              <a:rPr lang="en-US" b="1" dirty="0" err="1"/>
              <a:t>Distros</a:t>
            </a:r>
            <a:r>
              <a:rPr lang="en-US" b="1" dirty="0"/>
              <a:t>:</a:t>
            </a:r>
            <a:endParaRPr lang="en-US" dirty="0"/>
          </a:p>
          <a:p>
            <a:pPr marL="1200150" lvl="2" indent="-285750">
              <a:buFont typeface="Arial" panose="020B0604020202020204" pitchFamily="34" charset="0"/>
              <a:buChar char="•"/>
            </a:pPr>
            <a:r>
              <a:rPr lang="en-US" dirty="0"/>
              <a:t>Ubuntu</a:t>
            </a:r>
          </a:p>
          <a:p>
            <a:pPr marL="1200150" lvl="2" indent="-285750">
              <a:buFont typeface="Arial" panose="020B0604020202020204" pitchFamily="34" charset="0"/>
              <a:buChar char="•"/>
            </a:pPr>
            <a:r>
              <a:rPr lang="en-US" dirty="0"/>
              <a:t>Fedora</a:t>
            </a:r>
          </a:p>
          <a:p>
            <a:pPr marL="1200150" lvl="2" indent="-285750">
              <a:buFont typeface="Arial" panose="020B0604020202020204" pitchFamily="34" charset="0"/>
              <a:buChar char="•"/>
            </a:pPr>
            <a:r>
              <a:rPr lang="en-US" dirty="0" err="1"/>
              <a:t>Debian</a:t>
            </a:r>
            <a:endParaRPr lang="en-US" dirty="0"/>
          </a:p>
          <a:p>
            <a:pPr marL="1200150" lvl="2" indent="-285750">
              <a:buFont typeface="Arial" panose="020B0604020202020204" pitchFamily="34" charset="0"/>
              <a:buChar char="•"/>
            </a:pPr>
            <a:r>
              <a:rPr lang="en-US" dirty="0" err="1"/>
              <a:t>CentOS</a:t>
            </a:r>
            <a:endParaRPr lang="en-US" dirty="0"/>
          </a:p>
          <a:p>
            <a:pPr marL="1200150" lvl="2" indent="-285750">
              <a:buFont typeface="Arial" panose="020B0604020202020204" pitchFamily="34" charset="0"/>
              <a:buChar char="•"/>
            </a:pPr>
            <a:r>
              <a:rPr lang="en-US" dirty="0"/>
              <a:t>Arch Linux</a:t>
            </a:r>
          </a:p>
          <a:p>
            <a:pPr marL="1200150" lvl="2" indent="-285750">
              <a:buFont typeface="Arial" panose="020B0604020202020204" pitchFamily="34" charset="0"/>
              <a:buChar char="•"/>
            </a:pPr>
            <a:r>
              <a:rPr lang="en-US" dirty="0" err="1"/>
              <a:t>openSUSE</a:t>
            </a:r>
            <a:endParaRPr lang="en-US" dirty="0"/>
          </a:p>
        </p:txBody>
      </p:sp>
    </p:spTree>
    <p:extLst>
      <p:ext uri="{BB962C8B-B14F-4D97-AF65-F5344CB8AC3E}">
        <p14:creationId xmlns:p14="http://schemas.microsoft.com/office/powerpoint/2010/main" val="3227846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 y="1698701"/>
            <a:ext cx="7426960" cy="473206"/>
          </a:xfrm>
          <a:prstGeom prst="rect">
            <a:avLst/>
          </a:prstGeom>
        </p:spPr>
        <p:txBody>
          <a:bodyPr vert="horz" wrap="square" lIns="0" tIns="11430" rIns="0" bIns="0" rtlCol="0">
            <a:spAutoFit/>
          </a:bodyPr>
          <a:lstStyle/>
          <a:p>
            <a:pPr marL="12700">
              <a:lnSpc>
                <a:spcPct val="100000"/>
              </a:lnSpc>
              <a:spcBef>
                <a:spcPts val="90"/>
              </a:spcBef>
            </a:pPr>
            <a:r>
              <a:rPr lang="en-US" sz="3000" spc="-5" dirty="0">
                <a:solidFill>
                  <a:srgbClr val="FFFFFF"/>
                </a:solidFill>
              </a:rPr>
              <a:t>Open-Source Operating Systems:</a:t>
            </a:r>
            <a:endParaRPr sz="3000" dirty="0"/>
          </a:p>
        </p:txBody>
      </p:sp>
      <p:sp>
        <p:nvSpPr>
          <p:cNvPr id="3" name="object 3"/>
          <p:cNvSpPr txBox="1"/>
          <p:nvPr/>
        </p:nvSpPr>
        <p:spPr>
          <a:xfrm>
            <a:off x="328066" y="2465272"/>
            <a:ext cx="8568055" cy="3893374"/>
          </a:xfrm>
          <a:prstGeom prst="rect">
            <a:avLst/>
          </a:prstGeom>
        </p:spPr>
        <p:txBody>
          <a:bodyPr vert="horz" wrap="square" lIns="0" tIns="15240" rIns="0" bIns="0" rtlCol="0">
            <a:spAutoFit/>
          </a:bodyPr>
          <a:lstStyle/>
          <a:p>
            <a:r>
              <a:rPr lang="en-US" b="1" dirty="0"/>
              <a:t>BSD (Berkeley Software Distribution):</a:t>
            </a:r>
            <a:endParaRPr lang="en-US" dirty="0"/>
          </a:p>
          <a:p>
            <a:r>
              <a:rPr lang="en-US" b="1" dirty="0"/>
              <a:t>Description:</a:t>
            </a:r>
            <a:r>
              <a:rPr lang="en-US" dirty="0"/>
              <a:t> BSD refers to a family of Unix-like operating systems descended from the Berkeley Software Distribution version of the Unix operating system. It includes various flavors like FreeBSD, </a:t>
            </a:r>
            <a:r>
              <a:rPr lang="en-US" dirty="0" err="1"/>
              <a:t>OpenBSD</a:t>
            </a:r>
            <a:r>
              <a:rPr lang="en-US" dirty="0"/>
              <a:t>, and </a:t>
            </a:r>
            <a:r>
              <a:rPr lang="en-US" dirty="0" err="1"/>
              <a:t>NetBSD</a:t>
            </a:r>
            <a:r>
              <a:rPr lang="en-US" dirty="0" smtClean="0"/>
              <a:t>.</a:t>
            </a:r>
          </a:p>
          <a:p>
            <a:endParaRPr lang="en-US" dirty="0"/>
          </a:p>
          <a:p>
            <a:r>
              <a:rPr lang="en-US" b="1" dirty="0"/>
              <a:t>Examples:</a:t>
            </a:r>
            <a:endParaRPr lang="en-US" dirty="0"/>
          </a:p>
          <a:p>
            <a:pPr lvl="1"/>
            <a:endParaRPr lang="en-US" dirty="0" smtClean="0"/>
          </a:p>
          <a:p>
            <a:pPr lvl="1"/>
            <a:r>
              <a:rPr lang="en-US" dirty="0" smtClean="0"/>
              <a:t>FreeBSD</a:t>
            </a:r>
            <a:endParaRPr lang="en-US" dirty="0"/>
          </a:p>
          <a:p>
            <a:pPr lvl="1"/>
            <a:endParaRPr lang="en-US" dirty="0" smtClean="0"/>
          </a:p>
          <a:p>
            <a:pPr lvl="1"/>
            <a:r>
              <a:rPr lang="en-US" dirty="0" err="1" smtClean="0"/>
              <a:t>OpenBSD</a:t>
            </a:r>
            <a:endParaRPr lang="en-US" dirty="0"/>
          </a:p>
          <a:p>
            <a:pPr lvl="1"/>
            <a:endParaRPr lang="en-US" dirty="0" smtClean="0"/>
          </a:p>
          <a:p>
            <a:pPr lvl="1"/>
            <a:r>
              <a:rPr lang="en-US" dirty="0" err="1" smtClean="0"/>
              <a:t>NetBSD</a:t>
            </a:r>
            <a:endParaRPr lang="en-US" dirty="0"/>
          </a:p>
          <a:p>
            <a:pPr lvl="1"/>
            <a:endParaRPr lang="en-US" dirty="0" smtClean="0"/>
          </a:p>
          <a:p>
            <a:pPr lvl="1"/>
            <a:r>
              <a:rPr lang="en-US" dirty="0" err="1" smtClean="0"/>
              <a:t>DragonFly</a:t>
            </a:r>
            <a:r>
              <a:rPr lang="en-US" dirty="0" smtClean="0"/>
              <a:t> </a:t>
            </a:r>
            <a:r>
              <a:rPr lang="en-US" dirty="0"/>
              <a:t>BSD</a:t>
            </a:r>
          </a:p>
        </p:txBody>
      </p:sp>
    </p:spTree>
    <p:extLst>
      <p:ext uri="{BB962C8B-B14F-4D97-AF65-F5344CB8AC3E}">
        <p14:creationId xmlns:p14="http://schemas.microsoft.com/office/powerpoint/2010/main" val="2508663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3071</Words>
  <Application>Microsoft Office PowerPoint</Application>
  <PresentationFormat>On-screen Show (4:3)</PresentationFormat>
  <Paragraphs>219</Paragraphs>
  <Slides>29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MT</vt:lpstr>
      <vt:lpstr>Calibri</vt:lpstr>
      <vt:lpstr>Graphik</vt:lpstr>
      <vt:lpstr>Söhne</vt:lpstr>
      <vt:lpstr>Office Theme</vt:lpstr>
      <vt:lpstr>Understanding Open-Source Ecosystem: </vt:lpstr>
      <vt:lpstr>PowerPoint Presentation</vt:lpstr>
      <vt:lpstr>The open-source ecosystem </vt:lpstr>
      <vt:lpstr>The open-source ecosystem </vt:lpstr>
      <vt:lpstr>The open-source ecosystem </vt:lpstr>
      <vt:lpstr>The open-source ecosystem </vt:lpstr>
      <vt:lpstr>The open-source ecosystem </vt:lpstr>
      <vt:lpstr>Open-Source Operating Systems:</vt:lpstr>
      <vt:lpstr>Open-Source Operating Systems:</vt:lpstr>
      <vt:lpstr>Open-Source Operating Systems:</vt:lpstr>
      <vt:lpstr>Open-Source Operating Systems:</vt:lpstr>
      <vt:lpstr>Open-Source Operating Systems:</vt:lpstr>
      <vt:lpstr>Open-Source Hardware</vt:lpstr>
      <vt:lpstr>Open-Source Hardware</vt:lpstr>
      <vt:lpstr>Open-Source Hardware</vt:lpstr>
      <vt:lpstr>Open-Source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SOFTWARE</dc:title>
  <cp:lastModifiedBy>Microsoft account</cp:lastModifiedBy>
  <cp:revision>7</cp:revision>
  <dcterms:created xsi:type="dcterms:W3CDTF">2023-09-11T08:38:30Z</dcterms:created>
  <dcterms:modified xsi:type="dcterms:W3CDTF">2023-12-14T05:15:16Z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2023-07-31T00:00:00Z</vt:filetime>
  </property>
  <property fmtid="{D5CDD505-2E9C-101B-9397-08002B2CF9AE}" pid="3" name="Creator">
    <vt:lpwstr>Microsoft® PowerPoint® 2016</vt:lpwstr>
  </property>
  <property fmtid="{D5CDD505-2E9C-101B-9397-08002B2CF9AE}" pid="4" name="LastSaved">
    <vt:filetime>2023-09-11T00:00:00Z</vt:filetime>
  </property>
</Properties>
</file>