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2"/>
    <p:sldId id="257" r:id="rId3"/>
    <p:sldId id="258"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3" r:id="rId37"/>
    <p:sldId id="374" r:id="rId38"/>
    <p:sldId id="375" r:id="rId39"/>
    <p:sldId id="376" r:id="rId40"/>
    <p:sldId id="377" r:id="rId41"/>
    <p:sldId id="378" r:id="rId42"/>
    <p:sldId id="315" r:id="rId4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8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6B15D8F5-3B6C-4462-8C6D-D6FEA493678A}" type="datetimeFigureOut">
              <a:rPr lang="en-US" smtClean="0"/>
              <a:t>12/21/2023</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E8205965-400E-40DE-9AEE-B52E37662FFC}" type="slidenum">
              <a:rPr lang="en-US" smtClean="0"/>
              <a:t>‹#›</a:t>
            </a:fld>
            <a:endParaRPr lang="en-US"/>
          </a:p>
        </p:txBody>
      </p:sp>
    </p:spTree>
    <p:extLst>
      <p:ext uri="{BB962C8B-B14F-4D97-AF65-F5344CB8AC3E}">
        <p14:creationId xmlns:p14="http://schemas.microsoft.com/office/powerpoint/2010/main" val="1454010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6857999"/>
          </a:xfrm>
          <a:prstGeom prst="rect">
            <a:avLst/>
          </a:prstGeom>
        </p:spPr>
      </p:pic>
      <p:sp>
        <p:nvSpPr>
          <p:cNvPr id="2" name="Holder 2"/>
          <p:cNvSpPr>
            <a:spLocks noGrp="1"/>
          </p:cNvSpPr>
          <p:nvPr>
            <p:ph type="ctrTitle"/>
          </p:nvPr>
        </p:nvSpPr>
        <p:spPr>
          <a:xfrm>
            <a:off x="78739" y="1701495"/>
            <a:ext cx="8986520" cy="48133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6857999"/>
          </a:xfrm>
          <a:prstGeom prst="rect">
            <a:avLst/>
          </a:prstGeom>
        </p:spPr>
      </p:pic>
      <p:pic>
        <p:nvPicPr>
          <p:cNvPr id="17" name="bg object 17"/>
          <p:cNvPicPr/>
          <p:nvPr/>
        </p:nvPicPr>
        <p:blipFill>
          <a:blip r:embed="rId3" cstate="print"/>
          <a:stretch>
            <a:fillRect/>
          </a:stretch>
        </p:blipFill>
        <p:spPr>
          <a:xfrm>
            <a:off x="1856232" y="3072383"/>
            <a:ext cx="5431536" cy="2802636"/>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7999"/>
          </a:xfrm>
          <a:prstGeom prst="rect">
            <a:avLst/>
          </a:prstGeom>
        </p:spPr>
      </p:pic>
      <p:pic>
        <p:nvPicPr>
          <p:cNvPr id="17" name="bg object 17"/>
          <p:cNvPicPr/>
          <p:nvPr/>
        </p:nvPicPr>
        <p:blipFill>
          <a:blip r:embed="rId8" cstate="print"/>
          <a:stretch>
            <a:fillRect/>
          </a:stretch>
        </p:blipFill>
        <p:spPr>
          <a:xfrm>
            <a:off x="1856232" y="3072383"/>
            <a:ext cx="5431536" cy="2802636"/>
          </a:xfrm>
          <a:prstGeom prst="rect">
            <a:avLst/>
          </a:prstGeom>
        </p:spPr>
      </p:pic>
      <p:sp>
        <p:nvSpPr>
          <p:cNvPr id="18" name="bg object 18"/>
          <p:cNvSpPr/>
          <p:nvPr/>
        </p:nvSpPr>
        <p:spPr>
          <a:xfrm>
            <a:off x="0" y="1641348"/>
            <a:ext cx="9144000" cy="645160"/>
          </a:xfrm>
          <a:custGeom>
            <a:avLst/>
            <a:gdLst/>
            <a:ahLst/>
            <a:cxnLst/>
            <a:rect l="l" t="t" r="r" b="b"/>
            <a:pathLst>
              <a:path w="9144000" h="645160">
                <a:moveTo>
                  <a:pt x="9144000" y="0"/>
                </a:moveTo>
                <a:lnTo>
                  <a:pt x="0" y="0"/>
                </a:lnTo>
                <a:lnTo>
                  <a:pt x="0" y="644651"/>
                </a:lnTo>
                <a:lnTo>
                  <a:pt x="9144000" y="644651"/>
                </a:lnTo>
                <a:lnTo>
                  <a:pt x="9144000" y="0"/>
                </a:lnTo>
                <a:close/>
              </a:path>
            </a:pathLst>
          </a:custGeom>
          <a:solidFill>
            <a:srgbClr val="1F487C"/>
          </a:solidFill>
        </p:spPr>
        <p:txBody>
          <a:bodyPr wrap="square" lIns="0" tIns="0" rIns="0" bIns="0" rtlCol="0"/>
          <a:lstStyle/>
          <a:p>
            <a:endParaRPr/>
          </a:p>
        </p:txBody>
      </p:sp>
      <p:sp>
        <p:nvSpPr>
          <p:cNvPr id="2" name="Holder 2"/>
          <p:cNvSpPr>
            <a:spLocks noGrp="1"/>
          </p:cNvSpPr>
          <p:nvPr>
            <p:ph type="title"/>
          </p:nvPr>
        </p:nvSpPr>
        <p:spPr>
          <a:xfrm>
            <a:off x="2157857" y="1632661"/>
            <a:ext cx="4828285" cy="558164"/>
          </a:xfrm>
          <a:prstGeom prst="rect">
            <a:avLst/>
          </a:prstGeom>
        </p:spPr>
        <p:txBody>
          <a:bodyPr wrap="square" lIns="0" tIns="0" rIns="0" bIns="0">
            <a:spAutoFit/>
          </a:bodyPr>
          <a:lstStyle>
            <a:lvl1pPr>
              <a:defRPr sz="3500" b="1" i="0">
                <a:solidFill>
                  <a:schemeClr val="tx1"/>
                </a:solidFill>
                <a:latin typeface="Calibri"/>
                <a:cs typeface="Calibri"/>
              </a:defRPr>
            </a:lvl1pPr>
          </a:lstStyle>
          <a:p>
            <a:endParaRPr/>
          </a:p>
        </p:txBody>
      </p:sp>
      <p:sp>
        <p:nvSpPr>
          <p:cNvPr id="3" name="Holder 3"/>
          <p:cNvSpPr>
            <a:spLocks noGrp="1"/>
          </p:cNvSpPr>
          <p:nvPr>
            <p:ph type="body" idx="1"/>
          </p:nvPr>
        </p:nvSpPr>
        <p:spPr>
          <a:xfrm>
            <a:off x="850874" y="2351023"/>
            <a:ext cx="7377430" cy="429958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12/21/2023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hyperlink" Target="http://www.paruluniversity.ac.in/" TargetMode="Externa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7999"/>
          </a:xfrm>
          <a:prstGeom prst="rect">
            <a:avLst/>
          </a:prstGeom>
        </p:spPr>
      </p:pic>
      <p:sp>
        <p:nvSpPr>
          <p:cNvPr id="3" name="object 3"/>
          <p:cNvSpPr txBox="1">
            <a:spLocks noGrp="1"/>
          </p:cNvSpPr>
          <p:nvPr>
            <p:ph type="title"/>
          </p:nvPr>
        </p:nvSpPr>
        <p:spPr>
          <a:xfrm>
            <a:off x="1828800" y="2003662"/>
            <a:ext cx="6376543" cy="550792"/>
          </a:xfrm>
          <a:prstGeom prst="rect">
            <a:avLst/>
          </a:prstGeom>
        </p:spPr>
        <p:txBody>
          <a:bodyPr vert="horz" wrap="square" lIns="0" tIns="12065" rIns="0" bIns="0" rtlCol="0">
            <a:spAutoFit/>
          </a:bodyPr>
          <a:lstStyle/>
          <a:p>
            <a:pPr marL="15240">
              <a:lnSpc>
                <a:spcPct val="100000"/>
              </a:lnSpc>
              <a:spcBef>
                <a:spcPts val="95"/>
              </a:spcBef>
            </a:pPr>
            <a:r>
              <a:rPr lang="en-US" dirty="0"/>
              <a:t>Case Studies: Example Projects </a:t>
            </a:r>
            <a:endParaRPr spc="-25" dirty="0"/>
          </a:p>
        </p:txBody>
      </p:sp>
      <p:sp>
        <p:nvSpPr>
          <p:cNvPr id="4" name="object 4"/>
          <p:cNvSpPr txBox="1"/>
          <p:nvPr/>
        </p:nvSpPr>
        <p:spPr>
          <a:xfrm>
            <a:off x="2705226" y="2871342"/>
            <a:ext cx="3737610" cy="1027845"/>
          </a:xfrm>
          <a:prstGeom prst="rect">
            <a:avLst/>
          </a:prstGeom>
        </p:spPr>
        <p:txBody>
          <a:bodyPr vert="horz" wrap="square" lIns="0" tIns="12065" rIns="0" bIns="0" rtlCol="0">
            <a:spAutoFit/>
          </a:bodyPr>
          <a:lstStyle/>
          <a:p>
            <a:pPr algn="ctr">
              <a:lnSpc>
                <a:spcPct val="100000"/>
              </a:lnSpc>
              <a:spcBef>
                <a:spcPts val="95"/>
              </a:spcBef>
            </a:pPr>
            <a:r>
              <a:rPr lang="en-US" sz="2200" b="1" spc="-20" dirty="0" smtClean="0">
                <a:latin typeface="Calibri"/>
                <a:cs typeface="Calibri"/>
              </a:rPr>
              <a:t>AKASH PATIL </a:t>
            </a:r>
            <a:r>
              <a:rPr sz="2200" b="1" spc="-20" dirty="0" smtClean="0">
                <a:latin typeface="Calibri"/>
                <a:cs typeface="Calibri"/>
              </a:rPr>
              <a:t>,</a:t>
            </a:r>
            <a:r>
              <a:rPr sz="2200" b="1" spc="20" dirty="0" smtClean="0">
                <a:latin typeface="Calibri"/>
                <a:cs typeface="Calibri"/>
              </a:rPr>
              <a:t> </a:t>
            </a:r>
            <a:r>
              <a:rPr sz="2200" spc="-20" dirty="0">
                <a:latin typeface="Calibri"/>
                <a:cs typeface="Calibri"/>
              </a:rPr>
              <a:t>Assistant</a:t>
            </a:r>
            <a:r>
              <a:rPr sz="2200" spc="50" dirty="0">
                <a:latin typeface="Calibri"/>
                <a:cs typeface="Calibri"/>
              </a:rPr>
              <a:t> </a:t>
            </a:r>
            <a:r>
              <a:rPr sz="2200" spc="-20" dirty="0">
                <a:latin typeface="Calibri"/>
                <a:cs typeface="Calibri"/>
              </a:rPr>
              <a:t>Professor</a:t>
            </a:r>
            <a:endParaRPr sz="2200" dirty="0">
              <a:latin typeface="Calibri"/>
              <a:cs typeface="Calibri"/>
            </a:endParaRPr>
          </a:p>
          <a:p>
            <a:pPr algn="ctr">
              <a:lnSpc>
                <a:spcPct val="100000"/>
              </a:lnSpc>
              <a:spcBef>
                <a:spcPts val="25"/>
              </a:spcBef>
            </a:pPr>
            <a:r>
              <a:rPr sz="2200" spc="-15" dirty="0">
                <a:latin typeface="Calibri"/>
                <a:cs typeface="Calibri"/>
              </a:rPr>
              <a:t>Computer</a:t>
            </a:r>
            <a:r>
              <a:rPr sz="2200" spc="25" dirty="0">
                <a:latin typeface="Calibri"/>
                <a:cs typeface="Calibri"/>
              </a:rPr>
              <a:t> </a:t>
            </a:r>
            <a:r>
              <a:rPr sz="2200" spc="-10" dirty="0">
                <a:latin typeface="Calibri"/>
                <a:cs typeface="Calibri"/>
              </a:rPr>
              <a:t>Science</a:t>
            </a:r>
            <a:r>
              <a:rPr sz="2200" spc="25" dirty="0">
                <a:latin typeface="Calibri"/>
                <a:cs typeface="Calibri"/>
              </a:rPr>
              <a:t> </a:t>
            </a:r>
            <a:r>
              <a:rPr sz="2200" spc="-5" dirty="0">
                <a:latin typeface="Calibri"/>
                <a:cs typeface="Calibri"/>
              </a:rPr>
              <a:t>&amp;</a:t>
            </a:r>
            <a:r>
              <a:rPr sz="2200" spc="5" dirty="0">
                <a:latin typeface="Calibri"/>
                <a:cs typeface="Calibri"/>
              </a:rPr>
              <a:t> </a:t>
            </a:r>
            <a:r>
              <a:rPr sz="2200" spc="-10" dirty="0">
                <a:latin typeface="Calibri"/>
                <a:cs typeface="Calibri"/>
              </a:rPr>
              <a:t>Engineering</a:t>
            </a:r>
            <a:endParaRPr sz="2200" dirty="0">
              <a:latin typeface="Calibri"/>
              <a:cs typeface="Calibri"/>
            </a:endParaRPr>
          </a:p>
        </p:txBody>
      </p:sp>
      <p:grpSp>
        <p:nvGrpSpPr>
          <p:cNvPr id="5" name="object 5"/>
          <p:cNvGrpSpPr/>
          <p:nvPr/>
        </p:nvGrpSpPr>
        <p:grpSpPr>
          <a:xfrm>
            <a:off x="1417319" y="498348"/>
            <a:ext cx="7512050" cy="6144895"/>
            <a:chOff x="1417319" y="498348"/>
            <a:chExt cx="7512050" cy="6144895"/>
          </a:xfrm>
        </p:grpSpPr>
        <p:pic>
          <p:nvPicPr>
            <p:cNvPr id="6" name="object 6"/>
            <p:cNvPicPr/>
            <p:nvPr/>
          </p:nvPicPr>
          <p:blipFill>
            <a:blip r:embed="rId3" cstate="print"/>
            <a:stretch>
              <a:fillRect/>
            </a:stretch>
          </p:blipFill>
          <p:spPr>
            <a:xfrm>
              <a:off x="3383280" y="498348"/>
              <a:ext cx="2377440" cy="630936"/>
            </a:xfrm>
            <a:prstGeom prst="rect">
              <a:avLst/>
            </a:prstGeom>
          </p:spPr>
        </p:pic>
        <p:sp>
          <p:nvSpPr>
            <p:cNvPr id="7" name="object 7"/>
            <p:cNvSpPr/>
            <p:nvPr/>
          </p:nvSpPr>
          <p:spPr>
            <a:xfrm>
              <a:off x="1417319" y="2738627"/>
              <a:ext cx="6286500" cy="0"/>
            </a:xfrm>
            <a:custGeom>
              <a:avLst/>
              <a:gdLst/>
              <a:ahLst/>
              <a:cxnLst/>
              <a:rect l="l" t="t" r="r" b="b"/>
              <a:pathLst>
                <a:path w="6286500">
                  <a:moveTo>
                    <a:pt x="0" y="0"/>
                  </a:moveTo>
                  <a:lnTo>
                    <a:pt x="6286500" y="0"/>
                  </a:lnTo>
                </a:path>
              </a:pathLst>
            </a:custGeom>
            <a:ln w="9144">
              <a:solidFill>
                <a:srgbClr val="000000"/>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417319" y="2692908"/>
              <a:ext cx="96012" cy="91439"/>
            </a:xfrm>
            <a:prstGeom prst="rect">
              <a:avLst/>
            </a:prstGeom>
          </p:spPr>
        </p:pic>
        <p:pic>
          <p:nvPicPr>
            <p:cNvPr id="9" name="object 9"/>
            <p:cNvPicPr/>
            <p:nvPr/>
          </p:nvPicPr>
          <p:blipFill>
            <a:blip r:embed="rId4" cstate="print"/>
            <a:stretch>
              <a:fillRect/>
            </a:stretch>
          </p:blipFill>
          <p:spPr>
            <a:xfrm>
              <a:off x="7630667" y="2692908"/>
              <a:ext cx="96011" cy="91439"/>
            </a:xfrm>
            <a:prstGeom prst="rect">
              <a:avLst/>
            </a:prstGeom>
          </p:spPr>
        </p:pic>
        <p:pic>
          <p:nvPicPr>
            <p:cNvPr id="10" name="object 10"/>
            <p:cNvPicPr/>
            <p:nvPr/>
          </p:nvPicPr>
          <p:blipFill>
            <a:blip r:embed="rId5" cstate="print"/>
            <a:stretch>
              <a:fillRect/>
            </a:stretch>
          </p:blipFill>
          <p:spPr>
            <a:xfrm>
              <a:off x="8316467" y="6030468"/>
              <a:ext cx="612648" cy="612647"/>
            </a:xfrm>
            <a:prstGeom prst="rect">
              <a:avLst/>
            </a:prstGeom>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 GNU/Linux</a:t>
            </a:r>
            <a:endParaRPr sz="3000" dirty="0"/>
          </a:p>
        </p:txBody>
      </p:sp>
      <p:sp>
        <p:nvSpPr>
          <p:cNvPr id="3" name="object 3"/>
          <p:cNvSpPr txBox="1"/>
          <p:nvPr/>
        </p:nvSpPr>
        <p:spPr>
          <a:xfrm>
            <a:off x="328066" y="2465272"/>
            <a:ext cx="8568055" cy="3062377"/>
          </a:xfrm>
          <a:prstGeom prst="rect">
            <a:avLst/>
          </a:prstGeom>
        </p:spPr>
        <p:txBody>
          <a:bodyPr vert="horz" wrap="square" lIns="0" tIns="15240" rIns="0" bIns="0" rtlCol="0">
            <a:spAutoFit/>
          </a:bodyPr>
          <a:lstStyle/>
          <a:p>
            <a:r>
              <a:rPr lang="en-US" b="1" dirty="0"/>
              <a:t>Google:</a:t>
            </a:r>
            <a:endParaRPr lang="en-US" dirty="0"/>
          </a:p>
          <a:p>
            <a:pPr lvl="1"/>
            <a:r>
              <a:rPr lang="en-US" dirty="0"/>
              <a:t>Google is known for using a customized version of Linux across its infrastructure. The company has developed its own Linux-based operating system called Chrome OS for </a:t>
            </a:r>
            <a:r>
              <a:rPr lang="en-US" dirty="0" err="1"/>
              <a:t>Chromebooks</a:t>
            </a:r>
            <a:r>
              <a:rPr lang="en-US" dirty="0"/>
              <a:t> and uses a customized version of Linux internally for various purposes, including powering its data centers</a:t>
            </a:r>
            <a:r>
              <a:rPr lang="en-US" dirty="0" smtClean="0"/>
              <a:t>.</a:t>
            </a:r>
          </a:p>
          <a:p>
            <a:pPr lvl="1"/>
            <a:endParaRPr lang="en-US" dirty="0"/>
          </a:p>
          <a:p>
            <a:r>
              <a:rPr lang="en-US" b="1" dirty="0"/>
              <a:t>Amazon:</a:t>
            </a:r>
            <a:endParaRPr lang="en-US" dirty="0"/>
          </a:p>
          <a:p>
            <a:pPr lvl="1"/>
            <a:r>
              <a:rPr lang="en-US" dirty="0"/>
              <a:t>Amazon's cloud computing platform, Amazon Web Services (AWS), relies heavily on Linux-based systems. Many of the services provided by AWS, such as Amazon EC2 (Elastic Compute Cloud), use Linux as the underlying operating system. Linux's open-source nature aligns well with Amazon's focus on scalability and flexibility.</a:t>
            </a:r>
          </a:p>
        </p:txBody>
      </p:sp>
    </p:spTree>
    <p:extLst>
      <p:ext uri="{BB962C8B-B14F-4D97-AF65-F5344CB8AC3E}">
        <p14:creationId xmlns:p14="http://schemas.microsoft.com/office/powerpoint/2010/main" val="2731130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 GNU/Linux</a:t>
            </a:r>
            <a:endParaRPr sz="3000" dirty="0"/>
          </a:p>
        </p:txBody>
      </p:sp>
      <p:sp>
        <p:nvSpPr>
          <p:cNvPr id="3" name="object 3"/>
          <p:cNvSpPr txBox="1"/>
          <p:nvPr/>
        </p:nvSpPr>
        <p:spPr>
          <a:xfrm>
            <a:off x="328066" y="2465272"/>
            <a:ext cx="8568055" cy="3893374"/>
          </a:xfrm>
          <a:prstGeom prst="rect">
            <a:avLst/>
          </a:prstGeom>
        </p:spPr>
        <p:txBody>
          <a:bodyPr vert="horz" wrap="square" lIns="0" tIns="15240" rIns="0" bIns="0" rtlCol="0">
            <a:spAutoFit/>
          </a:bodyPr>
          <a:lstStyle/>
          <a:p>
            <a:r>
              <a:rPr lang="en-US" b="1" dirty="0"/>
              <a:t>Facebook:</a:t>
            </a:r>
            <a:endParaRPr lang="en-US" dirty="0"/>
          </a:p>
          <a:p>
            <a:pPr lvl="1"/>
            <a:r>
              <a:rPr lang="en-US" dirty="0"/>
              <a:t>Facebook uses a combination of Linux and other open-source technologies to power its massive social networking platform. The company has contributed to several open-source projects and developed its own optimizations for Linux to handle the demands of its user base.</a:t>
            </a:r>
          </a:p>
          <a:p>
            <a:r>
              <a:rPr lang="en-US" b="1" dirty="0"/>
              <a:t>Netflix:</a:t>
            </a:r>
            <a:endParaRPr lang="en-US" dirty="0"/>
          </a:p>
          <a:p>
            <a:pPr lvl="1"/>
            <a:r>
              <a:rPr lang="en-US" dirty="0"/>
              <a:t>Netflix, a major provider of streaming media, relies on Linux for its streaming servers and other parts of its infrastructure. Linux's stability and ability to handle high loads make it a suitable choice for delivering streaming content to millions of users worldwide.</a:t>
            </a:r>
          </a:p>
          <a:p>
            <a:r>
              <a:rPr lang="en-US" b="1" dirty="0"/>
              <a:t>NASA:</a:t>
            </a:r>
            <a:endParaRPr lang="en-US" dirty="0"/>
          </a:p>
          <a:p>
            <a:pPr lvl="1"/>
            <a:r>
              <a:rPr lang="en-US" dirty="0"/>
              <a:t>NASA has used Linux in various projects, including scientific research and space exploration. The open-source nature of Linux aligns well with NASA's collaborative and transparent approach to technology.</a:t>
            </a:r>
          </a:p>
        </p:txBody>
      </p:sp>
    </p:spTree>
    <p:extLst>
      <p:ext uri="{BB962C8B-B14F-4D97-AF65-F5344CB8AC3E}">
        <p14:creationId xmlns:p14="http://schemas.microsoft.com/office/powerpoint/2010/main" val="7313724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 GNU/Linux</a:t>
            </a:r>
            <a:endParaRPr sz="3000" dirty="0"/>
          </a:p>
        </p:txBody>
      </p:sp>
      <p:sp>
        <p:nvSpPr>
          <p:cNvPr id="3" name="object 3"/>
          <p:cNvSpPr txBox="1"/>
          <p:nvPr/>
        </p:nvSpPr>
        <p:spPr>
          <a:xfrm>
            <a:off x="328066" y="2465272"/>
            <a:ext cx="8568055" cy="3893374"/>
          </a:xfrm>
          <a:prstGeom prst="rect">
            <a:avLst/>
          </a:prstGeom>
        </p:spPr>
        <p:txBody>
          <a:bodyPr vert="horz" wrap="square" lIns="0" tIns="15240" rIns="0" bIns="0" rtlCol="0">
            <a:spAutoFit/>
          </a:bodyPr>
          <a:lstStyle/>
          <a:p>
            <a:r>
              <a:rPr lang="en-US" b="1" dirty="0"/>
              <a:t>Stock Exchanges:</a:t>
            </a:r>
            <a:endParaRPr lang="en-US" dirty="0"/>
          </a:p>
          <a:p>
            <a:pPr lvl="1"/>
            <a:r>
              <a:rPr lang="en-US" dirty="0"/>
              <a:t>Many stock exchanges and financial institutions use Linux for their trading platforms and infrastructure due to its stability and performance. For example, the Tokyo Stock Exchange migrated to a Linux-based system to improve efficiency and reduce costs.</a:t>
            </a:r>
          </a:p>
          <a:p>
            <a:r>
              <a:rPr lang="en-US" b="1" dirty="0"/>
              <a:t>Government Agencies:</a:t>
            </a:r>
            <a:endParaRPr lang="en-US" dirty="0"/>
          </a:p>
          <a:p>
            <a:pPr lvl="1"/>
            <a:r>
              <a:rPr lang="en-US" dirty="0"/>
              <a:t>Several government agencies around the world use Linux for their servers and workstations. The Munich city government's migration to Linux (</a:t>
            </a:r>
            <a:r>
              <a:rPr lang="en-US" dirty="0" err="1"/>
              <a:t>LiMux</a:t>
            </a:r>
            <a:r>
              <a:rPr lang="en-US" dirty="0"/>
              <a:t> project) is one such example, where thousands of computers were transitioned from Microsoft Windows to a Linux-based environment.</a:t>
            </a:r>
          </a:p>
          <a:p>
            <a:r>
              <a:rPr lang="en-US" b="1" dirty="0"/>
              <a:t>Android OS:</a:t>
            </a:r>
            <a:endParaRPr lang="en-US" dirty="0"/>
          </a:p>
          <a:p>
            <a:pPr lvl="1"/>
            <a:r>
              <a:rPr lang="en-US" dirty="0"/>
              <a:t>Android, the mobile operating system developed by the Open Handset Alliance and backed by Google, is based on the Linux kernel. Android has become the most widely used operating system for mobile devices, powering millions of smartphones and tablets.</a:t>
            </a:r>
          </a:p>
        </p:txBody>
      </p:sp>
    </p:spTree>
    <p:extLst>
      <p:ext uri="{BB962C8B-B14F-4D97-AF65-F5344CB8AC3E}">
        <p14:creationId xmlns:p14="http://schemas.microsoft.com/office/powerpoint/2010/main" val="19713731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 GNU/Linux</a:t>
            </a:r>
            <a:endParaRPr sz="3000" dirty="0"/>
          </a:p>
        </p:txBody>
      </p:sp>
      <p:sp>
        <p:nvSpPr>
          <p:cNvPr id="3" name="object 3"/>
          <p:cNvSpPr txBox="1"/>
          <p:nvPr/>
        </p:nvSpPr>
        <p:spPr>
          <a:xfrm>
            <a:off x="328066" y="2465272"/>
            <a:ext cx="8568055" cy="2508379"/>
          </a:xfrm>
          <a:prstGeom prst="rect">
            <a:avLst/>
          </a:prstGeom>
        </p:spPr>
        <p:txBody>
          <a:bodyPr vert="horz" wrap="square" lIns="0" tIns="15240" rIns="0" bIns="0" rtlCol="0">
            <a:spAutoFit/>
          </a:bodyPr>
          <a:lstStyle/>
          <a:p>
            <a:r>
              <a:rPr lang="en-US" b="1" dirty="0"/>
              <a:t>Supercomputers:</a:t>
            </a:r>
            <a:endParaRPr lang="en-US" dirty="0"/>
          </a:p>
          <a:p>
            <a:r>
              <a:rPr lang="en-US" dirty="0"/>
              <a:t>Many of the world's supercomputers run on Linux. For example, the majority of the top 500 supercomputers in the world use some variant of Linux as their operating system</a:t>
            </a:r>
            <a:r>
              <a:rPr lang="en-US" dirty="0" smtClean="0"/>
              <a:t>.</a:t>
            </a:r>
          </a:p>
          <a:p>
            <a:endParaRPr lang="en-US" dirty="0"/>
          </a:p>
          <a:p>
            <a:r>
              <a:rPr lang="en-US" dirty="0"/>
              <a:t>These case studies highlight the versatility and widespread adoption of GNU/Linux in various sectors, from technology giants to scientific research and government institutions</a:t>
            </a:r>
            <a:r>
              <a:rPr lang="en-US" dirty="0" smtClean="0"/>
              <a:t>.</a:t>
            </a:r>
          </a:p>
          <a:p>
            <a:endParaRPr lang="en-US" dirty="0"/>
          </a:p>
          <a:p>
            <a:r>
              <a:rPr lang="en-US" dirty="0" smtClean="0"/>
              <a:t> </a:t>
            </a:r>
            <a:r>
              <a:rPr lang="en-US" dirty="0"/>
              <a:t>The open-source nature of Linux fosters innovation and collaboration, making it a popular choice for a wide range of applications.</a:t>
            </a:r>
          </a:p>
        </p:txBody>
      </p:sp>
    </p:spTree>
    <p:extLst>
      <p:ext uri="{BB962C8B-B14F-4D97-AF65-F5344CB8AC3E}">
        <p14:creationId xmlns:p14="http://schemas.microsoft.com/office/powerpoint/2010/main" val="2270255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Android</a:t>
            </a:r>
            <a:endParaRPr sz="3000" dirty="0"/>
          </a:p>
        </p:txBody>
      </p:sp>
      <p:sp>
        <p:nvSpPr>
          <p:cNvPr id="3" name="object 3"/>
          <p:cNvSpPr txBox="1"/>
          <p:nvPr/>
        </p:nvSpPr>
        <p:spPr>
          <a:xfrm>
            <a:off x="269240" y="2286000"/>
            <a:ext cx="8568055" cy="4447371"/>
          </a:xfrm>
          <a:prstGeom prst="rect">
            <a:avLst/>
          </a:prstGeom>
        </p:spPr>
        <p:txBody>
          <a:bodyPr vert="horz" wrap="square" lIns="0" tIns="15240" rIns="0" bIns="0" rtlCol="0">
            <a:spAutoFit/>
          </a:bodyPr>
          <a:lstStyle/>
          <a:p>
            <a:r>
              <a:rPr lang="en-US" b="1" dirty="0"/>
              <a:t>Formation (2003-2007):</a:t>
            </a:r>
            <a:r>
              <a:rPr lang="en-US" dirty="0"/>
              <a:t> Google acquires Android Inc., forms the Open Handset Alliance (OHA</a:t>
            </a:r>
            <a:r>
              <a:rPr lang="en-US" dirty="0" smtClean="0"/>
              <a:t>).</a:t>
            </a:r>
          </a:p>
          <a:p>
            <a:endParaRPr lang="en-US" dirty="0"/>
          </a:p>
          <a:p>
            <a:r>
              <a:rPr lang="en-US" b="1" dirty="0"/>
              <a:t>First Phone (2008):</a:t>
            </a:r>
            <a:r>
              <a:rPr lang="en-US" dirty="0"/>
              <a:t> HTC Dream (T-Mobile G1) launched.</a:t>
            </a:r>
          </a:p>
          <a:p>
            <a:endParaRPr lang="en-US" b="1" dirty="0" smtClean="0"/>
          </a:p>
          <a:p>
            <a:r>
              <a:rPr lang="en-US" b="1" dirty="0" smtClean="0"/>
              <a:t>SDK </a:t>
            </a:r>
            <a:r>
              <a:rPr lang="en-US" b="1" dirty="0"/>
              <a:t>Release (2007):</a:t>
            </a:r>
            <a:r>
              <a:rPr lang="en-US" dirty="0"/>
              <a:t> Android SDK for developers released.</a:t>
            </a:r>
          </a:p>
          <a:p>
            <a:endParaRPr lang="en-US" b="1" dirty="0" smtClean="0"/>
          </a:p>
          <a:p>
            <a:r>
              <a:rPr lang="en-US" b="1" dirty="0" smtClean="0"/>
              <a:t>Google </a:t>
            </a:r>
            <a:r>
              <a:rPr lang="en-US" b="1" dirty="0"/>
              <a:t>Play Store (2008):</a:t>
            </a:r>
            <a:r>
              <a:rPr lang="en-US" dirty="0"/>
              <a:t> Android Market rebranded.</a:t>
            </a:r>
          </a:p>
          <a:p>
            <a:endParaRPr lang="en-US" b="1" dirty="0" smtClean="0"/>
          </a:p>
          <a:p>
            <a:r>
              <a:rPr lang="en-US" b="1" dirty="0" smtClean="0"/>
              <a:t>Versions </a:t>
            </a:r>
            <a:r>
              <a:rPr lang="en-US" b="1" dirty="0"/>
              <a:t>and Ecosystem:</a:t>
            </a:r>
            <a:r>
              <a:rPr lang="en-US" dirty="0"/>
              <a:t> Regular updates, diverse device ecosystem, global adaptation.</a:t>
            </a:r>
          </a:p>
          <a:p>
            <a:endParaRPr lang="en-US" b="1" dirty="0" smtClean="0"/>
          </a:p>
          <a:p>
            <a:r>
              <a:rPr lang="en-US" b="1" dirty="0" smtClean="0"/>
              <a:t>Market </a:t>
            </a:r>
            <a:r>
              <a:rPr lang="en-US" b="1" dirty="0"/>
              <a:t>Dominance:</a:t>
            </a:r>
            <a:r>
              <a:rPr lang="en-US" dirty="0"/>
              <a:t> Android becomes the dominant mobile OS globally</a:t>
            </a:r>
            <a:r>
              <a:rPr lang="en-US" dirty="0" smtClean="0"/>
              <a:t>.</a:t>
            </a:r>
          </a:p>
          <a:p>
            <a:endParaRPr lang="en-US" dirty="0"/>
          </a:p>
          <a:p>
            <a:r>
              <a:rPr lang="en-US" b="1" dirty="0"/>
              <a:t>App Ecosystem:</a:t>
            </a:r>
            <a:r>
              <a:rPr lang="en-US" dirty="0"/>
              <a:t> Google Play Store hosts millions of apps.</a:t>
            </a:r>
          </a:p>
          <a:p>
            <a:r>
              <a:rPr lang="en-US" b="1" dirty="0"/>
              <a:t>Security and Updates:</a:t>
            </a:r>
            <a:r>
              <a:rPr lang="en-US" dirty="0"/>
              <a:t> Monthly security updates, initiatives like Project Treble.</a:t>
            </a:r>
          </a:p>
          <a:p>
            <a:r>
              <a:rPr lang="en-US" b="1" dirty="0"/>
              <a:t>Innovation:</a:t>
            </a:r>
            <a:r>
              <a:rPr lang="en-US" dirty="0"/>
              <a:t> Open nature fosters diverse hardware and app innovation.</a:t>
            </a:r>
          </a:p>
        </p:txBody>
      </p:sp>
    </p:spTree>
    <p:extLst>
      <p:ext uri="{BB962C8B-B14F-4D97-AF65-F5344CB8AC3E}">
        <p14:creationId xmlns:p14="http://schemas.microsoft.com/office/powerpoint/2010/main" val="2765099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Mozilla (Firefox</a:t>
            </a:r>
            <a:r>
              <a:rPr lang="en-US" sz="3000" spc="-5" dirty="0" smtClean="0">
                <a:solidFill>
                  <a:srgbClr val="FFFFFF"/>
                </a:solidFill>
              </a:rPr>
              <a:t>)</a:t>
            </a:r>
            <a:endParaRPr sz="3000" dirty="0"/>
          </a:p>
        </p:txBody>
      </p:sp>
      <p:sp>
        <p:nvSpPr>
          <p:cNvPr id="3" name="object 3"/>
          <p:cNvSpPr txBox="1"/>
          <p:nvPr/>
        </p:nvSpPr>
        <p:spPr>
          <a:xfrm>
            <a:off x="269240" y="2286000"/>
            <a:ext cx="8568055" cy="4170372"/>
          </a:xfrm>
          <a:prstGeom prst="rect">
            <a:avLst/>
          </a:prstGeom>
        </p:spPr>
        <p:txBody>
          <a:bodyPr vert="horz" wrap="square" lIns="0" tIns="15240" rIns="0" bIns="0" rtlCol="0">
            <a:spAutoFit/>
          </a:bodyPr>
          <a:lstStyle/>
          <a:p>
            <a:r>
              <a:rPr lang="en-US" dirty="0"/>
              <a:t>Mozilla Firefox is a popular open-source web browser developed by the Mozilla Foundation. It has played a crucial role in promoting open standards, web security, and user privacy</a:t>
            </a:r>
            <a:r>
              <a:rPr lang="en-US" dirty="0" smtClean="0"/>
              <a:t>.</a:t>
            </a:r>
          </a:p>
          <a:p>
            <a:r>
              <a:rPr lang="en-US" b="1" dirty="0"/>
              <a:t>Foundation and Early Development (2002-2004):</a:t>
            </a:r>
            <a:endParaRPr lang="en-US" dirty="0"/>
          </a:p>
          <a:p>
            <a:pPr lvl="1"/>
            <a:r>
              <a:rPr lang="en-US" dirty="0"/>
              <a:t>Mozilla Firefox originated from the Mozilla Suite. Development of the standalone browser began in 2002.</a:t>
            </a:r>
          </a:p>
          <a:p>
            <a:pPr lvl="1"/>
            <a:r>
              <a:rPr lang="en-US" dirty="0"/>
              <a:t>Firefox 1.0 was officially released in November 2004.</a:t>
            </a:r>
          </a:p>
          <a:p>
            <a:r>
              <a:rPr lang="en-US" b="1" dirty="0"/>
              <a:t>Tabbed Browsing and Extensions:</a:t>
            </a:r>
            <a:endParaRPr lang="en-US" dirty="0"/>
          </a:p>
          <a:p>
            <a:pPr lvl="1"/>
            <a:r>
              <a:rPr lang="en-US" dirty="0"/>
              <a:t>Firefox introduced tabbed browsing, a user-friendly feature for managing multiple web pages in a single window.</a:t>
            </a:r>
          </a:p>
          <a:p>
            <a:pPr lvl="1"/>
            <a:r>
              <a:rPr lang="en-US" dirty="0"/>
              <a:t>Extension support allowed users to customize their browsing experience with add-ons.</a:t>
            </a:r>
          </a:p>
          <a:p>
            <a:r>
              <a:rPr lang="en-US" b="1" dirty="0"/>
              <a:t>Open Source and Community Collaboration:</a:t>
            </a:r>
            <a:endParaRPr lang="en-US" dirty="0"/>
          </a:p>
          <a:p>
            <a:pPr lvl="1"/>
            <a:r>
              <a:rPr lang="en-US" dirty="0"/>
              <a:t>Firefox's open-source nature attracted a global community of developers.</a:t>
            </a:r>
          </a:p>
          <a:p>
            <a:pPr lvl="1"/>
            <a:r>
              <a:rPr lang="en-US" dirty="0"/>
              <a:t>The Mozilla Foundation emphasized community involvement, encouraging users to contribute and report issues.</a:t>
            </a:r>
          </a:p>
          <a:p>
            <a:endParaRPr lang="en-US" dirty="0"/>
          </a:p>
        </p:txBody>
      </p:sp>
    </p:spTree>
    <p:extLst>
      <p:ext uri="{BB962C8B-B14F-4D97-AF65-F5344CB8AC3E}">
        <p14:creationId xmlns:p14="http://schemas.microsoft.com/office/powerpoint/2010/main" val="766178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Mozilla (Firefox</a:t>
            </a:r>
            <a:r>
              <a:rPr lang="en-US" sz="3000" spc="-5" dirty="0" smtClean="0">
                <a:solidFill>
                  <a:srgbClr val="FFFFFF"/>
                </a:solidFill>
              </a:rPr>
              <a:t>)</a:t>
            </a:r>
            <a:endParaRPr sz="3000" dirty="0"/>
          </a:p>
        </p:txBody>
      </p:sp>
      <p:sp>
        <p:nvSpPr>
          <p:cNvPr id="3" name="object 3"/>
          <p:cNvSpPr txBox="1"/>
          <p:nvPr/>
        </p:nvSpPr>
        <p:spPr>
          <a:xfrm>
            <a:off x="269240" y="2286000"/>
            <a:ext cx="8568055" cy="4724370"/>
          </a:xfrm>
          <a:prstGeom prst="rect">
            <a:avLst/>
          </a:prstGeom>
        </p:spPr>
        <p:txBody>
          <a:bodyPr vert="horz" wrap="square" lIns="0" tIns="15240" rIns="0" bIns="0" rtlCol="0">
            <a:spAutoFit/>
          </a:bodyPr>
          <a:lstStyle/>
          <a:p>
            <a:r>
              <a:rPr lang="en-US" b="1" dirty="0" smtClean="0"/>
              <a:t>Firefox </a:t>
            </a:r>
            <a:r>
              <a:rPr lang="en-US" b="1" dirty="0"/>
              <a:t>Quantum (2017):</a:t>
            </a:r>
            <a:endParaRPr lang="en-US" dirty="0"/>
          </a:p>
          <a:p>
            <a:pPr lvl="1"/>
            <a:r>
              <a:rPr lang="en-US" dirty="0"/>
              <a:t>Firefox Quantum marked a major overhaul, introducing a new engine for improved speed and performance.</a:t>
            </a:r>
          </a:p>
          <a:p>
            <a:pPr lvl="1"/>
            <a:r>
              <a:rPr lang="en-US" dirty="0"/>
              <a:t>Enhanced privacy features, tracking protection, and a streamlined user interface were key highlights</a:t>
            </a:r>
            <a:r>
              <a:rPr lang="en-US" dirty="0" smtClean="0"/>
              <a:t>.</a:t>
            </a:r>
          </a:p>
          <a:p>
            <a:r>
              <a:rPr lang="en-US" b="1" dirty="0"/>
              <a:t>Privacy and Enhanced Tracking Protection:</a:t>
            </a:r>
            <a:endParaRPr lang="en-US" dirty="0"/>
          </a:p>
          <a:p>
            <a:pPr lvl="1"/>
            <a:r>
              <a:rPr lang="en-US" dirty="0"/>
              <a:t>Firefox prioritized user privacy with features like Enhanced Tracking Protection (ETP), blocking third-party trackers by default.</a:t>
            </a:r>
          </a:p>
          <a:p>
            <a:pPr lvl="1"/>
            <a:r>
              <a:rPr lang="en-US" dirty="0"/>
              <a:t>The browser became known for its commitment to user data protection.</a:t>
            </a:r>
          </a:p>
          <a:p>
            <a:r>
              <a:rPr lang="en-US" b="1" dirty="0"/>
              <a:t>Pocket Integration and </a:t>
            </a:r>
            <a:r>
              <a:rPr lang="en-US" b="1" dirty="0" err="1"/>
              <a:t>WebAssembly</a:t>
            </a:r>
            <a:r>
              <a:rPr lang="en-US" b="1" dirty="0"/>
              <a:t>:</a:t>
            </a:r>
            <a:endParaRPr lang="en-US" dirty="0"/>
          </a:p>
          <a:p>
            <a:pPr lvl="1"/>
            <a:r>
              <a:rPr lang="en-US" dirty="0"/>
              <a:t>Integration of Pocket for saving articles and content for later viewing.</a:t>
            </a:r>
          </a:p>
          <a:p>
            <a:pPr lvl="1"/>
            <a:r>
              <a:rPr lang="en-US" dirty="0"/>
              <a:t>Support for </a:t>
            </a:r>
            <a:r>
              <a:rPr lang="en-US" dirty="0" err="1"/>
              <a:t>WebAssembly</a:t>
            </a:r>
            <a:r>
              <a:rPr lang="en-US" dirty="0"/>
              <a:t>, enabling high-performance web applications in the browser.</a:t>
            </a:r>
          </a:p>
          <a:p>
            <a:r>
              <a:rPr lang="en-US" b="1" dirty="0"/>
              <a:t>Challenges and Adaptations:</a:t>
            </a:r>
            <a:endParaRPr lang="en-US" dirty="0"/>
          </a:p>
          <a:p>
            <a:pPr lvl="1"/>
            <a:r>
              <a:rPr lang="en-US" dirty="0"/>
              <a:t>Facing increased competition from other browsers, especially Google Chrome.</a:t>
            </a:r>
          </a:p>
          <a:p>
            <a:pPr lvl="1"/>
            <a:r>
              <a:rPr lang="en-US" dirty="0"/>
              <a:t>Mozilla explored diverse revenue streams, including partnerships and sponsored content.</a:t>
            </a:r>
          </a:p>
          <a:p>
            <a:pPr lvl="1"/>
            <a:endParaRPr lang="en-US" dirty="0"/>
          </a:p>
        </p:txBody>
      </p:sp>
    </p:spTree>
    <p:extLst>
      <p:ext uri="{BB962C8B-B14F-4D97-AF65-F5344CB8AC3E}">
        <p14:creationId xmlns:p14="http://schemas.microsoft.com/office/powerpoint/2010/main" val="25661466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Wikipedia</a:t>
            </a:r>
            <a:endParaRPr sz="3000" dirty="0"/>
          </a:p>
        </p:txBody>
      </p:sp>
      <p:sp>
        <p:nvSpPr>
          <p:cNvPr id="3" name="object 3"/>
          <p:cNvSpPr txBox="1"/>
          <p:nvPr/>
        </p:nvSpPr>
        <p:spPr>
          <a:xfrm>
            <a:off x="269240" y="2286000"/>
            <a:ext cx="8568055" cy="4447371"/>
          </a:xfrm>
          <a:prstGeom prst="rect">
            <a:avLst/>
          </a:prstGeom>
        </p:spPr>
        <p:txBody>
          <a:bodyPr vert="horz" wrap="square" lIns="0" tIns="15240" rIns="0" bIns="0" rtlCol="0">
            <a:spAutoFit/>
          </a:bodyPr>
          <a:lstStyle/>
          <a:p>
            <a:r>
              <a:rPr lang="en-US" dirty="0"/>
              <a:t>Establish a free, collaborative online encyclopedia accessible to people worldwide</a:t>
            </a:r>
            <a:r>
              <a:rPr lang="en-US" dirty="0" smtClean="0"/>
              <a:t>.</a:t>
            </a:r>
          </a:p>
          <a:p>
            <a:endParaRPr lang="en-US" dirty="0"/>
          </a:p>
          <a:p>
            <a:r>
              <a:rPr lang="en-US" b="1" dirty="0"/>
              <a:t>Foundation (2001):</a:t>
            </a:r>
            <a:endParaRPr lang="en-US" dirty="0"/>
          </a:p>
          <a:p>
            <a:pPr lvl="1"/>
            <a:r>
              <a:rPr lang="en-US" dirty="0"/>
              <a:t>Wikipedia was launched by Jimmy Wales and Larry Sanger as a supplement to </a:t>
            </a:r>
            <a:r>
              <a:rPr lang="en-US" dirty="0" err="1"/>
              <a:t>Nupedia</a:t>
            </a:r>
            <a:r>
              <a:rPr lang="en-US" dirty="0"/>
              <a:t>, aiming for a more open and collaborative platform.</a:t>
            </a:r>
          </a:p>
          <a:p>
            <a:r>
              <a:rPr lang="en-US" b="1" dirty="0"/>
              <a:t>Wiki Model and Open Editing:</a:t>
            </a:r>
            <a:endParaRPr lang="en-US" dirty="0"/>
          </a:p>
          <a:p>
            <a:pPr lvl="1"/>
            <a:r>
              <a:rPr lang="en-US" dirty="0"/>
              <a:t>Wikipedia pioneered the wiki model, allowing users worldwide to collaboratively create and edit articles.</a:t>
            </a:r>
          </a:p>
          <a:p>
            <a:pPr lvl="1"/>
            <a:r>
              <a:rPr lang="en-US" dirty="0"/>
              <a:t>Open editing democratized knowledge contribution.</a:t>
            </a:r>
          </a:p>
          <a:p>
            <a:r>
              <a:rPr lang="en-US" b="1" dirty="0"/>
              <a:t>Expansion and Multilingualism:</a:t>
            </a:r>
            <a:endParaRPr lang="en-US" dirty="0"/>
          </a:p>
          <a:p>
            <a:pPr lvl="1"/>
            <a:r>
              <a:rPr lang="en-US" dirty="0"/>
              <a:t>Wikipedia rapidly expanded, offering content in multiple languages.</a:t>
            </a:r>
          </a:p>
          <a:p>
            <a:pPr lvl="1"/>
            <a:r>
              <a:rPr lang="en-US" dirty="0"/>
              <a:t>The Wikimedia Foundation supported the platform's growth.</a:t>
            </a:r>
          </a:p>
          <a:p>
            <a:r>
              <a:rPr lang="en-US" b="1" dirty="0"/>
              <a:t>Community Engagement:</a:t>
            </a:r>
            <a:endParaRPr lang="en-US" dirty="0"/>
          </a:p>
          <a:p>
            <a:pPr lvl="1"/>
            <a:r>
              <a:rPr lang="en-US" dirty="0"/>
              <a:t>A diverse global community of volunteers contributed to Wikipedia's content and maintained quality through policies and guidelines.</a:t>
            </a:r>
          </a:p>
          <a:p>
            <a:endParaRPr lang="en-US" dirty="0"/>
          </a:p>
        </p:txBody>
      </p:sp>
    </p:spTree>
    <p:extLst>
      <p:ext uri="{BB962C8B-B14F-4D97-AF65-F5344CB8AC3E}">
        <p14:creationId xmlns:p14="http://schemas.microsoft.com/office/powerpoint/2010/main" val="29644851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Wikipedia</a:t>
            </a:r>
            <a:endParaRPr sz="3000" dirty="0"/>
          </a:p>
        </p:txBody>
      </p:sp>
      <p:sp>
        <p:nvSpPr>
          <p:cNvPr id="3" name="object 3"/>
          <p:cNvSpPr txBox="1"/>
          <p:nvPr/>
        </p:nvSpPr>
        <p:spPr>
          <a:xfrm>
            <a:off x="269240" y="2286000"/>
            <a:ext cx="8568055" cy="4447371"/>
          </a:xfrm>
          <a:prstGeom prst="rect">
            <a:avLst/>
          </a:prstGeom>
        </p:spPr>
        <p:txBody>
          <a:bodyPr vert="horz" wrap="square" lIns="0" tIns="15240" rIns="0" bIns="0" rtlCol="0">
            <a:spAutoFit/>
          </a:bodyPr>
          <a:lstStyle/>
          <a:p>
            <a:r>
              <a:rPr lang="en-US" b="1" dirty="0" err="1"/>
              <a:t>MediaWiki</a:t>
            </a:r>
            <a:r>
              <a:rPr lang="en-US" b="1" dirty="0"/>
              <a:t> Software:</a:t>
            </a:r>
            <a:endParaRPr lang="en-US" dirty="0"/>
          </a:p>
          <a:p>
            <a:pPr lvl="1"/>
            <a:r>
              <a:rPr lang="en-US" dirty="0"/>
              <a:t>Wikipedia utilized the </a:t>
            </a:r>
            <a:r>
              <a:rPr lang="en-US" dirty="0" err="1"/>
              <a:t>MediaWiki</a:t>
            </a:r>
            <a:r>
              <a:rPr lang="en-US" dirty="0"/>
              <a:t> software, enabling collaborative editing, version control, and discussion features.</a:t>
            </a:r>
          </a:p>
          <a:p>
            <a:r>
              <a:rPr lang="en-US" b="1" dirty="0"/>
              <a:t>Neutral Point of View (NPOV):</a:t>
            </a:r>
            <a:endParaRPr lang="en-US" dirty="0"/>
          </a:p>
          <a:p>
            <a:pPr lvl="1"/>
            <a:r>
              <a:rPr lang="en-US" dirty="0"/>
              <a:t>Wikipedia's commitment to a neutral point of view became a guiding principle for content creation and moderation.</a:t>
            </a:r>
          </a:p>
          <a:p>
            <a:r>
              <a:rPr lang="en-US" b="1" dirty="0"/>
              <a:t>Fundraising and Sustainability:</a:t>
            </a:r>
            <a:endParaRPr lang="en-US" dirty="0"/>
          </a:p>
          <a:p>
            <a:pPr lvl="1"/>
            <a:r>
              <a:rPr lang="en-US" dirty="0"/>
              <a:t>Wikipedia sustained its operations through annual fundraising campaigns, relying on donations to keep the platform ad-free.</a:t>
            </a:r>
          </a:p>
          <a:p>
            <a:r>
              <a:rPr lang="en-US" b="1" dirty="0"/>
              <a:t>Wikimedia Commons and Sister Projects:</a:t>
            </a:r>
            <a:endParaRPr lang="en-US" dirty="0"/>
          </a:p>
          <a:p>
            <a:pPr lvl="1"/>
            <a:r>
              <a:rPr lang="en-US" dirty="0"/>
              <a:t>Wikimedia Commons provided a repository for free media files.</a:t>
            </a:r>
          </a:p>
          <a:p>
            <a:pPr lvl="1"/>
            <a:r>
              <a:rPr lang="en-US" dirty="0"/>
              <a:t>Sister projects like </a:t>
            </a:r>
            <a:r>
              <a:rPr lang="en-US" dirty="0" err="1"/>
              <a:t>Wikibooks</a:t>
            </a:r>
            <a:r>
              <a:rPr lang="en-US" dirty="0"/>
              <a:t>, </a:t>
            </a:r>
            <a:r>
              <a:rPr lang="en-US" dirty="0" err="1"/>
              <a:t>Wikinews</a:t>
            </a:r>
            <a:r>
              <a:rPr lang="en-US" dirty="0"/>
              <a:t>, and </a:t>
            </a:r>
            <a:r>
              <a:rPr lang="en-US" dirty="0" err="1"/>
              <a:t>Wiktionary</a:t>
            </a:r>
            <a:r>
              <a:rPr lang="en-US" dirty="0"/>
              <a:t> expanded knowledge domains.</a:t>
            </a:r>
          </a:p>
          <a:p>
            <a:r>
              <a:rPr lang="en-US" b="1" dirty="0"/>
              <a:t>Challenges and Reliability:</a:t>
            </a:r>
            <a:endParaRPr lang="en-US" dirty="0"/>
          </a:p>
          <a:p>
            <a:pPr lvl="1"/>
            <a:r>
              <a:rPr lang="en-US" dirty="0"/>
              <a:t>Wikipedia faced challenges related to content reliability and vandalism.</a:t>
            </a:r>
          </a:p>
          <a:p>
            <a:pPr lvl="1"/>
            <a:r>
              <a:rPr lang="en-US" dirty="0"/>
              <a:t>The community implemented safeguards and verification processes.</a:t>
            </a:r>
          </a:p>
        </p:txBody>
      </p:sp>
    </p:spTree>
    <p:extLst>
      <p:ext uri="{BB962C8B-B14F-4D97-AF65-F5344CB8AC3E}">
        <p14:creationId xmlns:p14="http://schemas.microsoft.com/office/powerpoint/2010/main" val="3326739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Wikipedia</a:t>
            </a:r>
            <a:endParaRPr sz="3000" dirty="0"/>
          </a:p>
        </p:txBody>
      </p:sp>
      <p:sp>
        <p:nvSpPr>
          <p:cNvPr id="3" name="object 3"/>
          <p:cNvSpPr txBox="1"/>
          <p:nvPr/>
        </p:nvSpPr>
        <p:spPr>
          <a:xfrm>
            <a:off x="269240" y="2286000"/>
            <a:ext cx="8568055" cy="2231380"/>
          </a:xfrm>
          <a:prstGeom prst="rect">
            <a:avLst/>
          </a:prstGeom>
        </p:spPr>
        <p:txBody>
          <a:bodyPr vert="horz" wrap="square" lIns="0" tIns="15240" rIns="0" bIns="0" rtlCol="0">
            <a:spAutoFit/>
          </a:bodyPr>
          <a:lstStyle/>
          <a:p>
            <a:r>
              <a:rPr lang="en-US" b="1" dirty="0"/>
              <a:t>Global Impact and Accessibility:</a:t>
            </a:r>
            <a:endParaRPr lang="en-US" dirty="0"/>
          </a:p>
          <a:p>
            <a:pPr lvl="1"/>
            <a:r>
              <a:rPr lang="en-US" dirty="0"/>
              <a:t>Wikipedia became a go-to source of information globally, accessible to anyone with an internet connection.</a:t>
            </a:r>
          </a:p>
          <a:p>
            <a:pPr lvl="1"/>
            <a:r>
              <a:rPr lang="en-US" dirty="0"/>
              <a:t>Efforts were made to increase accessibility in regions with limited internet access</a:t>
            </a:r>
            <a:r>
              <a:rPr lang="en-US" dirty="0" smtClean="0"/>
              <a:t>.</a:t>
            </a:r>
          </a:p>
          <a:p>
            <a:pPr lvl="1"/>
            <a:endParaRPr lang="en-US" dirty="0"/>
          </a:p>
          <a:p>
            <a:r>
              <a:rPr lang="en-US" b="1" dirty="0"/>
              <a:t>Educational Use and Partnerships:</a:t>
            </a:r>
            <a:endParaRPr lang="en-US" dirty="0"/>
          </a:p>
          <a:p>
            <a:pPr lvl="1"/>
            <a:r>
              <a:rPr lang="en-US" dirty="0"/>
              <a:t>Wikipedia's content found use in education.</a:t>
            </a:r>
          </a:p>
          <a:p>
            <a:pPr lvl="1"/>
            <a:r>
              <a:rPr lang="en-US" dirty="0"/>
              <a:t>Partnerships with institutions aimed to improve content quality and reliability.</a:t>
            </a:r>
          </a:p>
        </p:txBody>
      </p:sp>
    </p:spTree>
    <p:extLst>
      <p:ext uri="{BB962C8B-B14F-4D97-AF65-F5344CB8AC3E}">
        <p14:creationId xmlns:p14="http://schemas.microsoft.com/office/powerpoint/2010/main" val="11438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1856232" y="2574035"/>
              <a:ext cx="5431536" cy="2802636"/>
            </a:xfrm>
            <a:prstGeom prst="rect">
              <a:avLst/>
            </a:prstGeom>
          </p:spPr>
        </p:pic>
        <p:sp>
          <p:nvSpPr>
            <p:cNvPr id="4" name="object 4"/>
            <p:cNvSpPr/>
            <p:nvPr/>
          </p:nvSpPr>
          <p:spPr>
            <a:xfrm>
              <a:off x="0" y="3717035"/>
              <a:ext cx="9144000" cy="713740"/>
            </a:xfrm>
            <a:custGeom>
              <a:avLst/>
              <a:gdLst/>
              <a:ahLst/>
              <a:cxnLst/>
              <a:rect l="l" t="t" r="r" b="b"/>
              <a:pathLst>
                <a:path w="9144000" h="713739">
                  <a:moveTo>
                    <a:pt x="9144000" y="0"/>
                  </a:moveTo>
                  <a:lnTo>
                    <a:pt x="0" y="0"/>
                  </a:lnTo>
                  <a:lnTo>
                    <a:pt x="0" y="713232"/>
                  </a:lnTo>
                  <a:lnTo>
                    <a:pt x="9144000" y="713232"/>
                  </a:lnTo>
                  <a:lnTo>
                    <a:pt x="9144000" y="0"/>
                  </a:lnTo>
                  <a:close/>
                </a:path>
              </a:pathLst>
            </a:custGeom>
            <a:solidFill>
              <a:srgbClr val="1F487C"/>
            </a:solidFill>
          </p:spPr>
          <p:txBody>
            <a:bodyPr wrap="square" lIns="0" tIns="0" rIns="0" bIns="0" rtlCol="0"/>
            <a:lstStyle/>
            <a:p>
              <a:endParaRPr/>
            </a:p>
          </p:txBody>
        </p:sp>
      </p:grpSp>
      <p:sp>
        <p:nvSpPr>
          <p:cNvPr id="5" name="object 5"/>
          <p:cNvSpPr txBox="1"/>
          <p:nvPr/>
        </p:nvSpPr>
        <p:spPr>
          <a:xfrm>
            <a:off x="1143000" y="3764102"/>
            <a:ext cx="8000999" cy="550792"/>
          </a:xfrm>
          <a:prstGeom prst="rect">
            <a:avLst/>
          </a:prstGeom>
        </p:spPr>
        <p:txBody>
          <a:bodyPr vert="horz" wrap="square" lIns="0" tIns="12065" rIns="0" bIns="0" rtlCol="0">
            <a:spAutoFit/>
          </a:bodyPr>
          <a:lstStyle/>
          <a:p>
            <a:pPr marL="12700">
              <a:lnSpc>
                <a:spcPct val="100000"/>
              </a:lnSpc>
              <a:spcBef>
                <a:spcPts val="95"/>
              </a:spcBef>
            </a:pPr>
            <a:r>
              <a:rPr lang="en-US" sz="3500" b="1" spc="-5" dirty="0">
                <a:solidFill>
                  <a:srgbClr val="FFFFFF"/>
                </a:solidFill>
                <a:cs typeface="Calibri"/>
              </a:rPr>
              <a:t>Case Studies: Example Projects</a:t>
            </a:r>
          </a:p>
        </p:txBody>
      </p:sp>
      <p:sp>
        <p:nvSpPr>
          <p:cNvPr id="6" name="object 6"/>
          <p:cNvSpPr txBox="1"/>
          <p:nvPr/>
        </p:nvSpPr>
        <p:spPr>
          <a:xfrm>
            <a:off x="3276980" y="2827731"/>
            <a:ext cx="2094230" cy="558165"/>
          </a:xfrm>
          <a:prstGeom prst="rect">
            <a:avLst/>
          </a:prstGeom>
        </p:spPr>
        <p:txBody>
          <a:bodyPr vert="horz" wrap="square" lIns="0" tIns="12065" rIns="0" bIns="0" rtlCol="0">
            <a:spAutoFit/>
          </a:bodyPr>
          <a:lstStyle/>
          <a:p>
            <a:pPr marL="12700">
              <a:lnSpc>
                <a:spcPct val="100000"/>
              </a:lnSpc>
              <a:spcBef>
                <a:spcPts val="95"/>
              </a:spcBef>
            </a:pPr>
            <a:r>
              <a:rPr sz="3500" b="1" spc="-10" dirty="0" smtClean="0">
                <a:latin typeface="Calibri"/>
                <a:cs typeface="Calibri"/>
              </a:rPr>
              <a:t>C</a:t>
            </a:r>
            <a:r>
              <a:rPr sz="3500" b="1" spc="-25" dirty="0" smtClean="0">
                <a:latin typeface="Calibri"/>
                <a:cs typeface="Calibri"/>
              </a:rPr>
              <a:t>H</a:t>
            </a:r>
            <a:r>
              <a:rPr sz="3500" b="1" spc="-5" dirty="0" smtClean="0">
                <a:latin typeface="Calibri"/>
                <a:cs typeface="Calibri"/>
              </a:rPr>
              <a:t>A</a:t>
            </a:r>
            <a:r>
              <a:rPr sz="3500" b="1" spc="15" dirty="0" smtClean="0">
                <a:latin typeface="Calibri"/>
                <a:cs typeface="Calibri"/>
              </a:rPr>
              <a:t>P</a:t>
            </a:r>
            <a:r>
              <a:rPr sz="3500" b="1" spc="-10" dirty="0" smtClean="0">
                <a:latin typeface="Calibri"/>
                <a:cs typeface="Calibri"/>
              </a:rPr>
              <a:t>TE</a:t>
            </a:r>
            <a:r>
              <a:rPr sz="3500" b="1" spc="-5" dirty="0" smtClean="0">
                <a:latin typeface="Calibri"/>
                <a:cs typeface="Calibri"/>
              </a:rPr>
              <a:t>R</a:t>
            </a:r>
            <a:r>
              <a:rPr sz="3500" b="1" spc="5" dirty="0" smtClean="0">
                <a:latin typeface="Calibri"/>
                <a:cs typeface="Calibri"/>
              </a:rPr>
              <a:t>-</a:t>
            </a:r>
            <a:r>
              <a:rPr lang="en-US" sz="3500" b="1" spc="-5" dirty="0">
                <a:latin typeface="Calibri"/>
                <a:cs typeface="Calibri"/>
              </a:rPr>
              <a:t>5</a:t>
            </a:r>
            <a:endParaRPr sz="3500" dirty="0">
              <a:latin typeface="Calibri"/>
              <a:cs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Wikipedia</a:t>
            </a:r>
            <a:endParaRPr sz="3000" dirty="0"/>
          </a:p>
        </p:txBody>
      </p:sp>
      <p:sp>
        <p:nvSpPr>
          <p:cNvPr id="3" name="object 3"/>
          <p:cNvSpPr txBox="1"/>
          <p:nvPr/>
        </p:nvSpPr>
        <p:spPr>
          <a:xfrm>
            <a:off x="269240" y="2286000"/>
            <a:ext cx="8568055" cy="2231380"/>
          </a:xfrm>
          <a:prstGeom prst="rect">
            <a:avLst/>
          </a:prstGeom>
        </p:spPr>
        <p:txBody>
          <a:bodyPr vert="horz" wrap="square" lIns="0" tIns="15240" rIns="0" bIns="0" rtlCol="0">
            <a:spAutoFit/>
          </a:bodyPr>
          <a:lstStyle/>
          <a:p>
            <a:r>
              <a:rPr lang="en-US" b="1" dirty="0"/>
              <a:t>Global Impact and Accessibility:</a:t>
            </a:r>
            <a:endParaRPr lang="en-US" dirty="0"/>
          </a:p>
          <a:p>
            <a:pPr lvl="1"/>
            <a:r>
              <a:rPr lang="en-US" dirty="0"/>
              <a:t>Wikipedia became a go-to source of information globally, accessible to anyone with an internet connection.</a:t>
            </a:r>
          </a:p>
          <a:p>
            <a:pPr lvl="1"/>
            <a:r>
              <a:rPr lang="en-US" dirty="0"/>
              <a:t>Efforts were made to increase accessibility in regions with limited internet access</a:t>
            </a:r>
            <a:r>
              <a:rPr lang="en-US" dirty="0" smtClean="0"/>
              <a:t>.</a:t>
            </a:r>
          </a:p>
          <a:p>
            <a:pPr lvl="1"/>
            <a:endParaRPr lang="en-US" dirty="0"/>
          </a:p>
          <a:p>
            <a:r>
              <a:rPr lang="en-US" b="1" dirty="0"/>
              <a:t>Educational Use and Partnerships:</a:t>
            </a:r>
            <a:endParaRPr lang="en-US" dirty="0"/>
          </a:p>
          <a:p>
            <a:pPr lvl="1"/>
            <a:r>
              <a:rPr lang="en-US" dirty="0"/>
              <a:t>Wikipedia's content found use in education.</a:t>
            </a:r>
          </a:p>
          <a:p>
            <a:pPr lvl="1"/>
            <a:r>
              <a:rPr lang="en-US" dirty="0"/>
              <a:t>Partnerships with institutions aimed to improve content quality and reliability.</a:t>
            </a:r>
          </a:p>
        </p:txBody>
      </p:sp>
    </p:spTree>
    <p:extLst>
      <p:ext uri="{BB962C8B-B14F-4D97-AF65-F5344CB8AC3E}">
        <p14:creationId xmlns:p14="http://schemas.microsoft.com/office/powerpoint/2010/main" val="11765102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Drupal</a:t>
            </a:r>
            <a:endParaRPr sz="3000" dirty="0"/>
          </a:p>
        </p:txBody>
      </p:sp>
      <p:sp>
        <p:nvSpPr>
          <p:cNvPr id="3" name="object 3"/>
          <p:cNvSpPr txBox="1"/>
          <p:nvPr/>
        </p:nvSpPr>
        <p:spPr>
          <a:xfrm>
            <a:off x="269240" y="2286000"/>
            <a:ext cx="8568055" cy="4447371"/>
          </a:xfrm>
          <a:prstGeom prst="rect">
            <a:avLst/>
          </a:prstGeom>
        </p:spPr>
        <p:txBody>
          <a:bodyPr vert="horz" wrap="square" lIns="0" tIns="15240" rIns="0" bIns="0" rtlCol="0">
            <a:spAutoFit/>
          </a:bodyPr>
          <a:lstStyle/>
          <a:p>
            <a:r>
              <a:rPr lang="en-US" b="1" dirty="0"/>
              <a:t>Objective:</a:t>
            </a:r>
            <a:r>
              <a:rPr lang="en-US" dirty="0"/>
              <a:t> Create an open-source content management framework for building dynamic websites and web applications</a:t>
            </a:r>
            <a:r>
              <a:rPr lang="en-US" dirty="0" smtClean="0"/>
              <a:t>.</a:t>
            </a:r>
          </a:p>
          <a:p>
            <a:endParaRPr lang="en-US" dirty="0" smtClean="0"/>
          </a:p>
          <a:p>
            <a:r>
              <a:rPr lang="en-US" b="1" dirty="0"/>
              <a:t>Founding and Release (2000):</a:t>
            </a:r>
            <a:endParaRPr lang="en-US" dirty="0"/>
          </a:p>
          <a:p>
            <a:pPr lvl="1"/>
            <a:r>
              <a:rPr lang="en-US" dirty="0"/>
              <a:t>Drupal was created by Dries </a:t>
            </a:r>
            <a:r>
              <a:rPr lang="en-US" dirty="0" err="1"/>
              <a:t>Buytaert</a:t>
            </a:r>
            <a:r>
              <a:rPr lang="en-US" dirty="0"/>
              <a:t> as a message board and gradually evolved into a content management system (CMS).</a:t>
            </a:r>
          </a:p>
          <a:p>
            <a:pPr lvl="1"/>
            <a:r>
              <a:rPr lang="en-US" dirty="0"/>
              <a:t>The first version, Drupal 1.0.0, was released in 2001.</a:t>
            </a:r>
          </a:p>
          <a:p>
            <a:r>
              <a:rPr lang="en-US" b="1" dirty="0"/>
              <a:t>Open Source and Community-Driven:</a:t>
            </a:r>
            <a:endParaRPr lang="en-US" dirty="0"/>
          </a:p>
          <a:p>
            <a:pPr lvl="1"/>
            <a:r>
              <a:rPr lang="en-US" dirty="0"/>
              <a:t>Drupal embraced the open-source model, allowing developers worldwide to contribute to its development.</a:t>
            </a:r>
          </a:p>
          <a:p>
            <a:pPr lvl="1"/>
            <a:r>
              <a:rPr lang="en-US" dirty="0"/>
              <a:t>A vibrant community formed, collaborating on core development and extensions.</a:t>
            </a:r>
          </a:p>
          <a:p>
            <a:r>
              <a:rPr lang="en-US" b="1" dirty="0"/>
              <a:t>Modularity and Flexibility:</a:t>
            </a:r>
            <a:endParaRPr lang="en-US" dirty="0"/>
          </a:p>
          <a:p>
            <a:pPr lvl="1"/>
            <a:r>
              <a:rPr lang="en-US" dirty="0"/>
              <a:t>Drupal's modular architecture allowed users to customize websites with a variety of modules.</a:t>
            </a:r>
          </a:p>
          <a:p>
            <a:pPr lvl="1"/>
            <a:r>
              <a:rPr lang="en-US" dirty="0"/>
              <a:t>Flexibility in content types and structures accommodated diverse website needs.</a:t>
            </a:r>
          </a:p>
          <a:p>
            <a:endParaRPr lang="en-US" dirty="0"/>
          </a:p>
        </p:txBody>
      </p:sp>
    </p:spTree>
    <p:extLst>
      <p:ext uri="{BB962C8B-B14F-4D97-AF65-F5344CB8AC3E}">
        <p14:creationId xmlns:p14="http://schemas.microsoft.com/office/powerpoint/2010/main" val="9236153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Drupal</a:t>
            </a:r>
            <a:endParaRPr sz="3000" dirty="0"/>
          </a:p>
        </p:txBody>
      </p:sp>
      <p:sp>
        <p:nvSpPr>
          <p:cNvPr id="3" name="object 3"/>
          <p:cNvSpPr txBox="1"/>
          <p:nvPr/>
        </p:nvSpPr>
        <p:spPr>
          <a:xfrm>
            <a:off x="269240" y="2286000"/>
            <a:ext cx="8568055" cy="3339376"/>
          </a:xfrm>
          <a:prstGeom prst="rect">
            <a:avLst/>
          </a:prstGeom>
        </p:spPr>
        <p:txBody>
          <a:bodyPr vert="horz" wrap="square" lIns="0" tIns="15240" rIns="0" bIns="0" rtlCol="0">
            <a:spAutoFit/>
          </a:bodyPr>
          <a:lstStyle/>
          <a:p>
            <a:r>
              <a:rPr lang="en-US" b="1" dirty="0"/>
              <a:t>Drupal Association (2006):</a:t>
            </a:r>
            <a:endParaRPr lang="en-US" dirty="0"/>
          </a:p>
          <a:p>
            <a:pPr lvl="1"/>
            <a:r>
              <a:rPr lang="en-US" dirty="0"/>
              <a:t>The Drupal Association was formed to support the project, promote Drupal, and organize events.</a:t>
            </a:r>
          </a:p>
          <a:p>
            <a:pPr lvl="1"/>
            <a:r>
              <a:rPr lang="en-US" dirty="0"/>
              <a:t>Community engagement and support became central to Drupal's growth.</a:t>
            </a:r>
          </a:p>
          <a:p>
            <a:r>
              <a:rPr lang="en-US" b="1" dirty="0"/>
              <a:t>Version Upgrades:</a:t>
            </a:r>
            <a:endParaRPr lang="en-US" dirty="0"/>
          </a:p>
          <a:p>
            <a:pPr lvl="1"/>
            <a:r>
              <a:rPr lang="en-US" dirty="0"/>
              <a:t>Regular version updates introduced new features, improvements, and security enhancements.</a:t>
            </a:r>
          </a:p>
          <a:p>
            <a:pPr lvl="1"/>
            <a:r>
              <a:rPr lang="en-US" dirty="0"/>
              <a:t>Drupal 7, Drupal 8, and later Drupal 9 showcased the platform's evolution.</a:t>
            </a:r>
          </a:p>
          <a:p>
            <a:r>
              <a:rPr lang="en-US" b="1" dirty="0"/>
              <a:t>Government and Enterprise Adoption:</a:t>
            </a:r>
            <a:endParaRPr lang="en-US" dirty="0"/>
          </a:p>
          <a:p>
            <a:pPr lvl="1"/>
            <a:r>
              <a:rPr lang="en-US" dirty="0"/>
              <a:t>Drupal gained popularity in government and enterprise sectors due to its scalability, security, and extensibility.</a:t>
            </a:r>
          </a:p>
          <a:p>
            <a:pPr lvl="1"/>
            <a:r>
              <a:rPr lang="en-US" dirty="0"/>
              <a:t>Organizations like NASA, the White House, and Pfizer adopted Drupal.</a:t>
            </a:r>
          </a:p>
        </p:txBody>
      </p:sp>
    </p:spTree>
    <p:extLst>
      <p:ext uri="{BB962C8B-B14F-4D97-AF65-F5344CB8AC3E}">
        <p14:creationId xmlns:p14="http://schemas.microsoft.com/office/powerpoint/2010/main" val="35191907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Drupal</a:t>
            </a:r>
            <a:endParaRPr sz="3000" dirty="0"/>
          </a:p>
        </p:txBody>
      </p:sp>
      <p:sp>
        <p:nvSpPr>
          <p:cNvPr id="3" name="object 3"/>
          <p:cNvSpPr txBox="1"/>
          <p:nvPr/>
        </p:nvSpPr>
        <p:spPr>
          <a:xfrm>
            <a:off x="269240" y="2286000"/>
            <a:ext cx="8568055" cy="3893374"/>
          </a:xfrm>
          <a:prstGeom prst="rect">
            <a:avLst/>
          </a:prstGeom>
        </p:spPr>
        <p:txBody>
          <a:bodyPr vert="horz" wrap="square" lIns="0" tIns="15240" rIns="0" bIns="0" rtlCol="0">
            <a:spAutoFit/>
          </a:bodyPr>
          <a:lstStyle/>
          <a:p>
            <a:r>
              <a:rPr lang="en-US" b="1" dirty="0" err="1"/>
              <a:t>Acquia</a:t>
            </a:r>
            <a:r>
              <a:rPr lang="en-US" b="1" dirty="0"/>
              <a:t> and Commercial Support (2007):</a:t>
            </a:r>
            <a:endParaRPr lang="en-US" dirty="0"/>
          </a:p>
          <a:p>
            <a:pPr lvl="1"/>
            <a:r>
              <a:rPr lang="en-US" dirty="0" err="1"/>
              <a:t>Acquia</a:t>
            </a:r>
            <a:r>
              <a:rPr lang="en-US" dirty="0"/>
              <a:t>, co-founded by Dries </a:t>
            </a:r>
            <a:r>
              <a:rPr lang="en-US" dirty="0" err="1"/>
              <a:t>Buytaert</a:t>
            </a:r>
            <a:r>
              <a:rPr lang="en-US" dirty="0"/>
              <a:t>, offered commercial support and services for Drupal.</a:t>
            </a:r>
          </a:p>
          <a:p>
            <a:pPr lvl="1"/>
            <a:r>
              <a:rPr lang="en-US" dirty="0"/>
              <a:t>The partnership aimed to enhance Drupal's enterprise appeal.</a:t>
            </a:r>
          </a:p>
          <a:p>
            <a:r>
              <a:rPr lang="en-US" b="1" dirty="0" err="1"/>
              <a:t>DrupalCon</a:t>
            </a:r>
            <a:r>
              <a:rPr lang="en-US" b="1" dirty="0"/>
              <a:t> and Events:</a:t>
            </a:r>
            <a:endParaRPr lang="en-US" dirty="0"/>
          </a:p>
          <a:p>
            <a:pPr lvl="1"/>
            <a:r>
              <a:rPr lang="en-US" dirty="0" err="1"/>
              <a:t>DrupalCon</a:t>
            </a:r>
            <a:r>
              <a:rPr lang="en-US" dirty="0"/>
              <a:t>, the annual conference, became a key event for the community, fostering collaboration and learning.</a:t>
            </a:r>
          </a:p>
          <a:p>
            <a:pPr lvl="1"/>
            <a:r>
              <a:rPr lang="en-US" dirty="0"/>
              <a:t>Regional </a:t>
            </a:r>
            <a:r>
              <a:rPr lang="en-US" dirty="0" err="1"/>
              <a:t>DrupalCamps</a:t>
            </a:r>
            <a:r>
              <a:rPr lang="en-US" dirty="0"/>
              <a:t> contributed to community building.</a:t>
            </a:r>
          </a:p>
          <a:p>
            <a:r>
              <a:rPr lang="en-US" b="1" dirty="0"/>
              <a:t>Drupal 8 and </a:t>
            </a:r>
            <a:r>
              <a:rPr lang="en-US" b="1" dirty="0" err="1"/>
              <a:t>Symfony</a:t>
            </a:r>
            <a:r>
              <a:rPr lang="en-US" b="1" dirty="0"/>
              <a:t> Framework (2015):</a:t>
            </a:r>
            <a:endParaRPr lang="en-US" dirty="0"/>
          </a:p>
          <a:p>
            <a:pPr lvl="1"/>
            <a:r>
              <a:rPr lang="en-US" dirty="0"/>
              <a:t>Drupal 8 embraced the </a:t>
            </a:r>
            <a:r>
              <a:rPr lang="en-US" dirty="0" err="1"/>
              <a:t>Symfony</a:t>
            </a:r>
            <a:r>
              <a:rPr lang="en-US" dirty="0"/>
              <a:t> PHP framework, enhancing code quality and developer experience.</a:t>
            </a:r>
          </a:p>
          <a:p>
            <a:pPr lvl="1"/>
            <a:r>
              <a:rPr lang="en-US" dirty="0"/>
              <a:t>It introduced significant improvements in usability and performance.</a:t>
            </a:r>
          </a:p>
          <a:p>
            <a:r>
              <a:rPr lang="en-US" dirty="0"/>
              <a:t/>
            </a:r>
            <a:br>
              <a:rPr lang="en-US" dirty="0"/>
            </a:br>
            <a:endParaRPr lang="en-US" dirty="0"/>
          </a:p>
        </p:txBody>
      </p:sp>
    </p:spTree>
    <p:extLst>
      <p:ext uri="{BB962C8B-B14F-4D97-AF65-F5344CB8AC3E}">
        <p14:creationId xmlns:p14="http://schemas.microsoft.com/office/powerpoint/2010/main" val="14284157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Drupal</a:t>
            </a:r>
            <a:endParaRPr sz="3000" dirty="0"/>
          </a:p>
        </p:txBody>
      </p:sp>
      <p:sp>
        <p:nvSpPr>
          <p:cNvPr id="3" name="object 3"/>
          <p:cNvSpPr txBox="1"/>
          <p:nvPr/>
        </p:nvSpPr>
        <p:spPr>
          <a:xfrm>
            <a:off x="269240" y="2286000"/>
            <a:ext cx="8568055" cy="3893374"/>
          </a:xfrm>
          <a:prstGeom prst="rect">
            <a:avLst/>
          </a:prstGeom>
        </p:spPr>
        <p:txBody>
          <a:bodyPr vert="horz" wrap="square" lIns="0" tIns="15240" rIns="0" bIns="0" rtlCol="0">
            <a:spAutoFit/>
          </a:bodyPr>
          <a:lstStyle/>
          <a:p>
            <a:r>
              <a:rPr lang="en-US" b="1" dirty="0"/>
              <a:t>Impact</a:t>
            </a:r>
            <a:r>
              <a:rPr lang="en-US" b="1" dirty="0" smtClean="0"/>
              <a:t>:</a:t>
            </a:r>
          </a:p>
          <a:p>
            <a:endParaRPr lang="en-US" dirty="0"/>
          </a:p>
          <a:p>
            <a:r>
              <a:rPr lang="en-US" b="1" dirty="0"/>
              <a:t>Open Source Success:</a:t>
            </a:r>
            <a:r>
              <a:rPr lang="en-US" dirty="0"/>
              <a:t> Drupal's open-source model and community-driven development contributed to its success and widespread adoption.</a:t>
            </a:r>
          </a:p>
          <a:p>
            <a:r>
              <a:rPr lang="en-US" b="1" dirty="0"/>
              <a:t>Versatile Content Management:</a:t>
            </a:r>
            <a:r>
              <a:rPr lang="en-US" dirty="0"/>
              <a:t> Drupal became known for its versatility, supporting a wide range of websites, from small blogs to large enterprise platforms.</a:t>
            </a:r>
          </a:p>
          <a:p>
            <a:r>
              <a:rPr lang="en-US" b="1" dirty="0"/>
              <a:t>Community Collaboration:</a:t>
            </a:r>
            <a:r>
              <a:rPr lang="en-US" dirty="0"/>
              <a:t> A global community of developers, designers, and contributors played a vital role in Drupal's evolution and support.</a:t>
            </a:r>
          </a:p>
          <a:p>
            <a:r>
              <a:rPr lang="en-US" b="1" dirty="0"/>
              <a:t>Enterprise Adoption:</a:t>
            </a:r>
            <a:r>
              <a:rPr lang="en-US" dirty="0"/>
              <a:t> Drupal's scalability and flexibility led to its adoption by government agencies, enterprises, and notable organizations.</a:t>
            </a:r>
          </a:p>
          <a:p>
            <a:r>
              <a:rPr lang="en-US" b="1" dirty="0" err="1"/>
              <a:t>Acquia</a:t>
            </a:r>
            <a:r>
              <a:rPr lang="en-US" b="1" dirty="0"/>
              <a:t> Partnership:</a:t>
            </a:r>
            <a:r>
              <a:rPr lang="en-US" dirty="0"/>
              <a:t> The collaboration with </a:t>
            </a:r>
            <a:r>
              <a:rPr lang="en-US" dirty="0" err="1"/>
              <a:t>Acquia</a:t>
            </a:r>
            <a:r>
              <a:rPr lang="en-US" dirty="0"/>
              <a:t> provided commercial support and helped position Drupal as a viable solution for large-scale projects.</a:t>
            </a:r>
          </a:p>
          <a:p>
            <a:r>
              <a:rPr lang="en-US" b="1" dirty="0"/>
              <a:t>Continuous Innovation:</a:t>
            </a:r>
            <a:r>
              <a:rPr lang="en-US" dirty="0"/>
              <a:t> Drupal's commitment to innovation, evidenced by regular updates and improvements, kept the platform relevant in a dynamic digital landscape.</a:t>
            </a:r>
          </a:p>
        </p:txBody>
      </p:sp>
    </p:spTree>
    <p:extLst>
      <p:ext uri="{BB962C8B-B14F-4D97-AF65-F5344CB8AC3E}">
        <p14:creationId xmlns:p14="http://schemas.microsoft.com/office/powerpoint/2010/main" val="1944575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err="1">
                <a:solidFill>
                  <a:srgbClr val="FFFFFF"/>
                </a:solidFill>
              </a:rPr>
              <a:t>WordPress</a:t>
            </a:r>
            <a:endParaRPr sz="3000" dirty="0"/>
          </a:p>
        </p:txBody>
      </p:sp>
      <p:sp>
        <p:nvSpPr>
          <p:cNvPr id="3" name="object 3"/>
          <p:cNvSpPr txBox="1"/>
          <p:nvPr/>
        </p:nvSpPr>
        <p:spPr>
          <a:xfrm>
            <a:off x="269240" y="2286000"/>
            <a:ext cx="8568055" cy="4170372"/>
          </a:xfrm>
          <a:prstGeom prst="rect">
            <a:avLst/>
          </a:prstGeom>
        </p:spPr>
        <p:txBody>
          <a:bodyPr vert="horz" wrap="square" lIns="0" tIns="15240" rIns="0" bIns="0" rtlCol="0">
            <a:spAutoFit/>
          </a:bodyPr>
          <a:lstStyle/>
          <a:p>
            <a:r>
              <a:rPr lang="en-US" b="1" dirty="0"/>
              <a:t>Objective:</a:t>
            </a:r>
            <a:r>
              <a:rPr lang="en-US" dirty="0"/>
              <a:t> Create an open-source content management system (CMS) for websites and blogs, emphasizing simplicity and accessibility</a:t>
            </a:r>
            <a:r>
              <a:rPr lang="en-US" dirty="0" smtClean="0"/>
              <a:t>.</a:t>
            </a:r>
          </a:p>
          <a:p>
            <a:r>
              <a:rPr lang="en-US" b="1" dirty="0"/>
              <a:t>Launch and Open Source (2003):</a:t>
            </a:r>
            <a:endParaRPr lang="en-US" dirty="0"/>
          </a:p>
          <a:p>
            <a:pPr lvl="1"/>
            <a:r>
              <a:rPr lang="en-US" dirty="0" err="1"/>
              <a:t>WordPress</a:t>
            </a:r>
            <a:r>
              <a:rPr lang="en-US" dirty="0"/>
              <a:t> was founded by Matt </a:t>
            </a:r>
            <a:r>
              <a:rPr lang="en-US" dirty="0" err="1"/>
              <a:t>Mullenweg</a:t>
            </a:r>
            <a:r>
              <a:rPr lang="en-US" dirty="0"/>
              <a:t> and Mike Little.</a:t>
            </a:r>
          </a:p>
          <a:p>
            <a:pPr lvl="1"/>
            <a:r>
              <a:rPr lang="en-US" dirty="0"/>
              <a:t>Embraced open source, allowing users to modify and distribute the software freely.</a:t>
            </a:r>
          </a:p>
          <a:p>
            <a:r>
              <a:rPr lang="en-US" b="1" dirty="0"/>
              <a:t>User-Friendly Interface:</a:t>
            </a:r>
            <a:endParaRPr lang="en-US" dirty="0"/>
          </a:p>
          <a:p>
            <a:pPr lvl="1"/>
            <a:r>
              <a:rPr lang="en-US" dirty="0"/>
              <a:t>Introduced a user-friendly interface, making it accessible to non-technical users.</a:t>
            </a:r>
          </a:p>
          <a:p>
            <a:pPr lvl="1"/>
            <a:r>
              <a:rPr lang="en-US" dirty="0"/>
              <a:t>Focus on simplicity and ease of use for content creation and management.</a:t>
            </a:r>
          </a:p>
          <a:p>
            <a:r>
              <a:rPr lang="en-US" b="1" dirty="0"/>
              <a:t>Plugin Architecture:</a:t>
            </a:r>
            <a:endParaRPr lang="en-US" dirty="0"/>
          </a:p>
          <a:p>
            <a:pPr lvl="1"/>
            <a:r>
              <a:rPr lang="en-US" dirty="0"/>
              <a:t>Implemented a robust plugin architecture, enabling users to extend functionality easily.</a:t>
            </a:r>
          </a:p>
          <a:p>
            <a:pPr lvl="1"/>
            <a:r>
              <a:rPr lang="en-US" dirty="0"/>
              <a:t>A wide array of plugins allowed customization for various needs.</a:t>
            </a:r>
          </a:p>
          <a:p>
            <a:r>
              <a:rPr lang="en-US" b="1" dirty="0"/>
              <a:t>Themes and Design Flexibility:</a:t>
            </a:r>
            <a:endParaRPr lang="en-US" dirty="0"/>
          </a:p>
          <a:p>
            <a:pPr lvl="1"/>
            <a:r>
              <a:rPr lang="en-US" dirty="0"/>
              <a:t>Introduced themes for easy design customization.</a:t>
            </a:r>
          </a:p>
          <a:p>
            <a:pPr lvl="1"/>
            <a:r>
              <a:rPr lang="en-US" dirty="0"/>
              <a:t>Themes and templates catered to diverse aesthetics and purposes.</a:t>
            </a:r>
          </a:p>
          <a:p>
            <a:endParaRPr lang="en-US" dirty="0"/>
          </a:p>
        </p:txBody>
      </p:sp>
    </p:spTree>
    <p:extLst>
      <p:ext uri="{BB962C8B-B14F-4D97-AF65-F5344CB8AC3E}">
        <p14:creationId xmlns:p14="http://schemas.microsoft.com/office/powerpoint/2010/main" val="8255772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err="1">
                <a:solidFill>
                  <a:srgbClr val="FFFFFF"/>
                </a:solidFill>
              </a:rPr>
              <a:t>WordPress</a:t>
            </a:r>
            <a:endParaRPr sz="3000" dirty="0"/>
          </a:p>
        </p:txBody>
      </p:sp>
      <p:sp>
        <p:nvSpPr>
          <p:cNvPr id="3" name="object 3"/>
          <p:cNvSpPr txBox="1"/>
          <p:nvPr/>
        </p:nvSpPr>
        <p:spPr>
          <a:xfrm>
            <a:off x="269240" y="2286000"/>
            <a:ext cx="8568055" cy="3893374"/>
          </a:xfrm>
          <a:prstGeom prst="rect">
            <a:avLst/>
          </a:prstGeom>
        </p:spPr>
        <p:txBody>
          <a:bodyPr vert="horz" wrap="square" lIns="0" tIns="15240" rIns="0" bIns="0" rtlCol="0">
            <a:spAutoFit/>
          </a:bodyPr>
          <a:lstStyle/>
          <a:p>
            <a:r>
              <a:rPr lang="en-US" b="1" dirty="0"/>
              <a:t>Community and Global Adoption:</a:t>
            </a:r>
            <a:endParaRPr lang="en-US" dirty="0"/>
          </a:p>
          <a:p>
            <a:pPr lvl="1"/>
            <a:r>
              <a:rPr lang="en-US" dirty="0"/>
              <a:t>Developed a vibrant global community of developers, designers, and users.</a:t>
            </a:r>
          </a:p>
          <a:p>
            <a:pPr lvl="1"/>
            <a:r>
              <a:rPr lang="en-US" dirty="0"/>
              <a:t>Became the most widely used CMS globally, powering a significant portion of the internet.</a:t>
            </a:r>
          </a:p>
          <a:p>
            <a:r>
              <a:rPr lang="en-US" b="1" dirty="0"/>
              <a:t>WordPress.org and WordPress.com:</a:t>
            </a:r>
            <a:endParaRPr lang="en-US" dirty="0"/>
          </a:p>
          <a:p>
            <a:pPr lvl="1"/>
            <a:r>
              <a:rPr lang="en-US" dirty="0"/>
              <a:t>WordPress.org provided the self-hosted version for customization and control.</a:t>
            </a:r>
          </a:p>
          <a:p>
            <a:pPr lvl="1"/>
            <a:r>
              <a:rPr lang="en-US" dirty="0"/>
              <a:t>WordPress.com offered a hosted version for users seeking a managed solution.</a:t>
            </a:r>
          </a:p>
          <a:p>
            <a:r>
              <a:rPr lang="en-US" b="1" dirty="0"/>
              <a:t>Continuous Updates and Versions:</a:t>
            </a:r>
            <a:endParaRPr lang="en-US" dirty="0"/>
          </a:p>
          <a:p>
            <a:pPr lvl="1"/>
            <a:r>
              <a:rPr lang="en-US" dirty="0"/>
              <a:t>Regular updates introduced new features, improvements, and security patches.</a:t>
            </a:r>
          </a:p>
          <a:p>
            <a:pPr lvl="1"/>
            <a:r>
              <a:rPr lang="en-US" dirty="0"/>
              <a:t>The platform evolved through versions like </a:t>
            </a:r>
            <a:r>
              <a:rPr lang="en-US" dirty="0" err="1"/>
              <a:t>WordPress</a:t>
            </a:r>
            <a:r>
              <a:rPr lang="en-US" dirty="0"/>
              <a:t> 2.x, 3.x, 4.x, and beyond.</a:t>
            </a:r>
          </a:p>
          <a:p>
            <a:r>
              <a:rPr lang="en-US" b="1" dirty="0"/>
              <a:t>Gutenberg Editor (2018):</a:t>
            </a:r>
            <a:endParaRPr lang="en-US" dirty="0"/>
          </a:p>
          <a:p>
            <a:pPr lvl="1"/>
            <a:r>
              <a:rPr lang="en-US" dirty="0"/>
              <a:t>Introduced the Gutenberg block editor, revolutionizing content creation with a block-based approach.</a:t>
            </a:r>
          </a:p>
          <a:p>
            <a:pPr lvl="1"/>
            <a:r>
              <a:rPr lang="en-US" dirty="0"/>
              <a:t>Enhanced flexibility and creativity in designing pages and posts.</a:t>
            </a:r>
          </a:p>
        </p:txBody>
      </p:sp>
    </p:spTree>
    <p:extLst>
      <p:ext uri="{BB962C8B-B14F-4D97-AF65-F5344CB8AC3E}">
        <p14:creationId xmlns:p14="http://schemas.microsoft.com/office/powerpoint/2010/main" val="8166247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err="1">
                <a:solidFill>
                  <a:srgbClr val="FFFFFF"/>
                </a:solidFill>
              </a:rPr>
              <a:t>WordPress</a:t>
            </a:r>
            <a:endParaRPr sz="3000" dirty="0"/>
          </a:p>
        </p:txBody>
      </p:sp>
      <p:sp>
        <p:nvSpPr>
          <p:cNvPr id="3" name="object 3"/>
          <p:cNvSpPr txBox="1"/>
          <p:nvPr/>
        </p:nvSpPr>
        <p:spPr>
          <a:xfrm>
            <a:off x="269240" y="2286000"/>
            <a:ext cx="8568055" cy="3893374"/>
          </a:xfrm>
          <a:prstGeom prst="rect">
            <a:avLst/>
          </a:prstGeom>
        </p:spPr>
        <p:txBody>
          <a:bodyPr vert="horz" wrap="square" lIns="0" tIns="15240" rIns="0" bIns="0" rtlCol="0">
            <a:spAutoFit/>
          </a:bodyPr>
          <a:lstStyle/>
          <a:p>
            <a:r>
              <a:rPr lang="en-US" b="1" dirty="0"/>
              <a:t>Impact:</a:t>
            </a:r>
            <a:endParaRPr lang="en-US" dirty="0"/>
          </a:p>
          <a:p>
            <a:r>
              <a:rPr lang="en-US" b="1" dirty="0"/>
              <a:t>Global Dominance:</a:t>
            </a:r>
            <a:r>
              <a:rPr lang="en-US" dirty="0"/>
              <a:t> </a:t>
            </a:r>
            <a:r>
              <a:rPr lang="en-US" dirty="0" err="1"/>
              <a:t>WordPress</a:t>
            </a:r>
            <a:r>
              <a:rPr lang="en-US" dirty="0"/>
              <a:t> became the most widely used CMS globally, powering websites ranging from personal blogs to enterprise solutions.</a:t>
            </a:r>
          </a:p>
          <a:p>
            <a:r>
              <a:rPr lang="en-US" b="1" dirty="0"/>
              <a:t>User-Friendly Approach:</a:t>
            </a:r>
            <a:r>
              <a:rPr lang="en-US" dirty="0"/>
              <a:t> </a:t>
            </a:r>
            <a:r>
              <a:rPr lang="en-US" dirty="0" err="1"/>
              <a:t>WordPress's</a:t>
            </a:r>
            <a:r>
              <a:rPr lang="en-US" dirty="0"/>
              <a:t> emphasis on simplicity and a user-friendly interface made it accessible to a broad audience.</a:t>
            </a:r>
          </a:p>
          <a:p>
            <a:r>
              <a:rPr lang="en-US" b="1" dirty="0"/>
              <a:t>Versatility:</a:t>
            </a:r>
            <a:r>
              <a:rPr lang="en-US" dirty="0"/>
              <a:t> Plugin architecture and themes allowed for extensive customization, catering to diverse needs and industries.</a:t>
            </a:r>
          </a:p>
          <a:p>
            <a:r>
              <a:rPr lang="en-US" b="1" dirty="0"/>
              <a:t>Community Collaboration:</a:t>
            </a:r>
            <a:r>
              <a:rPr lang="en-US" dirty="0"/>
              <a:t> A thriving global community contributed to </a:t>
            </a:r>
            <a:r>
              <a:rPr lang="en-US" dirty="0" err="1"/>
              <a:t>WordPress's</a:t>
            </a:r>
            <a:r>
              <a:rPr lang="en-US" dirty="0"/>
              <a:t> development, support, and continual improvement.</a:t>
            </a:r>
          </a:p>
          <a:p>
            <a:r>
              <a:rPr lang="en-US" b="1" dirty="0"/>
              <a:t>Evolution and Innovation:</a:t>
            </a:r>
            <a:r>
              <a:rPr lang="en-US" dirty="0"/>
              <a:t> Continuous updates, the introduction of the Gutenberg editor, and acquisitions like </a:t>
            </a:r>
            <a:r>
              <a:rPr lang="en-US" dirty="0" err="1"/>
              <a:t>WooCommerce</a:t>
            </a:r>
            <a:r>
              <a:rPr lang="en-US" dirty="0"/>
              <a:t> showcased </a:t>
            </a:r>
            <a:r>
              <a:rPr lang="en-US" dirty="0" err="1"/>
              <a:t>WordPress's</a:t>
            </a:r>
            <a:r>
              <a:rPr lang="en-US" dirty="0"/>
              <a:t> commitment to evolution and innovation.</a:t>
            </a:r>
          </a:p>
          <a:p>
            <a:r>
              <a:rPr lang="en-US" b="1" dirty="0"/>
              <a:t>Empowering Content Creators:</a:t>
            </a:r>
            <a:r>
              <a:rPr lang="en-US" dirty="0"/>
              <a:t> </a:t>
            </a:r>
            <a:r>
              <a:rPr lang="en-US" dirty="0" err="1"/>
              <a:t>WordPress</a:t>
            </a:r>
            <a:r>
              <a:rPr lang="en-US" dirty="0"/>
              <a:t> played a key role in democratizing online content creation, enabling individuals and businesses to share their stories and products easily.</a:t>
            </a:r>
          </a:p>
        </p:txBody>
      </p:sp>
    </p:spTree>
    <p:extLst>
      <p:ext uri="{BB962C8B-B14F-4D97-AF65-F5344CB8AC3E}">
        <p14:creationId xmlns:p14="http://schemas.microsoft.com/office/powerpoint/2010/main" val="30676742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err="1">
                <a:solidFill>
                  <a:srgbClr val="FFFFFF"/>
                </a:solidFill>
              </a:rPr>
              <a:t>WordPress</a:t>
            </a:r>
            <a:endParaRPr sz="3000" dirty="0"/>
          </a:p>
        </p:txBody>
      </p:sp>
      <p:sp>
        <p:nvSpPr>
          <p:cNvPr id="3" name="object 3"/>
          <p:cNvSpPr txBox="1"/>
          <p:nvPr/>
        </p:nvSpPr>
        <p:spPr>
          <a:xfrm>
            <a:off x="269240" y="2286000"/>
            <a:ext cx="8568055" cy="3893374"/>
          </a:xfrm>
          <a:prstGeom prst="rect">
            <a:avLst/>
          </a:prstGeom>
        </p:spPr>
        <p:txBody>
          <a:bodyPr vert="horz" wrap="square" lIns="0" tIns="15240" rIns="0" bIns="0" rtlCol="0">
            <a:spAutoFit/>
          </a:bodyPr>
          <a:lstStyle/>
          <a:p>
            <a:r>
              <a:rPr lang="en-US" b="1" dirty="0"/>
              <a:t>Impact:</a:t>
            </a:r>
            <a:endParaRPr lang="en-US" dirty="0"/>
          </a:p>
          <a:p>
            <a:r>
              <a:rPr lang="en-US" b="1" dirty="0"/>
              <a:t>Global Dominance:</a:t>
            </a:r>
            <a:r>
              <a:rPr lang="en-US" dirty="0"/>
              <a:t> </a:t>
            </a:r>
            <a:r>
              <a:rPr lang="en-US" dirty="0" err="1"/>
              <a:t>WordPress</a:t>
            </a:r>
            <a:r>
              <a:rPr lang="en-US" dirty="0"/>
              <a:t> became the most widely used CMS globally, powering websites ranging from personal blogs to enterprise solutions.</a:t>
            </a:r>
          </a:p>
          <a:p>
            <a:r>
              <a:rPr lang="en-US" b="1" dirty="0"/>
              <a:t>User-Friendly Approach:</a:t>
            </a:r>
            <a:r>
              <a:rPr lang="en-US" dirty="0"/>
              <a:t> </a:t>
            </a:r>
            <a:r>
              <a:rPr lang="en-US" dirty="0" err="1"/>
              <a:t>WordPress's</a:t>
            </a:r>
            <a:r>
              <a:rPr lang="en-US" dirty="0"/>
              <a:t> emphasis on simplicity and a user-friendly interface made it accessible to a broad audience.</a:t>
            </a:r>
          </a:p>
          <a:p>
            <a:r>
              <a:rPr lang="en-US" b="1" dirty="0"/>
              <a:t>Versatility:</a:t>
            </a:r>
            <a:r>
              <a:rPr lang="en-US" dirty="0"/>
              <a:t> Plugin architecture and themes allowed for extensive customization, catering to diverse needs and industries.</a:t>
            </a:r>
          </a:p>
          <a:p>
            <a:r>
              <a:rPr lang="en-US" b="1" dirty="0"/>
              <a:t>Community Collaboration:</a:t>
            </a:r>
            <a:r>
              <a:rPr lang="en-US" dirty="0"/>
              <a:t> A thriving global community contributed to </a:t>
            </a:r>
            <a:r>
              <a:rPr lang="en-US" dirty="0" err="1"/>
              <a:t>WordPress's</a:t>
            </a:r>
            <a:r>
              <a:rPr lang="en-US" dirty="0"/>
              <a:t> development, support, and continual improvement.</a:t>
            </a:r>
          </a:p>
          <a:p>
            <a:r>
              <a:rPr lang="en-US" b="1" dirty="0"/>
              <a:t>Evolution and Innovation:</a:t>
            </a:r>
            <a:r>
              <a:rPr lang="en-US" dirty="0"/>
              <a:t> Continuous updates, the introduction of the Gutenberg editor, and acquisitions like </a:t>
            </a:r>
            <a:r>
              <a:rPr lang="en-US" dirty="0" err="1"/>
              <a:t>WooCommerce</a:t>
            </a:r>
            <a:r>
              <a:rPr lang="en-US" dirty="0"/>
              <a:t> showcased </a:t>
            </a:r>
            <a:r>
              <a:rPr lang="en-US" dirty="0" err="1"/>
              <a:t>WordPress's</a:t>
            </a:r>
            <a:r>
              <a:rPr lang="en-US" dirty="0"/>
              <a:t> commitment to evolution and innovation.</a:t>
            </a:r>
          </a:p>
          <a:p>
            <a:r>
              <a:rPr lang="en-US" b="1" dirty="0"/>
              <a:t>Empowering Content Creators:</a:t>
            </a:r>
            <a:r>
              <a:rPr lang="en-US" dirty="0"/>
              <a:t> </a:t>
            </a:r>
            <a:r>
              <a:rPr lang="en-US" dirty="0" err="1"/>
              <a:t>WordPress</a:t>
            </a:r>
            <a:r>
              <a:rPr lang="en-US" dirty="0"/>
              <a:t> played a key role in democratizing online content creation, enabling individuals and businesses to share their stories and products easily.</a:t>
            </a:r>
          </a:p>
        </p:txBody>
      </p:sp>
    </p:spTree>
    <p:extLst>
      <p:ext uri="{BB962C8B-B14F-4D97-AF65-F5344CB8AC3E}">
        <p14:creationId xmlns:p14="http://schemas.microsoft.com/office/powerpoint/2010/main" val="2643208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GCC (GNU Compiler Collection)</a:t>
            </a:r>
            <a:endParaRPr sz="3000" dirty="0"/>
          </a:p>
        </p:txBody>
      </p:sp>
      <p:sp>
        <p:nvSpPr>
          <p:cNvPr id="3" name="object 3"/>
          <p:cNvSpPr txBox="1"/>
          <p:nvPr/>
        </p:nvSpPr>
        <p:spPr>
          <a:xfrm>
            <a:off x="269240" y="2286000"/>
            <a:ext cx="8568055" cy="5001369"/>
          </a:xfrm>
          <a:prstGeom prst="rect">
            <a:avLst/>
          </a:prstGeom>
        </p:spPr>
        <p:txBody>
          <a:bodyPr vert="horz" wrap="square" lIns="0" tIns="15240" rIns="0" bIns="0" rtlCol="0">
            <a:spAutoFit/>
          </a:bodyPr>
          <a:lstStyle/>
          <a:p>
            <a:r>
              <a:rPr lang="en-US" b="1" dirty="0"/>
              <a:t>Objective:</a:t>
            </a:r>
            <a:r>
              <a:rPr lang="en-US" dirty="0"/>
              <a:t> Develop and maintain a suite of compilers for various programming languages, providing a free and open-source alternative for software development</a:t>
            </a:r>
            <a:r>
              <a:rPr lang="en-US" dirty="0" smtClean="0"/>
              <a:t>.</a:t>
            </a:r>
          </a:p>
          <a:p>
            <a:r>
              <a:rPr lang="en-US" b="1" dirty="0"/>
              <a:t>Foundation (1987):</a:t>
            </a:r>
            <a:endParaRPr lang="en-US" dirty="0"/>
          </a:p>
          <a:p>
            <a:pPr lvl="1"/>
            <a:r>
              <a:rPr lang="en-US" dirty="0"/>
              <a:t>Richard Stallman founded the Free Software Foundation (FSF), and the GCC project began as part of the GNU (GNU's Not Unix) project.</a:t>
            </a:r>
          </a:p>
          <a:p>
            <a:r>
              <a:rPr lang="en-US" b="1" dirty="0"/>
              <a:t>Multi-Language Support:</a:t>
            </a:r>
            <a:endParaRPr lang="en-US" dirty="0"/>
          </a:p>
          <a:p>
            <a:pPr lvl="1"/>
            <a:r>
              <a:rPr lang="en-US" dirty="0"/>
              <a:t>GCC was designed to support multiple programming languages, including C, C++, Fortran, Ada, and others.</a:t>
            </a:r>
          </a:p>
          <a:p>
            <a:pPr lvl="1"/>
            <a:r>
              <a:rPr lang="en-US" dirty="0"/>
              <a:t>Provided a unified toolset for compiling diverse codebases.</a:t>
            </a:r>
          </a:p>
          <a:p>
            <a:r>
              <a:rPr lang="en-US" b="1" dirty="0"/>
              <a:t>GNU GPL License:</a:t>
            </a:r>
            <a:endParaRPr lang="en-US" dirty="0"/>
          </a:p>
          <a:p>
            <a:pPr lvl="1"/>
            <a:r>
              <a:rPr lang="en-US" dirty="0"/>
              <a:t>Released under the GNU General Public License (GPL), emphasizing freedom, openness, and collaboration.</a:t>
            </a:r>
          </a:p>
          <a:p>
            <a:pPr lvl="1"/>
            <a:r>
              <a:rPr lang="en-US" dirty="0"/>
              <a:t>Allowed users to view, modify, and distribute the source code freely.</a:t>
            </a:r>
          </a:p>
          <a:p>
            <a:r>
              <a:rPr lang="en-US" b="1" dirty="0"/>
              <a:t>Portability and Cross-Compilation:</a:t>
            </a:r>
            <a:endParaRPr lang="en-US" dirty="0"/>
          </a:p>
          <a:p>
            <a:pPr lvl="1"/>
            <a:r>
              <a:rPr lang="en-US" dirty="0"/>
              <a:t>GCC prioritized portability, running on various platforms and architectures.</a:t>
            </a:r>
          </a:p>
          <a:p>
            <a:pPr lvl="1"/>
            <a:r>
              <a:rPr lang="en-US" dirty="0"/>
              <a:t>Supported cross-compilation, enabling developers to build software for different target environments.</a:t>
            </a:r>
          </a:p>
          <a:p>
            <a:endParaRPr lang="en-US" dirty="0"/>
          </a:p>
        </p:txBody>
      </p:sp>
    </p:spTree>
    <p:extLst>
      <p:ext uri="{BB962C8B-B14F-4D97-AF65-F5344CB8AC3E}">
        <p14:creationId xmlns:p14="http://schemas.microsoft.com/office/powerpoint/2010/main" val="2695085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Apache Web server</a:t>
            </a:r>
            <a:endParaRPr sz="3000" dirty="0"/>
          </a:p>
        </p:txBody>
      </p:sp>
      <p:sp>
        <p:nvSpPr>
          <p:cNvPr id="3" name="object 3"/>
          <p:cNvSpPr txBox="1"/>
          <p:nvPr/>
        </p:nvSpPr>
        <p:spPr>
          <a:xfrm>
            <a:off x="328066" y="2528024"/>
            <a:ext cx="8568055" cy="3339376"/>
          </a:xfrm>
          <a:prstGeom prst="rect">
            <a:avLst/>
          </a:prstGeom>
        </p:spPr>
        <p:txBody>
          <a:bodyPr vert="horz" wrap="square" lIns="0" tIns="15240" rIns="0" bIns="0" rtlCol="0">
            <a:spAutoFit/>
          </a:bodyPr>
          <a:lstStyle/>
          <a:p>
            <a:r>
              <a:rPr lang="en-US" b="1" dirty="0"/>
              <a:t>Yahoo!</a:t>
            </a:r>
            <a:endParaRPr lang="en-US" dirty="0"/>
          </a:p>
          <a:p>
            <a:pPr lvl="1"/>
            <a:r>
              <a:rPr lang="en-US" dirty="0"/>
              <a:t>Yahoo! historically used Apache web servers extensively to handle their massive web traffic. Apache's scalability and flexibility made it a suitable choice for one of the largest web portals.</a:t>
            </a:r>
          </a:p>
          <a:p>
            <a:r>
              <a:rPr lang="en-US" b="1" dirty="0"/>
              <a:t>Google</a:t>
            </a:r>
            <a:endParaRPr lang="en-US" dirty="0"/>
          </a:p>
          <a:p>
            <a:pPr lvl="1"/>
            <a:r>
              <a:rPr lang="en-US" dirty="0"/>
              <a:t>Although Google predominantly uses its custom web server software, it has integrated Apache in some parts of its infrastructure. Apache has been used for various projects and internal tools within Google.</a:t>
            </a:r>
          </a:p>
          <a:p>
            <a:r>
              <a:rPr lang="en-US" b="1" dirty="0"/>
              <a:t>NASA</a:t>
            </a:r>
            <a:endParaRPr lang="en-US" dirty="0"/>
          </a:p>
          <a:p>
            <a:pPr lvl="1"/>
            <a:r>
              <a:rPr lang="en-US" dirty="0"/>
              <a:t>NASA has employed Apache web servers for various web-based applications, data dissemination, and collaboration platforms. The open-source nature of Apache aligns well with NASA's commitment to open standards</a:t>
            </a:r>
            <a:r>
              <a:rPr lang="en-US" dirty="0" smtClean="0"/>
              <a: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GCC (GNU Compiler Collection)</a:t>
            </a:r>
            <a:endParaRPr sz="3000" dirty="0"/>
          </a:p>
        </p:txBody>
      </p:sp>
      <p:sp>
        <p:nvSpPr>
          <p:cNvPr id="3" name="object 3"/>
          <p:cNvSpPr txBox="1"/>
          <p:nvPr/>
        </p:nvSpPr>
        <p:spPr>
          <a:xfrm>
            <a:off x="269240" y="2286000"/>
            <a:ext cx="8568055" cy="6109365"/>
          </a:xfrm>
          <a:prstGeom prst="rect">
            <a:avLst/>
          </a:prstGeom>
        </p:spPr>
        <p:txBody>
          <a:bodyPr vert="horz" wrap="square" lIns="0" tIns="15240" rIns="0" bIns="0" rtlCol="0">
            <a:spAutoFit/>
          </a:bodyPr>
          <a:lstStyle/>
          <a:p>
            <a:r>
              <a:rPr lang="en-US" b="1" dirty="0" smtClean="0"/>
              <a:t>Portability </a:t>
            </a:r>
            <a:r>
              <a:rPr lang="en-US" b="1" dirty="0"/>
              <a:t>and Cross-Compilation:</a:t>
            </a:r>
            <a:endParaRPr lang="en-US" dirty="0"/>
          </a:p>
          <a:p>
            <a:pPr lvl="1"/>
            <a:r>
              <a:rPr lang="en-US" dirty="0"/>
              <a:t>GCC prioritized portability, running on various platforms and architectures.</a:t>
            </a:r>
          </a:p>
          <a:p>
            <a:pPr lvl="1"/>
            <a:r>
              <a:rPr lang="en-US" dirty="0"/>
              <a:t>Supported cross-compilation, enabling developers to build software for different target environments</a:t>
            </a:r>
            <a:r>
              <a:rPr lang="en-US" dirty="0" smtClean="0"/>
              <a:t>.</a:t>
            </a:r>
          </a:p>
          <a:p>
            <a:r>
              <a:rPr lang="en-US" b="1" dirty="0"/>
              <a:t>Optimizations and Performance:</a:t>
            </a:r>
            <a:endParaRPr lang="en-US" dirty="0"/>
          </a:p>
          <a:p>
            <a:pPr lvl="1"/>
            <a:r>
              <a:rPr lang="en-US" dirty="0"/>
              <a:t>Introduced a wide range of compiler optimizations to enhance code performance.</a:t>
            </a:r>
          </a:p>
          <a:p>
            <a:pPr lvl="1"/>
            <a:r>
              <a:rPr lang="en-US" dirty="0"/>
              <a:t>Became a crucial tool for producing efficient and optimized executable code.</a:t>
            </a:r>
          </a:p>
          <a:p>
            <a:r>
              <a:rPr lang="en-US" b="1" dirty="0"/>
              <a:t>Integration with GNU </a:t>
            </a:r>
            <a:r>
              <a:rPr lang="en-US" b="1" dirty="0" err="1"/>
              <a:t>Binutils</a:t>
            </a:r>
            <a:r>
              <a:rPr lang="en-US" b="1" dirty="0"/>
              <a:t>:</a:t>
            </a:r>
            <a:endParaRPr lang="en-US" dirty="0"/>
          </a:p>
          <a:p>
            <a:pPr lvl="1"/>
            <a:r>
              <a:rPr lang="en-US" dirty="0"/>
              <a:t>Integrated with GNU </a:t>
            </a:r>
            <a:r>
              <a:rPr lang="en-US" dirty="0" err="1"/>
              <a:t>Binutils</a:t>
            </a:r>
            <a:r>
              <a:rPr lang="en-US" dirty="0"/>
              <a:t>, a collection of binary tools (assembler, linker), creating a comprehensive development </a:t>
            </a:r>
            <a:r>
              <a:rPr lang="en-US" dirty="0" err="1"/>
              <a:t>toolchain</a:t>
            </a:r>
            <a:r>
              <a:rPr lang="en-US" dirty="0"/>
              <a:t>.</a:t>
            </a:r>
          </a:p>
          <a:p>
            <a:r>
              <a:rPr lang="en-US" b="1" dirty="0"/>
              <a:t>Community Collaboration:</a:t>
            </a:r>
            <a:endParaRPr lang="en-US" dirty="0"/>
          </a:p>
          <a:p>
            <a:pPr lvl="1"/>
            <a:r>
              <a:rPr lang="en-US" dirty="0"/>
              <a:t>Attracted a global community of developers, fostering collaboration and continuous improvement.</a:t>
            </a:r>
          </a:p>
          <a:p>
            <a:pPr lvl="1"/>
            <a:r>
              <a:rPr lang="en-US" dirty="0"/>
              <a:t>Community contributions expanded GCC's capabilities and supported diverse architectures.</a:t>
            </a:r>
          </a:p>
          <a:p>
            <a:r>
              <a:rPr lang="en-US" b="1" dirty="0"/>
              <a:t>Evolution and Language Standard Compliance:</a:t>
            </a:r>
            <a:endParaRPr lang="en-US" dirty="0"/>
          </a:p>
          <a:p>
            <a:pPr lvl="1"/>
            <a:r>
              <a:rPr lang="en-US" dirty="0"/>
              <a:t>Adapted to evolving language standards, incorporating new features and language extensions.</a:t>
            </a:r>
          </a:p>
          <a:p>
            <a:pPr lvl="1"/>
            <a:r>
              <a:rPr lang="en-US" dirty="0"/>
              <a:t>Maintained compliance with industry standards for each supported programming language.</a:t>
            </a:r>
          </a:p>
          <a:p>
            <a:pPr lvl="1"/>
            <a:endParaRPr lang="en-US" dirty="0"/>
          </a:p>
          <a:p>
            <a:endParaRPr lang="en-US" dirty="0"/>
          </a:p>
        </p:txBody>
      </p:sp>
    </p:spTree>
    <p:extLst>
      <p:ext uri="{BB962C8B-B14F-4D97-AF65-F5344CB8AC3E}">
        <p14:creationId xmlns:p14="http://schemas.microsoft.com/office/powerpoint/2010/main" val="20833331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GCC (GNU Compiler Collection)</a:t>
            </a:r>
            <a:endParaRPr sz="3000" dirty="0"/>
          </a:p>
        </p:txBody>
      </p:sp>
      <p:sp>
        <p:nvSpPr>
          <p:cNvPr id="3" name="object 3"/>
          <p:cNvSpPr txBox="1"/>
          <p:nvPr/>
        </p:nvSpPr>
        <p:spPr>
          <a:xfrm>
            <a:off x="269240" y="2286000"/>
            <a:ext cx="8568055" cy="4724370"/>
          </a:xfrm>
          <a:prstGeom prst="rect">
            <a:avLst/>
          </a:prstGeom>
        </p:spPr>
        <p:txBody>
          <a:bodyPr vert="horz" wrap="square" lIns="0" tIns="15240" rIns="0" bIns="0" rtlCol="0">
            <a:spAutoFit/>
          </a:bodyPr>
          <a:lstStyle/>
          <a:p>
            <a:r>
              <a:rPr lang="en-US" b="1" dirty="0" smtClean="0"/>
              <a:t>Evolution </a:t>
            </a:r>
            <a:r>
              <a:rPr lang="en-US" b="1" dirty="0"/>
              <a:t>and Language Standard Compliance:</a:t>
            </a:r>
            <a:endParaRPr lang="en-US" dirty="0"/>
          </a:p>
          <a:p>
            <a:pPr lvl="1"/>
            <a:r>
              <a:rPr lang="en-US" dirty="0"/>
              <a:t>Adapted to evolving language standards, incorporating new features and language extensions.</a:t>
            </a:r>
          </a:p>
          <a:p>
            <a:pPr lvl="1"/>
            <a:r>
              <a:rPr lang="en-US" dirty="0"/>
              <a:t>Maintained compliance with industry standards for each supported programming language</a:t>
            </a:r>
            <a:r>
              <a:rPr lang="en-US" dirty="0" smtClean="0"/>
              <a:t>.</a:t>
            </a:r>
          </a:p>
          <a:p>
            <a:r>
              <a:rPr lang="en-US" b="1" dirty="0"/>
              <a:t>Wide Adoption in Software Development:</a:t>
            </a:r>
            <a:endParaRPr lang="en-US" dirty="0"/>
          </a:p>
          <a:p>
            <a:pPr lvl="1"/>
            <a:r>
              <a:rPr lang="en-US" dirty="0"/>
              <a:t>GCC became a standard tool for software development across various domains, including open-source projects, academia, and industry.</a:t>
            </a:r>
          </a:p>
          <a:p>
            <a:r>
              <a:rPr lang="en-US" b="1" dirty="0"/>
              <a:t>Licensing and Legal Challenges:</a:t>
            </a:r>
            <a:endParaRPr lang="en-US" dirty="0"/>
          </a:p>
          <a:p>
            <a:pPr lvl="1"/>
            <a:r>
              <a:rPr lang="en-US" dirty="0"/>
              <a:t>Addressed legal challenges related to compliance with software licenses and copyright issues, ensuring the project's sustainability.</a:t>
            </a:r>
          </a:p>
          <a:p>
            <a:r>
              <a:rPr lang="en-US" b="1" dirty="0" err="1"/>
              <a:t>OpenMP</a:t>
            </a:r>
            <a:r>
              <a:rPr lang="en-US" b="1" dirty="0"/>
              <a:t> and Parallel Processing Support:</a:t>
            </a:r>
            <a:endParaRPr lang="en-US" dirty="0"/>
          </a:p>
          <a:p>
            <a:pPr lvl="1"/>
            <a:r>
              <a:rPr lang="en-US" dirty="0"/>
              <a:t>Added support for </a:t>
            </a:r>
            <a:r>
              <a:rPr lang="en-US" dirty="0" err="1"/>
              <a:t>OpenMP</a:t>
            </a:r>
            <a:r>
              <a:rPr lang="en-US" dirty="0"/>
              <a:t>, enabling developers to write parallel programs.</a:t>
            </a:r>
          </a:p>
          <a:p>
            <a:pPr lvl="1"/>
            <a:r>
              <a:rPr lang="en-US" dirty="0"/>
              <a:t>Contributed to advancements in parallel processing capabilities.</a:t>
            </a:r>
          </a:p>
          <a:p>
            <a:pPr lvl="1"/>
            <a:endParaRPr lang="en-US" dirty="0"/>
          </a:p>
          <a:p>
            <a:pPr lvl="1"/>
            <a:endParaRPr lang="en-US" dirty="0"/>
          </a:p>
          <a:p>
            <a:endParaRPr lang="en-US" dirty="0"/>
          </a:p>
        </p:txBody>
      </p:sp>
    </p:spTree>
    <p:extLst>
      <p:ext uri="{BB962C8B-B14F-4D97-AF65-F5344CB8AC3E}">
        <p14:creationId xmlns:p14="http://schemas.microsoft.com/office/powerpoint/2010/main" val="21631765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Apache </a:t>
            </a:r>
            <a:r>
              <a:rPr lang="en-US" sz="3000" spc="-5" dirty="0" err="1">
                <a:solidFill>
                  <a:srgbClr val="FFFFFF"/>
                </a:solidFill>
              </a:rPr>
              <a:t>OpenOffice</a:t>
            </a:r>
            <a:endParaRPr sz="3000" dirty="0"/>
          </a:p>
        </p:txBody>
      </p:sp>
      <p:sp>
        <p:nvSpPr>
          <p:cNvPr id="3" name="object 3"/>
          <p:cNvSpPr txBox="1"/>
          <p:nvPr/>
        </p:nvSpPr>
        <p:spPr>
          <a:xfrm>
            <a:off x="269240" y="2286000"/>
            <a:ext cx="8568055" cy="4724370"/>
          </a:xfrm>
          <a:prstGeom prst="rect">
            <a:avLst/>
          </a:prstGeom>
        </p:spPr>
        <p:txBody>
          <a:bodyPr vert="horz" wrap="square" lIns="0" tIns="15240" rIns="0" bIns="0" rtlCol="0">
            <a:spAutoFit/>
          </a:bodyPr>
          <a:lstStyle/>
          <a:p>
            <a:r>
              <a:rPr lang="en-US" dirty="0"/>
              <a:t>Develop an open-source office productivity suite, providing free and accessible alternatives to proprietary office software</a:t>
            </a:r>
            <a:r>
              <a:rPr lang="en-US" dirty="0" smtClean="0"/>
              <a:t>.</a:t>
            </a:r>
          </a:p>
          <a:p>
            <a:endParaRPr lang="en-US" dirty="0" smtClean="0"/>
          </a:p>
          <a:p>
            <a:pPr marL="285750" indent="-285750">
              <a:buFont typeface="Arial" panose="020B0604020202020204" pitchFamily="34" charset="0"/>
              <a:buChar char="•"/>
            </a:pPr>
            <a:r>
              <a:rPr lang="en-US" b="1" dirty="0"/>
              <a:t>Origins and </a:t>
            </a:r>
            <a:r>
              <a:rPr lang="en-US" b="1" dirty="0" err="1"/>
              <a:t>StarOffice</a:t>
            </a:r>
            <a:r>
              <a:rPr lang="en-US" b="1" dirty="0"/>
              <a:t> (1985-1999):</a:t>
            </a:r>
            <a:endParaRPr lang="en-US" dirty="0"/>
          </a:p>
          <a:p>
            <a:pPr marL="742950" lvl="1" indent="-285750">
              <a:buFont typeface="Arial" panose="020B0604020202020204" pitchFamily="34" charset="0"/>
              <a:buChar char="•"/>
            </a:pPr>
            <a:r>
              <a:rPr lang="en-US" dirty="0" err="1"/>
              <a:t>StarOffice</a:t>
            </a:r>
            <a:r>
              <a:rPr lang="en-US" dirty="0"/>
              <a:t>, a proprietary office suite, was developed by </a:t>
            </a:r>
            <a:r>
              <a:rPr lang="en-US" dirty="0" err="1"/>
              <a:t>StarDivision</a:t>
            </a:r>
            <a:r>
              <a:rPr lang="en-US" dirty="0"/>
              <a:t>.</a:t>
            </a:r>
          </a:p>
          <a:p>
            <a:pPr marL="742950" lvl="1" indent="-285750">
              <a:buFont typeface="Arial" panose="020B0604020202020204" pitchFamily="34" charset="0"/>
              <a:buChar char="•"/>
            </a:pPr>
            <a:r>
              <a:rPr lang="en-US" dirty="0"/>
              <a:t>In 1999, Sun Microsystems acquired </a:t>
            </a:r>
            <a:r>
              <a:rPr lang="en-US" dirty="0" err="1"/>
              <a:t>StarDivision</a:t>
            </a:r>
            <a:r>
              <a:rPr lang="en-US" dirty="0"/>
              <a:t> and released </a:t>
            </a:r>
            <a:r>
              <a:rPr lang="en-US" dirty="0" err="1"/>
              <a:t>StarOffice</a:t>
            </a:r>
            <a:r>
              <a:rPr lang="en-US" dirty="0"/>
              <a:t> as open source.</a:t>
            </a:r>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OpenOffice.org </a:t>
            </a:r>
            <a:r>
              <a:rPr lang="en-US" b="1" dirty="0"/>
              <a:t>(2000):</a:t>
            </a:r>
            <a:endParaRPr lang="en-US" dirty="0"/>
          </a:p>
          <a:p>
            <a:pPr marL="742950" lvl="1" indent="-285750">
              <a:buFont typeface="Arial" panose="020B0604020202020204" pitchFamily="34" charset="0"/>
              <a:buChar char="•"/>
            </a:pPr>
            <a:r>
              <a:rPr lang="en-US" dirty="0"/>
              <a:t>Sun Microsystems launched the OpenOffice.org project, releasing the source code of </a:t>
            </a:r>
            <a:r>
              <a:rPr lang="en-US" dirty="0" err="1"/>
              <a:t>StarOffice</a:t>
            </a:r>
            <a:r>
              <a:rPr lang="en-US" dirty="0"/>
              <a:t> under an open-source license.</a:t>
            </a:r>
          </a:p>
          <a:p>
            <a:pPr marL="742950" lvl="1" indent="-285750">
              <a:buFont typeface="Arial" panose="020B0604020202020204" pitchFamily="34" charset="0"/>
              <a:buChar char="•"/>
            </a:pPr>
            <a:r>
              <a:rPr lang="en-US" dirty="0"/>
              <a:t>Aimed to create a full-featured, cross-platform office suite.</a:t>
            </a:r>
          </a:p>
          <a:p>
            <a:pPr marL="285750" indent="-285750">
              <a:buFont typeface="Arial" panose="020B0604020202020204" pitchFamily="34" charset="0"/>
              <a:buChar char="•"/>
            </a:pPr>
            <a:r>
              <a:rPr lang="en-US" b="1" dirty="0"/>
              <a:t>Community Development:</a:t>
            </a:r>
            <a:endParaRPr lang="en-US" dirty="0"/>
          </a:p>
          <a:p>
            <a:pPr marL="742950" lvl="1" indent="-285750">
              <a:buFont typeface="Arial" panose="020B0604020202020204" pitchFamily="34" charset="0"/>
              <a:buChar char="•"/>
            </a:pPr>
            <a:r>
              <a:rPr lang="en-US" dirty="0"/>
              <a:t>Embraced a collaborative development model, encouraging community contributions.</a:t>
            </a:r>
          </a:p>
          <a:p>
            <a:pPr marL="742950" lvl="1" indent="-285750">
              <a:buFont typeface="Arial" panose="020B0604020202020204" pitchFamily="34" charset="0"/>
              <a:buChar char="•"/>
            </a:pPr>
            <a:r>
              <a:rPr lang="en-US" dirty="0"/>
              <a:t>Attracted a global community of developers, translators, and volunteers.</a:t>
            </a:r>
          </a:p>
          <a:p>
            <a:endParaRPr lang="en-US" dirty="0"/>
          </a:p>
        </p:txBody>
      </p:sp>
    </p:spTree>
    <p:extLst>
      <p:ext uri="{BB962C8B-B14F-4D97-AF65-F5344CB8AC3E}">
        <p14:creationId xmlns:p14="http://schemas.microsoft.com/office/powerpoint/2010/main" val="19088526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Apache </a:t>
            </a:r>
            <a:r>
              <a:rPr lang="en-US" sz="3000" spc="-5" dirty="0" err="1">
                <a:solidFill>
                  <a:srgbClr val="FFFFFF"/>
                </a:solidFill>
              </a:rPr>
              <a:t>OpenOffice</a:t>
            </a:r>
            <a:endParaRPr sz="3000" dirty="0"/>
          </a:p>
        </p:txBody>
      </p:sp>
      <p:sp>
        <p:nvSpPr>
          <p:cNvPr id="3" name="object 3"/>
          <p:cNvSpPr txBox="1"/>
          <p:nvPr/>
        </p:nvSpPr>
        <p:spPr>
          <a:xfrm>
            <a:off x="269240" y="2286000"/>
            <a:ext cx="8568055" cy="3893374"/>
          </a:xfrm>
          <a:prstGeom prst="rect">
            <a:avLst/>
          </a:prstGeom>
        </p:spPr>
        <p:txBody>
          <a:bodyPr vert="horz" wrap="square" lIns="0" tIns="15240" rIns="0" bIns="0" rtlCol="0">
            <a:spAutoFit/>
          </a:bodyPr>
          <a:lstStyle/>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Components </a:t>
            </a:r>
            <a:r>
              <a:rPr lang="en-US" b="1" dirty="0"/>
              <a:t>and Features:</a:t>
            </a:r>
            <a:endParaRPr lang="en-US" dirty="0"/>
          </a:p>
          <a:p>
            <a:pPr marL="742950" lvl="1" indent="-285750">
              <a:buFont typeface="Arial" panose="020B0604020202020204" pitchFamily="34" charset="0"/>
              <a:buChar char="•"/>
            </a:pPr>
            <a:r>
              <a:rPr lang="en-US" dirty="0"/>
              <a:t>Included word processing, spreadsheet, presentation, drawing, and database components.</a:t>
            </a:r>
          </a:p>
          <a:p>
            <a:pPr marL="742950" lvl="1" indent="-285750">
              <a:buFont typeface="Arial" panose="020B0604020202020204" pitchFamily="34" charset="0"/>
              <a:buChar char="•"/>
            </a:pPr>
            <a:r>
              <a:rPr lang="en-US" dirty="0"/>
              <a:t>Strived to be compatible with proprietary office formats.</a:t>
            </a:r>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Cross-Platform </a:t>
            </a:r>
            <a:r>
              <a:rPr lang="en-US" b="1" dirty="0"/>
              <a:t>Compatibility:</a:t>
            </a:r>
            <a:endParaRPr lang="en-US" dirty="0"/>
          </a:p>
          <a:p>
            <a:pPr marL="742950" lvl="1" indent="-285750">
              <a:buFont typeface="Arial" panose="020B0604020202020204" pitchFamily="34" charset="0"/>
              <a:buChar char="•"/>
            </a:pPr>
            <a:r>
              <a:rPr lang="en-US" dirty="0"/>
              <a:t>Designed to run on multiple operating systems, including Windows, </a:t>
            </a:r>
            <a:r>
              <a:rPr lang="en-US" dirty="0" err="1"/>
              <a:t>macOS</a:t>
            </a:r>
            <a:r>
              <a:rPr lang="en-US" dirty="0"/>
              <a:t>, and various Linux distributions.</a:t>
            </a:r>
          </a:p>
          <a:p>
            <a:pPr marL="742950" lvl="1" indent="-285750">
              <a:buFont typeface="Arial" panose="020B0604020202020204" pitchFamily="34" charset="0"/>
              <a:buChar char="•"/>
            </a:pPr>
            <a:r>
              <a:rPr lang="en-US" dirty="0"/>
              <a:t>Enhanced accessibility and usability across diverse computing environments.</a:t>
            </a:r>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ISO </a:t>
            </a:r>
            <a:r>
              <a:rPr lang="en-US" b="1" dirty="0"/>
              <a:t>Standardization (2005):</a:t>
            </a:r>
            <a:endParaRPr lang="en-US" dirty="0"/>
          </a:p>
          <a:p>
            <a:pPr marL="742950" lvl="1" indent="-285750">
              <a:buFont typeface="Arial" panose="020B0604020202020204" pitchFamily="34" charset="0"/>
              <a:buChar char="•"/>
            </a:pPr>
            <a:r>
              <a:rPr lang="en-US" dirty="0"/>
              <a:t>OpenOffice.org XML file formats were approved as an international standard by the International Organization for Standardization (ISO).</a:t>
            </a:r>
          </a:p>
        </p:txBody>
      </p:sp>
    </p:spTree>
    <p:extLst>
      <p:ext uri="{BB962C8B-B14F-4D97-AF65-F5344CB8AC3E}">
        <p14:creationId xmlns:p14="http://schemas.microsoft.com/office/powerpoint/2010/main" val="31530819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Apache </a:t>
            </a:r>
            <a:r>
              <a:rPr lang="en-US" sz="3000" spc="-5" dirty="0" err="1">
                <a:solidFill>
                  <a:srgbClr val="FFFFFF"/>
                </a:solidFill>
              </a:rPr>
              <a:t>OpenOffice</a:t>
            </a:r>
            <a:endParaRPr sz="3000" dirty="0"/>
          </a:p>
        </p:txBody>
      </p:sp>
      <p:sp>
        <p:nvSpPr>
          <p:cNvPr id="3" name="object 3"/>
          <p:cNvSpPr txBox="1"/>
          <p:nvPr/>
        </p:nvSpPr>
        <p:spPr>
          <a:xfrm>
            <a:off x="269240" y="2286000"/>
            <a:ext cx="8568055" cy="4447371"/>
          </a:xfrm>
          <a:prstGeom prst="rect">
            <a:avLst/>
          </a:prstGeom>
        </p:spPr>
        <p:txBody>
          <a:bodyPr vert="horz" wrap="square" lIns="0" tIns="15240" rIns="0" bIns="0" rtlCol="0">
            <a:spAutoFit/>
          </a:bodyPr>
          <a:lstStyle/>
          <a:p>
            <a:r>
              <a:rPr lang="en-US" b="1" dirty="0"/>
              <a:t>Oracle Acquisition (2010):</a:t>
            </a:r>
            <a:endParaRPr lang="en-US" dirty="0"/>
          </a:p>
          <a:p>
            <a:pPr lvl="1"/>
            <a:r>
              <a:rPr lang="en-US" dirty="0"/>
              <a:t>Oracle acquired Sun Microsystems, including the OpenOffice.org project.</a:t>
            </a:r>
          </a:p>
          <a:p>
            <a:pPr lvl="1"/>
            <a:r>
              <a:rPr lang="en-US" dirty="0"/>
              <a:t>Concerns about the project's future led to the creation of The Document Foundation and </a:t>
            </a:r>
            <a:r>
              <a:rPr lang="en-US" dirty="0" err="1"/>
              <a:t>LibreOffice</a:t>
            </a:r>
            <a:r>
              <a:rPr lang="en-US" dirty="0"/>
              <a:t>.</a:t>
            </a:r>
          </a:p>
          <a:p>
            <a:r>
              <a:rPr lang="en-US" b="1" dirty="0"/>
              <a:t>Apache </a:t>
            </a:r>
            <a:r>
              <a:rPr lang="en-US" b="1" dirty="0" err="1"/>
              <a:t>OpenOffice</a:t>
            </a:r>
            <a:r>
              <a:rPr lang="en-US" b="1" dirty="0"/>
              <a:t> (2011):</a:t>
            </a:r>
            <a:endParaRPr lang="en-US" dirty="0"/>
          </a:p>
          <a:p>
            <a:pPr lvl="1"/>
            <a:r>
              <a:rPr lang="en-US" dirty="0"/>
              <a:t>Oracle donated the OpenOffice.org codebase to the Apache Software Foundation.</a:t>
            </a:r>
          </a:p>
          <a:p>
            <a:pPr lvl="1"/>
            <a:r>
              <a:rPr lang="en-US" dirty="0"/>
              <a:t>The project was rebranded as Apache </a:t>
            </a:r>
            <a:r>
              <a:rPr lang="en-US" dirty="0" err="1"/>
              <a:t>OpenOffice</a:t>
            </a:r>
            <a:r>
              <a:rPr lang="en-US" dirty="0"/>
              <a:t>.</a:t>
            </a:r>
          </a:p>
          <a:p>
            <a:r>
              <a:rPr lang="en-US" b="1" dirty="0"/>
              <a:t>Community Forks (</a:t>
            </a:r>
            <a:r>
              <a:rPr lang="en-US" b="1" dirty="0" err="1"/>
              <a:t>LibreOffice</a:t>
            </a:r>
            <a:r>
              <a:rPr lang="en-US" b="1" dirty="0"/>
              <a:t>):</a:t>
            </a:r>
            <a:endParaRPr lang="en-US" dirty="0"/>
          </a:p>
          <a:p>
            <a:pPr lvl="1"/>
            <a:r>
              <a:rPr lang="en-US" dirty="0"/>
              <a:t>The Document Foundation forked the OpenOffice.org code to create </a:t>
            </a:r>
            <a:r>
              <a:rPr lang="en-US" dirty="0" err="1"/>
              <a:t>LibreOffice</a:t>
            </a:r>
            <a:r>
              <a:rPr lang="en-US" dirty="0"/>
              <a:t> in 2010.</a:t>
            </a:r>
          </a:p>
          <a:p>
            <a:pPr lvl="1"/>
            <a:r>
              <a:rPr lang="en-US" dirty="0" err="1"/>
              <a:t>LibreOffice</a:t>
            </a:r>
            <a:r>
              <a:rPr lang="en-US" dirty="0"/>
              <a:t> became the dominant open-source office suite.</a:t>
            </a:r>
          </a:p>
          <a:p>
            <a:r>
              <a:rPr lang="en-US" b="1" dirty="0"/>
              <a:t>Challenges and Updates:</a:t>
            </a:r>
            <a:endParaRPr lang="en-US" dirty="0"/>
          </a:p>
          <a:p>
            <a:pPr lvl="1"/>
            <a:r>
              <a:rPr lang="en-US" dirty="0"/>
              <a:t>Faced challenges related to governance, development pace, and competition with </a:t>
            </a:r>
            <a:r>
              <a:rPr lang="en-US" dirty="0" err="1"/>
              <a:t>LibreOffice</a:t>
            </a:r>
            <a:r>
              <a:rPr lang="en-US" dirty="0"/>
              <a:t>.</a:t>
            </a:r>
          </a:p>
          <a:p>
            <a:pPr lvl="1"/>
            <a:r>
              <a:rPr lang="en-US" dirty="0"/>
              <a:t>Apache </a:t>
            </a:r>
            <a:r>
              <a:rPr lang="en-US" dirty="0" err="1"/>
              <a:t>OpenOffice</a:t>
            </a:r>
            <a:r>
              <a:rPr lang="en-US" dirty="0"/>
              <a:t> continued to release updates but experienced a slower development cycle.</a:t>
            </a:r>
          </a:p>
        </p:txBody>
      </p:sp>
    </p:spTree>
    <p:extLst>
      <p:ext uri="{BB962C8B-B14F-4D97-AF65-F5344CB8AC3E}">
        <p14:creationId xmlns:p14="http://schemas.microsoft.com/office/powerpoint/2010/main" val="2479143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err="1">
                <a:solidFill>
                  <a:srgbClr val="FFFFFF"/>
                </a:solidFill>
              </a:rPr>
              <a:t>LibreOffice</a:t>
            </a:r>
            <a:endParaRPr sz="3000" dirty="0"/>
          </a:p>
        </p:txBody>
      </p:sp>
      <p:sp>
        <p:nvSpPr>
          <p:cNvPr id="3" name="object 3"/>
          <p:cNvSpPr txBox="1"/>
          <p:nvPr/>
        </p:nvSpPr>
        <p:spPr>
          <a:xfrm>
            <a:off x="269240" y="2286000"/>
            <a:ext cx="8568055" cy="4724370"/>
          </a:xfrm>
          <a:prstGeom prst="rect">
            <a:avLst/>
          </a:prstGeom>
        </p:spPr>
        <p:txBody>
          <a:bodyPr vert="horz" wrap="square" lIns="0" tIns="15240" rIns="0" bIns="0" rtlCol="0">
            <a:spAutoFit/>
          </a:bodyPr>
          <a:lstStyle/>
          <a:p>
            <a:r>
              <a:rPr lang="en-US" dirty="0"/>
              <a:t>Develop a powerful, free, and open-source office suite as an alternative to proprietary office software, emphasizing community-driven development and collaboration</a:t>
            </a:r>
            <a:r>
              <a:rPr lang="en-US" dirty="0" smtClean="0"/>
              <a:t>.</a:t>
            </a:r>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Origins </a:t>
            </a:r>
            <a:r>
              <a:rPr lang="en-US" b="1" dirty="0"/>
              <a:t>and Fork from OpenOffice.org (2010):</a:t>
            </a:r>
            <a:endParaRPr lang="en-US" dirty="0"/>
          </a:p>
          <a:p>
            <a:pPr marL="742950" lvl="1" indent="-285750">
              <a:buFont typeface="Arial" panose="020B0604020202020204" pitchFamily="34" charset="0"/>
              <a:buChar char="•"/>
            </a:pPr>
            <a:r>
              <a:rPr lang="en-US" dirty="0"/>
              <a:t>The Document Foundation (TDF) forked from the OpenOffice.org project due to concerns about its governance and future under Oracle.</a:t>
            </a:r>
          </a:p>
          <a:p>
            <a:pPr marL="742950" lvl="1" indent="-285750">
              <a:buFont typeface="Arial" panose="020B0604020202020204" pitchFamily="34" charset="0"/>
              <a:buChar char="•"/>
            </a:pPr>
            <a:r>
              <a:rPr lang="en-US" dirty="0" err="1"/>
              <a:t>LibreOffice</a:t>
            </a:r>
            <a:r>
              <a:rPr lang="en-US" dirty="0"/>
              <a:t> was born as a community-driven, independent project.</a:t>
            </a:r>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Community-Led </a:t>
            </a:r>
            <a:r>
              <a:rPr lang="en-US" b="1" dirty="0"/>
              <a:t>Development:</a:t>
            </a:r>
            <a:endParaRPr lang="en-US" dirty="0"/>
          </a:p>
          <a:p>
            <a:pPr marL="742950" lvl="1" indent="-285750">
              <a:buFont typeface="Arial" panose="020B0604020202020204" pitchFamily="34" charset="0"/>
              <a:buChar char="•"/>
            </a:pPr>
            <a:r>
              <a:rPr lang="en-US" dirty="0" err="1"/>
              <a:t>LibreOffice</a:t>
            </a:r>
            <a:r>
              <a:rPr lang="en-US" dirty="0"/>
              <a:t> embraced a community-driven development model, encouraging global collaboration.</a:t>
            </a:r>
          </a:p>
          <a:p>
            <a:pPr marL="742950" lvl="1" indent="-285750">
              <a:buFont typeface="Arial" panose="020B0604020202020204" pitchFamily="34" charset="0"/>
              <a:buChar char="•"/>
            </a:pPr>
            <a:r>
              <a:rPr lang="en-US" dirty="0"/>
              <a:t>Attracted developers, translators, and contributors from diverse backgrounds</a:t>
            </a:r>
            <a:r>
              <a:rPr lang="en-US" dirty="0" smtClean="0"/>
              <a:t>.</a:t>
            </a:r>
            <a:endParaRPr lang="en-US" b="1" dirty="0" smtClean="0"/>
          </a:p>
          <a:p>
            <a:pPr marL="285750" indent="-285750">
              <a:buFont typeface="Arial" panose="020B0604020202020204" pitchFamily="34" charset="0"/>
              <a:buChar char="•"/>
            </a:pPr>
            <a:r>
              <a:rPr lang="en-US" b="1" dirty="0" smtClean="0"/>
              <a:t>Components </a:t>
            </a:r>
            <a:r>
              <a:rPr lang="en-US" b="1" dirty="0"/>
              <a:t>and Features:</a:t>
            </a:r>
            <a:endParaRPr lang="en-US" dirty="0"/>
          </a:p>
          <a:p>
            <a:pPr marL="742950" lvl="1" indent="-285750">
              <a:buFont typeface="Arial" panose="020B0604020202020204" pitchFamily="34" charset="0"/>
              <a:buChar char="•"/>
            </a:pPr>
            <a:r>
              <a:rPr lang="en-US" dirty="0"/>
              <a:t>Included word processing, spreadsheet, presentation, drawing, and database components.</a:t>
            </a:r>
          </a:p>
          <a:p>
            <a:pPr marL="742950" lvl="1" indent="-285750">
              <a:buFont typeface="Arial" panose="020B0604020202020204" pitchFamily="34" charset="0"/>
              <a:buChar char="•"/>
            </a:pPr>
            <a:r>
              <a:rPr lang="en-US" dirty="0"/>
              <a:t>Focused on compatibility with various file formats, including Microsoft Office.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167466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err="1">
                <a:solidFill>
                  <a:srgbClr val="FFFFFF"/>
                </a:solidFill>
              </a:rPr>
              <a:t>LibreOffice</a:t>
            </a:r>
            <a:endParaRPr sz="3000" dirty="0"/>
          </a:p>
        </p:txBody>
      </p:sp>
      <p:sp>
        <p:nvSpPr>
          <p:cNvPr id="3" name="object 3"/>
          <p:cNvSpPr txBox="1"/>
          <p:nvPr/>
        </p:nvSpPr>
        <p:spPr>
          <a:xfrm>
            <a:off x="269240" y="2286000"/>
            <a:ext cx="8568055" cy="4447371"/>
          </a:xfrm>
          <a:prstGeom prst="rect">
            <a:avLst/>
          </a:prstGeom>
        </p:spPr>
        <p:txBody>
          <a:bodyPr vert="horz" wrap="square" lIns="0" tIns="15240" rIns="0" bIns="0" rtlCol="0">
            <a:spAutoFit/>
          </a:bodyPr>
          <a:lstStyle/>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Cross-Platform </a:t>
            </a:r>
            <a:r>
              <a:rPr lang="en-US" b="1" dirty="0"/>
              <a:t>Compatibility:</a:t>
            </a:r>
            <a:endParaRPr lang="en-US" dirty="0"/>
          </a:p>
          <a:p>
            <a:pPr marL="742950" lvl="1" indent="-285750">
              <a:buFont typeface="Arial" panose="020B0604020202020204" pitchFamily="34" charset="0"/>
              <a:buChar char="•"/>
            </a:pPr>
            <a:r>
              <a:rPr lang="en-US" dirty="0"/>
              <a:t>Designed to run on multiple operating systems, including Windows, </a:t>
            </a:r>
            <a:r>
              <a:rPr lang="en-US" dirty="0" err="1"/>
              <a:t>macOS</a:t>
            </a:r>
            <a:r>
              <a:rPr lang="en-US" dirty="0"/>
              <a:t>, and various Linux distributions.</a:t>
            </a:r>
          </a:p>
          <a:p>
            <a:pPr marL="742950" lvl="1" indent="-285750">
              <a:buFont typeface="Arial" panose="020B0604020202020204" pitchFamily="34" charset="0"/>
              <a:buChar char="•"/>
            </a:pPr>
            <a:r>
              <a:rPr lang="en-US" dirty="0"/>
              <a:t>Enhanced accessibility and usability across different platforms.</a:t>
            </a:r>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Rapid </a:t>
            </a:r>
            <a:r>
              <a:rPr lang="en-US" b="1" dirty="0"/>
              <a:t>Development and Release Cycle:</a:t>
            </a:r>
            <a:endParaRPr lang="en-US" dirty="0"/>
          </a:p>
          <a:p>
            <a:pPr marL="742950" lvl="1" indent="-285750">
              <a:buFont typeface="Arial" panose="020B0604020202020204" pitchFamily="34" charset="0"/>
              <a:buChar char="•"/>
            </a:pPr>
            <a:r>
              <a:rPr lang="en-US" dirty="0"/>
              <a:t>Adopted a more rapid development and release cycle compared to the predecessor OpenOffice.org.</a:t>
            </a:r>
          </a:p>
          <a:p>
            <a:pPr marL="742950" lvl="1" indent="-285750">
              <a:buFont typeface="Arial" panose="020B0604020202020204" pitchFamily="34" charset="0"/>
              <a:buChar char="•"/>
            </a:pPr>
            <a:r>
              <a:rPr lang="en-US" dirty="0"/>
              <a:t>Regular updates introduced new features, improvements, and enhanced compatibility.</a:t>
            </a:r>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Integration </a:t>
            </a:r>
            <a:r>
              <a:rPr lang="en-US" b="1" dirty="0"/>
              <a:t>of Online Version (2011):</a:t>
            </a:r>
            <a:endParaRPr lang="en-US" dirty="0"/>
          </a:p>
          <a:p>
            <a:pPr marL="742950" lvl="1" indent="-285750">
              <a:buFont typeface="Arial" panose="020B0604020202020204" pitchFamily="34" charset="0"/>
              <a:buChar char="•"/>
            </a:pPr>
            <a:r>
              <a:rPr lang="en-US" dirty="0" err="1"/>
              <a:t>Collabora</a:t>
            </a:r>
            <a:r>
              <a:rPr lang="en-US" dirty="0"/>
              <a:t> Online, based on </a:t>
            </a:r>
            <a:r>
              <a:rPr lang="en-US" dirty="0" err="1"/>
              <a:t>LibreOffice</a:t>
            </a:r>
            <a:r>
              <a:rPr lang="en-US" dirty="0"/>
              <a:t>, was introduced for online collaborative editing and cloud deployment.</a:t>
            </a:r>
          </a:p>
          <a:p>
            <a:pPr marL="742950" lvl="1" indent="-285750">
              <a:buFont typeface="Arial" panose="020B0604020202020204" pitchFamily="34" charset="0"/>
              <a:buChar char="•"/>
            </a:pPr>
            <a:r>
              <a:rPr lang="en-US" dirty="0"/>
              <a:t>Extended the suite's usability and accessibility.</a:t>
            </a:r>
          </a:p>
        </p:txBody>
      </p:sp>
    </p:spTree>
    <p:extLst>
      <p:ext uri="{BB962C8B-B14F-4D97-AF65-F5344CB8AC3E}">
        <p14:creationId xmlns:p14="http://schemas.microsoft.com/office/powerpoint/2010/main" val="23452658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err="1">
                <a:solidFill>
                  <a:srgbClr val="FFFFFF"/>
                </a:solidFill>
              </a:rPr>
              <a:t>LibreOffice</a:t>
            </a:r>
            <a:endParaRPr sz="3000" dirty="0"/>
          </a:p>
        </p:txBody>
      </p:sp>
      <p:sp>
        <p:nvSpPr>
          <p:cNvPr id="3" name="object 3"/>
          <p:cNvSpPr txBox="1"/>
          <p:nvPr/>
        </p:nvSpPr>
        <p:spPr>
          <a:xfrm>
            <a:off x="269240" y="2286000"/>
            <a:ext cx="8568055" cy="4170372"/>
          </a:xfrm>
          <a:prstGeom prst="rect">
            <a:avLst/>
          </a:prstGeom>
        </p:spPr>
        <p:txBody>
          <a:bodyPr vert="horz" wrap="square" lIns="0" tIns="15240" rIns="0" bIns="0" rtlCol="0">
            <a:spAutoFit/>
          </a:bodyPr>
          <a:lstStyle/>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Open </a:t>
            </a:r>
            <a:r>
              <a:rPr lang="en-US" b="1" dirty="0"/>
              <a:t>Document Format (ODF) Advocacy:</a:t>
            </a:r>
            <a:endParaRPr lang="en-US" dirty="0"/>
          </a:p>
          <a:p>
            <a:pPr marL="742950" lvl="1" indent="-285750">
              <a:buFont typeface="Arial" panose="020B0604020202020204" pitchFamily="34" charset="0"/>
              <a:buChar char="•"/>
            </a:pPr>
            <a:r>
              <a:rPr lang="en-US" dirty="0"/>
              <a:t>Actively promoted the use of the Open Document Format (ODF) as an open standard for document interchange.</a:t>
            </a:r>
          </a:p>
          <a:p>
            <a:pPr marL="742950" lvl="1" indent="-285750">
              <a:buFont typeface="Arial" panose="020B0604020202020204" pitchFamily="34" charset="0"/>
              <a:buChar char="•"/>
            </a:pPr>
            <a:r>
              <a:rPr lang="en-US" dirty="0"/>
              <a:t>Advocated for open standards in the office software industry.</a:t>
            </a:r>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Partnerships </a:t>
            </a:r>
            <a:r>
              <a:rPr lang="en-US" b="1" dirty="0"/>
              <a:t>and Collaborations:</a:t>
            </a:r>
            <a:endParaRPr lang="en-US" dirty="0"/>
          </a:p>
          <a:p>
            <a:pPr marL="742950" lvl="1" indent="-285750">
              <a:buFont typeface="Arial" panose="020B0604020202020204" pitchFamily="34" charset="0"/>
              <a:buChar char="•"/>
            </a:pPr>
            <a:r>
              <a:rPr lang="en-US" dirty="0"/>
              <a:t>Collaborated with organizations, including The Document Foundation, </a:t>
            </a:r>
            <a:r>
              <a:rPr lang="en-US" dirty="0" err="1"/>
              <a:t>Collabora</a:t>
            </a:r>
            <a:r>
              <a:rPr lang="en-US" dirty="0"/>
              <a:t>, and other open-source projects.</a:t>
            </a:r>
          </a:p>
          <a:p>
            <a:pPr marL="742950" lvl="1" indent="-285750">
              <a:buFont typeface="Arial" panose="020B0604020202020204" pitchFamily="34" charset="0"/>
              <a:buChar char="•"/>
            </a:pPr>
            <a:r>
              <a:rPr lang="en-US" dirty="0"/>
              <a:t>Formed partnerships to enhance </a:t>
            </a:r>
            <a:r>
              <a:rPr lang="en-US" dirty="0" err="1"/>
              <a:t>LibreOffice's</a:t>
            </a:r>
            <a:r>
              <a:rPr lang="en-US" dirty="0"/>
              <a:t> features and integration.</a:t>
            </a:r>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Growing </a:t>
            </a:r>
            <a:r>
              <a:rPr lang="en-US" b="1" dirty="0"/>
              <a:t>User Base:</a:t>
            </a:r>
            <a:endParaRPr lang="en-US" dirty="0"/>
          </a:p>
          <a:p>
            <a:pPr marL="742950" lvl="1" indent="-285750">
              <a:buFont typeface="Arial" panose="020B0604020202020204" pitchFamily="34" charset="0"/>
              <a:buChar char="•"/>
            </a:pPr>
            <a:r>
              <a:rPr lang="en-US" dirty="0"/>
              <a:t>Attracted a growing user base, including individuals, educational institutions, non-profits, and small to large enterprises.</a:t>
            </a:r>
          </a:p>
          <a:p>
            <a:pPr marL="742950" lvl="1" indent="-285750">
              <a:buFont typeface="Arial" panose="020B0604020202020204" pitchFamily="34" charset="0"/>
              <a:buChar char="•"/>
            </a:pPr>
            <a:r>
              <a:rPr lang="en-US" dirty="0"/>
              <a:t>Became a standard office</a:t>
            </a:r>
          </a:p>
        </p:txBody>
      </p:sp>
    </p:spTree>
    <p:extLst>
      <p:ext uri="{BB962C8B-B14F-4D97-AF65-F5344CB8AC3E}">
        <p14:creationId xmlns:p14="http://schemas.microsoft.com/office/powerpoint/2010/main" val="35227584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934871"/>
          </a:xfrm>
          <a:prstGeom prst="rect">
            <a:avLst/>
          </a:prstGeom>
        </p:spPr>
        <p:txBody>
          <a:bodyPr vert="horz" wrap="square" lIns="0" tIns="11430" rIns="0" bIns="0" rtlCol="0">
            <a:spAutoFit/>
          </a:bodyPr>
          <a:lstStyle/>
          <a:p>
            <a:pPr marL="12700">
              <a:lnSpc>
                <a:spcPct val="100000"/>
              </a:lnSpc>
              <a:spcBef>
                <a:spcPts val="90"/>
              </a:spcBef>
            </a:pPr>
            <a:r>
              <a:rPr lang="en-US" sz="3000" spc="-5" dirty="0" err="1">
                <a:solidFill>
                  <a:srgbClr val="FFFFFF"/>
                </a:solidFill>
              </a:rPr>
              <a:t>LibreOffice</a:t>
            </a:r>
            <a:r>
              <a:rPr lang="en-US" sz="3000" spc="-5" dirty="0">
                <a:solidFill>
                  <a:srgbClr val="FFFFFF"/>
                </a:solidFill>
              </a:rPr>
              <a:t> : Developmental Models:</a:t>
            </a:r>
            <a:br>
              <a:rPr lang="en-US" sz="3000" spc="-5" dirty="0">
                <a:solidFill>
                  <a:srgbClr val="FFFFFF"/>
                </a:solidFill>
              </a:rPr>
            </a:br>
            <a:endParaRPr sz="3000" dirty="0"/>
          </a:p>
        </p:txBody>
      </p:sp>
      <p:sp>
        <p:nvSpPr>
          <p:cNvPr id="3" name="object 3"/>
          <p:cNvSpPr txBox="1"/>
          <p:nvPr/>
        </p:nvSpPr>
        <p:spPr>
          <a:xfrm>
            <a:off x="269240" y="2286000"/>
            <a:ext cx="8568055" cy="3893374"/>
          </a:xfrm>
          <a:prstGeom prst="rect">
            <a:avLst/>
          </a:prstGeom>
        </p:spPr>
        <p:txBody>
          <a:bodyPr vert="horz" wrap="square" lIns="0" tIns="15240" rIns="0" bIns="0" rtlCol="0">
            <a:spAutoFit/>
          </a:bodyPr>
          <a:lstStyle/>
          <a:p>
            <a:endParaRPr lang="en-US" b="1" dirty="0"/>
          </a:p>
          <a:p>
            <a:r>
              <a:rPr lang="en-US" dirty="0" err="1" smtClean="0"/>
              <a:t>LibreOffice</a:t>
            </a:r>
            <a:r>
              <a:rPr lang="en-US" dirty="0" smtClean="0"/>
              <a:t> </a:t>
            </a:r>
            <a:r>
              <a:rPr lang="en-US" dirty="0"/>
              <a:t>follows a community-driven developmental model. Here are key points</a:t>
            </a:r>
            <a:r>
              <a:rPr lang="en-US" dirty="0" smtClean="0"/>
              <a:t>:</a:t>
            </a:r>
          </a:p>
          <a:p>
            <a:endParaRPr lang="en-US" dirty="0"/>
          </a:p>
          <a:p>
            <a:pPr marL="285750" indent="-285750">
              <a:buFont typeface="Arial" panose="020B0604020202020204" pitchFamily="34" charset="0"/>
              <a:buChar char="•"/>
            </a:pPr>
            <a:r>
              <a:rPr lang="en-US" b="1" dirty="0"/>
              <a:t>Community-Driven Development:</a:t>
            </a:r>
            <a:r>
              <a:rPr lang="en-US" dirty="0"/>
              <a:t> </a:t>
            </a:r>
            <a:r>
              <a:rPr lang="en-US" dirty="0" err="1"/>
              <a:t>LibreOffice</a:t>
            </a:r>
            <a:r>
              <a:rPr lang="en-US" dirty="0"/>
              <a:t> is developed by a diverse community of contributors worldwide. This includes individual volunteers, as well as companies and organizations that contribute to the project</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Open Development:</a:t>
            </a:r>
            <a:r>
              <a:rPr lang="en-US" dirty="0"/>
              <a:t> The development process is transparent, and the source code is open for anyone to review and contribute to. This open approach encourages collaboration and innovation.</a:t>
            </a:r>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Versioning</a:t>
            </a:r>
            <a:r>
              <a:rPr lang="en-US" b="1" dirty="0"/>
              <a:t>:</a:t>
            </a:r>
            <a:r>
              <a:rPr lang="en-US" dirty="0"/>
              <a:t> </a:t>
            </a:r>
            <a:r>
              <a:rPr lang="en-US" dirty="0" err="1"/>
              <a:t>LibreOffice</a:t>
            </a:r>
            <a:r>
              <a:rPr lang="en-US" dirty="0"/>
              <a:t> follows a regular release schedule, with major and minor updates. Users can access stable releases or opt for more cutting-edge versions through development branches.</a:t>
            </a:r>
          </a:p>
        </p:txBody>
      </p:sp>
    </p:spTree>
    <p:extLst>
      <p:ext uri="{BB962C8B-B14F-4D97-AF65-F5344CB8AC3E}">
        <p14:creationId xmlns:p14="http://schemas.microsoft.com/office/powerpoint/2010/main" val="30146159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1396536"/>
          </a:xfrm>
          <a:prstGeom prst="rect">
            <a:avLst/>
          </a:prstGeom>
        </p:spPr>
        <p:txBody>
          <a:bodyPr vert="horz" wrap="square" lIns="0" tIns="11430" rIns="0" bIns="0" rtlCol="0">
            <a:spAutoFit/>
          </a:bodyPr>
          <a:lstStyle/>
          <a:p>
            <a:pPr marL="12700">
              <a:lnSpc>
                <a:spcPct val="100000"/>
              </a:lnSpc>
              <a:spcBef>
                <a:spcPts val="90"/>
              </a:spcBef>
            </a:pPr>
            <a:r>
              <a:rPr lang="en-US" sz="3000" spc="-5" dirty="0" err="1">
                <a:solidFill>
                  <a:srgbClr val="FFFFFF"/>
                </a:solidFill>
              </a:rPr>
              <a:t>LibreOffice</a:t>
            </a:r>
            <a:r>
              <a:rPr lang="en-US" sz="3000" spc="-5" dirty="0">
                <a:solidFill>
                  <a:srgbClr val="FFFFFF"/>
                </a:solidFill>
              </a:rPr>
              <a:t> : Licensing:</a:t>
            </a:r>
            <a:br>
              <a:rPr lang="en-US" sz="3000" spc="-5" dirty="0">
                <a:solidFill>
                  <a:srgbClr val="FFFFFF"/>
                </a:solidFill>
              </a:rPr>
            </a:br>
            <a:r>
              <a:rPr lang="en-US" sz="3000" spc="-5" dirty="0">
                <a:solidFill>
                  <a:srgbClr val="FFFFFF"/>
                </a:solidFill>
              </a:rPr>
              <a:t/>
            </a:r>
            <a:br>
              <a:rPr lang="en-US" sz="3000" spc="-5" dirty="0">
                <a:solidFill>
                  <a:srgbClr val="FFFFFF"/>
                </a:solidFill>
              </a:rPr>
            </a:br>
            <a:endParaRPr sz="3000" dirty="0"/>
          </a:p>
        </p:txBody>
      </p:sp>
      <p:sp>
        <p:nvSpPr>
          <p:cNvPr id="3" name="object 3"/>
          <p:cNvSpPr txBox="1"/>
          <p:nvPr/>
        </p:nvSpPr>
        <p:spPr>
          <a:xfrm>
            <a:off x="269240" y="2286000"/>
            <a:ext cx="8568055" cy="3339376"/>
          </a:xfrm>
          <a:prstGeom prst="rect">
            <a:avLst/>
          </a:prstGeom>
        </p:spPr>
        <p:txBody>
          <a:bodyPr vert="horz" wrap="square" lIns="0" tIns="15240" rIns="0" bIns="0" rtlCol="0">
            <a:spAutoFit/>
          </a:bodyPr>
          <a:lstStyle/>
          <a:p>
            <a:endParaRPr lang="en-US" dirty="0" smtClean="0"/>
          </a:p>
          <a:p>
            <a:r>
              <a:rPr lang="en-US" dirty="0" err="1" smtClean="0"/>
              <a:t>LibreOffice</a:t>
            </a:r>
            <a:r>
              <a:rPr lang="en-US" dirty="0" smtClean="0"/>
              <a:t> </a:t>
            </a:r>
            <a:r>
              <a:rPr lang="en-US" dirty="0"/>
              <a:t>is licensed under the Mozilla Public License 2.0 (MPL 2.0). Key points regarding the license include:</a:t>
            </a:r>
          </a:p>
          <a:p>
            <a:endParaRPr lang="en-US" b="1" dirty="0" smtClean="0"/>
          </a:p>
          <a:p>
            <a:pPr marL="285750" indent="-285750">
              <a:buFont typeface="Arial" panose="020B0604020202020204" pitchFamily="34" charset="0"/>
              <a:buChar char="•"/>
            </a:pPr>
            <a:r>
              <a:rPr lang="en-US" b="1" dirty="0" smtClean="0"/>
              <a:t>Open </a:t>
            </a:r>
            <a:r>
              <a:rPr lang="en-US" b="1" dirty="0"/>
              <a:t>Source License:</a:t>
            </a:r>
            <a:r>
              <a:rPr lang="en-US" dirty="0"/>
              <a:t> MPL 2.0 is an open-source license that allows users to view, modify, and distribute the source code. It also permits the creation of derivative works.</a:t>
            </a:r>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Compatibility</a:t>
            </a:r>
            <a:r>
              <a:rPr lang="en-US" b="1" dirty="0"/>
              <a:t>:</a:t>
            </a:r>
            <a:r>
              <a:rPr lang="en-US" dirty="0"/>
              <a:t> The license is designed to be compatible with other open-source licenses, promoting collaboration and code sharing within the open-source community.</a:t>
            </a:r>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err="1" smtClean="0"/>
              <a:t>Copyleft</a:t>
            </a:r>
            <a:r>
              <a:rPr lang="en-US" b="1" dirty="0" smtClean="0"/>
              <a:t> </a:t>
            </a:r>
            <a:r>
              <a:rPr lang="en-US" b="1" dirty="0"/>
              <a:t>Aspects:</a:t>
            </a:r>
            <a:r>
              <a:rPr lang="en-US" dirty="0"/>
              <a:t> MPL 2.0 has some </a:t>
            </a:r>
            <a:r>
              <a:rPr lang="en-US" dirty="0" err="1"/>
              <a:t>copyleft</a:t>
            </a:r>
            <a:r>
              <a:rPr lang="en-US" dirty="0"/>
              <a:t> aspects, meaning that modifications to the code must be made available under the same license.</a:t>
            </a:r>
          </a:p>
        </p:txBody>
      </p:sp>
    </p:spTree>
    <p:extLst>
      <p:ext uri="{BB962C8B-B14F-4D97-AF65-F5344CB8AC3E}">
        <p14:creationId xmlns:p14="http://schemas.microsoft.com/office/powerpoint/2010/main" val="3015656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Apache Web server</a:t>
            </a:r>
            <a:endParaRPr sz="3000" dirty="0"/>
          </a:p>
        </p:txBody>
      </p:sp>
      <p:sp>
        <p:nvSpPr>
          <p:cNvPr id="3" name="object 3"/>
          <p:cNvSpPr txBox="1"/>
          <p:nvPr/>
        </p:nvSpPr>
        <p:spPr>
          <a:xfrm>
            <a:off x="269240" y="2286000"/>
            <a:ext cx="8568055" cy="4724370"/>
          </a:xfrm>
          <a:prstGeom prst="rect">
            <a:avLst/>
          </a:prstGeom>
        </p:spPr>
        <p:txBody>
          <a:bodyPr vert="horz" wrap="square" lIns="0" tIns="15240" rIns="0" bIns="0" rtlCol="0">
            <a:spAutoFit/>
          </a:bodyPr>
          <a:lstStyle/>
          <a:p>
            <a:r>
              <a:rPr lang="en-US" b="1" dirty="0"/>
              <a:t>eBay</a:t>
            </a:r>
            <a:endParaRPr lang="en-US" dirty="0"/>
          </a:p>
          <a:p>
            <a:pPr lvl="1"/>
            <a:r>
              <a:rPr lang="en-US" dirty="0"/>
              <a:t>eBay has used Apache HTTP Server in its infrastructure. The server's ability to handle high traffic and its flexibility in configuration are some of the factors that made it a suitable choice for a platform like eBay.</a:t>
            </a:r>
          </a:p>
          <a:p>
            <a:r>
              <a:rPr lang="en-US" b="1" dirty="0" err="1"/>
              <a:t>Uber</a:t>
            </a:r>
            <a:endParaRPr lang="en-US" dirty="0"/>
          </a:p>
          <a:p>
            <a:pPr lvl="1"/>
            <a:r>
              <a:rPr lang="en-US" dirty="0" err="1"/>
              <a:t>Uber</a:t>
            </a:r>
            <a:r>
              <a:rPr lang="en-US" dirty="0"/>
              <a:t> has used Apache web servers in its technology stack. The ability to customize and configure Apache to meet specific requirements is valuable for companies dealing with large-scale, dynamic systems</a:t>
            </a:r>
            <a:r>
              <a:rPr lang="en-US" dirty="0" smtClean="0"/>
              <a:t>.</a:t>
            </a:r>
          </a:p>
          <a:p>
            <a:r>
              <a:rPr lang="en-US" b="1" dirty="0" err="1"/>
              <a:t>Reddit</a:t>
            </a:r>
            <a:endParaRPr lang="en-US" dirty="0"/>
          </a:p>
          <a:p>
            <a:pPr lvl="1"/>
            <a:r>
              <a:rPr lang="en-US" dirty="0" err="1"/>
              <a:t>Reddit</a:t>
            </a:r>
            <a:r>
              <a:rPr lang="en-US" dirty="0"/>
              <a:t>, a popular social news aggregation and discussion website, has historically used Apache in its infrastructure. The flexibility of Apache allowed </a:t>
            </a:r>
            <a:r>
              <a:rPr lang="en-US" dirty="0" err="1"/>
              <a:t>Reddit</a:t>
            </a:r>
            <a:r>
              <a:rPr lang="en-US" dirty="0"/>
              <a:t> to tailor its web server configuration to suit the needs of its dynamic user-generated content.</a:t>
            </a:r>
          </a:p>
          <a:p>
            <a:r>
              <a:rPr lang="en-US" b="1" dirty="0"/>
              <a:t>Craigslist</a:t>
            </a:r>
            <a:endParaRPr lang="en-US" dirty="0"/>
          </a:p>
          <a:p>
            <a:pPr lvl="1"/>
            <a:r>
              <a:rPr lang="en-US" dirty="0"/>
              <a:t>Craigslist, a classified advertisements website, has used Apache as part of its technology stack. The ability of Apache to handle a large number of concurrent connections is crucial for platforms with high user traffic.</a:t>
            </a:r>
          </a:p>
          <a:p>
            <a:pPr lvl="1"/>
            <a:endParaRPr lang="en-US" dirty="0"/>
          </a:p>
        </p:txBody>
      </p:sp>
    </p:spTree>
    <p:extLst>
      <p:ext uri="{BB962C8B-B14F-4D97-AF65-F5344CB8AC3E}">
        <p14:creationId xmlns:p14="http://schemas.microsoft.com/office/powerpoint/2010/main" val="30921654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1858201"/>
          </a:xfrm>
          <a:prstGeom prst="rect">
            <a:avLst/>
          </a:prstGeom>
        </p:spPr>
        <p:txBody>
          <a:bodyPr vert="horz" wrap="square" lIns="0" tIns="11430" rIns="0" bIns="0" rtlCol="0">
            <a:spAutoFit/>
          </a:bodyPr>
          <a:lstStyle/>
          <a:p>
            <a:pPr marL="12700">
              <a:lnSpc>
                <a:spcPct val="100000"/>
              </a:lnSpc>
              <a:spcBef>
                <a:spcPts val="90"/>
              </a:spcBef>
            </a:pPr>
            <a:r>
              <a:rPr lang="en-US" sz="3000" spc="-5" dirty="0" err="1">
                <a:solidFill>
                  <a:srgbClr val="FFFFFF"/>
                </a:solidFill>
              </a:rPr>
              <a:t>LibreOffice</a:t>
            </a:r>
            <a:r>
              <a:rPr lang="en-US" sz="3000" spc="-5" dirty="0">
                <a:solidFill>
                  <a:srgbClr val="FFFFFF"/>
                </a:solidFill>
              </a:rPr>
              <a:t> : Mode of Funding:</a:t>
            </a:r>
            <a:br>
              <a:rPr lang="en-US" sz="3000" spc="-5" dirty="0">
                <a:solidFill>
                  <a:srgbClr val="FFFFFF"/>
                </a:solidFill>
              </a:rPr>
            </a:br>
            <a:r>
              <a:rPr lang="en-US" sz="3000" spc="-5" dirty="0">
                <a:solidFill>
                  <a:srgbClr val="FFFFFF"/>
                </a:solidFill>
              </a:rPr>
              <a:t>:</a:t>
            </a:r>
            <a:br>
              <a:rPr lang="en-US" sz="3000" spc="-5" dirty="0">
                <a:solidFill>
                  <a:srgbClr val="FFFFFF"/>
                </a:solidFill>
              </a:rPr>
            </a:br>
            <a:r>
              <a:rPr lang="en-US" sz="3000" spc="-5" dirty="0">
                <a:solidFill>
                  <a:srgbClr val="FFFFFF"/>
                </a:solidFill>
              </a:rPr>
              <a:t/>
            </a:r>
            <a:br>
              <a:rPr lang="en-US" sz="3000" spc="-5" dirty="0">
                <a:solidFill>
                  <a:srgbClr val="FFFFFF"/>
                </a:solidFill>
              </a:rPr>
            </a:br>
            <a:endParaRPr sz="3000" dirty="0"/>
          </a:p>
        </p:txBody>
      </p:sp>
      <p:sp>
        <p:nvSpPr>
          <p:cNvPr id="3" name="object 3"/>
          <p:cNvSpPr txBox="1"/>
          <p:nvPr/>
        </p:nvSpPr>
        <p:spPr>
          <a:xfrm>
            <a:off x="269240" y="2286000"/>
            <a:ext cx="8568055" cy="3616375"/>
          </a:xfrm>
          <a:prstGeom prst="rect">
            <a:avLst/>
          </a:prstGeom>
        </p:spPr>
        <p:txBody>
          <a:bodyPr vert="horz" wrap="square" lIns="0" tIns="15240" rIns="0" bIns="0" rtlCol="0">
            <a:spAutoFit/>
          </a:bodyPr>
          <a:lstStyle/>
          <a:p>
            <a:endParaRPr lang="en-US" b="1" dirty="0"/>
          </a:p>
          <a:p>
            <a:r>
              <a:rPr lang="en-US" dirty="0" err="1"/>
              <a:t>LibreOffice</a:t>
            </a:r>
            <a:r>
              <a:rPr lang="en-US" dirty="0"/>
              <a:t> is primarily funded through a combination of sources:</a:t>
            </a:r>
          </a:p>
          <a:p>
            <a:endParaRPr lang="en-US" b="1" dirty="0" smtClean="0"/>
          </a:p>
          <a:p>
            <a:pPr marL="285750" indent="-285750">
              <a:buFont typeface="Arial" panose="020B0604020202020204" pitchFamily="34" charset="0"/>
              <a:buChar char="•"/>
            </a:pPr>
            <a:r>
              <a:rPr lang="en-US" b="1" dirty="0" smtClean="0"/>
              <a:t>Donations</a:t>
            </a:r>
            <a:r>
              <a:rPr lang="en-US" b="1" dirty="0"/>
              <a:t>:</a:t>
            </a:r>
            <a:r>
              <a:rPr lang="en-US" dirty="0"/>
              <a:t> The Document Foundation relies on donations from individuals and organizations. Users who appreciate the software are encouraged to contribute financially to support ongoing development.</a:t>
            </a:r>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Corporate </a:t>
            </a:r>
            <a:r>
              <a:rPr lang="en-US" b="1" dirty="0"/>
              <a:t>Sponsorship:</a:t>
            </a:r>
            <a:r>
              <a:rPr lang="en-US" dirty="0"/>
              <a:t> Some companies and organizations provide financial support to </a:t>
            </a:r>
            <a:r>
              <a:rPr lang="en-US" dirty="0" err="1"/>
              <a:t>LibreOffice</a:t>
            </a:r>
            <a:r>
              <a:rPr lang="en-US" dirty="0"/>
              <a:t>. This support may come in the form of direct funding or by sponsoring specific features or events.</a:t>
            </a:r>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Grants</a:t>
            </a:r>
            <a:r>
              <a:rPr lang="en-US" b="1" dirty="0"/>
              <a:t>:</a:t>
            </a:r>
            <a:r>
              <a:rPr lang="en-US" dirty="0"/>
              <a:t> The project may receive grants from institutions or foundations interested in promoting open-source software and digital accessibility.</a:t>
            </a:r>
          </a:p>
        </p:txBody>
      </p:sp>
    </p:spTree>
    <p:extLst>
      <p:ext uri="{BB962C8B-B14F-4D97-AF65-F5344CB8AC3E}">
        <p14:creationId xmlns:p14="http://schemas.microsoft.com/office/powerpoint/2010/main" val="15160494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8265160" cy="2319866"/>
          </a:xfrm>
          <a:prstGeom prst="rect">
            <a:avLst/>
          </a:prstGeom>
        </p:spPr>
        <p:txBody>
          <a:bodyPr vert="horz" wrap="square" lIns="0" tIns="11430" rIns="0" bIns="0" rtlCol="0">
            <a:spAutoFit/>
          </a:bodyPr>
          <a:lstStyle/>
          <a:p>
            <a:pPr marL="12700">
              <a:lnSpc>
                <a:spcPct val="100000"/>
              </a:lnSpc>
              <a:spcBef>
                <a:spcPts val="90"/>
              </a:spcBef>
            </a:pPr>
            <a:r>
              <a:rPr lang="en-US" sz="3000" spc="-5" dirty="0" err="1">
                <a:solidFill>
                  <a:srgbClr val="FFFFFF"/>
                </a:solidFill>
              </a:rPr>
              <a:t>LibreOffice</a:t>
            </a:r>
            <a:r>
              <a:rPr lang="en-US" sz="3000" spc="-5" dirty="0">
                <a:solidFill>
                  <a:srgbClr val="FFFFFF"/>
                </a:solidFill>
              </a:rPr>
              <a:t> : Commercial/Non-Commercial Use:</a:t>
            </a:r>
            <a:br>
              <a:rPr lang="en-US" sz="3000" spc="-5" dirty="0">
                <a:solidFill>
                  <a:srgbClr val="FFFFFF"/>
                </a:solidFill>
              </a:rPr>
            </a:br>
            <a:r>
              <a:rPr lang="en-US" sz="3000" spc="-5" dirty="0">
                <a:solidFill>
                  <a:srgbClr val="FFFFFF"/>
                </a:solidFill>
              </a:rPr>
              <a:t/>
            </a:r>
            <a:br>
              <a:rPr lang="en-US" sz="3000" spc="-5" dirty="0">
                <a:solidFill>
                  <a:srgbClr val="FFFFFF"/>
                </a:solidFill>
              </a:rPr>
            </a:br>
            <a:r>
              <a:rPr lang="en-US" sz="3000" spc="-5" dirty="0">
                <a:solidFill>
                  <a:srgbClr val="FFFFFF"/>
                </a:solidFill>
              </a:rPr>
              <a:t>:</a:t>
            </a:r>
            <a:br>
              <a:rPr lang="en-US" sz="3000" spc="-5" dirty="0">
                <a:solidFill>
                  <a:srgbClr val="FFFFFF"/>
                </a:solidFill>
              </a:rPr>
            </a:br>
            <a:r>
              <a:rPr lang="en-US" sz="3000" spc="-5" dirty="0">
                <a:solidFill>
                  <a:srgbClr val="FFFFFF"/>
                </a:solidFill>
              </a:rPr>
              <a:t/>
            </a:r>
            <a:br>
              <a:rPr lang="en-US" sz="3000" spc="-5" dirty="0">
                <a:solidFill>
                  <a:srgbClr val="FFFFFF"/>
                </a:solidFill>
              </a:rPr>
            </a:br>
            <a:endParaRPr sz="3000" dirty="0"/>
          </a:p>
        </p:txBody>
      </p:sp>
      <p:sp>
        <p:nvSpPr>
          <p:cNvPr id="3" name="object 3"/>
          <p:cNvSpPr txBox="1"/>
          <p:nvPr/>
        </p:nvSpPr>
        <p:spPr>
          <a:xfrm>
            <a:off x="269240" y="2286000"/>
            <a:ext cx="8568055" cy="2508379"/>
          </a:xfrm>
          <a:prstGeom prst="rect">
            <a:avLst/>
          </a:prstGeom>
        </p:spPr>
        <p:txBody>
          <a:bodyPr vert="horz" wrap="square" lIns="0" tIns="15240" rIns="0" bIns="0" rtlCol="0">
            <a:spAutoFit/>
          </a:bodyPr>
          <a:lstStyle/>
          <a:p>
            <a:endParaRPr lang="en-US" b="1" dirty="0" smtClean="0"/>
          </a:p>
          <a:p>
            <a:r>
              <a:rPr lang="en-US" b="1" dirty="0" smtClean="0"/>
              <a:t>Commercial/Non-Commercial </a:t>
            </a:r>
            <a:r>
              <a:rPr lang="en-US" b="1" dirty="0"/>
              <a:t>Use:</a:t>
            </a:r>
          </a:p>
          <a:p>
            <a:endParaRPr lang="en-US" dirty="0" smtClean="0"/>
          </a:p>
          <a:p>
            <a:pPr marL="285750" indent="-285750">
              <a:buFont typeface="Arial" panose="020B0604020202020204" pitchFamily="34" charset="0"/>
              <a:buChar char="•"/>
            </a:pPr>
            <a:r>
              <a:rPr lang="en-US" dirty="0" err="1" smtClean="0"/>
              <a:t>LibreOffice</a:t>
            </a:r>
            <a:r>
              <a:rPr lang="en-US" dirty="0" smtClean="0"/>
              <a:t> </a:t>
            </a:r>
            <a:r>
              <a:rPr lang="en-US" dirty="0"/>
              <a:t>can be used for both commercial and non-commercial purposes. The open-source nature of the software allows individuals and businesses to use, modify, and distribute it freely.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Some </a:t>
            </a:r>
            <a:r>
              <a:rPr lang="en-US" dirty="0"/>
              <a:t>companies choose to deploy </a:t>
            </a:r>
            <a:r>
              <a:rPr lang="en-US" dirty="0" err="1"/>
              <a:t>LibreOffice</a:t>
            </a:r>
            <a:r>
              <a:rPr lang="en-US" dirty="0"/>
              <a:t> in their operations, taking advantage of its cost-effectiveness and flexibility.</a:t>
            </a:r>
          </a:p>
        </p:txBody>
      </p:sp>
    </p:spTree>
    <p:extLst>
      <p:ext uri="{BB962C8B-B14F-4D97-AF65-F5344CB8AC3E}">
        <p14:creationId xmlns:p14="http://schemas.microsoft.com/office/powerpoint/2010/main" val="28470821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359652"/>
            <a:ext cx="9144000" cy="498475"/>
          </a:xfrm>
          <a:custGeom>
            <a:avLst/>
            <a:gdLst/>
            <a:ahLst/>
            <a:cxnLst/>
            <a:rect l="l" t="t" r="r" b="b"/>
            <a:pathLst>
              <a:path w="9144000" h="498475">
                <a:moveTo>
                  <a:pt x="0" y="498348"/>
                </a:moveTo>
                <a:lnTo>
                  <a:pt x="9144000" y="498348"/>
                </a:lnTo>
                <a:lnTo>
                  <a:pt x="9144000" y="0"/>
                </a:lnTo>
                <a:lnTo>
                  <a:pt x="0" y="0"/>
                </a:lnTo>
                <a:lnTo>
                  <a:pt x="0" y="498348"/>
                </a:lnTo>
                <a:close/>
              </a:path>
            </a:pathLst>
          </a:custGeom>
          <a:solidFill>
            <a:srgbClr val="1F487C"/>
          </a:solidFill>
        </p:spPr>
        <p:txBody>
          <a:bodyPr wrap="square" lIns="0" tIns="0" rIns="0" bIns="0" rtlCol="0"/>
          <a:lstStyle/>
          <a:p>
            <a:endParaRPr/>
          </a:p>
        </p:txBody>
      </p:sp>
      <p:grpSp>
        <p:nvGrpSpPr>
          <p:cNvPr id="3" name="object 3"/>
          <p:cNvGrpSpPr/>
          <p:nvPr/>
        </p:nvGrpSpPr>
        <p:grpSpPr>
          <a:xfrm>
            <a:off x="0" y="361188"/>
            <a:ext cx="9144000" cy="5641975"/>
            <a:chOff x="0" y="361188"/>
            <a:chExt cx="9144000" cy="5641975"/>
          </a:xfrm>
        </p:grpSpPr>
        <p:sp>
          <p:nvSpPr>
            <p:cNvPr id="4" name="object 4"/>
            <p:cNvSpPr/>
            <p:nvPr/>
          </p:nvSpPr>
          <p:spPr>
            <a:xfrm>
              <a:off x="0" y="3214115"/>
              <a:ext cx="9144000" cy="2788920"/>
            </a:xfrm>
            <a:custGeom>
              <a:avLst/>
              <a:gdLst/>
              <a:ahLst/>
              <a:cxnLst/>
              <a:rect l="l" t="t" r="r" b="b"/>
              <a:pathLst>
                <a:path w="9144000" h="2788920">
                  <a:moveTo>
                    <a:pt x="0" y="2788920"/>
                  </a:moveTo>
                  <a:lnTo>
                    <a:pt x="9144000" y="2788920"/>
                  </a:lnTo>
                  <a:lnTo>
                    <a:pt x="9144000" y="0"/>
                  </a:lnTo>
                  <a:lnTo>
                    <a:pt x="0" y="0"/>
                  </a:lnTo>
                  <a:lnTo>
                    <a:pt x="0" y="2788920"/>
                  </a:lnTo>
                  <a:close/>
                </a:path>
              </a:pathLst>
            </a:custGeom>
            <a:solidFill>
              <a:srgbClr val="1F487C"/>
            </a:solidFill>
          </p:spPr>
          <p:txBody>
            <a:bodyPr wrap="square" lIns="0" tIns="0" rIns="0" bIns="0" rtlCol="0"/>
            <a:lstStyle/>
            <a:p>
              <a:endParaRPr/>
            </a:p>
          </p:txBody>
        </p:sp>
        <p:pic>
          <p:nvPicPr>
            <p:cNvPr id="5" name="object 5"/>
            <p:cNvPicPr/>
            <p:nvPr/>
          </p:nvPicPr>
          <p:blipFill>
            <a:blip r:embed="rId2" cstate="print"/>
            <a:stretch>
              <a:fillRect/>
            </a:stretch>
          </p:blipFill>
          <p:spPr>
            <a:xfrm>
              <a:off x="1220724" y="361188"/>
              <a:ext cx="6702552" cy="2857500"/>
            </a:xfrm>
            <a:prstGeom prst="rect">
              <a:avLst/>
            </a:prstGeom>
          </p:spPr>
        </p:pic>
        <p:pic>
          <p:nvPicPr>
            <p:cNvPr id="6" name="object 6"/>
            <p:cNvPicPr/>
            <p:nvPr/>
          </p:nvPicPr>
          <p:blipFill>
            <a:blip r:embed="rId3" cstate="print"/>
            <a:stretch>
              <a:fillRect/>
            </a:stretch>
          </p:blipFill>
          <p:spPr>
            <a:xfrm>
              <a:off x="2432304" y="4000499"/>
              <a:ext cx="4279392" cy="571500"/>
            </a:xfrm>
            <a:prstGeom prst="rect">
              <a:avLst/>
            </a:prstGeom>
          </p:spPr>
        </p:pic>
        <p:pic>
          <p:nvPicPr>
            <p:cNvPr id="7" name="object 7"/>
            <p:cNvPicPr/>
            <p:nvPr/>
          </p:nvPicPr>
          <p:blipFill>
            <a:blip r:embed="rId4" cstate="print"/>
            <a:stretch>
              <a:fillRect/>
            </a:stretch>
          </p:blipFill>
          <p:spPr>
            <a:xfrm>
              <a:off x="3040379" y="4946903"/>
              <a:ext cx="3063240" cy="260604"/>
            </a:xfrm>
            <a:prstGeom prst="rect">
              <a:avLst/>
            </a:prstGeom>
          </p:spPr>
        </p:pic>
      </p:grpSp>
      <p:sp>
        <p:nvSpPr>
          <p:cNvPr id="8" name="object 8"/>
          <p:cNvSpPr txBox="1"/>
          <p:nvPr/>
        </p:nvSpPr>
        <p:spPr>
          <a:xfrm>
            <a:off x="3358134" y="6021120"/>
            <a:ext cx="2425700"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1F487C"/>
                </a:solidFill>
                <a:latin typeface="Calibri"/>
                <a:cs typeface="Calibri"/>
                <a:hlinkClick r:id="rId5"/>
              </a:rPr>
              <a:t>www.paruluniversity.ac.in</a:t>
            </a:r>
            <a:endParaRPr sz="1800">
              <a:latin typeface="Calibri"/>
              <a:cs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Apache Web server</a:t>
            </a:r>
            <a:endParaRPr sz="3000" dirty="0"/>
          </a:p>
        </p:txBody>
      </p:sp>
      <p:sp>
        <p:nvSpPr>
          <p:cNvPr id="3" name="object 3"/>
          <p:cNvSpPr txBox="1"/>
          <p:nvPr/>
        </p:nvSpPr>
        <p:spPr>
          <a:xfrm>
            <a:off x="328066" y="2465272"/>
            <a:ext cx="8568055" cy="3339376"/>
          </a:xfrm>
          <a:prstGeom prst="rect">
            <a:avLst/>
          </a:prstGeom>
        </p:spPr>
        <p:txBody>
          <a:bodyPr vert="horz" wrap="square" lIns="0" tIns="15240" rIns="0" bIns="0" rtlCol="0">
            <a:spAutoFit/>
          </a:bodyPr>
          <a:lstStyle/>
          <a:p>
            <a:r>
              <a:rPr lang="en-US" b="1" dirty="0" err="1"/>
              <a:t>Airbnb</a:t>
            </a:r>
            <a:endParaRPr lang="en-US" dirty="0"/>
          </a:p>
          <a:p>
            <a:pPr lvl="1"/>
            <a:r>
              <a:rPr lang="en-US" dirty="0"/>
              <a:t>While not exclusively dependent on Apache, </a:t>
            </a:r>
            <a:r>
              <a:rPr lang="en-US" dirty="0" err="1"/>
              <a:t>Airbnb</a:t>
            </a:r>
            <a:r>
              <a:rPr lang="en-US" dirty="0"/>
              <a:t> has incorporated Apache web servers in its infrastructure. The ability to serve static and dynamic content efficiently has contributed to Apache's role in their technology stack.</a:t>
            </a:r>
          </a:p>
          <a:p>
            <a:r>
              <a:rPr lang="en-US" b="1" dirty="0"/>
              <a:t>Netflix</a:t>
            </a:r>
            <a:endParaRPr lang="en-US" dirty="0"/>
          </a:p>
          <a:p>
            <a:pPr lvl="1"/>
            <a:r>
              <a:rPr lang="en-US" dirty="0"/>
              <a:t>Netflix has a complex and highly distributed infrastructure, and while it primarily uses NGINX, Apache has been used in conjunction with other components for specific purposes within Netflix's ecosystem</a:t>
            </a:r>
            <a:r>
              <a:rPr lang="en-US" dirty="0" smtClean="0"/>
              <a:t>.</a:t>
            </a:r>
          </a:p>
          <a:p>
            <a:pPr lvl="1"/>
            <a:endParaRPr lang="en-US" dirty="0"/>
          </a:p>
          <a:p>
            <a:r>
              <a:rPr lang="en-US" dirty="0"/>
              <a:t>These examples illustrate the versatility of the Apache HTTP Server in diverse environments. Keep in mind that technology choices evolve, and organizations may update or change their web server configurations based on their evolving needs and emerging technologies.</a:t>
            </a:r>
          </a:p>
        </p:txBody>
      </p:sp>
    </p:spTree>
    <p:extLst>
      <p:ext uri="{BB962C8B-B14F-4D97-AF65-F5344CB8AC3E}">
        <p14:creationId xmlns:p14="http://schemas.microsoft.com/office/powerpoint/2010/main" val="4024805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Berkeley Software Distribution</a:t>
            </a:r>
            <a:endParaRPr sz="3000" dirty="0"/>
          </a:p>
        </p:txBody>
      </p:sp>
      <p:sp>
        <p:nvSpPr>
          <p:cNvPr id="3" name="object 3"/>
          <p:cNvSpPr txBox="1"/>
          <p:nvPr/>
        </p:nvSpPr>
        <p:spPr>
          <a:xfrm>
            <a:off x="328066" y="2465272"/>
            <a:ext cx="8568055" cy="3616375"/>
          </a:xfrm>
          <a:prstGeom prst="rect">
            <a:avLst/>
          </a:prstGeom>
        </p:spPr>
        <p:txBody>
          <a:bodyPr vert="horz" wrap="square" lIns="0" tIns="15240" rIns="0" bIns="0" rtlCol="0">
            <a:spAutoFit/>
          </a:bodyPr>
          <a:lstStyle/>
          <a:p>
            <a:r>
              <a:rPr lang="en-US" dirty="0"/>
              <a:t>BSD (Berkeley Software Distribution) operating systems have found use in various environments due to their stability, security features, and versatility. Here are some common use cases for BSD operating systems</a:t>
            </a:r>
            <a:r>
              <a:rPr lang="en-US" dirty="0" smtClean="0"/>
              <a:t>:</a:t>
            </a:r>
          </a:p>
          <a:p>
            <a:endParaRPr lang="en-US" dirty="0"/>
          </a:p>
          <a:p>
            <a:r>
              <a:rPr lang="en-US" b="1" dirty="0"/>
              <a:t>Server Environments</a:t>
            </a:r>
            <a:r>
              <a:rPr lang="en-US" b="1" dirty="0" smtClean="0"/>
              <a:t>:</a:t>
            </a:r>
            <a:endParaRPr lang="en-US" dirty="0"/>
          </a:p>
          <a:p>
            <a:pPr lvl="1"/>
            <a:r>
              <a:rPr lang="en-US" b="1" dirty="0"/>
              <a:t>FreeBSD and </a:t>
            </a:r>
            <a:r>
              <a:rPr lang="en-US" b="1" dirty="0" err="1"/>
              <a:t>NetBSD</a:t>
            </a:r>
            <a:r>
              <a:rPr lang="en-US" b="1" dirty="0"/>
              <a:t>:</a:t>
            </a:r>
            <a:r>
              <a:rPr lang="en-US" dirty="0"/>
              <a:t> Both FreeBSD and </a:t>
            </a:r>
            <a:r>
              <a:rPr lang="en-US" dirty="0" err="1"/>
              <a:t>NetBSD</a:t>
            </a:r>
            <a:r>
              <a:rPr lang="en-US" dirty="0"/>
              <a:t> are popular choices for server environments. Their robust networking stack, performance, and stability make them suitable for serving web applications, databases, and other critical server-side tasks.</a:t>
            </a:r>
          </a:p>
          <a:p>
            <a:r>
              <a:rPr lang="en-US" b="1" dirty="0"/>
              <a:t>Security Appliances:</a:t>
            </a:r>
            <a:endParaRPr lang="en-US" dirty="0"/>
          </a:p>
          <a:p>
            <a:pPr lvl="1"/>
            <a:r>
              <a:rPr lang="en-US" b="1" dirty="0" err="1"/>
              <a:t>OpenBSD</a:t>
            </a:r>
            <a:r>
              <a:rPr lang="en-US" b="1" dirty="0"/>
              <a:t>:</a:t>
            </a:r>
            <a:r>
              <a:rPr lang="en-US" dirty="0"/>
              <a:t> </a:t>
            </a:r>
            <a:r>
              <a:rPr lang="en-US" dirty="0" err="1"/>
              <a:t>OpenBSD</a:t>
            </a:r>
            <a:r>
              <a:rPr lang="en-US" dirty="0"/>
              <a:t> is renowned for its security features and proactive approach to code auditing. It is often used as the operating system for security appliances, firewalls, and VPN gateways. </a:t>
            </a:r>
            <a:r>
              <a:rPr lang="en-US" dirty="0" err="1"/>
              <a:t>OpenBSD's</a:t>
            </a:r>
            <a:r>
              <a:rPr lang="en-US" dirty="0"/>
              <a:t> emphasis on code correctness and security makes it well-suited for environments where security is a top priority.</a:t>
            </a:r>
          </a:p>
        </p:txBody>
      </p:sp>
    </p:spTree>
    <p:extLst>
      <p:ext uri="{BB962C8B-B14F-4D97-AF65-F5344CB8AC3E}">
        <p14:creationId xmlns:p14="http://schemas.microsoft.com/office/powerpoint/2010/main" val="16080852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Berkeley Software Distribution</a:t>
            </a:r>
            <a:endParaRPr sz="3000" dirty="0"/>
          </a:p>
        </p:txBody>
      </p:sp>
      <p:sp>
        <p:nvSpPr>
          <p:cNvPr id="3" name="object 3"/>
          <p:cNvSpPr txBox="1"/>
          <p:nvPr/>
        </p:nvSpPr>
        <p:spPr>
          <a:xfrm>
            <a:off x="328066" y="2465272"/>
            <a:ext cx="8568055" cy="4724370"/>
          </a:xfrm>
          <a:prstGeom prst="rect">
            <a:avLst/>
          </a:prstGeom>
        </p:spPr>
        <p:txBody>
          <a:bodyPr vert="horz" wrap="square" lIns="0" tIns="15240" rIns="0" bIns="0" rtlCol="0">
            <a:spAutoFit/>
          </a:bodyPr>
          <a:lstStyle/>
          <a:p>
            <a:r>
              <a:rPr lang="en-US" b="1" dirty="0"/>
              <a:t>Network Devices:</a:t>
            </a:r>
            <a:endParaRPr lang="en-US" dirty="0"/>
          </a:p>
          <a:p>
            <a:pPr lvl="1"/>
            <a:r>
              <a:rPr lang="en-US" b="1" dirty="0" err="1"/>
              <a:t>NetBSD</a:t>
            </a:r>
            <a:r>
              <a:rPr lang="en-US" b="1" dirty="0"/>
              <a:t>:</a:t>
            </a:r>
            <a:r>
              <a:rPr lang="en-US" dirty="0"/>
              <a:t> </a:t>
            </a:r>
            <a:r>
              <a:rPr lang="en-US" dirty="0" err="1"/>
              <a:t>NetBSD's</a:t>
            </a:r>
            <a:r>
              <a:rPr lang="en-US" dirty="0"/>
              <a:t> focus on portability makes it a suitable choice for embedded systems and network devices. It can run on a wide range of hardware platforms, making it ideal for routers, switches, and other networking equipment.</a:t>
            </a:r>
          </a:p>
          <a:p>
            <a:r>
              <a:rPr lang="en-US" b="1" dirty="0"/>
              <a:t>Research and Development:</a:t>
            </a:r>
            <a:endParaRPr lang="en-US" dirty="0"/>
          </a:p>
          <a:p>
            <a:pPr lvl="1"/>
            <a:r>
              <a:rPr lang="en-US" b="1" dirty="0"/>
              <a:t>BSD Variants:</a:t>
            </a:r>
            <a:r>
              <a:rPr lang="en-US" dirty="0"/>
              <a:t> BSD operating systems are often used in research and development environments. Their clean and well-documented codebase, along with permissive licensing, allows researchers and developers to modify and experiment with the system.</a:t>
            </a:r>
          </a:p>
          <a:p>
            <a:r>
              <a:rPr lang="en-US" b="1" dirty="0"/>
              <a:t>Educational Institutions:</a:t>
            </a:r>
            <a:endParaRPr lang="en-US" dirty="0"/>
          </a:p>
          <a:p>
            <a:pPr lvl="1"/>
            <a:r>
              <a:rPr lang="en-US" b="1" dirty="0"/>
              <a:t>FreeBSD:</a:t>
            </a:r>
            <a:r>
              <a:rPr lang="en-US" dirty="0"/>
              <a:t> FreeBSD is sometimes used in educational settings for teaching operating system concepts and as a platform for students to learn about system administration and networking.</a:t>
            </a:r>
          </a:p>
          <a:p>
            <a:r>
              <a:rPr lang="en-US" b="1" dirty="0"/>
              <a:t>Firewalls and Security Systems:</a:t>
            </a:r>
            <a:endParaRPr lang="en-US" dirty="0"/>
          </a:p>
          <a:p>
            <a:pPr lvl="1"/>
            <a:r>
              <a:rPr lang="en-US" b="1" dirty="0" err="1"/>
              <a:t>OpenBSD</a:t>
            </a:r>
            <a:r>
              <a:rPr lang="en-US" b="1" dirty="0"/>
              <a:t>:</a:t>
            </a:r>
            <a:r>
              <a:rPr lang="en-US" dirty="0"/>
              <a:t> Due to its security-oriented design, </a:t>
            </a:r>
            <a:r>
              <a:rPr lang="en-US" dirty="0" err="1"/>
              <a:t>OpenBSD</a:t>
            </a:r>
            <a:r>
              <a:rPr lang="en-US" dirty="0"/>
              <a:t> is commonly used as the operating system for firewalls and intrusion detection systems. Its focus on minimizing security vulnerabilities makes it a reliable choice for securing network perimeters.</a:t>
            </a:r>
          </a:p>
        </p:txBody>
      </p:sp>
    </p:spTree>
    <p:extLst>
      <p:ext uri="{BB962C8B-B14F-4D97-AF65-F5344CB8AC3E}">
        <p14:creationId xmlns:p14="http://schemas.microsoft.com/office/powerpoint/2010/main" val="2981350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Berkeley Software Distribution</a:t>
            </a:r>
            <a:endParaRPr sz="3000" dirty="0"/>
          </a:p>
        </p:txBody>
      </p:sp>
      <p:sp>
        <p:nvSpPr>
          <p:cNvPr id="3" name="object 3"/>
          <p:cNvSpPr txBox="1"/>
          <p:nvPr/>
        </p:nvSpPr>
        <p:spPr>
          <a:xfrm>
            <a:off x="328066" y="2465272"/>
            <a:ext cx="8568055" cy="4170372"/>
          </a:xfrm>
          <a:prstGeom prst="rect">
            <a:avLst/>
          </a:prstGeom>
        </p:spPr>
        <p:txBody>
          <a:bodyPr vert="horz" wrap="square" lIns="0" tIns="15240" rIns="0" bIns="0" rtlCol="0">
            <a:spAutoFit/>
          </a:bodyPr>
          <a:lstStyle/>
          <a:p>
            <a:r>
              <a:rPr lang="en-US" b="1" dirty="0" smtClean="0"/>
              <a:t>Firewalls </a:t>
            </a:r>
            <a:r>
              <a:rPr lang="en-US" b="1" dirty="0"/>
              <a:t>and Security Systems:</a:t>
            </a:r>
            <a:endParaRPr lang="en-US" dirty="0"/>
          </a:p>
          <a:p>
            <a:pPr lvl="1"/>
            <a:r>
              <a:rPr lang="en-US" b="1" dirty="0" err="1"/>
              <a:t>OpenBSD</a:t>
            </a:r>
            <a:r>
              <a:rPr lang="en-US" b="1" dirty="0"/>
              <a:t>:</a:t>
            </a:r>
            <a:r>
              <a:rPr lang="en-US" dirty="0"/>
              <a:t> Due to its security-oriented design, </a:t>
            </a:r>
            <a:r>
              <a:rPr lang="en-US" dirty="0" err="1"/>
              <a:t>OpenBSD</a:t>
            </a:r>
            <a:r>
              <a:rPr lang="en-US" dirty="0"/>
              <a:t> is commonly used as the operating system for firewalls and intrusion detection systems. Its focus on minimizing security vulnerabilities makes it a reliable choice for securing network perimeters</a:t>
            </a:r>
            <a:r>
              <a:rPr lang="en-US" dirty="0" smtClean="0"/>
              <a:t>.</a:t>
            </a:r>
          </a:p>
          <a:p>
            <a:pPr lvl="1"/>
            <a:endParaRPr lang="en-US" dirty="0" smtClean="0"/>
          </a:p>
          <a:p>
            <a:r>
              <a:rPr lang="en-US" b="1" dirty="0"/>
              <a:t>High-Performance Computing:</a:t>
            </a:r>
            <a:endParaRPr lang="en-US" dirty="0"/>
          </a:p>
          <a:p>
            <a:pPr lvl="1"/>
            <a:r>
              <a:rPr lang="en-US" b="1" dirty="0"/>
              <a:t>FreeBSD:</a:t>
            </a:r>
            <a:r>
              <a:rPr lang="en-US" dirty="0"/>
              <a:t> FreeBSD's performance and scalability make it suitable for high-performance computing (HPC) clusters. It is used in environments where parallel processing and high computational loads are common</a:t>
            </a:r>
            <a:r>
              <a:rPr lang="en-US" dirty="0" smtClean="0"/>
              <a:t>.</a:t>
            </a:r>
          </a:p>
          <a:p>
            <a:pPr lvl="1"/>
            <a:endParaRPr lang="en-US" dirty="0"/>
          </a:p>
          <a:p>
            <a:r>
              <a:rPr lang="en-US" b="1" dirty="0"/>
              <a:t>Mail Servers:</a:t>
            </a:r>
            <a:endParaRPr lang="en-US" dirty="0"/>
          </a:p>
          <a:p>
            <a:pPr lvl="1"/>
            <a:r>
              <a:rPr lang="en-US" b="1" dirty="0"/>
              <a:t>FreeBSD and </a:t>
            </a:r>
            <a:r>
              <a:rPr lang="en-US" b="1" dirty="0" err="1"/>
              <a:t>OpenBSD</a:t>
            </a:r>
            <a:r>
              <a:rPr lang="en-US" b="1" dirty="0"/>
              <a:t>:</a:t>
            </a:r>
            <a:r>
              <a:rPr lang="en-US" dirty="0"/>
              <a:t> The stability and performance of FreeBSD, along with the security features of </a:t>
            </a:r>
            <a:r>
              <a:rPr lang="en-US" dirty="0" err="1"/>
              <a:t>OpenBSD</a:t>
            </a:r>
            <a:r>
              <a:rPr lang="en-US" dirty="0"/>
              <a:t>, make them suitable choices for hosting mail servers. They can handle high volumes of email traffic reliably.</a:t>
            </a:r>
          </a:p>
          <a:p>
            <a:pPr lvl="1"/>
            <a:endParaRPr lang="en-US" dirty="0"/>
          </a:p>
        </p:txBody>
      </p:sp>
    </p:spTree>
    <p:extLst>
      <p:ext uri="{BB962C8B-B14F-4D97-AF65-F5344CB8AC3E}">
        <p14:creationId xmlns:p14="http://schemas.microsoft.com/office/powerpoint/2010/main" val="3431388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Berkeley Software Distribution</a:t>
            </a:r>
            <a:endParaRPr sz="3000" dirty="0"/>
          </a:p>
        </p:txBody>
      </p:sp>
      <p:sp>
        <p:nvSpPr>
          <p:cNvPr id="3" name="object 3"/>
          <p:cNvSpPr txBox="1"/>
          <p:nvPr/>
        </p:nvSpPr>
        <p:spPr>
          <a:xfrm>
            <a:off x="328066" y="2465272"/>
            <a:ext cx="8568055" cy="3616375"/>
          </a:xfrm>
          <a:prstGeom prst="rect">
            <a:avLst/>
          </a:prstGeom>
        </p:spPr>
        <p:txBody>
          <a:bodyPr vert="horz" wrap="square" lIns="0" tIns="15240" rIns="0" bIns="0" rtlCol="0">
            <a:spAutoFit/>
          </a:bodyPr>
          <a:lstStyle/>
          <a:p>
            <a:r>
              <a:rPr lang="en-US" b="1" dirty="0"/>
              <a:t>File Servers:</a:t>
            </a:r>
            <a:endParaRPr lang="en-US" dirty="0"/>
          </a:p>
          <a:p>
            <a:pPr lvl="1"/>
            <a:r>
              <a:rPr lang="en-US" b="1" dirty="0"/>
              <a:t>FreeBSD:</a:t>
            </a:r>
            <a:r>
              <a:rPr lang="en-US" dirty="0"/>
              <a:t> FreeBSD's ZFS (</a:t>
            </a:r>
            <a:r>
              <a:rPr lang="en-US" dirty="0" err="1"/>
              <a:t>Zettabyte</a:t>
            </a:r>
            <a:r>
              <a:rPr lang="en-US" dirty="0"/>
              <a:t> File System) support makes it a strong candidate for file servers. ZFS provides advanced features for data integrity, snapshots, and efficient storage management.</a:t>
            </a:r>
          </a:p>
          <a:p>
            <a:r>
              <a:rPr lang="en-US" b="1" dirty="0"/>
              <a:t>Web Hosting:</a:t>
            </a:r>
            <a:endParaRPr lang="en-US" dirty="0"/>
          </a:p>
          <a:p>
            <a:pPr lvl="1"/>
            <a:r>
              <a:rPr lang="en-US" b="1" dirty="0"/>
              <a:t>FreeBSD:</a:t>
            </a:r>
            <a:r>
              <a:rPr lang="en-US" dirty="0"/>
              <a:t> FreeBSD is often used as the operating system for web hosting servers. Its performance and reliability make it suitable for serving dynamic and static web content.</a:t>
            </a:r>
          </a:p>
          <a:p>
            <a:r>
              <a:rPr lang="en-US" dirty="0"/>
              <a:t>It's important to note that the choice of operating system depends on specific requirements and preferences, and while BSD operating systems have their strengths, other operating systems like Linux also have a significant presence in various use cases. Organizations and individuals choose BSD variants based on their particular needs, ranging from performance-critical applications to security-sensitive environments.</a:t>
            </a:r>
          </a:p>
        </p:txBody>
      </p:sp>
    </p:spTree>
    <p:extLst>
      <p:ext uri="{BB962C8B-B14F-4D97-AF65-F5344CB8AC3E}">
        <p14:creationId xmlns:p14="http://schemas.microsoft.com/office/powerpoint/2010/main" val="16428989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365</TotalTime>
  <Words>4510</Words>
  <Application>Microsoft Office PowerPoint</Application>
  <PresentationFormat>On-screen Show (4:3)</PresentationFormat>
  <Paragraphs>405</Paragraphs>
  <Slides>42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Arial</vt:lpstr>
      <vt:lpstr>Calibri</vt:lpstr>
      <vt:lpstr>Office Theme</vt:lpstr>
      <vt:lpstr>Case Studies: Example Projects </vt:lpstr>
      <vt:lpstr>PowerPoint Presentation</vt:lpstr>
      <vt:lpstr>Apache Web server</vt:lpstr>
      <vt:lpstr>Apache Web server</vt:lpstr>
      <vt:lpstr>Apache Web server</vt:lpstr>
      <vt:lpstr>Berkeley Software Distribution</vt:lpstr>
      <vt:lpstr>Berkeley Software Distribution</vt:lpstr>
      <vt:lpstr>Berkeley Software Distribution</vt:lpstr>
      <vt:lpstr>Berkeley Software Distribution</vt:lpstr>
      <vt:lpstr> GNU/Linux</vt:lpstr>
      <vt:lpstr> GNU/Linux</vt:lpstr>
      <vt:lpstr> GNU/Linux</vt:lpstr>
      <vt:lpstr> GNU/Linux</vt:lpstr>
      <vt:lpstr>Android</vt:lpstr>
      <vt:lpstr>Mozilla (Firefox)</vt:lpstr>
      <vt:lpstr>Mozilla (Firefox)</vt:lpstr>
      <vt:lpstr>Wikipedia</vt:lpstr>
      <vt:lpstr>Wikipedia</vt:lpstr>
      <vt:lpstr>Wikipedia</vt:lpstr>
      <vt:lpstr>Wikipedia</vt:lpstr>
      <vt:lpstr>Drupal</vt:lpstr>
      <vt:lpstr>Drupal</vt:lpstr>
      <vt:lpstr>Drupal</vt:lpstr>
      <vt:lpstr>Drupal</vt:lpstr>
      <vt:lpstr>WordPress</vt:lpstr>
      <vt:lpstr>WordPress</vt:lpstr>
      <vt:lpstr>WordPress</vt:lpstr>
      <vt:lpstr>WordPress</vt:lpstr>
      <vt:lpstr>GCC (GNU Compiler Collection)</vt:lpstr>
      <vt:lpstr>GCC (GNU Compiler Collection)</vt:lpstr>
      <vt:lpstr>GCC (GNU Compiler Collection)</vt:lpstr>
      <vt:lpstr>Apache OpenOffice</vt:lpstr>
      <vt:lpstr>Apache OpenOffice</vt:lpstr>
      <vt:lpstr>Apache OpenOffice</vt:lpstr>
      <vt:lpstr>LibreOffice</vt:lpstr>
      <vt:lpstr>LibreOffice</vt:lpstr>
      <vt:lpstr>LibreOffice</vt:lpstr>
      <vt:lpstr>LibreOffice : Developmental Models: </vt:lpstr>
      <vt:lpstr>LibreOffice : Licensing:  </vt:lpstr>
      <vt:lpstr>LibreOffice : Mode of Funding: :  </vt:lpstr>
      <vt:lpstr>LibreOffice : Commercial/Non-Commercial Use:  :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SOFTWARE</dc:title>
  <cp:lastModifiedBy>Microsoft account</cp:lastModifiedBy>
  <cp:revision>22</cp:revision>
  <dcterms:created xsi:type="dcterms:W3CDTF">2023-09-11T08:38:30Z</dcterms:created>
  <dcterms:modified xsi:type="dcterms:W3CDTF">2023-12-21T06:13:37Z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2023-07-31T00:00:00Z</vt:filetime>
  </property>
  <property fmtid="{D5CDD505-2E9C-101B-9397-08002B2CF9AE}" pid="3" name="Creator">
    <vt:lpwstr>Microsoft® PowerPoint® 2016</vt:lpwstr>
  </property>
  <property fmtid="{D5CDD505-2E9C-101B-9397-08002B2CF9AE}" pid="4" name="LastSaved">
    <vt:filetime>2023-09-11T00:00:00Z</vt:filetime>
  </property>
</Properties>
</file>