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95" r:id="rId2"/>
    <p:sldId id="262" r:id="rId3"/>
    <p:sldId id="257" r:id="rId4"/>
    <p:sldId id="281" r:id="rId5"/>
    <p:sldId id="258" r:id="rId6"/>
    <p:sldId id="259" r:id="rId7"/>
    <p:sldId id="260" r:id="rId8"/>
    <p:sldId id="282" r:id="rId9"/>
    <p:sldId id="261" r:id="rId10"/>
    <p:sldId id="269" r:id="rId11"/>
    <p:sldId id="271" r:id="rId12"/>
    <p:sldId id="263" r:id="rId13"/>
    <p:sldId id="264" r:id="rId14"/>
    <p:sldId id="265" r:id="rId15"/>
    <p:sldId id="278" r:id="rId16"/>
    <p:sldId id="279" r:id="rId17"/>
    <p:sldId id="266" r:id="rId18"/>
    <p:sldId id="267" r:id="rId19"/>
    <p:sldId id="268" r:id="rId20"/>
    <p:sldId id="270" r:id="rId21"/>
    <p:sldId id="277" r:id="rId22"/>
    <p:sldId id="294" r:id="rId23"/>
    <p:sldId id="272" r:id="rId24"/>
    <p:sldId id="273" r:id="rId25"/>
    <p:sldId id="283" r:id="rId26"/>
    <p:sldId id="284" r:id="rId27"/>
    <p:sldId id="285" r:id="rId28"/>
    <p:sldId id="286" r:id="rId29"/>
    <p:sldId id="287" r:id="rId30"/>
    <p:sldId id="288"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3BFFB14-F3DA-4E85-BF9A-234CEC7757A9}" type="datetimeFigureOut">
              <a:rPr lang="en-US" smtClean="0"/>
              <a:pPr/>
              <a:t>3/21/2024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6E37627-971D-40B9-B832-654AC1EF8B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BFFB14-F3DA-4E85-BF9A-234CEC7757A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37627-971D-40B9-B832-654AC1EF8B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3BFFB14-F3DA-4E85-BF9A-234CEC7757A9}" type="datetimeFigureOut">
              <a:rPr lang="en-US" smtClean="0"/>
              <a:pPr/>
              <a:t>3/21/2024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6E37627-971D-40B9-B832-654AC1EF8B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3BFFB14-F3DA-4E85-BF9A-234CEC7757A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6E37627-971D-40B9-B832-654AC1EF8BD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3BFFB14-F3DA-4E85-BF9A-234CEC7757A9}" type="datetimeFigureOut">
              <a:rPr lang="en-US" smtClean="0"/>
              <a:pPr/>
              <a:t>3/21/2024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6E37627-971D-40B9-B832-654AC1EF8BD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3BFFB14-F3DA-4E85-BF9A-234CEC7757A9}" type="datetimeFigureOut">
              <a:rPr lang="en-US" smtClean="0"/>
              <a:pPr/>
              <a:t>3/21/2024</a:t>
            </a:fld>
            <a:endParaRPr lang="en-US"/>
          </a:p>
        </p:txBody>
      </p:sp>
      <p:sp>
        <p:nvSpPr>
          <p:cNvPr id="10" name="Slide Number Placeholder 9"/>
          <p:cNvSpPr>
            <a:spLocks noGrp="1"/>
          </p:cNvSpPr>
          <p:nvPr>
            <p:ph type="sldNum" sz="quarter" idx="16"/>
          </p:nvPr>
        </p:nvSpPr>
        <p:spPr/>
        <p:txBody>
          <a:bodyPr rtlCol="0"/>
          <a:lstStyle/>
          <a:p>
            <a:fld id="{26E37627-971D-40B9-B832-654AC1EF8BD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3BFFB14-F3DA-4E85-BF9A-234CEC7757A9}" type="datetimeFigureOut">
              <a:rPr lang="en-US" smtClean="0"/>
              <a:pPr/>
              <a:t>3/21/2024</a:t>
            </a:fld>
            <a:endParaRPr lang="en-US"/>
          </a:p>
        </p:txBody>
      </p:sp>
      <p:sp>
        <p:nvSpPr>
          <p:cNvPr id="12" name="Slide Number Placeholder 11"/>
          <p:cNvSpPr>
            <a:spLocks noGrp="1"/>
          </p:cNvSpPr>
          <p:nvPr>
            <p:ph type="sldNum" sz="quarter" idx="16"/>
          </p:nvPr>
        </p:nvSpPr>
        <p:spPr/>
        <p:txBody>
          <a:bodyPr rtlCol="0"/>
          <a:lstStyle/>
          <a:p>
            <a:fld id="{26E37627-971D-40B9-B832-654AC1EF8BD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BFFB14-F3DA-4E85-BF9A-234CEC7757A9}" type="datetimeFigureOut">
              <a:rPr lang="en-US" smtClean="0"/>
              <a:pPr/>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6E37627-971D-40B9-B832-654AC1EF8B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FFB14-F3DA-4E85-BF9A-234CEC7757A9}" type="datetimeFigureOut">
              <a:rPr lang="en-US" smtClean="0"/>
              <a:pPr/>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6E37627-971D-40B9-B832-654AC1EF8B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3BFFB14-F3DA-4E85-BF9A-234CEC7757A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6E37627-971D-40B9-B832-654AC1EF8BD3}"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3BFFB14-F3DA-4E85-BF9A-234CEC7757A9}" type="datetimeFigureOut">
              <a:rPr lang="en-US" smtClean="0"/>
              <a:pPr/>
              <a:t>3/21/2024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6E37627-971D-40B9-B832-654AC1EF8BD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3BFFB14-F3DA-4E85-BF9A-234CEC7757A9}" type="datetimeFigureOut">
              <a:rPr lang="en-US" smtClean="0"/>
              <a:pPr/>
              <a:t>3/21/2024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6E37627-971D-40B9-B832-654AC1EF8B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124200"/>
            <a:ext cx="8153400" cy="990600"/>
          </a:xfrm>
        </p:spPr>
        <p:txBody>
          <a:bodyPr/>
          <a:lstStyle/>
          <a:p>
            <a:r>
              <a:rPr lang="en-US" b="1" dirty="0" smtClean="0"/>
              <a:t>Define Stage of Design Thinking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b="1" dirty="0"/>
              <a:t>“How Might We” Questions Frame</a:t>
            </a:r>
            <a:br>
              <a:rPr lang="en-US" b="1" dirty="0"/>
            </a:br>
            <a:endParaRPr lang="en-IN" dirty="0"/>
          </a:p>
        </p:txBody>
      </p:sp>
      <p:sp>
        <p:nvSpPr>
          <p:cNvPr id="5" name="Content Placeholder 2"/>
          <p:cNvSpPr>
            <a:spLocks noGrp="1"/>
          </p:cNvSpPr>
          <p:nvPr>
            <p:ph sz="quarter" idx="1"/>
          </p:nvPr>
        </p:nvSpPr>
        <p:spPr/>
        <p:txBody>
          <a:bodyPr>
            <a:noAutofit/>
          </a:bodyPr>
          <a:lstStyle/>
          <a:p>
            <a:r>
              <a:rPr lang="en-US" sz="2400" b="1" dirty="0">
                <a:solidFill>
                  <a:srgbClr val="2B2B2B"/>
                </a:solidFill>
                <a:latin typeface="+mj-lt"/>
              </a:rPr>
              <a:t>You start using your POV by reframing the POV into a question: Instead of saying, we need to design X or Y</a:t>
            </a:r>
            <a:r>
              <a:rPr lang="en-US" sz="2400" b="1" dirty="0" smtClean="0">
                <a:solidFill>
                  <a:srgbClr val="2B2B2B"/>
                </a:solidFill>
                <a:latin typeface="+mj-lt"/>
              </a:rPr>
              <a:t>, </a:t>
            </a:r>
            <a:r>
              <a:rPr lang="en-US" sz="2400" b="1" dirty="0">
                <a:solidFill>
                  <a:srgbClr val="2B2B2B"/>
                </a:solidFill>
                <a:latin typeface="+mj-lt"/>
              </a:rPr>
              <a:t> It’s time to start using the Design Thinking Method where you ask, “How Might We</a:t>
            </a:r>
            <a:r>
              <a:rPr lang="en-US" sz="2400" b="1" dirty="0" smtClean="0">
                <a:solidFill>
                  <a:srgbClr val="2B2B2B"/>
                </a:solidFill>
                <a:latin typeface="+mj-lt"/>
              </a:rPr>
              <a:t>…?”</a:t>
            </a:r>
          </a:p>
          <a:p>
            <a:endParaRPr lang="en-IN" sz="2400" dirty="0" smtClean="0"/>
          </a:p>
          <a:p>
            <a:pPr>
              <a:buNone/>
            </a:pPr>
            <a:endParaRPr lang="en-IN" sz="2400" dirty="0"/>
          </a:p>
          <a:p>
            <a:pPr>
              <a:buNone/>
            </a:pPr>
            <a:endParaRPr lang="en-IN" sz="2400" dirty="0" smtClean="0"/>
          </a:p>
          <a:p>
            <a:endParaRPr lang="en-IN" sz="2400" dirty="0"/>
          </a:p>
          <a:p>
            <a:r>
              <a:rPr lang="en-US" sz="2400" b="1" dirty="0">
                <a:solidFill>
                  <a:srgbClr val="2B2B2B"/>
                </a:solidFill>
                <a:latin typeface="+mj-lt"/>
              </a:rPr>
              <a:t>For example: How might we… design a driverless car, which is environmentally friendly, cheap and easy for more people to share</a:t>
            </a:r>
            <a:r>
              <a:rPr lang="en-US" sz="2400" b="1" dirty="0" smtClean="0">
                <a:solidFill>
                  <a:srgbClr val="2B2B2B"/>
                </a:solidFill>
                <a:latin typeface="+mj-lt"/>
              </a:rPr>
              <a:t>?</a:t>
            </a:r>
            <a:endParaRPr lang="en-IN" sz="2400" b="1" dirty="0">
              <a:latin typeface="+mj-lt"/>
            </a:endParaRPr>
          </a:p>
        </p:txBody>
      </p:sp>
      <p:pic>
        <p:nvPicPr>
          <p:cNvPr id="6" name="Picture 5"/>
          <p:cNvPicPr>
            <a:picLocks noChangeAspect="1"/>
          </p:cNvPicPr>
          <p:nvPr/>
        </p:nvPicPr>
        <p:blipFill>
          <a:blip r:embed="rId2" cstate="print"/>
          <a:stretch>
            <a:fillRect/>
          </a:stretch>
        </p:blipFill>
        <p:spPr>
          <a:xfrm>
            <a:off x="2133600" y="3124200"/>
            <a:ext cx="4629150" cy="18669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200" b="1" dirty="0"/>
              <a:t>The How Might We question </a:t>
            </a:r>
            <a:r>
              <a:rPr lang="en-US" sz="3200" b="1" dirty="0" smtClean="0"/>
              <a:t>opens </a:t>
            </a:r>
            <a:r>
              <a:rPr lang="en-US" sz="3200" b="1" dirty="0"/>
              <a:t>up the exploration space to a range of possibilities.</a:t>
            </a:r>
            <a:endParaRPr lang="en-IN" sz="3200" b="1" dirty="0"/>
          </a:p>
        </p:txBody>
      </p:sp>
      <p:sp>
        <p:nvSpPr>
          <p:cNvPr id="5" name="Content Placeholder 2"/>
          <p:cNvSpPr>
            <a:spLocks noGrp="1"/>
          </p:cNvSpPr>
          <p:nvPr>
            <p:ph sz="quarter" idx="1"/>
          </p:nvPr>
        </p:nvSpPr>
        <p:spPr/>
        <p:txBody>
          <a:bodyPr>
            <a:normAutofit/>
          </a:bodyPr>
          <a:lstStyle/>
          <a:p>
            <a:pPr>
              <a:buFont typeface="Arial" panose="020B0604020202020204" pitchFamily="34" charset="0"/>
              <a:buChar char="•"/>
            </a:pPr>
            <a:r>
              <a:rPr lang="en-US" sz="2400" b="1" dirty="0">
                <a:solidFill>
                  <a:srgbClr val="2B2B2B"/>
                </a:solidFill>
                <a:latin typeface="var(--font-serif)"/>
              </a:rPr>
              <a:t>"How"</a:t>
            </a:r>
            <a:r>
              <a:rPr lang="en-US" sz="2400" dirty="0">
                <a:solidFill>
                  <a:srgbClr val="2B2B2B"/>
                </a:solidFill>
                <a:latin typeface="var(--font-serif)"/>
              </a:rPr>
              <a:t> suggests that we do not yet have the answer</a:t>
            </a:r>
            <a:r>
              <a:rPr lang="en-US" sz="2400" dirty="0" smtClean="0">
                <a:solidFill>
                  <a:srgbClr val="2B2B2B"/>
                </a:solidFill>
                <a:latin typeface="var(--font-serif)"/>
              </a:rPr>
              <a:t>. “How</a:t>
            </a:r>
            <a:r>
              <a:rPr lang="en-US" sz="2400" dirty="0">
                <a:solidFill>
                  <a:srgbClr val="2B2B2B"/>
                </a:solidFill>
                <a:latin typeface="var(--font-serif)"/>
              </a:rPr>
              <a:t>” helps us explore a variety of endeavors instead of merely executing on what we “think” the solution should be.</a:t>
            </a:r>
          </a:p>
          <a:p>
            <a:pPr>
              <a:buFont typeface="Arial" panose="020B0604020202020204" pitchFamily="34" charset="0"/>
              <a:buChar char="•"/>
            </a:pPr>
            <a:r>
              <a:rPr lang="en-US" sz="2400" b="1" dirty="0">
                <a:solidFill>
                  <a:srgbClr val="2B2B2B"/>
                </a:solidFill>
                <a:latin typeface="var(--font-serif)"/>
              </a:rPr>
              <a:t>"Might" </a:t>
            </a:r>
            <a:r>
              <a:rPr lang="en-US" sz="2400" dirty="0">
                <a:solidFill>
                  <a:srgbClr val="2B2B2B"/>
                </a:solidFill>
                <a:latin typeface="var(--font-serif)"/>
              </a:rPr>
              <a:t>emphasizes that our responses may only be possible solutions, not the </a:t>
            </a:r>
            <a:r>
              <a:rPr lang="en-US" sz="2400" i="1" dirty="0">
                <a:solidFill>
                  <a:srgbClr val="2B2B2B"/>
                </a:solidFill>
                <a:latin typeface="var(--font-serif)"/>
              </a:rPr>
              <a:t>only</a:t>
            </a:r>
            <a:r>
              <a:rPr lang="en-US" sz="2400" dirty="0">
                <a:solidFill>
                  <a:srgbClr val="2B2B2B"/>
                </a:solidFill>
                <a:latin typeface="var(--font-serif)"/>
              </a:rPr>
              <a:t> solution. “Might” also allows for the exploration of multiple possible solutions, not settling for the first that comes to mind.</a:t>
            </a:r>
          </a:p>
          <a:p>
            <a:pPr>
              <a:buFont typeface="Arial" panose="020B0604020202020204" pitchFamily="34" charset="0"/>
              <a:buChar char="•"/>
            </a:pPr>
            <a:r>
              <a:rPr lang="en-US" sz="2400" b="1" dirty="0">
                <a:solidFill>
                  <a:srgbClr val="2B2B2B"/>
                </a:solidFill>
                <a:latin typeface="var(--font-serif)"/>
              </a:rPr>
              <a:t>"We"</a:t>
            </a:r>
            <a:r>
              <a:rPr lang="en-US" sz="2400" dirty="0">
                <a:solidFill>
                  <a:srgbClr val="2B2B2B"/>
                </a:solidFill>
                <a:latin typeface="var(--font-serif)"/>
              </a:rPr>
              <a:t> immediately brings in the element of a collaborative effort. “We” suggests that the idea for the solution lies in our collective teamwork.</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 Of View (POV)</a:t>
            </a:r>
            <a:endParaRPr lang="en-US" b="1" dirty="0"/>
          </a:p>
        </p:txBody>
      </p:sp>
      <p:sp>
        <p:nvSpPr>
          <p:cNvPr id="5" name="Content Placeholder 2"/>
          <p:cNvSpPr txBox="1">
            <a:spLocks/>
          </p:cNvSpPr>
          <p:nvPr/>
        </p:nvSpPr>
        <p:spPr>
          <a:xfrm>
            <a:off x="381000" y="1447800"/>
            <a:ext cx="8549277" cy="399048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rgbClr val="2B2B2B"/>
                </a:solidFill>
                <a:effectLst/>
                <a:uLnTx/>
                <a:uFillTx/>
                <a:latin typeface="+mj-lt"/>
                <a:ea typeface="+mn-ea"/>
                <a:cs typeface="+mn-cs"/>
              </a:rPr>
              <a:t>A Point Of View (POV) is a meaningful and actionable problem statement, which will allow you to ideate in a goal-oriented manner.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rgbClr val="2B2B2B"/>
                </a:solidFill>
                <a:effectLst/>
                <a:uLnTx/>
                <a:uFillTx/>
                <a:latin typeface="+mj-lt"/>
                <a:ea typeface="+mn-ea"/>
                <a:cs typeface="+mn-cs"/>
              </a:rPr>
              <a:t>A POV involves reframing a design challenge into an actionable problem statement.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rgbClr val="2B2B2B"/>
                </a:solidFill>
                <a:effectLst/>
                <a:uLnTx/>
                <a:uFillTx/>
                <a:latin typeface="+mj-lt"/>
                <a:ea typeface="+mn-ea"/>
                <a:cs typeface="+mn-cs"/>
              </a:rPr>
              <a:t>You articulate a POV by combining your knowledge about the user you are designing for, his or her needs and the insights which you’ve come to know in your research or Empathize mode.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rgbClr val="2B2B2B"/>
                </a:solidFill>
                <a:effectLst/>
                <a:uLnTx/>
                <a:uFillTx/>
                <a:latin typeface="+mj-lt"/>
                <a:ea typeface="+mn-ea"/>
                <a:cs typeface="+mn-cs"/>
              </a:rPr>
              <a:t>Your POV should be an actionable problem statement.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rgbClr val="2B2B2B"/>
                </a:solidFill>
                <a:effectLst/>
                <a:uLnTx/>
                <a:uFillTx/>
                <a:latin typeface="+mj-lt"/>
                <a:ea typeface="+mn-ea"/>
                <a:cs typeface="+mn-cs"/>
              </a:rPr>
              <a:t>You articulate a POV by combining these three elements – user, need, and insight. </a:t>
            </a:r>
            <a:endParaRPr kumimoji="0" lang="en-IN" sz="2400" b="1"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p:txBody>
          <a:bodyPr>
            <a:normAutofit lnSpcReduction="10000"/>
          </a:bodyPr>
          <a:lstStyle/>
          <a:p>
            <a:r>
              <a:rPr lang="en-US" sz="2400" b="1" dirty="0">
                <a:solidFill>
                  <a:srgbClr val="2B2B2B"/>
                </a:solidFill>
                <a:latin typeface="+mj-lt"/>
              </a:rPr>
              <a:t>In the Define mode, you should end up creating an actionable problem statement which is </a:t>
            </a:r>
            <a:r>
              <a:rPr lang="en-US" sz="2400" b="1" dirty="0" smtClean="0">
                <a:solidFill>
                  <a:srgbClr val="2B2B2B"/>
                </a:solidFill>
                <a:latin typeface="+mj-lt"/>
              </a:rPr>
              <a:t>commonly </a:t>
            </a:r>
            <a:r>
              <a:rPr lang="en-US" sz="2400" b="1" dirty="0">
                <a:solidFill>
                  <a:srgbClr val="2B2B2B"/>
                </a:solidFill>
                <a:latin typeface="+mj-lt"/>
              </a:rPr>
              <a:t>known as the </a:t>
            </a:r>
            <a:r>
              <a:rPr lang="en-US" sz="2400" b="1" dirty="0" smtClean="0">
                <a:solidFill>
                  <a:srgbClr val="2B2B2B"/>
                </a:solidFill>
              </a:rPr>
              <a:t> Point Of View </a:t>
            </a:r>
            <a:r>
              <a:rPr lang="en-US" sz="2400" b="1" dirty="0" smtClean="0">
                <a:solidFill>
                  <a:srgbClr val="2B2B2B"/>
                </a:solidFill>
                <a:latin typeface="+mj-lt"/>
              </a:rPr>
              <a:t>(</a:t>
            </a:r>
            <a:r>
              <a:rPr lang="en-US" sz="2400" b="1" dirty="0">
                <a:solidFill>
                  <a:srgbClr val="2B2B2B"/>
                </a:solidFill>
                <a:latin typeface="+mj-lt"/>
              </a:rPr>
              <a:t>POV</a:t>
            </a:r>
            <a:r>
              <a:rPr lang="en-US" sz="2400" b="1" dirty="0" smtClean="0">
                <a:solidFill>
                  <a:srgbClr val="2B2B2B"/>
                </a:solidFill>
                <a:latin typeface="+mj-lt"/>
              </a:rPr>
              <a:t>).</a:t>
            </a:r>
          </a:p>
          <a:p>
            <a:r>
              <a:rPr lang="en-US" sz="2400" b="1" dirty="0">
                <a:solidFill>
                  <a:srgbClr val="2B2B2B"/>
                </a:solidFill>
                <a:latin typeface="+mj-lt"/>
              </a:rPr>
              <a:t>In the Design Thinking process, you will </a:t>
            </a:r>
            <a:r>
              <a:rPr lang="en-US" sz="2400" b="1" dirty="0" smtClean="0">
                <a:solidFill>
                  <a:srgbClr val="2B2B2B"/>
                </a:solidFill>
                <a:latin typeface="+mj-lt"/>
              </a:rPr>
              <a:t>gain </a:t>
            </a:r>
            <a:r>
              <a:rPr lang="en-US" sz="2400" b="1" dirty="0">
                <a:solidFill>
                  <a:srgbClr val="2B2B2B"/>
                </a:solidFill>
                <a:latin typeface="+mj-lt"/>
              </a:rPr>
              <a:t>insights from your research and fieldwork in the </a:t>
            </a:r>
            <a:r>
              <a:rPr lang="en-US" sz="2400" b="1" dirty="0" smtClean="0">
                <a:solidFill>
                  <a:srgbClr val="2B2B2B"/>
                </a:solidFill>
                <a:latin typeface="+mj-lt"/>
              </a:rPr>
              <a:t>Empathize </a:t>
            </a:r>
            <a:r>
              <a:rPr lang="en-US" sz="2400" b="1" dirty="0">
                <a:solidFill>
                  <a:srgbClr val="2B2B2B"/>
                </a:solidFill>
                <a:latin typeface="+mj-lt"/>
              </a:rPr>
              <a:t>mode</a:t>
            </a:r>
            <a:r>
              <a:rPr lang="en-US" sz="2400" b="1" dirty="0" smtClean="0">
                <a:solidFill>
                  <a:srgbClr val="2B2B2B"/>
                </a:solidFill>
                <a:latin typeface="+mj-lt"/>
              </a:rPr>
              <a:t>.</a:t>
            </a:r>
          </a:p>
          <a:p>
            <a:r>
              <a:rPr lang="en-US" sz="2400" b="1" dirty="0">
                <a:solidFill>
                  <a:srgbClr val="2B2B2B"/>
                </a:solidFill>
                <a:latin typeface="+mj-lt"/>
              </a:rPr>
              <a:t>Your POV should never contain any specific solution, nor should it contain any indication as to how to fulfill your users’ needs in the service, experience, or product you’re </a:t>
            </a:r>
            <a:r>
              <a:rPr lang="en-US" sz="2400" b="1" dirty="0" smtClean="0">
                <a:solidFill>
                  <a:srgbClr val="2B2B2B"/>
                </a:solidFill>
                <a:latin typeface="+mj-lt"/>
              </a:rPr>
              <a:t>designing.</a:t>
            </a:r>
          </a:p>
          <a:p>
            <a:r>
              <a:rPr lang="en-US" sz="2400" b="1" dirty="0">
                <a:solidFill>
                  <a:srgbClr val="2B2B2B"/>
                </a:solidFill>
                <a:latin typeface="+mj-lt"/>
              </a:rPr>
              <a:t>Instead, your POV should provide a wide enough scope for you and your team to start thinking about solutions which go beyond status quo</a:t>
            </a:r>
            <a:r>
              <a:rPr lang="en-US" sz="2400" b="1" dirty="0" smtClean="0">
                <a:solidFill>
                  <a:srgbClr val="2B2B2B"/>
                </a:solidFill>
                <a:latin typeface="+mj-lt"/>
              </a:rPr>
              <a:t>.</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04800"/>
            <a:ext cx="8229600" cy="1143000"/>
          </a:xfrm>
        </p:spPr>
        <p:txBody>
          <a:bodyPr>
            <a:normAutofit fontScale="90000"/>
          </a:bodyPr>
          <a:lstStyle/>
          <a:p>
            <a:r>
              <a:rPr lang="en-US" b="1" dirty="0" smtClean="0"/>
              <a:t>Step 1: How </a:t>
            </a:r>
            <a:r>
              <a:rPr lang="en-US" b="1" dirty="0"/>
              <a:t>do you Define your Point Of View?</a:t>
            </a:r>
            <a:br>
              <a:rPr lang="en-US" b="1" dirty="0"/>
            </a:br>
            <a:endParaRPr lang="en-IN" dirty="0"/>
          </a:p>
        </p:txBody>
      </p:sp>
      <p:sp>
        <p:nvSpPr>
          <p:cNvPr id="5" name="Content Placeholder 2"/>
          <p:cNvSpPr>
            <a:spLocks noGrp="1"/>
          </p:cNvSpPr>
          <p:nvPr>
            <p:ph sz="quarter" idx="1"/>
          </p:nvPr>
        </p:nvSpPr>
        <p:spPr>
          <a:xfrm>
            <a:off x="304800" y="1676400"/>
            <a:ext cx="8534400" cy="4525963"/>
          </a:xfrm>
        </p:spPr>
        <p:txBody>
          <a:bodyPr>
            <a:noAutofit/>
          </a:bodyPr>
          <a:lstStyle/>
          <a:p>
            <a:r>
              <a:rPr lang="en-US" sz="2400" b="1" dirty="0">
                <a:solidFill>
                  <a:srgbClr val="2B2B2B"/>
                </a:solidFill>
                <a:latin typeface="+mj-lt"/>
              </a:rPr>
              <a:t>Define the </a:t>
            </a:r>
            <a:r>
              <a:rPr lang="en-US" sz="2400" b="1" dirty="0" smtClean="0">
                <a:solidFill>
                  <a:srgbClr val="2B2B2B"/>
                </a:solidFill>
                <a:latin typeface="+mj-lt"/>
              </a:rPr>
              <a:t>type</a:t>
            </a:r>
            <a:r>
              <a:rPr lang="en-US" sz="2400" b="1" dirty="0">
                <a:solidFill>
                  <a:srgbClr val="2B2B2B"/>
                </a:solidFill>
                <a:latin typeface="+mj-lt"/>
              </a:rPr>
              <a:t> of person you are designing for – your user. For example, you could define the user by developing one or more </a:t>
            </a:r>
            <a:r>
              <a:rPr lang="en-US" sz="2400" b="1" dirty="0" smtClean="0">
                <a:solidFill>
                  <a:srgbClr val="2B2B2B"/>
                </a:solidFill>
                <a:latin typeface="+mj-lt"/>
              </a:rPr>
              <a:t>Persona, empathy </a:t>
            </a:r>
            <a:r>
              <a:rPr lang="en-US" sz="2400" b="1" dirty="0">
                <a:solidFill>
                  <a:srgbClr val="2B2B2B"/>
                </a:solidFill>
                <a:latin typeface="+mj-lt"/>
              </a:rPr>
              <a:t>maps and other methods, which help you to understand and </a:t>
            </a:r>
            <a:r>
              <a:rPr lang="en-US" sz="2400" b="1" dirty="0" smtClean="0">
                <a:solidFill>
                  <a:srgbClr val="2B2B2B"/>
                </a:solidFill>
                <a:latin typeface="+mj-lt"/>
              </a:rPr>
              <a:t>crystallize </a:t>
            </a:r>
            <a:r>
              <a:rPr lang="en-US" sz="2400" b="1" dirty="0">
                <a:solidFill>
                  <a:srgbClr val="2B2B2B"/>
                </a:solidFill>
                <a:latin typeface="+mj-lt"/>
              </a:rPr>
              <a:t>your research results – observations, interviews, fieldwork, etc.</a:t>
            </a:r>
          </a:p>
          <a:p>
            <a:r>
              <a:rPr lang="en-US" sz="2400" b="1" dirty="0">
                <a:solidFill>
                  <a:srgbClr val="2B2B2B"/>
                </a:solidFill>
                <a:latin typeface="+mj-lt"/>
              </a:rPr>
              <a:t>Select the most essential needs</a:t>
            </a:r>
            <a:r>
              <a:rPr lang="en-US" sz="2400" b="1" i="1" dirty="0">
                <a:solidFill>
                  <a:srgbClr val="2B2B2B"/>
                </a:solidFill>
                <a:latin typeface="+mj-lt"/>
              </a:rPr>
              <a:t>,</a:t>
            </a:r>
            <a:r>
              <a:rPr lang="en-US" sz="2400" b="1" dirty="0">
                <a:solidFill>
                  <a:srgbClr val="2B2B2B"/>
                </a:solidFill>
                <a:latin typeface="+mj-lt"/>
              </a:rPr>
              <a:t> which are the most important to fulfill. Again, extract and </a:t>
            </a:r>
            <a:r>
              <a:rPr lang="en-US" sz="2400" b="1" dirty="0" smtClean="0">
                <a:solidFill>
                  <a:srgbClr val="2B2B2B"/>
                </a:solidFill>
                <a:latin typeface="+mj-lt"/>
              </a:rPr>
              <a:t>synthesize </a:t>
            </a:r>
            <a:r>
              <a:rPr lang="en-US" sz="2400" b="1" dirty="0">
                <a:solidFill>
                  <a:srgbClr val="2B2B2B"/>
                </a:solidFill>
                <a:latin typeface="+mj-lt"/>
              </a:rPr>
              <a:t>the needs you’ve found in your observations, research, fieldwork, and interviews. </a:t>
            </a:r>
          </a:p>
          <a:p>
            <a:r>
              <a:rPr lang="en-US" sz="2400" b="1" dirty="0">
                <a:solidFill>
                  <a:srgbClr val="2B2B2B"/>
                </a:solidFill>
                <a:latin typeface="+mj-lt"/>
              </a:rPr>
              <a:t>Work to express the insights developed through the synthesis of your gathered information. The insight should typically not be a reason for the need, but rather a </a:t>
            </a:r>
            <a:r>
              <a:rPr lang="en-US" sz="2400" b="1" dirty="0" smtClean="0">
                <a:solidFill>
                  <a:srgbClr val="2B2B2B"/>
                </a:solidFill>
                <a:latin typeface="+mj-lt"/>
              </a:rPr>
              <a:t>synthesized </a:t>
            </a:r>
            <a:r>
              <a:rPr lang="en-US" sz="2400" b="1" dirty="0">
                <a:solidFill>
                  <a:srgbClr val="2B2B2B"/>
                </a:solidFill>
                <a:latin typeface="+mj-lt"/>
              </a:rPr>
              <a:t>statement that you can leverage in your designing solution.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Step 2 : Write your definitions</a:t>
            </a:r>
            <a:endParaRPr lang="en-US" b="1" dirty="0"/>
          </a:p>
        </p:txBody>
      </p:sp>
      <p:sp>
        <p:nvSpPr>
          <p:cNvPr id="4" name="Text Box 2"/>
          <p:cNvSpPr txBox="1">
            <a:spLocks noGrp="1"/>
          </p:cNvSpPr>
          <p:nvPr>
            <p:ph sz="quarter" idx="1"/>
          </p:nvPr>
        </p:nvSpPr>
        <p:spPr>
          <a:prstGeom prst="rect">
            <a:avLst/>
          </a:prstGeom>
          <a:noFill/>
        </p:spPr>
        <p:txBody>
          <a:bodyPr wrap="square" rtlCol="0">
            <a:noAutofit/>
          </a:bodyPr>
          <a:lstStyle/>
          <a:p>
            <a:r>
              <a:rPr lang="en-US" sz="2800" b="1" dirty="0">
                <a:solidFill>
                  <a:schemeClr val="accent1">
                    <a:lumMod val="75000"/>
                  </a:schemeClr>
                </a:solidFill>
              </a:rPr>
              <a:t>User</a:t>
            </a:r>
            <a:r>
              <a:rPr lang="en-IN" altLang="en-US" sz="2800" b="1" dirty="0" smtClean="0">
                <a:solidFill>
                  <a:schemeClr val="accent1">
                    <a:lumMod val="75000"/>
                  </a:schemeClr>
                </a:solidFill>
              </a:rPr>
              <a:t>: </a:t>
            </a:r>
            <a:r>
              <a:rPr lang="en-IN" altLang="en-US" sz="2800" b="1" dirty="0" err="1" smtClean="0">
                <a:solidFill>
                  <a:schemeClr val="tx1"/>
                </a:solidFill>
              </a:rPr>
              <a:t>Deﬁne</a:t>
            </a:r>
            <a:r>
              <a:rPr lang="en-IN" altLang="en-US" sz="2800" b="1" dirty="0" smtClean="0">
                <a:solidFill>
                  <a:schemeClr val="tx1"/>
                </a:solidFill>
              </a:rPr>
              <a:t> </a:t>
            </a:r>
            <a:r>
              <a:rPr lang="en-IN" altLang="en-US" sz="2800" b="1" dirty="0">
                <a:solidFill>
                  <a:schemeClr val="tx1"/>
                </a:solidFill>
              </a:rPr>
              <a:t>the type of person you are designing for – your user. For example, you could </a:t>
            </a:r>
            <a:r>
              <a:rPr lang="en-IN" altLang="en-US" sz="2800" b="1" dirty="0" err="1">
                <a:solidFill>
                  <a:schemeClr val="tx1"/>
                </a:solidFill>
              </a:rPr>
              <a:t>deﬁne</a:t>
            </a:r>
            <a:r>
              <a:rPr lang="en-IN" altLang="en-US" sz="2800" b="1" dirty="0">
                <a:solidFill>
                  <a:schemeClr val="tx1"/>
                </a:solidFill>
              </a:rPr>
              <a:t> the user by developing one or more personas, by using </a:t>
            </a:r>
            <a:r>
              <a:rPr lang="en-IN" altLang="en-US" sz="2800" b="1" dirty="0" smtClean="0">
                <a:solidFill>
                  <a:schemeClr val="tx1"/>
                </a:solidFill>
              </a:rPr>
              <a:t>affinity </a:t>
            </a:r>
            <a:r>
              <a:rPr lang="en-IN" altLang="en-US" sz="2800" b="1" dirty="0">
                <a:solidFill>
                  <a:schemeClr val="tx1"/>
                </a:solidFill>
              </a:rPr>
              <a:t>diagrams, empathy maps, personas and other methods, which help you to understand and crystallise your research results – observations, interviews, </a:t>
            </a:r>
            <a:r>
              <a:rPr lang="en-IN" altLang="en-US" sz="2800" b="1" dirty="0" smtClean="0"/>
              <a:t>field-</a:t>
            </a:r>
            <a:r>
              <a:rPr lang="en-IN" altLang="en-US" sz="2800" b="1" dirty="0" smtClean="0">
                <a:solidFill>
                  <a:schemeClr val="tx1"/>
                </a:solidFill>
              </a:rPr>
              <a:t>work</a:t>
            </a:r>
            <a:r>
              <a:rPr lang="en-IN" altLang="en-US" sz="2800" b="1" dirty="0">
                <a:solidFill>
                  <a:schemeClr val="tx1"/>
                </a:solidFill>
              </a:rPr>
              <a:t>, etc</a:t>
            </a:r>
          </a:p>
          <a:p>
            <a:r>
              <a:rPr lang="en-IN" altLang="en-US" sz="2800" b="1" dirty="0" smtClean="0">
                <a:solidFill>
                  <a:schemeClr val="accent1">
                    <a:lumMod val="75000"/>
                  </a:schemeClr>
                </a:solidFill>
              </a:rPr>
              <a:t>Needs: </a:t>
            </a:r>
            <a:r>
              <a:rPr lang="en-IN" altLang="en-US" sz="2800" b="1" dirty="0" smtClean="0">
                <a:solidFill>
                  <a:schemeClr val="tx1"/>
                </a:solidFill>
              </a:rPr>
              <a:t>Select </a:t>
            </a:r>
            <a:r>
              <a:rPr lang="en-IN" altLang="en-US" sz="2800" b="1" dirty="0">
                <a:solidFill>
                  <a:schemeClr val="tx1"/>
                </a:solidFill>
              </a:rPr>
              <a:t>the most essential needs, which are the most important to </a:t>
            </a:r>
            <a:r>
              <a:rPr lang="en-IN" altLang="en-US" sz="2800" b="1" dirty="0" smtClean="0">
                <a:solidFill>
                  <a:schemeClr val="tx1"/>
                </a:solidFill>
              </a:rPr>
              <a:t>full- </a:t>
            </a:r>
            <a:r>
              <a:rPr lang="en-IN" altLang="en-US" sz="2800" b="1" dirty="0" err="1" smtClean="0">
                <a:solidFill>
                  <a:schemeClr val="tx1"/>
                </a:solidFill>
              </a:rPr>
              <a:t>ﬁll</a:t>
            </a:r>
            <a:r>
              <a:rPr lang="en-IN" altLang="en-US" sz="2800" b="1" dirty="0">
                <a:solidFill>
                  <a:schemeClr val="tx1"/>
                </a:solidFill>
              </a:rPr>
              <a:t>. Again, extract and synthesise the needs you’ve found in your observations, research, </a:t>
            </a:r>
            <a:r>
              <a:rPr lang="en-IN" altLang="en-US" sz="2800" b="1" dirty="0" err="1" smtClean="0">
                <a:solidFill>
                  <a:schemeClr val="tx1"/>
                </a:solidFill>
              </a:rPr>
              <a:t>ﬁeld</a:t>
            </a:r>
            <a:r>
              <a:rPr lang="en-IN" altLang="en-US" sz="2800" b="1" dirty="0" smtClean="0">
                <a:solidFill>
                  <a:schemeClr val="tx1"/>
                </a:solidFill>
              </a:rPr>
              <a:t>-work</a:t>
            </a:r>
            <a:r>
              <a:rPr lang="en-IN" altLang="en-US" sz="2800" b="1" dirty="0">
                <a:solidFill>
                  <a:schemeClr val="tx1"/>
                </a:solidFill>
              </a:rPr>
              <a:t>, and interviews.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Grp="1"/>
          </p:cNvSpPr>
          <p:nvPr>
            <p:ph sz="quarter" idx="1"/>
          </p:nvPr>
        </p:nvSpPr>
        <p:spPr>
          <a:xfrm>
            <a:off x="609600" y="2057400"/>
            <a:ext cx="8153400" cy="4495800"/>
          </a:xfrm>
          <a:prstGeom prst="rect">
            <a:avLst/>
          </a:prstGeom>
          <a:noFill/>
        </p:spPr>
        <p:txBody>
          <a:bodyPr wrap="square" rtlCol="0">
            <a:noAutofit/>
          </a:bodyPr>
          <a:lstStyle/>
          <a:p>
            <a:r>
              <a:rPr lang="en-US" sz="2800" b="1" dirty="0">
                <a:solidFill>
                  <a:srgbClr val="0070C0"/>
                </a:solidFill>
              </a:rPr>
              <a:t>Insights</a:t>
            </a:r>
            <a:r>
              <a:rPr lang="en-IN" altLang="en-US" sz="2800" b="1" dirty="0" smtClean="0">
                <a:solidFill>
                  <a:srgbClr val="0070C0"/>
                </a:solidFill>
              </a:rPr>
              <a:t>:</a:t>
            </a:r>
            <a:r>
              <a:rPr lang="en-IN" altLang="en-US" sz="2800" b="1" dirty="0" smtClean="0">
                <a:solidFill>
                  <a:schemeClr val="tx1"/>
                </a:solidFill>
              </a:rPr>
              <a:t> </a:t>
            </a:r>
            <a:r>
              <a:rPr lang="en-IN" altLang="en-US" sz="2800" b="1" dirty="0">
                <a:solidFill>
                  <a:schemeClr val="tx1"/>
                </a:solidFill>
              </a:rPr>
              <a:t>Work to express the insights developed through the synthesis of your gathered information. The insight should typically not be a reason for the need, but rather a synthesised statement that you can leverage in your designing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57200"/>
            <a:ext cx="8229600" cy="1143000"/>
          </a:xfrm>
        </p:spPr>
        <p:txBody>
          <a:bodyPr>
            <a:normAutofit fontScale="90000"/>
          </a:bodyPr>
          <a:lstStyle/>
          <a:p>
            <a:r>
              <a:rPr lang="en-US" b="1" dirty="0"/>
              <a:t/>
            </a:r>
            <a:br>
              <a:rPr lang="en-US" b="1" dirty="0"/>
            </a:br>
            <a:r>
              <a:rPr lang="en-US" b="1" dirty="0" smtClean="0"/>
              <a:t>Point </a:t>
            </a:r>
            <a:r>
              <a:rPr lang="en-US" b="1" dirty="0"/>
              <a:t>Of View </a:t>
            </a:r>
            <a:r>
              <a:rPr lang="en-US" b="1" dirty="0" smtClean="0"/>
              <a:t>template:</a:t>
            </a:r>
            <a:r>
              <a:rPr lang="en-US" b="1" dirty="0"/>
              <a:t/>
            </a:r>
            <a:br>
              <a:rPr lang="en-US" b="1" dirty="0"/>
            </a:br>
            <a:r>
              <a:rPr lang="en-US" b="1" dirty="0"/>
              <a:t/>
            </a:r>
            <a:br>
              <a:rPr lang="en-US" b="1" dirty="0"/>
            </a:br>
            <a:endParaRPr lang="en-IN" b="1" dirty="0"/>
          </a:p>
        </p:txBody>
      </p:sp>
      <p:pic>
        <p:nvPicPr>
          <p:cNvPr id="5" name="Picture 2" descr="https://public-media.interaction-design.org/images/uploads/653bfb2401c80aaca7d8ce13c26c6f4d.jpg"/>
          <p:cNvPicPr>
            <a:picLocks noGrp="1" noChangeAspect="1" noChangeArrowheads="1"/>
          </p:cNvPicPr>
          <p:nvPr>
            <p:ph sz="quarter" idx="1"/>
          </p:nvPr>
        </p:nvPicPr>
        <p:blipFill rotWithShape="1">
          <a:blip r:embed="rId2" cstate="print">
            <a:extLst>
              <a:ext uri="{28A0092B-C50C-407E-A947-70E740481C1C}">
                <a14:useLocalDpi xmlns="" xmlns:a14="http://schemas.microsoft.com/office/drawing/2010/main" val="0"/>
              </a:ext>
            </a:extLst>
          </a:blip>
          <a:stretch/>
        </p:blipFill>
        <p:spPr bwMode="auto">
          <a:xfrm>
            <a:off x="1077464" y="1600200"/>
            <a:ext cx="7224021" cy="4495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457200"/>
            <a:ext cx="8153400" cy="990600"/>
          </a:xfrm>
        </p:spPr>
        <p:txBody>
          <a:bodyPr>
            <a:normAutofit fontScale="90000"/>
          </a:bodyPr>
          <a:lstStyle/>
          <a:p>
            <a:r>
              <a:rPr lang="en-IN" b="1" dirty="0"/>
              <a:t>Step 3 – POV </a:t>
            </a:r>
            <a:r>
              <a:rPr lang="en-IN" b="1" dirty="0" err="1"/>
              <a:t>Madlib</a:t>
            </a:r>
            <a:r>
              <a:rPr lang="en-IN" b="1" dirty="0"/>
              <a:t/>
            </a:r>
            <a:br>
              <a:rPr lang="en-IN" b="1" dirty="0"/>
            </a:br>
            <a:endParaRPr lang="en-IN" dirty="0"/>
          </a:p>
        </p:txBody>
      </p:sp>
      <p:sp>
        <p:nvSpPr>
          <p:cNvPr id="5" name="Content Placeholder 2"/>
          <p:cNvSpPr>
            <a:spLocks noGrp="1"/>
          </p:cNvSpPr>
          <p:nvPr>
            <p:ph sz="quarter" idx="1"/>
          </p:nvPr>
        </p:nvSpPr>
        <p:spPr>
          <a:xfrm>
            <a:off x="381000" y="1524000"/>
            <a:ext cx="8458200" cy="4525963"/>
          </a:xfrm>
        </p:spPr>
        <p:txBody>
          <a:bodyPr/>
          <a:lstStyle/>
          <a:p>
            <a:r>
              <a:rPr lang="en-US" dirty="0"/>
              <a:t>You can articulate a POV by combining these three elements – </a:t>
            </a:r>
            <a:r>
              <a:rPr lang="en-US" b="1" dirty="0"/>
              <a:t>user, need, and insight </a:t>
            </a:r>
            <a:r>
              <a:rPr lang="en-US" dirty="0"/>
              <a:t>– as an actionable problem </a:t>
            </a:r>
            <a:r>
              <a:rPr lang="en-US" dirty="0" smtClean="0"/>
              <a:t>statement. </a:t>
            </a:r>
            <a:r>
              <a:rPr lang="en-US" dirty="0"/>
              <a:t>You can articulate your POV by inserting your information about your user, the needs and your insights in the following sentence:</a:t>
            </a:r>
          </a:p>
          <a:p>
            <a:r>
              <a:rPr lang="en-US" dirty="0"/>
              <a:t>[</a:t>
            </a:r>
            <a:r>
              <a:rPr lang="en-US" b="1" dirty="0"/>
              <a:t>User</a:t>
            </a:r>
            <a:r>
              <a:rPr lang="en-US" dirty="0"/>
              <a:t> . . . (descriptive)] needs [</a:t>
            </a:r>
            <a:r>
              <a:rPr lang="en-US" b="1" dirty="0"/>
              <a:t>Need</a:t>
            </a:r>
            <a:r>
              <a:rPr lang="en-US" dirty="0"/>
              <a:t> . . . (verb)] because [</a:t>
            </a:r>
            <a:r>
              <a:rPr lang="en-US" b="1" dirty="0"/>
              <a:t>Insight</a:t>
            </a:r>
            <a:r>
              <a:rPr lang="en-US" dirty="0"/>
              <a:t> . . . (compelling</a:t>
            </a:r>
            <a:r>
              <a:rPr lang="en-US" dirty="0" smtClean="0"/>
              <a:t>)]</a:t>
            </a:r>
            <a:endParaRPr lang="en-US" dirty="0"/>
          </a:p>
        </p:txBody>
      </p:sp>
      <p:pic>
        <p:nvPicPr>
          <p:cNvPr id="6" name="Picture 5"/>
          <p:cNvPicPr>
            <a:picLocks noChangeAspect="1"/>
          </p:cNvPicPr>
          <p:nvPr/>
        </p:nvPicPr>
        <p:blipFill>
          <a:blip r:embed="rId2" cstate="print"/>
          <a:stretch>
            <a:fillRect/>
          </a:stretch>
        </p:blipFill>
        <p:spPr>
          <a:xfrm>
            <a:off x="0" y="5181600"/>
            <a:ext cx="9144000" cy="1676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b="1" dirty="0"/>
              <a:t>Step 4 – Make Sure That Your Point Of View is One That:</a:t>
            </a:r>
          </a:p>
        </p:txBody>
      </p:sp>
      <p:sp>
        <p:nvSpPr>
          <p:cNvPr id="5" name="Content Placeholder 2"/>
          <p:cNvSpPr>
            <a:spLocks noGrp="1"/>
          </p:cNvSpPr>
          <p:nvPr>
            <p:ph sz="quarter" idx="1"/>
          </p:nvPr>
        </p:nvSpPr>
        <p:spPr/>
        <p:txBody>
          <a:bodyPr>
            <a:normAutofit/>
          </a:bodyPr>
          <a:lstStyle/>
          <a:p>
            <a:pPr>
              <a:buFont typeface="Arial" panose="020B0604020202020204" pitchFamily="34" charset="0"/>
              <a:buChar char="•"/>
            </a:pPr>
            <a:r>
              <a:rPr lang="en-US" sz="2800" b="1" dirty="0">
                <a:solidFill>
                  <a:srgbClr val="2B2B2B"/>
                </a:solidFill>
                <a:latin typeface="+mj-lt"/>
              </a:rPr>
              <a:t>Provides a </a:t>
            </a:r>
            <a:r>
              <a:rPr lang="en-US" sz="2800" b="1" dirty="0" smtClean="0">
                <a:solidFill>
                  <a:srgbClr val="2B2B2B"/>
                </a:solidFill>
                <a:latin typeface="+mj-lt"/>
              </a:rPr>
              <a:t>Clear focus</a:t>
            </a:r>
            <a:r>
              <a:rPr lang="en-US" sz="2800" b="1" dirty="0">
                <a:solidFill>
                  <a:srgbClr val="2B2B2B"/>
                </a:solidFill>
                <a:latin typeface="+mj-lt"/>
              </a:rPr>
              <a:t>.</a:t>
            </a:r>
          </a:p>
          <a:p>
            <a:pPr>
              <a:buFont typeface="Arial" panose="020B0604020202020204" pitchFamily="34" charset="0"/>
              <a:buChar char="•"/>
            </a:pPr>
            <a:r>
              <a:rPr lang="en-US" sz="2800" b="1" dirty="0">
                <a:solidFill>
                  <a:srgbClr val="2B2B2B"/>
                </a:solidFill>
                <a:latin typeface="+mj-lt"/>
              </a:rPr>
              <a:t>Frames the problem as a problem statement.</a:t>
            </a:r>
          </a:p>
          <a:p>
            <a:pPr>
              <a:buFont typeface="Arial" panose="020B0604020202020204" pitchFamily="34" charset="0"/>
              <a:buChar char="•"/>
            </a:pPr>
            <a:r>
              <a:rPr lang="en-US" sz="2800" b="1" dirty="0">
                <a:solidFill>
                  <a:srgbClr val="2B2B2B"/>
                </a:solidFill>
                <a:latin typeface="+mj-lt"/>
              </a:rPr>
              <a:t>Inspires your team.</a:t>
            </a:r>
          </a:p>
          <a:p>
            <a:pPr>
              <a:buFont typeface="Arial" panose="020B0604020202020204" pitchFamily="34" charset="0"/>
              <a:buChar char="•"/>
            </a:pPr>
            <a:r>
              <a:rPr lang="en-US" sz="2800" b="1" dirty="0">
                <a:solidFill>
                  <a:srgbClr val="2B2B2B"/>
                </a:solidFill>
                <a:latin typeface="+mj-lt"/>
              </a:rPr>
              <a:t>Guides your </a:t>
            </a:r>
            <a:r>
              <a:rPr lang="en-US" sz="2800" b="1" dirty="0" smtClean="0">
                <a:solidFill>
                  <a:srgbClr val="2B2B2B"/>
                </a:solidFill>
                <a:latin typeface="+mj-lt"/>
              </a:rPr>
              <a:t> Innovation.</a:t>
            </a:r>
            <a:endParaRPr lang="en-US" sz="2800" b="1" dirty="0">
              <a:solidFill>
                <a:srgbClr val="2B2B2B"/>
              </a:solidFill>
              <a:latin typeface="+mj-lt"/>
            </a:endParaRPr>
          </a:p>
          <a:p>
            <a:pPr>
              <a:buFont typeface="Arial" panose="020B0604020202020204" pitchFamily="34" charset="0"/>
              <a:buChar char="•"/>
            </a:pPr>
            <a:r>
              <a:rPr lang="en-US" sz="2800" b="1" dirty="0">
                <a:solidFill>
                  <a:srgbClr val="2B2B2B"/>
                </a:solidFill>
                <a:latin typeface="+mj-lt"/>
              </a:rPr>
              <a:t>Informs criteria for evaluating competing ideas</a:t>
            </a:r>
            <a:r>
              <a:rPr lang="en-US" sz="2800" b="1" dirty="0" smtClean="0">
                <a:solidFill>
                  <a:srgbClr val="2B2B2B"/>
                </a:solidFill>
                <a:latin typeface="+mj-lt"/>
              </a:rPr>
              <a:t>.</a:t>
            </a:r>
            <a:endParaRPr lang="en-US" sz="2800" b="1" dirty="0">
              <a:solidFill>
                <a:srgbClr val="2B2B2B"/>
              </a:solidFill>
              <a:latin typeface="+mj-lt"/>
            </a:endParaRPr>
          </a:p>
          <a:p>
            <a:pPr>
              <a:buFont typeface="Arial" panose="020B0604020202020204" pitchFamily="34" charset="0"/>
              <a:buChar char="•"/>
            </a:pPr>
            <a:r>
              <a:rPr lang="en-US" sz="2800" b="1" dirty="0">
                <a:solidFill>
                  <a:srgbClr val="2B2B2B"/>
                </a:solidFill>
                <a:latin typeface="+mj-lt"/>
              </a:rPr>
              <a:t>Is valid, insightful, actionable, unique, </a:t>
            </a:r>
            <a:r>
              <a:rPr lang="en-US" sz="2800" b="1" dirty="0" smtClean="0">
                <a:solidFill>
                  <a:srgbClr val="2B2B2B"/>
                </a:solidFill>
                <a:latin typeface="+mj-lt"/>
              </a:rPr>
              <a:t>clear, </a:t>
            </a:r>
            <a:r>
              <a:rPr lang="en-US" sz="2800" b="1" dirty="0">
                <a:solidFill>
                  <a:srgbClr val="2B2B2B"/>
                </a:solidFill>
                <a:latin typeface="+mj-lt"/>
              </a:rPr>
              <a:t>meaningful, and exciting</a:t>
            </a:r>
            <a:r>
              <a:rPr lang="en-US" sz="2800" b="1" dirty="0" smtClean="0">
                <a:solidFill>
                  <a:srgbClr val="2B2B2B"/>
                </a:solidFill>
                <a:latin typeface="+mj-lt"/>
              </a:rPr>
              <a:t>.</a:t>
            </a:r>
            <a:endParaRPr lang="en-US" sz="2800" b="1" dirty="0">
              <a:solidFill>
                <a:srgbClr val="2B2B2B"/>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 y="1981200"/>
            <a:ext cx="8516529" cy="24765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2400" b="1" i="0" u="none" strike="noStrike" kern="1200" cap="none" spc="0" normalizeH="0" baseline="0" noProof="0" dirty="0" smtClean="0">
                <a:ln>
                  <a:noFill/>
                </a:ln>
                <a:solidFill>
                  <a:schemeClr val="tx1"/>
                </a:solidFill>
                <a:effectLst/>
                <a:uLnTx/>
                <a:uFillTx/>
                <a:latin typeface="+mj-lt"/>
                <a:ea typeface="+mn-ea"/>
                <a:cs typeface="+mn-cs"/>
              </a:rPr>
              <a:t>The define stage is the second step in the design thinking process, following the empathize stage. It's where you take all the information you gathered about your users in the empathize stage and turn it into a clear, actionable problem statement.</a:t>
            </a:r>
            <a:r>
              <a:rPr kumimoji="0" lang="en-US" sz="2400" b="0" i="0" u="none" strike="noStrike" kern="1200" cap="none" spc="0" normalizeH="0" baseline="0" noProof="0" dirty="0" smtClean="0">
                <a:ln>
                  <a:noFill/>
                </a:ln>
                <a:solidFill>
                  <a:schemeClr val="tx1"/>
                </a:solidFill>
                <a:effectLst/>
                <a:uLnTx/>
                <a:uFillTx/>
                <a:latin typeface="+mj-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1"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2400" b="1" i="0" u="none" strike="noStrike" kern="1200" cap="none" spc="0" normalizeH="0" baseline="0" noProof="0" dirty="0" smtClean="0">
                <a:ln>
                  <a:noFill/>
                </a:ln>
                <a:solidFill>
                  <a:schemeClr val="tx1"/>
                </a:solidFill>
                <a:effectLst/>
                <a:uLnTx/>
                <a:uFillTx/>
                <a:latin typeface="+mj-lt"/>
                <a:ea typeface="+mn-ea"/>
                <a:cs typeface="+mn-cs"/>
              </a:rPr>
              <a:t>We take the raw data from the Empathize Stage and refine it into actionable insights. Through analysis and synthesis, we identify the central challenges faced by users. Finally, we translate these challenges into a clear problem statement that becomes the cornerstone for the design process</a:t>
            </a:r>
            <a:endParaRPr kumimoji="0" lang="en-IN" sz="2400" b="1"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304800"/>
            <a:ext cx="8153400" cy="990600"/>
          </a:xfrm>
        </p:spPr>
        <p:txBody>
          <a:bodyPr/>
          <a:lstStyle/>
          <a:p>
            <a:r>
              <a:rPr lang="en-US" b="1" dirty="0" smtClean="0"/>
              <a:t>Example</a:t>
            </a:r>
            <a:r>
              <a:rPr lang="en-US" b="1" dirty="0"/>
              <a:t>, if </a:t>
            </a:r>
            <a:r>
              <a:rPr lang="en-US" b="1" dirty="0" smtClean="0"/>
              <a:t>POV :</a:t>
            </a:r>
            <a:endParaRPr lang="en-IN" b="1" dirty="0"/>
          </a:p>
        </p:txBody>
      </p:sp>
      <p:sp>
        <p:nvSpPr>
          <p:cNvPr id="5" name="Content Placeholder 2"/>
          <p:cNvSpPr>
            <a:spLocks noGrp="1"/>
          </p:cNvSpPr>
          <p:nvPr>
            <p:ph sz="quarter" idx="1"/>
          </p:nvPr>
        </p:nvSpPr>
        <p:spPr/>
        <p:txBody>
          <a:bodyPr>
            <a:normAutofit fontScale="92500" lnSpcReduction="10000"/>
          </a:bodyPr>
          <a:lstStyle/>
          <a:p>
            <a:r>
              <a:rPr lang="en-US" sz="2000" dirty="0" smtClean="0">
                <a:solidFill>
                  <a:srgbClr val="2B2B2B"/>
                </a:solidFill>
              </a:rPr>
              <a:t>“</a:t>
            </a:r>
            <a:r>
              <a:rPr lang="en-US" sz="2800" b="1" dirty="0" smtClean="0">
                <a:solidFill>
                  <a:srgbClr val="2B2B2B"/>
                </a:solidFill>
                <a:latin typeface="+mj-lt"/>
              </a:rPr>
              <a:t>Teenagers need… to eat nutritious food… in order to thrive and grow in a healthy way.“</a:t>
            </a:r>
          </a:p>
          <a:p>
            <a:r>
              <a:rPr lang="en-US" sz="2800" b="1" dirty="0" smtClean="0">
                <a:solidFill>
                  <a:srgbClr val="2B2B2B"/>
                </a:solidFill>
                <a:latin typeface="+mj-lt"/>
              </a:rPr>
              <a:t>The </a:t>
            </a:r>
            <a:r>
              <a:rPr lang="en-US" sz="2800" b="1" dirty="0">
                <a:solidFill>
                  <a:srgbClr val="2B2B2B"/>
                </a:solidFill>
                <a:latin typeface="+mj-lt"/>
              </a:rPr>
              <a:t>HMW question may go as follows:</a:t>
            </a:r>
          </a:p>
          <a:p>
            <a:r>
              <a:rPr lang="en-US" sz="2800" b="1" dirty="0">
                <a:solidFill>
                  <a:srgbClr val="2B2B2B"/>
                </a:solidFill>
                <a:latin typeface="+mj-lt"/>
              </a:rPr>
              <a:t>How Might We make healthy eating appealing to </a:t>
            </a:r>
            <a:r>
              <a:rPr lang="en-US" sz="2800" b="1" dirty="0" smtClean="0">
                <a:solidFill>
                  <a:srgbClr val="2B2B2B"/>
                </a:solidFill>
                <a:latin typeface="+mj-lt"/>
              </a:rPr>
              <a:t>Teenagers?</a:t>
            </a:r>
            <a:endParaRPr lang="en-US" sz="2800" b="1" dirty="0">
              <a:solidFill>
                <a:srgbClr val="2B2B2B"/>
              </a:solidFill>
              <a:latin typeface="+mj-lt"/>
            </a:endParaRPr>
          </a:p>
          <a:p>
            <a:r>
              <a:rPr lang="en-US" sz="2800" b="1" dirty="0">
                <a:solidFill>
                  <a:srgbClr val="2B2B2B"/>
                </a:solidFill>
                <a:latin typeface="+mj-lt"/>
              </a:rPr>
              <a:t>How Might We inspire </a:t>
            </a:r>
            <a:r>
              <a:rPr lang="en-US" sz="2800" b="1" dirty="0" smtClean="0">
                <a:solidFill>
                  <a:srgbClr val="2B2B2B"/>
                </a:solidFill>
                <a:latin typeface="+mj-lt"/>
              </a:rPr>
              <a:t>Teenagers towards </a:t>
            </a:r>
            <a:r>
              <a:rPr lang="en-US" sz="2800" b="1" dirty="0">
                <a:solidFill>
                  <a:srgbClr val="2B2B2B"/>
                </a:solidFill>
                <a:latin typeface="+mj-lt"/>
              </a:rPr>
              <a:t>healthier eating options?</a:t>
            </a:r>
          </a:p>
          <a:p>
            <a:r>
              <a:rPr lang="en-US" sz="2800" b="1" dirty="0">
                <a:solidFill>
                  <a:srgbClr val="2B2B2B"/>
                </a:solidFill>
                <a:latin typeface="+mj-lt"/>
              </a:rPr>
              <a:t>How Might We make healthy eating something, which </a:t>
            </a:r>
            <a:r>
              <a:rPr lang="en-US" sz="2800" b="1" dirty="0" smtClean="0">
                <a:solidFill>
                  <a:srgbClr val="2B2B2B"/>
                </a:solidFill>
                <a:latin typeface="+mj-lt"/>
              </a:rPr>
              <a:t>Teenagers aspire </a:t>
            </a:r>
            <a:r>
              <a:rPr lang="en-US" sz="2800" b="1" dirty="0">
                <a:solidFill>
                  <a:srgbClr val="2B2B2B"/>
                </a:solidFill>
                <a:latin typeface="+mj-lt"/>
              </a:rPr>
              <a:t>towards?</a:t>
            </a:r>
          </a:p>
          <a:p>
            <a:r>
              <a:rPr lang="en-US" sz="2800" b="1" dirty="0">
                <a:solidFill>
                  <a:srgbClr val="2B2B2B"/>
                </a:solidFill>
                <a:latin typeface="+mj-lt"/>
              </a:rPr>
              <a:t>How Might We make nutritious food more affordable</a:t>
            </a:r>
            <a:r>
              <a:rPr lang="en-US" sz="2800" b="1" dirty="0" smtClean="0">
                <a:solidFill>
                  <a:srgbClr val="2B2B2B"/>
                </a:solidFill>
                <a:latin typeface="+mj-lt"/>
              </a:rPr>
              <a:t>?</a:t>
            </a:r>
            <a:endParaRPr lang="en-US" sz="2800" b="1" dirty="0">
              <a:solidFill>
                <a:srgbClr val="2B2B2B"/>
              </a:solidFill>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1143000"/>
          </a:xfrm>
        </p:spPr>
        <p:txBody>
          <a:bodyPr>
            <a:normAutofit fontScale="90000"/>
          </a:bodyPr>
          <a:lstStyle/>
          <a:p>
            <a:r>
              <a:rPr lang="en-IN" altLang="en-US" b="1" dirty="0" smtClean="0"/>
              <a:t>What do we focuses on in POV Phase:</a:t>
            </a:r>
            <a:r>
              <a:rPr lang="en-IN" altLang="en-US" b="1" dirty="0" smtClean="0">
                <a:solidFill>
                  <a:schemeClr val="accent1">
                    <a:lumMod val="75000"/>
                  </a:schemeClr>
                </a:solidFill>
              </a:rPr>
              <a:t/>
            </a:r>
            <a:br>
              <a:rPr lang="en-IN" altLang="en-US" b="1" dirty="0" smtClean="0">
                <a:solidFill>
                  <a:schemeClr val="accent1">
                    <a:lumMod val="75000"/>
                  </a:schemeClr>
                </a:solidFill>
              </a:rPr>
            </a:br>
            <a:endParaRPr lang="en-US" dirty="0"/>
          </a:p>
        </p:txBody>
      </p:sp>
      <p:sp>
        <p:nvSpPr>
          <p:cNvPr id="4" name="Text Box 1"/>
          <p:cNvSpPr txBox="1">
            <a:spLocks noGrp="1"/>
          </p:cNvSpPr>
          <p:nvPr>
            <p:ph sz="quarter" idx="1"/>
          </p:nvPr>
        </p:nvSpPr>
        <p:spPr>
          <a:xfrm>
            <a:off x="304800" y="1752600"/>
            <a:ext cx="8839200" cy="4495800"/>
          </a:xfrm>
          <a:prstGeom prst="rect">
            <a:avLst/>
          </a:prstGeom>
          <a:noFill/>
        </p:spPr>
        <p:txBody>
          <a:bodyPr wrap="square" rtlCol="0">
            <a:noAutofit/>
          </a:bodyPr>
          <a:lstStyle/>
          <a:p>
            <a:pPr marL="457200" indent="-457200">
              <a:buFont typeface="Wingdings" panose="05000000000000000000" charset="0"/>
              <a:buChar char="Ø"/>
            </a:pPr>
            <a:r>
              <a:rPr lang="en-IN" altLang="en-US" sz="2800" b="1" dirty="0" smtClean="0">
                <a:solidFill>
                  <a:schemeClr val="tx1"/>
                </a:solidFill>
              </a:rPr>
              <a:t>We </a:t>
            </a:r>
            <a:r>
              <a:rPr lang="en-IN" altLang="en-US" sz="2800" b="1" dirty="0">
                <a:solidFill>
                  <a:schemeClr val="tx1"/>
                </a:solidFill>
              </a:rPr>
              <a:t>recognize patterns in the needs of the user</a:t>
            </a:r>
          </a:p>
          <a:p>
            <a:pPr marL="457200" indent="-457200">
              <a:buFont typeface="Wingdings" panose="05000000000000000000" charset="0"/>
              <a:buChar char="Ø"/>
            </a:pPr>
            <a:r>
              <a:rPr lang="en-IN" altLang="en-US" sz="2800" b="1" dirty="0">
                <a:solidFill>
                  <a:schemeClr val="tx1"/>
                </a:solidFill>
              </a:rPr>
              <a:t>We see opportunities where other see problems</a:t>
            </a:r>
          </a:p>
          <a:p>
            <a:pPr marL="457200" indent="-457200">
              <a:buFont typeface="Wingdings" panose="05000000000000000000" charset="0"/>
              <a:buChar char="Ø"/>
            </a:pPr>
            <a:r>
              <a:rPr lang="en-IN" altLang="en-US" sz="2800" b="1" dirty="0">
                <a:solidFill>
                  <a:schemeClr val="tx1"/>
                </a:solidFill>
              </a:rPr>
              <a:t>We understand the needs of the customer at all levels</a:t>
            </a:r>
          </a:p>
          <a:p>
            <a:pPr marL="457200" indent="-457200">
              <a:buFont typeface="Wingdings" panose="05000000000000000000" charset="0"/>
              <a:buChar char="Ø"/>
            </a:pPr>
            <a:r>
              <a:rPr lang="en-IN" altLang="en-US" sz="2800" b="1" dirty="0">
                <a:solidFill>
                  <a:schemeClr val="tx1"/>
                </a:solidFill>
              </a:rPr>
              <a:t>We provide clarity about assumptions and hypothesis</a:t>
            </a:r>
          </a:p>
          <a:p>
            <a:pPr marL="457200" indent="-457200">
              <a:buFont typeface="Wingdings" panose="05000000000000000000" charset="0"/>
              <a:buChar char="Ø"/>
            </a:pPr>
            <a:r>
              <a:rPr lang="en-IN" altLang="en-US" sz="2800" b="1" dirty="0">
                <a:solidFill>
                  <a:schemeClr val="tx1"/>
                </a:solidFill>
              </a:rPr>
              <a:t>We immerse </a:t>
            </a:r>
            <a:r>
              <a:rPr lang="en-IN" altLang="en-US" sz="2800" b="1" dirty="0" err="1">
                <a:solidFill>
                  <a:schemeClr val="tx1"/>
                </a:solidFill>
              </a:rPr>
              <a:t>ourself</a:t>
            </a:r>
            <a:r>
              <a:rPr lang="en-IN" altLang="en-US" sz="2800" b="1" dirty="0">
                <a:solidFill>
                  <a:schemeClr val="tx1"/>
                </a:solidFill>
              </a:rPr>
              <a:t> in systems and make them </a:t>
            </a:r>
            <a:r>
              <a:rPr lang="en-IN" altLang="en-US" sz="2800" b="1" dirty="0" smtClean="0">
                <a:solidFill>
                  <a:schemeClr val="tx1"/>
                </a:solidFill>
              </a:rPr>
              <a:t>tangible </a:t>
            </a:r>
            <a:endParaRPr lang="en-IN" altLang="en-US" sz="2800" b="1" dirty="0">
              <a:solidFill>
                <a:schemeClr val="tx1"/>
              </a:solidFill>
            </a:endParaRPr>
          </a:p>
          <a:p>
            <a:pPr marL="457200" indent="-457200">
              <a:buFont typeface="Wingdings" panose="05000000000000000000" charset="0"/>
              <a:buChar char="Ø"/>
            </a:pPr>
            <a:r>
              <a:rPr lang="en-IN" altLang="en-US" sz="2800" b="1" dirty="0">
                <a:solidFill>
                  <a:schemeClr val="tx1"/>
                </a:solidFill>
              </a:rPr>
              <a:t>We consolidate information and </a:t>
            </a:r>
            <a:r>
              <a:rPr lang="en-IN" altLang="en-US" sz="2800" b="1" dirty="0" smtClean="0">
                <a:solidFill>
                  <a:schemeClr val="tx1"/>
                </a:solidFill>
              </a:rPr>
              <a:t>interpret </a:t>
            </a:r>
            <a:r>
              <a:rPr lang="en-IN" altLang="en-US" sz="2800" b="1" dirty="0">
                <a:solidFill>
                  <a:schemeClr val="tx1"/>
                </a:solidFill>
              </a:rPr>
              <a:t>it</a:t>
            </a:r>
          </a:p>
          <a:p>
            <a:pPr marL="457200" indent="-457200">
              <a:buFont typeface="Wingdings" panose="05000000000000000000" charset="0"/>
              <a:buChar char="Ø"/>
            </a:pPr>
            <a:r>
              <a:rPr lang="en-IN" altLang="en-US" sz="2800" b="1" dirty="0">
                <a:solidFill>
                  <a:schemeClr val="tx1"/>
                </a:solidFill>
              </a:rPr>
              <a:t>We understand findings and emphasize the most important insights</a:t>
            </a:r>
          </a:p>
          <a:p>
            <a:pPr indent="0">
              <a:buFont typeface="Wingdings" panose="05000000000000000000" charset="0"/>
              <a:buNone/>
            </a:pPr>
            <a:endParaRPr lang="en-IN" altLang="en-US" sz="28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t>360 degree View</a:t>
            </a:r>
            <a:endParaRPr lang="en-US" dirty="0"/>
          </a:p>
        </p:txBody>
      </p:sp>
      <p:sp>
        <p:nvSpPr>
          <p:cNvPr id="3" name="Content Placeholder 2"/>
          <p:cNvSpPr>
            <a:spLocks noGrp="1"/>
          </p:cNvSpPr>
          <p:nvPr>
            <p:ph sz="quarter" idx="1"/>
          </p:nvPr>
        </p:nvSpPr>
        <p:spPr/>
        <p:txBody>
          <a:bodyPr/>
          <a:lstStyle/>
          <a:p>
            <a:r>
              <a:rPr lang="en-US" b="1" dirty="0" smtClean="0"/>
              <a:t>The 360° View of the define stage ensures a holistic understanding of the problem you're tackling. By analyzing user insights, considering external factors, User, Stakeholder POV and embracing continuous improvement, you set the stage for successful solution generation in the following ideation phase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2" cstate="print"/>
          <a:stretch>
            <a:fillRect/>
          </a:stretch>
        </p:blipFill>
        <p:spPr>
          <a:xfrm>
            <a:off x="612775" y="1901019"/>
            <a:ext cx="8153400" cy="389416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cstate="print"/>
          <a:stretch>
            <a:fillRect/>
          </a:stretch>
        </p:blipFill>
        <p:spPr>
          <a:xfrm>
            <a:off x="304800" y="685800"/>
            <a:ext cx="8305800" cy="5791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5 Whys method</a:t>
            </a:r>
            <a:endParaRPr lang="en-US" b="1" dirty="0"/>
          </a:p>
        </p:txBody>
      </p:sp>
      <p:sp>
        <p:nvSpPr>
          <p:cNvPr id="3" name="Content Placeholder 2"/>
          <p:cNvSpPr>
            <a:spLocks noGrp="1"/>
          </p:cNvSpPr>
          <p:nvPr>
            <p:ph sz="quarter" idx="1"/>
          </p:nvPr>
        </p:nvSpPr>
        <p:spPr/>
        <p:txBody>
          <a:bodyPr/>
          <a:lstStyle/>
          <a:p>
            <a:r>
              <a:rPr lang="en-US" b="1" dirty="0" smtClean="0"/>
              <a:t>The 5 Whys method isn't inherently part of the define stage in design thinking, but it's a powerful tool that can be used during this critical phase to uncover the root cause of a problem and inform a user-centered approach to defining it.</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the 5 Whys method works in design thinking:</a:t>
            </a:r>
            <a:endParaRPr lang="en-US" b="1" dirty="0"/>
          </a:p>
        </p:txBody>
      </p:sp>
      <p:sp>
        <p:nvSpPr>
          <p:cNvPr id="3" name="Content Placeholder 2"/>
          <p:cNvSpPr>
            <a:spLocks noGrp="1"/>
          </p:cNvSpPr>
          <p:nvPr>
            <p:ph sz="quarter" idx="1"/>
          </p:nvPr>
        </p:nvSpPr>
        <p:spPr/>
        <p:txBody>
          <a:bodyPr>
            <a:normAutofit fontScale="70000" lnSpcReduction="20000"/>
          </a:bodyPr>
          <a:lstStyle/>
          <a:p>
            <a:r>
              <a:rPr lang="en-US" sz="3100" b="1" dirty="0" smtClean="0"/>
              <a:t>Uncover Underlying Needs: In the define stage, you're taking the user research from the empathize stage and synthesizing it to understand the core issues. The 5 Whys helps you peel back layers of surface-level problems to the underlying needs and motivations of users.</a:t>
            </a:r>
          </a:p>
          <a:p>
            <a:r>
              <a:rPr lang="en-US" sz="3100" b="1" dirty="0" smtClean="0"/>
              <a:t>Asking "Why" Repeatedly: You start with the initial problem statement identified through user research. Then, you ask "why" that problem exists, and continue asking "why" in response to each subsequent answer. This repetitive questioning helps you move beyond symptoms to the root cause.</a:t>
            </a:r>
          </a:p>
          <a:p>
            <a:r>
              <a:rPr lang="en-US" sz="3100" b="1" dirty="0" smtClean="0"/>
              <a:t>Refining the Problem Statement: By understanding the root cause, you can refine your problem statement to be more user-centered. This refined statement should focus on the user's needs and the opportunities to create solutions that address them.</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sz="quarter" idx="1"/>
          </p:nvPr>
        </p:nvSpPr>
        <p:spPr/>
        <p:txBody>
          <a:bodyPr>
            <a:normAutofit fontScale="92500" lnSpcReduction="20000"/>
          </a:bodyPr>
          <a:lstStyle/>
          <a:p>
            <a:r>
              <a:rPr lang="en-US" dirty="0" smtClean="0"/>
              <a:t>For instance, imagine you're designing a new library app. Through user research, you discover students are frustrated with long wait times for popular books. Here's how the 5 Whys could be applied:</a:t>
            </a:r>
          </a:p>
          <a:p>
            <a:r>
              <a:rPr lang="en-US" dirty="0" smtClean="0"/>
              <a:t>Why are students frustrated with long wait times?</a:t>
            </a:r>
          </a:p>
          <a:p>
            <a:r>
              <a:rPr lang="en-US" dirty="0" smtClean="0"/>
              <a:t>Because they can't tell if a book is available before going to the library.</a:t>
            </a:r>
          </a:p>
          <a:p>
            <a:r>
              <a:rPr lang="en-US" dirty="0" smtClean="0"/>
              <a:t>Why can't they tell if a book is available?</a:t>
            </a:r>
          </a:p>
          <a:p>
            <a:r>
              <a:rPr lang="en-US" dirty="0" smtClean="0"/>
              <a:t>Because the library app doesn't show real-time inventory.</a:t>
            </a:r>
          </a:p>
          <a:p>
            <a:r>
              <a:rPr lang="en-US" dirty="0" smtClean="0"/>
              <a:t>Why doesn't the app show real-time inventory?</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dirty="0" smtClean="0"/>
              <a:t>By reaching the root cause (lack of real-time inventory data), you can define the problem statement more precisely: "Students need a way to easily check book availability in real-time to avoid wasted trips to the library.“</a:t>
            </a:r>
          </a:p>
          <a:p>
            <a:endParaRPr lang="en-US" dirty="0" smtClean="0"/>
          </a:p>
          <a:p>
            <a:pPr>
              <a:buNone/>
            </a:pPr>
            <a:r>
              <a:rPr lang="en-US" dirty="0" smtClean="0"/>
              <a:t> This refined problem statement sets the stage for the ideation phase where you'll brainstorm solutions focused on the user's core need for real-time information.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Cause-and-Effect Diagram (Ishikawa Fishbone)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Visually maps potential causes of a problem by categorizing them (e.g., people, materials, methods). For a confusing design layout, the fishbone could explore causes related to user expectations, information hierarchy, or visual clutter.</a:t>
            </a:r>
          </a:p>
          <a:p>
            <a:endParaRPr lang="en-US" b="1" dirty="0" smtClean="0"/>
          </a:p>
          <a:p>
            <a:pPr>
              <a:buNone/>
            </a:pPr>
            <a:r>
              <a:rPr lang="en-US" b="1" dirty="0" smtClean="0"/>
              <a:t>The Ishikawa Fishbone Diagram, also known as a Cause-and-Effect Diagram, is a visual tool used to identify the root causes of a specific problem. It resembles a fish skeleton, hence the name "fishbone."</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US" b="1" dirty="0" smtClean="0"/>
              <a:t>    In </a:t>
            </a:r>
            <a:r>
              <a:rPr lang="en-US" b="1" dirty="0"/>
              <a:t>the design thinking process, we empathize with users in the first stage. We step into their shoes, understand their needs and challenges. But empathy on its own isn't enough. In the Define stage, we take all that user research and turn it into a clear, actionable problem statement. This focused problem statement </a:t>
            </a:r>
            <a:r>
              <a:rPr lang="en-US" b="1" dirty="0" smtClean="0"/>
              <a:t>guides </a:t>
            </a:r>
            <a:r>
              <a:rPr lang="en-US" b="1" dirty="0"/>
              <a:t>the rest of the design process.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to Use It in Design Thinking:</a:t>
            </a:r>
            <a:endParaRPr lang="en-US" dirty="0"/>
          </a:p>
        </p:txBody>
      </p:sp>
      <p:sp>
        <p:nvSpPr>
          <p:cNvPr id="3" name="Content Placeholder 2"/>
          <p:cNvSpPr>
            <a:spLocks noGrp="1"/>
          </p:cNvSpPr>
          <p:nvPr>
            <p:ph sz="quarter" idx="1"/>
          </p:nvPr>
        </p:nvSpPr>
        <p:spPr>
          <a:xfrm>
            <a:off x="685800" y="1828800"/>
            <a:ext cx="8153400" cy="4114800"/>
          </a:xfrm>
        </p:spPr>
        <p:txBody>
          <a:bodyPr>
            <a:noAutofit/>
          </a:bodyPr>
          <a:lstStyle/>
          <a:p>
            <a:r>
              <a:rPr lang="en-US" sz="2800" b="1" dirty="0" smtClean="0"/>
              <a:t>The Ishikawa Fishbone Diagram is particularly useful in the define stage of design thinking, where you're analyzing user research and defining the core problem statement. </a:t>
            </a:r>
          </a:p>
          <a:p>
            <a:pPr>
              <a:buNone/>
            </a:pPr>
            <a:r>
              <a:rPr lang="en-US" sz="2800" b="1" dirty="0" smtClean="0"/>
              <a:t>Here's how it can be applied:</a:t>
            </a:r>
          </a:p>
          <a:p>
            <a:r>
              <a:rPr lang="en-US" sz="2800" b="1" dirty="0" smtClean="0"/>
              <a:t>Identify the Problem: Clearly define the problem you're trying to understand at the head of the fish.</a:t>
            </a:r>
          </a:p>
          <a:p>
            <a:r>
              <a:rPr lang="en-US" sz="2800" b="1" dirty="0" smtClean="0"/>
              <a:t>Brainstorm Categories: Use the 6 Ms as the main bones of the fish.</a:t>
            </a:r>
          </a:p>
          <a:p>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sz="3200" b="1" dirty="0" smtClean="0"/>
              <a:t>List Potential Causes: Brainstorm specific causes that could contribute to the problem under each category and sub-categorize as needed.</a:t>
            </a:r>
          </a:p>
          <a:p>
            <a:r>
              <a:rPr lang="en-US" sz="3200" b="1" dirty="0" smtClean="0"/>
              <a:t>Analyze and Prioritize: Evaluate the likelihood and impact of each cause. Focus on causes with the highest potential to be the root cause.</a:t>
            </a:r>
          </a:p>
          <a:p>
            <a:r>
              <a:rPr lang="en-US" sz="3200" b="1" dirty="0" smtClean="0"/>
              <a:t>Refine the Problem Statement: Based on your analysis, refine your problem statement to be more specific and actionable, considering the root causes identified.</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Structure:</a:t>
            </a:r>
            <a:endParaRPr lang="en-US" dirty="0"/>
          </a:p>
        </p:txBody>
      </p:sp>
      <p:sp>
        <p:nvSpPr>
          <p:cNvPr id="3" name="Content Placeholder 2"/>
          <p:cNvSpPr>
            <a:spLocks noGrp="1"/>
          </p:cNvSpPr>
          <p:nvPr>
            <p:ph sz="quarter" idx="1"/>
          </p:nvPr>
        </p:nvSpPr>
        <p:spPr>
          <a:xfrm>
            <a:off x="304800" y="1371600"/>
            <a:ext cx="8610600" cy="3429000"/>
          </a:xfrm>
        </p:spPr>
        <p:txBody>
          <a:bodyPr>
            <a:noAutofit/>
          </a:bodyPr>
          <a:lstStyle/>
          <a:p>
            <a:pPr>
              <a:buNone/>
            </a:pPr>
            <a:r>
              <a:rPr lang="en-US" sz="2000" b="1" dirty="0" smtClean="0"/>
              <a:t>Fish Head: The rightmost part of the diagram represents the problem statement you're trying to understand.</a:t>
            </a:r>
          </a:p>
          <a:p>
            <a:r>
              <a:rPr lang="en-US" sz="2000" b="1" dirty="0" smtClean="0"/>
              <a:t>Main Bones: Branching off to the left are the major categories of potential causes. A common framework, Ishikawa's 6 Ms, categorizes causes as:</a:t>
            </a:r>
          </a:p>
          <a:p>
            <a:pPr lvl="1"/>
            <a:r>
              <a:rPr lang="en-US" sz="2000" b="1" dirty="0" smtClean="0"/>
              <a:t>Manpower: Issues related to people involved in the process (e.g., training, skills)</a:t>
            </a:r>
          </a:p>
          <a:p>
            <a:pPr lvl="1"/>
            <a:r>
              <a:rPr lang="en-US" sz="2000" b="1" dirty="0" smtClean="0"/>
              <a:t>Machine: Problems with equipment or technology used (e.g., malfunctions, limitations)</a:t>
            </a:r>
          </a:p>
          <a:p>
            <a:pPr lvl="1"/>
            <a:r>
              <a:rPr lang="en-US" sz="2000" b="1" dirty="0" smtClean="0"/>
              <a:t>Method: Flaws in the way the process is carried out (e.g., procedures, communication)</a:t>
            </a:r>
          </a:p>
          <a:p>
            <a:pPr lvl="1"/>
            <a:r>
              <a:rPr lang="en-US" sz="2000" b="1" dirty="0" smtClean="0"/>
              <a:t>Material: Defects or inconsistencies in the materials used (e.g., quality, suitability)</a:t>
            </a:r>
          </a:p>
          <a:p>
            <a:pPr lvl="1"/>
            <a:r>
              <a:rPr lang="en-US" sz="2000" b="1" dirty="0" smtClean="0"/>
              <a:t>Measurement: Errors in how data is collected or interpreted (e.g., inaccurate tools, unclear standards)</a:t>
            </a:r>
          </a:p>
          <a:p>
            <a:pPr lvl="1"/>
            <a:r>
              <a:rPr lang="en-US" sz="2000" b="1" dirty="0" smtClean="0"/>
              <a:t>Mother Nature (Environment): External factors beyond control (e.g., weather, power outages)</a:t>
            </a:r>
          </a:p>
          <a:p>
            <a:endParaRPr lang="en-US" sz="20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752600"/>
            <a:ext cx="8153400" cy="4495800"/>
          </a:xfrm>
        </p:spPr>
        <p:txBody>
          <a:bodyPr/>
          <a:lstStyle/>
          <a:p>
            <a:r>
              <a:rPr lang="en-US" b="1" dirty="0" smtClean="0"/>
              <a:t>Sub-bones: </a:t>
            </a:r>
          </a:p>
          <a:p>
            <a:r>
              <a:rPr lang="en-US" b="1" dirty="0" smtClean="0"/>
              <a:t>Further branching off from the main bones are more specific causes related to each category.</a:t>
            </a:r>
          </a:p>
          <a:p>
            <a:r>
              <a:rPr lang="en-US" b="1" dirty="0" smtClean="0"/>
              <a:t>You can continue branching out to even finer details as needed.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Benefits:</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Visually Organized:</a:t>
            </a:r>
            <a:r>
              <a:rPr lang="en-US" dirty="0" smtClean="0"/>
              <a:t> The fishbone format helps break down complex problems into a clear and easy-to-understand structure.</a:t>
            </a:r>
          </a:p>
          <a:p>
            <a:r>
              <a:rPr lang="en-US" b="1" dirty="0" smtClean="0"/>
              <a:t>Brainstorming Tool:</a:t>
            </a:r>
            <a:r>
              <a:rPr lang="en-US" dirty="0" smtClean="0"/>
              <a:t> It encourages collaboration and brainstorming by prompting a systematic exploration of potential causes from various angles.</a:t>
            </a:r>
          </a:p>
          <a:p>
            <a:r>
              <a:rPr lang="en-US" b="1" dirty="0" smtClean="0"/>
              <a:t>Root Cause Identification:</a:t>
            </a:r>
            <a:r>
              <a:rPr lang="en-US" dirty="0" smtClean="0"/>
              <a:t> By systematically analyzing contributing factors, you can move beyond surface-level issues and identify underlying root causes.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Fishbone Template</a:t>
            </a:r>
            <a:endParaRPr lang="en-US" b="1" dirty="0"/>
          </a:p>
        </p:txBody>
      </p:sp>
      <p:pic>
        <p:nvPicPr>
          <p:cNvPr id="4" name="Content Placeholder 3" descr="download.png"/>
          <p:cNvPicPr>
            <a:picLocks noGrp="1" noChangeAspect="1"/>
          </p:cNvPicPr>
          <p:nvPr>
            <p:ph sz="quarter" idx="1"/>
          </p:nvPr>
        </p:nvPicPr>
        <p:blipFill>
          <a:blip r:embed="rId2" cstate="print"/>
          <a:stretch>
            <a:fillRect/>
          </a:stretch>
        </p:blipFill>
        <p:spPr>
          <a:xfrm>
            <a:off x="838200" y="1998784"/>
            <a:ext cx="7010400" cy="3640016"/>
          </a:xfrm>
        </p:spPr>
      </p:pic>
      <p:sp>
        <p:nvSpPr>
          <p:cNvPr id="5" name="TextBox 4"/>
          <p:cNvSpPr txBox="1"/>
          <p:nvPr/>
        </p:nvSpPr>
        <p:spPr>
          <a:xfrm>
            <a:off x="990600" y="2819400"/>
            <a:ext cx="1694888" cy="369332"/>
          </a:xfrm>
          <a:prstGeom prst="rect">
            <a:avLst/>
          </a:prstGeom>
          <a:noFill/>
        </p:spPr>
        <p:txBody>
          <a:bodyPr wrap="none" rtlCol="0">
            <a:spAutoFit/>
          </a:bodyPr>
          <a:lstStyle/>
          <a:p>
            <a:r>
              <a:rPr lang="en-US" b="1" dirty="0" smtClean="0"/>
              <a:t>Devices Quality</a:t>
            </a:r>
            <a:endParaRPr lang="en-US" b="1" dirty="0"/>
          </a:p>
        </p:txBody>
      </p:sp>
      <p:sp>
        <p:nvSpPr>
          <p:cNvPr id="6" name="TextBox 5"/>
          <p:cNvSpPr txBox="1"/>
          <p:nvPr/>
        </p:nvSpPr>
        <p:spPr>
          <a:xfrm>
            <a:off x="4572000" y="2590800"/>
            <a:ext cx="1109599" cy="369332"/>
          </a:xfrm>
          <a:prstGeom prst="rect">
            <a:avLst/>
          </a:prstGeom>
          <a:noFill/>
        </p:spPr>
        <p:txBody>
          <a:bodyPr wrap="none" rtlCol="0">
            <a:spAutoFit/>
          </a:bodyPr>
          <a:lstStyle/>
          <a:p>
            <a:r>
              <a:rPr lang="en-US" b="1" dirty="0" smtClean="0"/>
              <a:t>Computer</a:t>
            </a:r>
            <a:endParaRPr lang="en-US" b="1" dirty="0"/>
          </a:p>
        </p:txBody>
      </p:sp>
      <p:sp>
        <p:nvSpPr>
          <p:cNvPr id="7" name="TextBox 6"/>
          <p:cNvSpPr txBox="1"/>
          <p:nvPr/>
        </p:nvSpPr>
        <p:spPr>
          <a:xfrm>
            <a:off x="4953000" y="2971800"/>
            <a:ext cx="1040478" cy="369332"/>
          </a:xfrm>
          <a:prstGeom prst="rect">
            <a:avLst/>
          </a:prstGeom>
          <a:noFill/>
        </p:spPr>
        <p:txBody>
          <a:bodyPr wrap="none" rtlCol="0">
            <a:spAutoFit/>
          </a:bodyPr>
          <a:lstStyle/>
          <a:p>
            <a:r>
              <a:rPr lang="en-US" b="1" dirty="0" smtClean="0"/>
              <a:t>Software</a:t>
            </a:r>
            <a:endParaRPr lang="en-US" b="1" dirty="0"/>
          </a:p>
        </p:txBody>
      </p:sp>
      <p:sp>
        <p:nvSpPr>
          <p:cNvPr id="8" name="TextBox 7"/>
          <p:cNvSpPr txBox="1"/>
          <p:nvPr/>
        </p:nvSpPr>
        <p:spPr>
          <a:xfrm>
            <a:off x="1295400" y="4278868"/>
            <a:ext cx="732893" cy="369332"/>
          </a:xfrm>
          <a:prstGeom prst="rect">
            <a:avLst/>
          </a:prstGeom>
          <a:noFill/>
        </p:spPr>
        <p:txBody>
          <a:bodyPr wrap="none" rtlCol="0">
            <a:spAutoFit/>
          </a:bodyPr>
          <a:lstStyle/>
          <a:p>
            <a:r>
              <a:rPr lang="en-US" b="1" dirty="0" smtClean="0"/>
              <a:t>Noise</a:t>
            </a:r>
            <a:endParaRPr lang="en-US" b="1" dirty="0"/>
          </a:p>
        </p:txBody>
      </p:sp>
      <p:sp>
        <p:nvSpPr>
          <p:cNvPr id="9" name="TextBox 8"/>
          <p:cNvSpPr txBox="1"/>
          <p:nvPr/>
        </p:nvSpPr>
        <p:spPr>
          <a:xfrm>
            <a:off x="4343400" y="3810000"/>
            <a:ext cx="970971" cy="369332"/>
          </a:xfrm>
          <a:prstGeom prst="rect">
            <a:avLst/>
          </a:prstGeom>
          <a:noFill/>
        </p:spPr>
        <p:txBody>
          <a:bodyPr wrap="none" rtlCol="0">
            <a:spAutoFit/>
          </a:bodyPr>
          <a:lstStyle/>
          <a:p>
            <a:r>
              <a:rPr lang="en-US" b="1" dirty="0" smtClean="0"/>
              <a:t>Training</a:t>
            </a:r>
            <a:endParaRPr lang="en-US" b="1" dirty="0"/>
          </a:p>
        </p:txBody>
      </p:sp>
      <p:sp>
        <p:nvSpPr>
          <p:cNvPr id="10" name="TextBox 9"/>
          <p:cNvSpPr txBox="1"/>
          <p:nvPr/>
        </p:nvSpPr>
        <p:spPr>
          <a:xfrm>
            <a:off x="4267200" y="4419600"/>
            <a:ext cx="1216167" cy="369332"/>
          </a:xfrm>
          <a:prstGeom prst="rect">
            <a:avLst/>
          </a:prstGeom>
          <a:noFill/>
        </p:spPr>
        <p:txBody>
          <a:bodyPr wrap="none" rtlCol="0">
            <a:spAutoFit/>
          </a:bodyPr>
          <a:lstStyle/>
          <a:p>
            <a:r>
              <a:rPr lang="en-US" b="1" dirty="0" smtClean="0"/>
              <a:t>Motivation</a:t>
            </a:r>
            <a:endParaRPr lang="en-US" b="1" dirty="0"/>
          </a:p>
        </p:txBody>
      </p:sp>
      <p:sp>
        <p:nvSpPr>
          <p:cNvPr id="11" name="Rectangle 10"/>
          <p:cNvSpPr/>
          <p:nvPr/>
        </p:nvSpPr>
        <p:spPr>
          <a:xfrm>
            <a:off x="2438400" y="4343400"/>
            <a:ext cx="1687129" cy="369332"/>
          </a:xfrm>
          <a:prstGeom prst="rect">
            <a:avLst/>
          </a:prstGeom>
        </p:spPr>
        <p:txBody>
          <a:bodyPr wrap="none">
            <a:spAutoFit/>
          </a:bodyPr>
          <a:lstStyle/>
          <a:p>
            <a:r>
              <a:rPr lang="en-US" b="1" dirty="0" smtClean="0"/>
              <a:t>inaccurate tools</a:t>
            </a:r>
            <a:endParaRPr lang="en-US" dirty="0"/>
          </a:p>
        </p:txBody>
      </p:sp>
      <p:sp>
        <p:nvSpPr>
          <p:cNvPr id="12" name="Rectangle 11"/>
          <p:cNvSpPr/>
          <p:nvPr/>
        </p:nvSpPr>
        <p:spPr>
          <a:xfrm>
            <a:off x="3124200" y="2819400"/>
            <a:ext cx="1232838" cy="369332"/>
          </a:xfrm>
          <a:prstGeom prst="rect">
            <a:avLst/>
          </a:prstGeom>
        </p:spPr>
        <p:txBody>
          <a:bodyPr wrap="square">
            <a:spAutoFit/>
          </a:bodyPr>
          <a:lstStyle/>
          <a:p>
            <a:r>
              <a:rPr lang="en-US" b="1" dirty="0" smtClean="0"/>
              <a:t>procedures</a:t>
            </a:r>
            <a:endParaRPr lang="en-US" dirty="0"/>
          </a:p>
        </p:txBody>
      </p:sp>
      <p:sp>
        <p:nvSpPr>
          <p:cNvPr id="13" name="Rectangle 12"/>
          <p:cNvSpPr/>
          <p:nvPr/>
        </p:nvSpPr>
        <p:spPr>
          <a:xfrm>
            <a:off x="838200" y="4572000"/>
            <a:ext cx="968342" cy="369332"/>
          </a:xfrm>
          <a:prstGeom prst="rect">
            <a:avLst/>
          </a:prstGeom>
        </p:spPr>
        <p:txBody>
          <a:bodyPr wrap="none">
            <a:spAutoFit/>
          </a:bodyPr>
          <a:lstStyle/>
          <a:p>
            <a:r>
              <a:rPr lang="en-US" b="1" dirty="0" smtClean="0"/>
              <a:t>weather</a:t>
            </a:r>
            <a:endParaRPr lang="en-US" dirty="0"/>
          </a:p>
        </p:txBody>
      </p:sp>
      <p:sp>
        <p:nvSpPr>
          <p:cNvPr id="14" name="Rectangle 13"/>
          <p:cNvSpPr/>
          <p:nvPr/>
        </p:nvSpPr>
        <p:spPr>
          <a:xfrm>
            <a:off x="1905000" y="3352800"/>
            <a:ext cx="1125629" cy="369332"/>
          </a:xfrm>
          <a:prstGeom prst="rect">
            <a:avLst/>
          </a:prstGeom>
        </p:spPr>
        <p:txBody>
          <a:bodyPr wrap="none">
            <a:spAutoFit/>
          </a:bodyPr>
          <a:lstStyle/>
          <a:p>
            <a:r>
              <a:rPr lang="en-US" b="1" dirty="0" smtClean="0"/>
              <a:t>suitability</a:t>
            </a:r>
            <a:endParaRPr lang="en-US" dirty="0"/>
          </a:p>
        </p:txBody>
      </p:sp>
      <p:sp>
        <p:nvSpPr>
          <p:cNvPr id="16" name="Rectangle 15"/>
          <p:cNvSpPr/>
          <p:nvPr/>
        </p:nvSpPr>
        <p:spPr>
          <a:xfrm>
            <a:off x="3352800" y="3352800"/>
            <a:ext cx="1649619" cy="369332"/>
          </a:xfrm>
          <a:prstGeom prst="rect">
            <a:avLst/>
          </a:prstGeom>
        </p:spPr>
        <p:txBody>
          <a:bodyPr wrap="none">
            <a:spAutoFit/>
          </a:bodyPr>
          <a:lstStyle/>
          <a:p>
            <a:r>
              <a:rPr lang="en-US" b="1" dirty="0" smtClean="0"/>
              <a:t>communication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sz="quarter" idx="1"/>
          </p:nvPr>
        </p:nvSpPr>
        <p:spPr>
          <a:xfrm>
            <a:off x="612648" y="1600200"/>
            <a:ext cx="8153400" cy="4055597"/>
          </a:xfrm>
          <a:prstGeom prst="rect">
            <a:avLst/>
          </a:prstGeom>
        </p:spPr>
        <p:txBody>
          <a:bodyPr vert="horz" wrap="square" lIns="0" tIns="13335" rIns="0" bIns="0" rtlCol="0">
            <a:spAutoFit/>
          </a:bodyPr>
          <a:lstStyle/>
          <a:p>
            <a:pPr marL="355600" marR="164465" indent="-342900" algn="just">
              <a:lnSpc>
                <a:spcPct val="100000"/>
              </a:lnSpc>
              <a:spcBef>
                <a:spcPts val="105"/>
              </a:spcBef>
              <a:buFont typeface="Arial MT"/>
              <a:buChar char="•"/>
              <a:tabLst>
                <a:tab pos="355600" algn="l"/>
              </a:tabLst>
            </a:pPr>
            <a:r>
              <a:rPr sz="3200" b="1" spc="-5" dirty="0">
                <a:cs typeface="Arial" panose="020B0604020202020204" pitchFamily="34" charset="0"/>
              </a:rPr>
              <a:t>The define </a:t>
            </a:r>
            <a:r>
              <a:rPr sz="3200" b="1" spc="-20" dirty="0">
                <a:cs typeface="Arial" panose="020B0604020202020204" pitchFamily="34" charset="0"/>
              </a:rPr>
              <a:t>stage </a:t>
            </a:r>
            <a:r>
              <a:rPr sz="3200" b="1" dirty="0">
                <a:cs typeface="Arial" panose="020B0604020202020204" pitchFamily="34" charset="0"/>
              </a:rPr>
              <a:t>ensures </a:t>
            </a:r>
            <a:r>
              <a:rPr sz="3200" b="1" spc="-5" dirty="0">
                <a:cs typeface="Arial" panose="020B0604020202020204" pitchFamily="34" charset="0"/>
              </a:rPr>
              <a:t>you fully </a:t>
            </a:r>
            <a:r>
              <a:rPr sz="3200" b="1" spc="-10" dirty="0">
                <a:cs typeface="Arial" panose="020B0604020202020204" pitchFamily="34" charset="0"/>
              </a:rPr>
              <a:t>understand </a:t>
            </a:r>
            <a:r>
              <a:rPr sz="3200" b="1" spc="-710" dirty="0">
                <a:cs typeface="Arial" panose="020B0604020202020204" pitchFamily="34" charset="0"/>
              </a:rPr>
              <a:t> </a:t>
            </a:r>
            <a:r>
              <a:rPr sz="3200" b="1" dirty="0">
                <a:cs typeface="Arial" panose="020B0604020202020204" pitchFamily="34" charset="0"/>
              </a:rPr>
              <a:t>the </a:t>
            </a:r>
            <a:r>
              <a:rPr sz="3200" b="1" spc="-5" dirty="0">
                <a:cs typeface="Arial" panose="020B0604020202020204" pitchFamily="34" charset="0"/>
              </a:rPr>
              <a:t>goal of your design project and provides </a:t>
            </a:r>
            <a:r>
              <a:rPr sz="3200" b="1" dirty="0">
                <a:cs typeface="Arial" panose="020B0604020202020204" pitchFamily="34" charset="0"/>
              </a:rPr>
              <a:t>a </a:t>
            </a:r>
            <a:r>
              <a:rPr sz="3200" b="1" spc="-710" dirty="0">
                <a:cs typeface="Arial" panose="020B0604020202020204" pitchFamily="34" charset="0"/>
              </a:rPr>
              <a:t> </a:t>
            </a:r>
            <a:r>
              <a:rPr sz="3200" b="1" spc="-5" dirty="0">
                <a:cs typeface="Arial" panose="020B0604020202020204" pitchFamily="34" charset="0"/>
              </a:rPr>
              <a:t>clear-cut</a:t>
            </a:r>
            <a:r>
              <a:rPr sz="3200" b="1" dirty="0">
                <a:cs typeface="Arial" panose="020B0604020202020204" pitchFamily="34" charset="0"/>
              </a:rPr>
              <a:t> </a:t>
            </a:r>
            <a:r>
              <a:rPr sz="3200" b="1" spc="-5" dirty="0">
                <a:cs typeface="Arial" panose="020B0604020202020204" pitchFamily="34" charset="0"/>
              </a:rPr>
              <a:t>objective </a:t>
            </a:r>
            <a:r>
              <a:rPr sz="3200" b="1" spc="-30" dirty="0">
                <a:cs typeface="Arial" panose="020B0604020202020204" pitchFamily="34" charset="0"/>
              </a:rPr>
              <a:t>to</a:t>
            </a:r>
            <a:r>
              <a:rPr sz="3200" b="1" spc="-5" dirty="0">
                <a:cs typeface="Arial" panose="020B0604020202020204" pitchFamily="34" charset="0"/>
              </a:rPr>
              <a:t> </a:t>
            </a:r>
            <a:r>
              <a:rPr sz="3200" b="1" dirty="0">
                <a:cs typeface="Arial" panose="020B0604020202020204" pitchFamily="34" charset="0"/>
              </a:rPr>
              <a:t>work</a:t>
            </a:r>
            <a:r>
              <a:rPr sz="3200" b="1" spc="-20" dirty="0">
                <a:cs typeface="Arial" panose="020B0604020202020204" pitchFamily="34" charset="0"/>
              </a:rPr>
              <a:t> </a:t>
            </a:r>
            <a:r>
              <a:rPr sz="3200" b="1" spc="-10" dirty="0">
                <a:cs typeface="Arial" panose="020B0604020202020204" pitchFamily="34" charset="0"/>
              </a:rPr>
              <a:t>towards.</a:t>
            </a:r>
            <a:endParaRPr sz="3200" b="1" dirty="0">
              <a:cs typeface="Arial" panose="020B0604020202020204" pitchFamily="34" charset="0"/>
            </a:endParaRPr>
          </a:p>
          <a:p>
            <a:pPr marL="355600" marR="5080" indent="-342900" algn="just">
              <a:lnSpc>
                <a:spcPct val="100000"/>
              </a:lnSpc>
              <a:spcBef>
                <a:spcPts val="770"/>
              </a:spcBef>
              <a:buFont typeface="Arial MT"/>
              <a:buChar char="•"/>
              <a:tabLst>
                <a:tab pos="354965" algn="l"/>
                <a:tab pos="355600" algn="l"/>
              </a:tabLst>
            </a:pPr>
            <a:r>
              <a:rPr sz="3200" b="1" spc="-5" dirty="0">
                <a:cs typeface="Arial" panose="020B0604020202020204" pitchFamily="34" charset="0"/>
              </a:rPr>
              <a:t>Without</a:t>
            </a:r>
            <a:r>
              <a:rPr sz="3200" b="1" spc="10" dirty="0">
                <a:cs typeface="Arial" panose="020B0604020202020204" pitchFamily="34" charset="0"/>
              </a:rPr>
              <a:t> </a:t>
            </a:r>
            <a:r>
              <a:rPr sz="3200" b="1" dirty="0">
                <a:cs typeface="Arial" panose="020B0604020202020204" pitchFamily="34" charset="0"/>
              </a:rPr>
              <a:t>a</a:t>
            </a:r>
            <a:r>
              <a:rPr sz="3200" b="1" spc="10" dirty="0">
                <a:cs typeface="Arial" panose="020B0604020202020204" pitchFamily="34" charset="0"/>
              </a:rPr>
              <a:t> </a:t>
            </a:r>
            <a:r>
              <a:rPr sz="3200" b="1" spc="-5" dirty="0">
                <a:cs typeface="Arial" panose="020B0604020202020204" pitchFamily="34" charset="0"/>
              </a:rPr>
              <a:t>well-defined</a:t>
            </a:r>
            <a:r>
              <a:rPr sz="3200" b="1" spc="-15" dirty="0">
                <a:cs typeface="Arial" panose="020B0604020202020204" pitchFamily="34" charset="0"/>
              </a:rPr>
              <a:t> </a:t>
            </a:r>
            <a:r>
              <a:rPr sz="3200" b="1" spc="-5" dirty="0">
                <a:cs typeface="Arial" panose="020B0604020202020204" pitchFamily="34" charset="0"/>
              </a:rPr>
              <a:t>problem</a:t>
            </a:r>
            <a:r>
              <a:rPr sz="3200" b="1" spc="10" dirty="0">
                <a:cs typeface="Arial" panose="020B0604020202020204" pitchFamily="34" charset="0"/>
              </a:rPr>
              <a:t> </a:t>
            </a:r>
            <a:r>
              <a:rPr sz="3200" b="1" spc="-20" dirty="0">
                <a:cs typeface="Arial" panose="020B0604020202020204" pitchFamily="34" charset="0"/>
              </a:rPr>
              <a:t>statement,</a:t>
            </a:r>
            <a:r>
              <a:rPr sz="3200" b="1" spc="20" dirty="0">
                <a:cs typeface="Arial" panose="020B0604020202020204" pitchFamily="34" charset="0"/>
              </a:rPr>
              <a:t> </a:t>
            </a:r>
            <a:r>
              <a:rPr sz="3200" b="1" spc="-20" dirty="0">
                <a:cs typeface="Arial" panose="020B0604020202020204" pitchFamily="34" charset="0"/>
              </a:rPr>
              <a:t>it’s </a:t>
            </a:r>
            <a:r>
              <a:rPr sz="3200" b="1" spc="-710" dirty="0">
                <a:cs typeface="Arial" panose="020B0604020202020204" pitchFamily="34" charset="0"/>
              </a:rPr>
              <a:t> </a:t>
            </a:r>
            <a:r>
              <a:rPr sz="3200" b="1" spc="-5" dirty="0">
                <a:cs typeface="Arial" panose="020B0604020202020204" pitchFamily="34" charset="0"/>
              </a:rPr>
              <a:t>hard</a:t>
            </a:r>
            <a:r>
              <a:rPr sz="3200" b="1" spc="5" dirty="0">
                <a:cs typeface="Arial" panose="020B0604020202020204" pitchFamily="34" charset="0"/>
              </a:rPr>
              <a:t> </a:t>
            </a:r>
            <a:r>
              <a:rPr sz="3200" b="1" spc="-25" dirty="0">
                <a:cs typeface="Arial" panose="020B0604020202020204" pitchFamily="34" charset="0"/>
              </a:rPr>
              <a:t>to</a:t>
            </a:r>
            <a:r>
              <a:rPr sz="3200" b="1" spc="-5" dirty="0">
                <a:cs typeface="Arial" panose="020B0604020202020204" pitchFamily="34" charset="0"/>
              </a:rPr>
              <a:t> </a:t>
            </a:r>
            <a:r>
              <a:rPr sz="3200" b="1" spc="-10" dirty="0">
                <a:cs typeface="Arial" panose="020B0604020202020204" pitchFamily="34" charset="0"/>
              </a:rPr>
              <a:t>know</a:t>
            </a:r>
            <a:r>
              <a:rPr sz="3200" b="1" spc="-15" dirty="0">
                <a:cs typeface="Arial" panose="020B0604020202020204" pitchFamily="34" charset="0"/>
              </a:rPr>
              <a:t> </a:t>
            </a:r>
            <a:r>
              <a:rPr sz="3200" b="1" dirty="0">
                <a:cs typeface="Arial" panose="020B0604020202020204" pitchFamily="34" charset="0"/>
              </a:rPr>
              <a:t>what</a:t>
            </a:r>
            <a:r>
              <a:rPr sz="3200" b="1" spc="5" dirty="0">
                <a:cs typeface="Arial" panose="020B0604020202020204" pitchFamily="34" charset="0"/>
              </a:rPr>
              <a:t> </a:t>
            </a:r>
            <a:r>
              <a:rPr sz="3200" b="1" spc="-35" dirty="0">
                <a:cs typeface="Arial" panose="020B0604020202020204" pitchFamily="34" charset="0"/>
              </a:rPr>
              <a:t>you’re</a:t>
            </a:r>
            <a:r>
              <a:rPr sz="3200" b="1" dirty="0">
                <a:cs typeface="Arial" panose="020B0604020202020204" pitchFamily="34" charset="0"/>
              </a:rPr>
              <a:t> </a:t>
            </a:r>
            <a:r>
              <a:rPr sz="3200" b="1" spc="-5" dirty="0">
                <a:cs typeface="Arial" panose="020B0604020202020204" pitchFamily="34" charset="0"/>
              </a:rPr>
              <a:t>aiming</a:t>
            </a:r>
            <a:r>
              <a:rPr sz="3200" b="1" spc="20" dirty="0">
                <a:cs typeface="Arial" panose="020B0604020202020204" pitchFamily="34" charset="0"/>
              </a:rPr>
              <a:t> </a:t>
            </a:r>
            <a:r>
              <a:rPr sz="3200" b="1" spc="-80" dirty="0">
                <a:cs typeface="Arial" panose="020B0604020202020204" pitchFamily="34" charset="0"/>
              </a:rPr>
              <a:t>for.</a:t>
            </a:r>
            <a:r>
              <a:rPr sz="3200" b="1" spc="-5" dirty="0">
                <a:cs typeface="Arial" panose="020B0604020202020204" pitchFamily="34" charset="0"/>
              </a:rPr>
              <a:t> </a:t>
            </a:r>
            <a:r>
              <a:rPr sz="3200" b="1" spc="-65" dirty="0">
                <a:cs typeface="Arial" panose="020B0604020202020204" pitchFamily="34" charset="0"/>
              </a:rPr>
              <a:t>Your </a:t>
            </a:r>
            <a:r>
              <a:rPr sz="3200" b="1" spc="-60" dirty="0">
                <a:cs typeface="Arial" panose="020B0604020202020204" pitchFamily="34" charset="0"/>
              </a:rPr>
              <a:t> </a:t>
            </a:r>
            <a:r>
              <a:rPr sz="3200" b="1" dirty="0">
                <a:cs typeface="Arial" panose="020B0604020202020204" pitchFamily="34" charset="0"/>
              </a:rPr>
              <a:t>work</a:t>
            </a:r>
            <a:r>
              <a:rPr sz="3200" b="1" spc="-20" dirty="0">
                <a:cs typeface="Arial" panose="020B0604020202020204" pitchFamily="34" charset="0"/>
              </a:rPr>
              <a:t> </a:t>
            </a:r>
            <a:r>
              <a:rPr sz="3200" b="1" dirty="0">
                <a:cs typeface="Arial" panose="020B0604020202020204" pitchFamily="34" charset="0"/>
              </a:rPr>
              <a:t>will</a:t>
            </a:r>
            <a:r>
              <a:rPr sz="3200" b="1" spc="-15" dirty="0">
                <a:cs typeface="Arial" panose="020B0604020202020204" pitchFamily="34" charset="0"/>
              </a:rPr>
              <a:t> </a:t>
            </a:r>
            <a:r>
              <a:rPr sz="3200" b="1" dirty="0">
                <a:cs typeface="Arial" panose="020B0604020202020204" pitchFamily="34" charset="0"/>
              </a:rPr>
              <a:t>lack</a:t>
            </a:r>
            <a:r>
              <a:rPr sz="3200" b="1" spc="5" dirty="0">
                <a:cs typeface="Arial" panose="020B0604020202020204" pitchFamily="34" charset="0"/>
              </a:rPr>
              <a:t> </a:t>
            </a:r>
            <a:r>
              <a:rPr sz="3200" b="1" spc="-10" dirty="0">
                <a:cs typeface="Arial" panose="020B0604020202020204" pitchFamily="34" charset="0"/>
              </a:rPr>
              <a:t>focus,</a:t>
            </a:r>
            <a:r>
              <a:rPr sz="3200" b="1" spc="-5" dirty="0">
                <a:cs typeface="Arial" panose="020B0604020202020204" pitchFamily="34" charset="0"/>
              </a:rPr>
              <a:t> and</a:t>
            </a:r>
            <a:r>
              <a:rPr sz="3200" b="1" spc="10" dirty="0">
                <a:cs typeface="Arial" panose="020B0604020202020204" pitchFamily="34" charset="0"/>
              </a:rPr>
              <a:t> </a:t>
            </a:r>
            <a:r>
              <a:rPr sz="3200" b="1" dirty="0">
                <a:cs typeface="Arial" panose="020B0604020202020204" pitchFamily="34" charset="0"/>
              </a:rPr>
              <a:t>the </a:t>
            </a:r>
            <a:r>
              <a:rPr sz="3200" b="1" spc="-5" dirty="0">
                <a:cs typeface="Arial" panose="020B0604020202020204" pitchFamily="34" charset="0"/>
              </a:rPr>
              <a:t>final</a:t>
            </a:r>
            <a:r>
              <a:rPr sz="3200" b="1" spc="20" dirty="0">
                <a:cs typeface="Arial" panose="020B0604020202020204" pitchFamily="34" charset="0"/>
              </a:rPr>
              <a:t> </a:t>
            </a:r>
            <a:r>
              <a:rPr sz="3200" b="1" spc="-5" dirty="0">
                <a:cs typeface="Arial" panose="020B0604020202020204" pitchFamily="34" charset="0"/>
              </a:rPr>
              <a:t>design </a:t>
            </a:r>
            <a:r>
              <a:rPr sz="3200" b="1" dirty="0">
                <a:cs typeface="Arial" panose="020B0604020202020204" pitchFamily="34" charset="0"/>
              </a:rPr>
              <a:t>will </a:t>
            </a:r>
            <a:r>
              <a:rPr sz="3200" b="1" spc="5" dirty="0">
                <a:cs typeface="Arial" panose="020B0604020202020204" pitchFamily="34" charset="0"/>
              </a:rPr>
              <a:t> </a:t>
            </a:r>
            <a:r>
              <a:rPr sz="3200" b="1" spc="-45" dirty="0">
                <a:cs typeface="Arial" panose="020B0604020202020204" pitchFamily="34" charset="0"/>
              </a:rPr>
              <a:t>suffer.</a:t>
            </a:r>
            <a:endParaRPr sz="3200" b="1"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Define Stage?</a:t>
            </a:r>
            <a:endParaRPr lang="en-US" dirty="0"/>
          </a:p>
        </p:txBody>
      </p:sp>
      <p:sp>
        <p:nvSpPr>
          <p:cNvPr id="3" name="Content Placeholder 2"/>
          <p:cNvSpPr>
            <a:spLocks noGrp="1"/>
          </p:cNvSpPr>
          <p:nvPr>
            <p:ph sz="quarter" idx="1"/>
          </p:nvPr>
        </p:nvSpPr>
        <p:spPr/>
        <p:txBody>
          <a:bodyPr/>
          <a:lstStyle/>
          <a:p>
            <a:r>
              <a:rPr lang="en-US" b="1" dirty="0"/>
              <a:t>The Define stage is the second stage of the design thinking process.</a:t>
            </a:r>
          </a:p>
          <a:p>
            <a:r>
              <a:rPr lang="en-US" b="1" dirty="0"/>
              <a:t>It follows the Empathize stage, where we gather user research.</a:t>
            </a:r>
          </a:p>
          <a:p>
            <a:r>
              <a:rPr lang="en-US" b="1" dirty="0"/>
              <a:t>In Define, we synthesize that research to define the core problem we're trying to solve.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Define Important?</a:t>
            </a:r>
            <a:endParaRPr lang="en-US" dirty="0"/>
          </a:p>
        </p:txBody>
      </p:sp>
      <p:sp>
        <p:nvSpPr>
          <p:cNvPr id="3" name="Content Placeholder 2"/>
          <p:cNvSpPr>
            <a:spLocks noGrp="1"/>
          </p:cNvSpPr>
          <p:nvPr>
            <p:ph sz="quarter" idx="1"/>
          </p:nvPr>
        </p:nvSpPr>
        <p:spPr/>
        <p:txBody>
          <a:bodyPr>
            <a:normAutofit/>
          </a:bodyPr>
          <a:lstStyle/>
          <a:p>
            <a:r>
              <a:rPr lang="en-US" b="1" dirty="0"/>
              <a:t>A well-defined problem statement is critical for the success of the entire design thinking process.</a:t>
            </a:r>
          </a:p>
          <a:p>
            <a:r>
              <a:rPr lang="en-US" b="1" dirty="0"/>
              <a:t>It ensures everyone is on the same page about the problem we're solving.</a:t>
            </a:r>
          </a:p>
          <a:p>
            <a:r>
              <a:rPr lang="en-US" b="1" dirty="0"/>
              <a:t>It helps us avoid solution bias and focus on creating solutions that truly address user needs.</a:t>
            </a:r>
          </a:p>
          <a:p>
            <a:r>
              <a:rPr lang="en-US" b="1" dirty="0"/>
              <a:t>A clear problem statement keeps us focused and prevents us from going down rabbit holes.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Activities in the Define Stage</a:t>
            </a:r>
            <a:endParaRPr lang="en-US" dirty="0"/>
          </a:p>
        </p:txBody>
      </p:sp>
      <p:sp>
        <p:nvSpPr>
          <p:cNvPr id="3" name="Content Placeholder 2"/>
          <p:cNvSpPr>
            <a:spLocks noGrp="1"/>
          </p:cNvSpPr>
          <p:nvPr>
            <p:ph sz="quarter" idx="1"/>
          </p:nvPr>
        </p:nvSpPr>
        <p:spPr/>
        <p:txBody>
          <a:bodyPr/>
          <a:lstStyle/>
          <a:p>
            <a:r>
              <a:rPr lang="en-US" b="1" dirty="0"/>
              <a:t>Synthesis:</a:t>
            </a:r>
            <a:r>
              <a:rPr lang="en-US" dirty="0"/>
              <a:t> We look for patterns and insights in the data. What are the recurring themes? What are the biggest challenges users face?</a:t>
            </a:r>
          </a:p>
          <a:p>
            <a:r>
              <a:rPr lang="en-US" b="1" dirty="0"/>
              <a:t>Problem Statement Formulation:</a:t>
            </a:r>
            <a:r>
              <a:rPr lang="en-US" dirty="0"/>
              <a:t> We craft a clear, concise problem statement that captures the core user need we're trying to address.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problem Statement  </a:t>
            </a:r>
            <a:endParaRPr lang="en-US" b="1" dirty="0"/>
          </a:p>
        </p:txBody>
      </p:sp>
      <p:sp>
        <p:nvSpPr>
          <p:cNvPr id="4" name="Content Placeholder 2"/>
          <p:cNvSpPr>
            <a:spLocks noGrp="1"/>
          </p:cNvSpPr>
          <p:nvPr>
            <p:ph sz="quarter" idx="1"/>
          </p:nvPr>
        </p:nvSpPr>
        <p:spPr/>
        <p:txBody>
          <a:bodyPr>
            <a:normAutofit fontScale="85000" lnSpcReduction="10000"/>
          </a:bodyPr>
          <a:lstStyle/>
          <a:p>
            <a:pPr algn="just"/>
            <a:r>
              <a:rPr lang="en-US" sz="3000" dirty="0">
                <a:solidFill>
                  <a:srgbClr val="223C50"/>
                </a:solidFill>
                <a:effectLst/>
                <a:latin typeface="Arial" panose="020B0604020202020204" pitchFamily="34" charset="0"/>
                <a:cs typeface="Arial" panose="020B0604020202020204" pitchFamily="34" charset="0"/>
              </a:rPr>
              <a:t> </a:t>
            </a:r>
            <a:r>
              <a:rPr lang="en-US" sz="3000" b="1" dirty="0">
                <a:effectLst/>
                <a:latin typeface="Arial" panose="020B0604020202020204" pitchFamily="34" charset="0"/>
                <a:cs typeface="Arial" panose="020B0604020202020204" pitchFamily="34" charset="0"/>
              </a:rPr>
              <a:t>Identifies the GAP between the problem and the GOAL</a:t>
            </a:r>
          </a:p>
          <a:p>
            <a:pPr algn="just"/>
            <a:r>
              <a:rPr lang="en-US" sz="3000" b="1" dirty="0">
                <a:effectLst/>
                <a:latin typeface="Arial" panose="020B0604020202020204" pitchFamily="34" charset="0"/>
                <a:cs typeface="Arial" panose="020B0604020202020204" pitchFamily="34" charset="0"/>
              </a:rPr>
              <a:t>user problem = unmet need</a:t>
            </a:r>
          </a:p>
          <a:p>
            <a:pPr algn="just"/>
            <a:r>
              <a:rPr lang="en-US" sz="3000" b="1" dirty="0">
                <a:effectLst/>
                <a:latin typeface="Arial" panose="020B0604020202020204" pitchFamily="34" charset="0"/>
                <a:cs typeface="Arial" panose="020B0604020202020204" pitchFamily="34" charset="0"/>
              </a:rPr>
              <a:t>Designing a solution - meets this need, you can satisfy the user and ensure a pleasant UX.</a:t>
            </a:r>
          </a:p>
          <a:p>
            <a:pPr algn="just"/>
            <a:r>
              <a:rPr lang="en-US" sz="3000" b="1" dirty="0">
                <a:effectLst/>
                <a:latin typeface="Arial" panose="020B0604020202020204" pitchFamily="34" charset="0"/>
                <a:cs typeface="Arial" panose="020B0604020202020204" pitchFamily="34" charset="0"/>
              </a:rPr>
              <a:t>A problem statement, or point of view (POV) statement, frames this problem (or need) in a way that is actionable for designers. </a:t>
            </a:r>
          </a:p>
          <a:p>
            <a:pPr algn="just"/>
            <a:r>
              <a:rPr lang="en-US" sz="3000" b="1" dirty="0">
                <a:effectLst/>
                <a:latin typeface="Arial" panose="020B0604020202020204" pitchFamily="34" charset="0"/>
                <a:cs typeface="Arial" panose="020B0604020202020204" pitchFamily="34" charset="0"/>
              </a:rPr>
              <a:t>It provides a clear description of the issue that the designer seeks to address, keeping the focus on the user at all times.</a:t>
            </a:r>
            <a:endParaRPr lang="en-IN" sz="30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Crafting a Problem Statement</a:t>
            </a:r>
            <a:endParaRPr lang="en-US" dirty="0"/>
          </a:p>
        </p:txBody>
      </p:sp>
      <p:sp>
        <p:nvSpPr>
          <p:cNvPr id="3" name="Content Placeholder 2"/>
          <p:cNvSpPr>
            <a:spLocks noGrp="1"/>
          </p:cNvSpPr>
          <p:nvPr>
            <p:ph sz="quarter" idx="1"/>
          </p:nvPr>
        </p:nvSpPr>
        <p:spPr/>
        <p:txBody>
          <a:bodyPr/>
          <a:lstStyle/>
          <a:p>
            <a:r>
              <a:rPr lang="en-US" b="1" dirty="0"/>
              <a:t>A good problem statement follows a specific format, often phrased as a HMW (How Might We) question.</a:t>
            </a:r>
          </a:p>
          <a:p>
            <a:r>
              <a:rPr lang="en-US" b="1" dirty="0"/>
              <a:t>It focuses on the user's need and the context in which it arises.</a:t>
            </a:r>
          </a:p>
          <a:p>
            <a:r>
              <a:rPr lang="en-US" b="1" dirty="0"/>
              <a:t>It avoids solution bias and doesn't specify how the problem should be solved.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200</TotalTime>
  <Words>1408</Words>
  <Application>Microsoft Office PowerPoint</Application>
  <PresentationFormat>On-screen Show (4:3)</PresentationFormat>
  <Paragraphs>142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Median</vt:lpstr>
      <vt:lpstr>Define Stage of Design Thinking</vt:lpstr>
      <vt:lpstr>Slide 2</vt:lpstr>
      <vt:lpstr>Slide 3</vt:lpstr>
      <vt:lpstr>Slide 4</vt:lpstr>
      <vt:lpstr>What is the Define Stage?</vt:lpstr>
      <vt:lpstr>Why is Define Important?</vt:lpstr>
      <vt:lpstr>Activities in the Define Stage</vt:lpstr>
      <vt:lpstr>What is problem Statement  </vt:lpstr>
      <vt:lpstr>Crafting a Problem Statement</vt:lpstr>
      <vt:lpstr>“How Might We” Questions Frame </vt:lpstr>
      <vt:lpstr>The How Might We question opens up the exploration space to a range of possibilities.</vt:lpstr>
      <vt:lpstr>Point Of View (POV)</vt:lpstr>
      <vt:lpstr>Slide 13</vt:lpstr>
      <vt:lpstr>Step 1: How do you Define your Point Of View? </vt:lpstr>
      <vt:lpstr>Step 2 : Write your definitions</vt:lpstr>
      <vt:lpstr>Slide 16</vt:lpstr>
      <vt:lpstr> Point Of View template:  </vt:lpstr>
      <vt:lpstr>Step 3 – POV Madlib </vt:lpstr>
      <vt:lpstr>Step 4 – Make Sure That Your Point Of View is One That:</vt:lpstr>
      <vt:lpstr>Example, if POV :</vt:lpstr>
      <vt:lpstr>What do we focuses on in POV Phase: </vt:lpstr>
      <vt:lpstr>360 degree View</vt:lpstr>
      <vt:lpstr>Slide 23</vt:lpstr>
      <vt:lpstr>Slide 24</vt:lpstr>
      <vt:lpstr>The 5 Whys method</vt:lpstr>
      <vt:lpstr>how the 5 Whys method works in design thinking:</vt:lpstr>
      <vt:lpstr>Example</vt:lpstr>
      <vt:lpstr>Slide 28</vt:lpstr>
      <vt:lpstr>Cause-and-Effect Diagram (Ishikawa Fishbone)</vt:lpstr>
      <vt:lpstr>How to Use It in Design Thinking:</vt:lpstr>
      <vt:lpstr>Slide 31</vt:lpstr>
      <vt:lpstr>Structure:</vt:lpstr>
      <vt:lpstr>Slide 33</vt:lpstr>
      <vt:lpstr>Benefits:</vt:lpstr>
      <vt:lpstr>Fishbone Template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Stage of Design Thinking</dc:title>
  <dc:creator>avijit</dc:creator>
  <cp:lastModifiedBy>avijit</cp:lastModifiedBy>
  <cp:revision>22</cp:revision>
  <dcterms:created xsi:type="dcterms:W3CDTF">2024-03-20T19:53:50Z</dcterms:created>
  <dcterms:modified xsi:type="dcterms:W3CDTF">2024-03-21T07:53:30Z</dcterms:modified>
</cp:coreProperties>
</file>