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304" r:id="rId5"/>
    <p:sldId id="305" r:id="rId6"/>
    <p:sldId id="306" r:id="rId7"/>
    <p:sldId id="322" r:id="rId8"/>
    <p:sldId id="323" r:id="rId9"/>
    <p:sldId id="324" r:id="rId10"/>
    <p:sldId id="325" r:id="rId11"/>
    <p:sldId id="326" r:id="rId12"/>
    <p:sldId id="327" r:id="rId13"/>
    <p:sldId id="328" r:id="rId14"/>
    <p:sldId id="329" r:id="rId15"/>
    <p:sldId id="330" r:id="rId16"/>
    <p:sldId id="307" r:id="rId17"/>
    <p:sldId id="308" r:id="rId18"/>
    <p:sldId id="309" r:id="rId19"/>
    <p:sldId id="310" r:id="rId20"/>
    <p:sldId id="311" r:id="rId21"/>
    <p:sldId id="312" r:id="rId22"/>
    <p:sldId id="313" r:id="rId23"/>
    <p:sldId id="318" r:id="rId24"/>
    <p:sldId id="316" r:id="rId25"/>
    <p:sldId id="317" r:id="rId26"/>
    <p:sldId id="319" r:id="rId27"/>
    <p:sldId id="320" r:id="rId28"/>
    <p:sldId id="315" r:id="rId29"/>
    <p:sldId id="321" r:id="rId30"/>
    <p:sldId id="302" r:id="rId31"/>
    <p:sldId id="303"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Libre Franklin" pitchFamily="2"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FBD90-3134-4172-BADA-240E3AB4BDA5}">
  <a:tblStyle styleId="{261FBD90-3134-4172-BADA-240E3AB4BD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122965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122965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9e283b49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9e283b49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eea798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eea7987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36346" y="1341340"/>
            <a:ext cx="6270900" cy="1573800"/>
          </a:xfrm>
          <a:prstGeom prst="rect">
            <a:avLst/>
          </a:prstGeom>
          <a:noFill/>
          <a:ln>
            <a:noFill/>
          </a:ln>
        </p:spPr>
        <p:txBody>
          <a:bodyPr spcFirstLastPara="1" wrap="square" lIns="68575" tIns="34275" rIns="68575" bIns="34275" anchor="b" anchorCtr="0">
            <a:noAutofit/>
          </a:bodyPr>
          <a:lstStyle>
            <a:lvl1pPr lvl="0" algn="ctr" rtl="0">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2009930" y="2967209"/>
            <a:ext cx="5123700" cy="814800"/>
          </a:xfrm>
          <a:prstGeom prst="rect">
            <a:avLst/>
          </a:prstGeom>
          <a:noFill/>
          <a:ln>
            <a:noFill/>
          </a:ln>
        </p:spPr>
        <p:txBody>
          <a:bodyPr spcFirstLastPara="1" wrap="square" lIns="68575" tIns="34275" rIns="68575" bIns="34275" anchor="t" anchorCtr="0">
            <a:normAutofit/>
          </a:bodyPr>
          <a:lstStyle>
            <a:lvl1pPr lvl="0" algn="ctr" rtl="0">
              <a:lnSpc>
                <a:spcPct val="112000"/>
              </a:lnSpc>
              <a:spcBef>
                <a:spcPts val="0"/>
              </a:spcBef>
              <a:spcAft>
                <a:spcPts val="0"/>
              </a:spcAft>
              <a:buClr>
                <a:schemeClr val="dk2"/>
              </a:buClr>
              <a:buSzPts val="1700"/>
              <a:buNone/>
              <a:defRPr sz="1700"/>
            </a:lvl1pPr>
            <a:lvl2pPr lvl="1" algn="ctr" rtl="0">
              <a:lnSpc>
                <a:spcPct val="94000"/>
              </a:lnSpc>
              <a:spcBef>
                <a:spcPts val="400"/>
              </a:spcBef>
              <a:spcAft>
                <a:spcPts val="0"/>
              </a:spcAft>
              <a:buClr>
                <a:schemeClr val="dk2"/>
              </a:buClr>
              <a:buSzPts val="1500"/>
              <a:buNone/>
              <a:defRPr sz="1500"/>
            </a:lvl2pPr>
            <a:lvl3pPr lvl="2" algn="ctr" rtl="0">
              <a:lnSpc>
                <a:spcPct val="94000"/>
              </a:lnSpc>
              <a:spcBef>
                <a:spcPts val="400"/>
              </a:spcBef>
              <a:spcAft>
                <a:spcPts val="0"/>
              </a:spcAft>
              <a:buClr>
                <a:schemeClr val="dk2"/>
              </a:buClr>
              <a:buSzPts val="1400"/>
              <a:buNone/>
              <a:defRPr sz="1400"/>
            </a:lvl3pPr>
            <a:lvl4pPr lvl="3" algn="ctr" rtl="0">
              <a:lnSpc>
                <a:spcPct val="94000"/>
              </a:lnSpc>
              <a:spcBef>
                <a:spcPts val="400"/>
              </a:spcBef>
              <a:spcAft>
                <a:spcPts val="0"/>
              </a:spcAft>
              <a:buClr>
                <a:schemeClr val="dk2"/>
              </a:buClr>
              <a:buSzPts val="1200"/>
              <a:buNone/>
              <a:defRPr sz="1200"/>
            </a:lvl4pPr>
            <a:lvl5pPr lvl="4" algn="ctr" rtl="0">
              <a:lnSpc>
                <a:spcPct val="94000"/>
              </a:lnSpc>
              <a:spcBef>
                <a:spcPts val="400"/>
              </a:spcBef>
              <a:spcAft>
                <a:spcPts val="0"/>
              </a:spcAft>
              <a:buClr>
                <a:schemeClr val="dk2"/>
              </a:buClr>
              <a:buSzPts val="1200"/>
              <a:buNone/>
              <a:defRPr sz="1200"/>
            </a:lvl5pPr>
            <a:lvl6pPr lvl="5" algn="ctr" rtl="0">
              <a:lnSpc>
                <a:spcPct val="94000"/>
              </a:lnSpc>
              <a:spcBef>
                <a:spcPts val="400"/>
              </a:spcBef>
              <a:spcAft>
                <a:spcPts val="0"/>
              </a:spcAft>
              <a:buClr>
                <a:schemeClr val="dk2"/>
              </a:buClr>
              <a:buSzPts val="1200"/>
              <a:buNone/>
              <a:defRPr sz="1200"/>
            </a:lvl6pPr>
            <a:lvl7pPr lvl="6" algn="ctr" rtl="0">
              <a:lnSpc>
                <a:spcPct val="94000"/>
              </a:lnSpc>
              <a:spcBef>
                <a:spcPts val="400"/>
              </a:spcBef>
              <a:spcAft>
                <a:spcPts val="0"/>
              </a:spcAft>
              <a:buClr>
                <a:schemeClr val="dk2"/>
              </a:buClr>
              <a:buSzPts val="1200"/>
              <a:buNone/>
              <a:defRPr sz="1200"/>
            </a:lvl7pPr>
            <a:lvl8pPr lvl="7" algn="ctr" rtl="0">
              <a:lnSpc>
                <a:spcPct val="94000"/>
              </a:lnSpc>
              <a:spcBef>
                <a:spcPts val="400"/>
              </a:spcBef>
              <a:spcAft>
                <a:spcPts val="0"/>
              </a:spcAft>
              <a:buClr>
                <a:schemeClr val="dk2"/>
              </a:buClr>
              <a:buSzPts val="1200"/>
              <a:buNone/>
              <a:defRPr sz="1200"/>
            </a:lvl8pPr>
            <a:lvl9pPr lvl="8" algn="ctr" rtl="0">
              <a:lnSpc>
                <a:spcPct val="94000"/>
              </a:lnSpc>
              <a:spcBef>
                <a:spcPts val="400"/>
              </a:spcBef>
              <a:spcAft>
                <a:spcPts val="200"/>
              </a:spcAft>
              <a:buClr>
                <a:schemeClr val="dk2"/>
              </a:buClr>
              <a:buSzPts val="1200"/>
              <a:buNone/>
              <a:defRPr sz="1200"/>
            </a:lvl9pPr>
          </a:lstStyle>
          <a:p>
            <a:endParaRPr/>
          </a:p>
        </p:txBody>
      </p:sp>
      <p:sp>
        <p:nvSpPr>
          <p:cNvPr id="61" name="Google Shape;61;p14"/>
          <p:cNvSpPr txBox="1">
            <a:spLocks noGrp="1"/>
          </p:cNvSpPr>
          <p:nvPr>
            <p:ph type="dt" idx="10"/>
          </p:nvPr>
        </p:nvSpPr>
        <p:spPr>
          <a:xfrm>
            <a:off x="564644" y="4840039"/>
            <a:ext cx="12060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938040"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4"/>
          <p:cNvGrpSpPr/>
          <p:nvPr/>
        </p:nvGrpSpPr>
        <p:grpSpPr>
          <a:xfrm>
            <a:off x="564635" y="558343"/>
            <a:ext cx="8005605" cy="4012271"/>
            <a:chOff x="752846" y="744457"/>
            <a:chExt cx="10674141" cy="5349695"/>
          </a:xfrm>
        </p:grpSpPr>
        <p:sp>
          <p:nvSpPr>
            <p:cNvPr id="65" name="Google Shape;65;p14"/>
            <p:cNvSpPr/>
            <p:nvPr/>
          </p:nvSpPr>
          <p:spPr>
            <a:xfrm>
              <a:off x="8151962" y="1685652"/>
              <a:ext cx="3275025" cy="44085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6" name="Google Shape;66;p14"/>
            <p:cNvSpPr/>
            <p:nvPr/>
          </p:nvSpPr>
          <p:spPr>
            <a:xfrm rot="10800000">
              <a:off x="752846" y="744457"/>
              <a:ext cx="3275680" cy="4408500"/>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5"/>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70" name="Google Shape;70;p15"/>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5"/>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5"/>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3769" y="976020"/>
            <a:ext cx="7209600" cy="2139600"/>
          </a:xfrm>
          <a:prstGeom prst="rect">
            <a:avLst/>
          </a:prstGeom>
          <a:noFill/>
          <a:ln>
            <a:noFill/>
          </a:ln>
        </p:spPr>
        <p:txBody>
          <a:bodyPr spcFirstLastPara="1" wrap="square" lIns="68575" tIns="34275" rIns="68575" bIns="34275" anchor="b" anchorCtr="0">
            <a:normAutofit/>
          </a:bodyPr>
          <a:lstStyle>
            <a:lvl1pPr lvl="0" algn="r" rtl="0">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573769" y="3162246"/>
            <a:ext cx="7209600" cy="857400"/>
          </a:xfrm>
          <a:prstGeom prst="rect">
            <a:avLst/>
          </a:prstGeom>
          <a:noFill/>
          <a:ln>
            <a:noFill/>
          </a:ln>
        </p:spPr>
        <p:txBody>
          <a:bodyPr spcFirstLastPara="1" wrap="square" lIns="68575" tIns="34275" rIns="68575" bIns="34275" anchor="t" anchorCtr="0">
            <a:normAutofit/>
          </a:bodyPr>
          <a:lstStyle>
            <a:lvl1pPr marL="457200" lvl="0" indent="-228600" algn="r" rtl="0">
              <a:lnSpc>
                <a:spcPct val="112000"/>
              </a:lnSpc>
              <a:spcBef>
                <a:spcPts val="0"/>
              </a:spcBef>
              <a:spcAft>
                <a:spcPts val="0"/>
              </a:spcAft>
              <a:buClr>
                <a:schemeClr val="lt2"/>
              </a:buClr>
              <a:buSzPts val="1800"/>
              <a:buNone/>
              <a:defRPr sz="1800">
                <a:solidFill>
                  <a:schemeClr val="lt2"/>
                </a:solidFill>
              </a:defRPr>
            </a:lvl1pPr>
            <a:lvl2pPr marL="914400" lvl="1" indent="-228600" algn="l" rtl="0">
              <a:lnSpc>
                <a:spcPct val="94000"/>
              </a:lnSpc>
              <a:spcBef>
                <a:spcPts val="400"/>
              </a:spcBef>
              <a:spcAft>
                <a:spcPts val="0"/>
              </a:spcAft>
              <a:buClr>
                <a:schemeClr val="lt1"/>
              </a:buClr>
              <a:buSzPts val="1500"/>
              <a:buNone/>
              <a:defRPr sz="1500">
                <a:solidFill>
                  <a:schemeClr val="lt1"/>
                </a:solidFill>
              </a:defRPr>
            </a:lvl2pPr>
            <a:lvl3pPr marL="1371600" lvl="2" indent="-228600" algn="l" rtl="0">
              <a:lnSpc>
                <a:spcPct val="94000"/>
              </a:lnSpc>
              <a:spcBef>
                <a:spcPts val="400"/>
              </a:spcBef>
              <a:spcAft>
                <a:spcPts val="0"/>
              </a:spcAft>
              <a:buClr>
                <a:schemeClr val="lt1"/>
              </a:buClr>
              <a:buSzPts val="1400"/>
              <a:buNone/>
              <a:defRPr sz="1400">
                <a:solidFill>
                  <a:schemeClr val="lt1"/>
                </a:solidFill>
              </a:defRPr>
            </a:lvl3pPr>
            <a:lvl4pPr marL="1828800" lvl="3" indent="-228600" algn="l" rtl="0">
              <a:lnSpc>
                <a:spcPct val="94000"/>
              </a:lnSpc>
              <a:spcBef>
                <a:spcPts val="400"/>
              </a:spcBef>
              <a:spcAft>
                <a:spcPts val="0"/>
              </a:spcAft>
              <a:buClr>
                <a:schemeClr val="lt1"/>
              </a:buClr>
              <a:buSzPts val="1200"/>
              <a:buNone/>
              <a:defRPr sz="1200">
                <a:solidFill>
                  <a:schemeClr val="lt1"/>
                </a:solidFill>
              </a:defRPr>
            </a:lvl4pPr>
            <a:lvl5pPr marL="2286000" lvl="4" indent="-228600" algn="l" rtl="0">
              <a:lnSpc>
                <a:spcPct val="94000"/>
              </a:lnSpc>
              <a:spcBef>
                <a:spcPts val="400"/>
              </a:spcBef>
              <a:spcAft>
                <a:spcPts val="0"/>
              </a:spcAft>
              <a:buClr>
                <a:schemeClr val="lt1"/>
              </a:buClr>
              <a:buSzPts val="1200"/>
              <a:buNone/>
              <a:defRPr sz="1200">
                <a:solidFill>
                  <a:schemeClr val="lt1"/>
                </a:solidFill>
              </a:defRPr>
            </a:lvl5pPr>
            <a:lvl6pPr marL="2743200" lvl="5" indent="-228600" algn="l" rtl="0">
              <a:lnSpc>
                <a:spcPct val="94000"/>
              </a:lnSpc>
              <a:spcBef>
                <a:spcPts val="400"/>
              </a:spcBef>
              <a:spcAft>
                <a:spcPts val="0"/>
              </a:spcAft>
              <a:buClr>
                <a:schemeClr val="lt1"/>
              </a:buClr>
              <a:buSzPts val="1200"/>
              <a:buNone/>
              <a:defRPr sz="1200">
                <a:solidFill>
                  <a:schemeClr val="lt1"/>
                </a:solidFill>
              </a:defRPr>
            </a:lvl6pPr>
            <a:lvl7pPr marL="3200400" lvl="6" indent="-228600" algn="l" rtl="0">
              <a:lnSpc>
                <a:spcPct val="94000"/>
              </a:lnSpc>
              <a:spcBef>
                <a:spcPts val="400"/>
              </a:spcBef>
              <a:spcAft>
                <a:spcPts val="0"/>
              </a:spcAft>
              <a:buClr>
                <a:schemeClr val="lt1"/>
              </a:buClr>
              <a:buSzPts val="1200"/>
              <a:buNone/>
              <a:defRPr sz="1200">
                <a:solidFill>
                  <a:schemeClr val="lt1"/>
                </a:solidFill>
              </a:defRPr>
            </a:lvl7pPr>
            <a:lvl8pPr marL="3657600" lvl="7" indent="-228600" algn="l" rtl="0">
              <a:lnSpc>
                <a:spcPct val="94000"/>
              </a:lnSpc>
              <a:spcBef>
                <a:spcPts val="400"/>
              </a:spcBef>
              <a:spcAft>
                <a:spcPts val="0"/>
              </a:spcAft>
              <a:buClr>
                <a:schemeClr val="lt1"/>
              </a:buClr>
              <a:buSzPts val="1200"/>
              <a:buNone/>
              <a:defRPr sz="1200">
                <a:solidFill>
                  <a:schemeClr val="lt1"/>
                </a:solidFill>
              </a:defRPr>
            </a:lvl8pPr>
            <a:lvl9pPr marL="4114800" lvl="8" indent="-228600" algn="l" rtl="0">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6" name="Google Shape;76;p16"/>
          <p:cNvSpPr txBox="1">
            <a:spLocks noGrp="1"/>
          </p:cNvSpPr>
          <p:nvPr>
            <p:ph type="dt" idx="10"/>
          </p:nvPr>
        </p:nvSpPr>
        <p:spPr>
          <a:xfrm>
            <a:off x="554181" y="4840039"/>
            <a:ext cx="12168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938234"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title="Crop Mark"/>
          <p:cNvSpPr/>
          <p:nvPr/>
        </p:nvSpPr>
        <p:spPr>
          <a:xfrm>
            <a:off x="6113971" y="1264239"/>
            <a:ext cx="2456262"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28700"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body" idx="2"/>
          </p:nvPr>
        </p:nvSpPr>
        <p:spPr>
          <a:xfrm>
            <a:off x="4894052"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4" name="Google Shape;84;p17"/>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1028700"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0" name="Google Shape;90;p18"/>
          <p:cNvSpPr txBox="1">
            <a:spLocks noGrp="1"/>
          </p:cNvSpPr>
          <p:nvPr>
            <p:ph type="body" idx="2"/>
          </p:nvPr>
        </p:nvSpPr>
        <p:spPr>
          <a:xfrm>
            <a:off x="1028700"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1" name="Google Shape;91;p18"/>
          <p:cNvSpPr txBox="1">
            <a:spLocks noGrp="1"/>
          </p:cNvSpPr>
          <p:nvPr>
            <p:ph type="body" idx="3"/>
          </p:nvPr>
        </p:nvSpPr>
        <p:spPr>
          <a:xfrm>
            <a:off x="4893761"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2" name="Google Shape;92;p18"/>
          <p:cNvSpPr txBox="1">
            <a:spLocks noGrp="1"/>
          </p:cNvSpPr>
          <p:nvPr>
            <p:ph type="body" idx="4"/>
          </p:nvPr>
        </p:nvSpPr>
        <p:spPr>
          <a:xfrm>
            <a:off x="4893761"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3" name="Google Shape;93;p18"/>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Autofit/>
          </a:bodyPr>
          <a:lstStyle>
            <a:lvl1pPr lvl="0" algn="l" rtl="0">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692015" y="514351"/>
            <a:ext cx="3909300" cy="38814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sz="1500"/>
            </a:lvl1pPr>
            <a:lvl2pPr marL="914400" lvl="1" indent="-323850" algn="l" rtl="0">
              <a:lnSpc>
                <a:spcPct val="94000"/>
              </a:lnSpc>
              <a:spcBef>
                <a:spcPts val="400"/>
              </a:spcBef>
              <a:spcAft>
                <a:spcPts val="0"/>
              </a:spcAft>
              <a:buClr>
                <a:schemeClr val="dk2"/>
              </a:buClr>
              <a:buSzPts val="1500"/>
              <a:buChar char="–"/>
              <a:defRPr sz="1500"/>
            </a:lvl2pPr>
            <a:lvl3pPr marL="1371600" lvl="2" indent="-317500" algn="l" rtl="0">
              <a:lnSpc>
                <a:spcPct val="94000"/>
              </a:lnSpc>
              <a:spcBef>
                <a:spcPts val="400"/>
              </a:spcBef>
              <a:spcAft>
                <a:spcPts val="0"/>
              </a:spcAft>
              <a:buClr>
                <a:schemeClr val="dk2"/>
              </a:buClr>
              <a:buSzPts val="1400"/>
              <a:buChar char="■"/>
              <a:defRPr sz="1400"/>
            </a:lvl3pPr>
            <a:lvl4pPr marL="1828800" lvl="3" indent="-317500" algn="l" rtl="0">
              <a:lnSpc>
                <a:spcPct val="94000"/>
              </a:lnSpc>
              <a:spcBef>
                <a:spcPts val="400"/>
              </a:spcBef>
              <a:spcAft>
                <a:spcPts val="0"/>
              </a:spcAft>
              <a:buClr>
                <a:schemeClr val="dk2"/>
              </a:buClr>
              <a:buSzPts val="1400"/>
              <a:buChar char="–"/>
              <a:defRPr sz="1400"/>
            </a:lvl4pPr>
            <a:lvl5pPr marL="2286000" lvl="4" indent="-304800" algn="l" rtl="0">
              <a:lnSpc>
                <a:spcPct val="94000"/>
              </a:lnSpc>
              <a:spcBef>
                <a:spcPts val="400"/>
              </a:spcBef>
              <a:spcAft>
                <a:spcPts val="0"/>
              </a:spcAft>
              <a:buClr>
                <a:schemeClr val="dk2"/>
              </a:buClr>
              <a:buSzPts val="1200"/>
              <a:buChar char="■"/>
              <a:defRPr sz="1200"/>
            </a:lvl5pPr>
            <a:lvl6pPr marL="2743200" lvl="5" indent="-304800" algn="l" rtl="0">
              <a:lnSpc>
                <a:spcPct val="94000"/>
              </a:lnSpc>
              <a:spcBef>
                <a:spcPts val="400"/>
              </a:spcBef>
              <a:spcAft>
                <a:spcPts val="0"/>
              </a:spcAft>
              <a:buClr>
                <a:schemeClr val="dk2"/>
              </a:buClr>
              <a:buSzPts val="1200"/>
              <a:buChar char="–"/>
              <a:defRPr sz="1200"/>
            </a:lvl6pPr>
            <a:lvl7pPr marL="3200400" lvl="6" indent="-304800" algn="l" rtl="0">
              <a:lnSpc>
                <a:spcPct val="94000"/>
              </a:lnSpc>
              <a:spcBef>
                <a:spcPts val="400"/>
              </a:spcBef>
              <a:spcAft>
                <a:spcPts val="0"/>
              </a:spcAft>
              <a:buClr>
                <a:schemeClr val="dk2"/>
              </a:buClr>
              <a:buSzPts val="1200"/>
              <a:buChar char="■"/>
              <a:defRPr sz="1200"/>
            </a:lvl7pPr>
            <a:lvl8pPr marL="3657600" lvl="7" indent="-304800" algn="l" rtl="0">
              <a:lnSpc>
                <a:spcPct val="94000"/>
              </a:lnSpc>
              <a:spcBef>
                <a:spcPts val="400"/>
              </a:spcBef>
              <a:spcAft>
                <a:spcPts val="0"/>
              </a:spcAft>
              <a:buClr>
                <a:schemeClr val="dk2"/>
              </a:buClr>
              <a:buSzPts val="1200"/>
              <a:buChar char="–"/>
              <a:defRPr sz="1200"/>
            </a:lvl8pPr>
            <a:lvl9pPr marL="4114800" lvl="8" indent="-304800" algn="l" rtl="0">
              <a:lnSpc>
                <a:spcPct val="94000"/>
              </a:lnSpc>
              <a:spcBef>
                <a:spcPts val="400"/>
              </a:spcBef>
              <a:spcAft>
                <a:spcPts val="200"/>
              </a:spcAft>
              <a:buClr>
                <a:schemeClr val="dk2"/>
              </a:buClr>
              <a:buSzPts val="1200"/>
              <a:buChar char="■"/>
              <a:defRPr sz="1200"/>
            </a:lvl9pPr>
          </a:lstStyle>
          <a:p>
            <a:endParaRPr/>
          </a:p>
        </p:txBody>
      </p:sp>
      <p:sp>
        <p:nvSpPr>
          <p:cNvPr id="109" name="Google Shape;109;p21"/>
          <p:cNvSpPr txBox="1">
            <a:spLocks noGrp="1"/>
          </p:cNvSpPr>
          <p:nvPr>
            <p:ph type="body" idx="2"/>
          </p:nvPr>
        </p:nvSpPr>
        <p:spPr>
          <a:xfrm>
            <a:off x="542925" y="2142258"/>
            <a:ext cx="2891700" cy="22584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0" name="Google Shape;110;p21"/>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1"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rmAutofit/>
          </a:bodyPr>
          <a:lstStyle>
            <a:lvl1pPr lvl="0" algn="l" rtl="0">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2"/>
          <p:cNvSpPr>
            <a:spLocks noGrp="1"/>
          </p:cNvSpPr>
          <p:nvPr>
            <p:ph type="pic" idx="2"/>
          </p:nvPr>
        </p:nvSpPr>
        <p:spPr>
          <a:xfrm>
            <a:off x="4149090" y="0"/>
            <a:ext cx="4995000" cy="5143500"/>
          </a:xfrm>
          <a:prstGeom prst="rect">
            <a:avLst/>
          </a:prstGeom>
          <a:noFill/>
          <a:ln>
            <a:noFill/>
          </a:ln>
        </p:spPr>
      </p:sp>
      <p:sp>
        <p:nvSpPr>
          <p:cNvPr id="118" name="Google Shape;118;p22"/>
          <p:cNvSpPr txBox="1">
            <a:spLocks noGrp="1"/>
          </p:cNvSpPr>
          <p:nvPr>
            <p:ph type="body" idx="1"/>
          </p:nvPr>
        </p:nvSpPr>
        <p:spPr>
          <a:xfrm>
            <a:off x="542925" y="2141976"/>
            <a:ext cx="2891700" cy="22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9" name="Google Shape;119;p22"/>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2"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rot="5400000">
            <a:off x="3289650" y="-539306"/>
            <a:ext cx="2679000" cy="72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26" name="Google Shape;126;p2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818446" y="1847217"/>
            <a:ext cx="3932400" cy="11742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129880" y="-633033"/>
            <a:ext cx="3932400" cy="61347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32" name="Google Shape;132;p24"/>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120631" y="0"/>
            <a:ext cx="102336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title="Side bar"/>
          <p:cNvSpPr/>
          <p:nvPr/>
        </p:nvSpPr>
        <p:spPr>
          <a:xfrm>
            <a:off x="358571"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F"/>
        </a:solidFill>
        <a:effectLst/>
      </p:bgPr>
    </p:bg>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2804234" y="1291382"/>
            <a:ext cx="3535533" cy="1471005"/>
          </a:xfrm>
          <a:prstGeom prst="rect">
            <a:avLst/>
          </a:prstGeom>
          <a:noFill/>
          <a:ln>
            <a:noFill/>
          </a:ln>
        </p:spPr>
      </p:pic>
      <p:sp>
        <p:nvSpPr>
          <p:cNvPr id="140" name="Google Shape;140;p25"/>
          <p:cNvSpPr txBox="1"/>
          <p:nvPr/>
        </p:nvSpPr>
        <p:spPr>
          <a:xfrm>
            <a:off x="1632900" y="3113280"/>
            <a:ext cx="5878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Libre Franklin"/>
                <a:ea typeface="Libre Franklin"/>
                <a:cs typeface="Libre Franklin"/>
                <a:sym typeface="Libre Franklin"/>
              </a:rPr>
              <a:t>Azure Fundamentals</a:t>
            </a:r>
          </a:p>
          <a:p>
            <a:pPr marL="0" lvl="0" indent="0" algn="ctr" rtl="0">
              <a:spcBef>
                <a:spcPts val="0"/>
              </a:spcBef>
              <a:spcAft>
                <a:spcPts val="0"/>
              </a:spcAft>
              <a:buNone/>
            </a:pPr>
            <a:r>
              <a:rPr lang="en-US" sz="1800" b="1" dirty="0">
                <a:latin typeface="Libre Franklin"/>
                <a:ea typeface="Libre Franklin"/>
                <a:cs typeface="Libre Franklin"/>
                <a:sym typeface="Libre Franklin"/>
              </a:rPr>
              <a:t>UNIT-1</a:t>
            </a:r>
          </a:p>
          <a:p>
            <a:pPr marL="0" lvl="0" indent="0" algn="ctr" rtl="0">
              <a:spcBef>
                <a:spcPts val="0"/>
              </a:spcBef>
              <a:spcAft>
                <a:spcPts val="0"/>
              </a:spcAft>
              <a:buNone/>
            </a:pPr>
            <a:r>
              <a:rPr lang="en-US" sz="1800" b="1" dirty="0">
                <a:latin typeface="Libre Franklin"/>
                <a:ea typeface="Libre Franklin"/>
                <a:cs typeface="Libre Franklin"/>
                <a:sym typeface="Libre Franklin"/>
              </a:rPr>
              <a:t>Cloud Concepts</a:t>
            </a:r>
            <a:endParaRPr sz="1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2BD169-9985-7479-3638-A0A5D47FD091}"/>
              </a:ext>
            </a:extLst>
          </p:cNvPr>
          <p:cNvSpPr>
            <a:spLocks noGrp="1"/>
          </p:cNvSpPr>
          <p:nvPr>
            <p:ph type="title"/>
          </p:nvPr>
        </p:nvSpPr>
        <p:spPr>
          <a:xfrm>
            <a:off x="311700" y="445025"/>
            <a:ext cx="8520600" cy="572700"/>
          </a:xfrm>
          <a:ln w="38100">
            <a:solidFill>
              <a:schemeClr val="tx1"/>
            </a:solidFill>
          </a:ln>
        </p:spPr>
        <p:txBody>
          <a:bodyPr>
            <a:normAutofit/>
          </a:bodyPr>
          <a:lstStyle/>
          <a:p>
            <a:r>
              <a:rPr lang="en-IN" sz="2000" b="1" dirty="0">
                <a:solidFill>
                  <a:srgbClr val="000000"/>
                </a:solidFill>
                <a:latin typeface="Calibri"/>
                <a:ea typeface="Calibri"/>
                <a:cs typeface="Calibri"/>
                <a:sym typeface="Calibri"/>
              </a:rPr>
              <a:t>CLOUD  COMPUTING  ARCHITECTURE</a:t>
            </a:r>
            <a:endParaRPr lang="en-IN" sz="2000" dirty="0"/>
          </a:p>
        </p:txBody>
      </p:sp>
      <p:sp>
        <p:nvSpPr>
          <p:cNvPr id="5" name="Text Placeholder 2">
            <a:extLst>
              <a:ext uri="{FF2B5EF4-FFF2-40B4-BE49-F238E27FC236}">
                <a16:creationId xmlns:a16="http://schemas.microsoft.com/office/drawing/2014/main" id="{A0EA4192-4158-4BA7-8F33-AFDC4D2AB17B}"/>
              </a:ext>
            </a:extLst>
          </p:cNvPr>
          <p:cNvSpPr>
            <a:spLocks noGrp="1"/>
          </p:cNvSpPr>
          <p:nvPr>
            <p:ph type="body" idx="1"/>
          </p:nvPr>
        </p:nvSpPr>
        <p:spPr>
          <a:xfrm>
            <a:off x="311700" y="1152475"/>
            <a:ext cx="8520600" cy="3416400"/>
          </a:xfrm>
          <a:ln w="38100">
            <a:solidFill>
              <a:schemeClr val="tx1"/>
            </a:solidFill>
          </a:ln>
        </p:spPr>
        <p:txBody>
          <a:bodyPr>
            <a:normAutofit/>
          </a:bodyPr>
          <a:lstStyle/>
          <a:p>
            <a:pPr marL="342900" marR="0" lvl="0" indent="-342900" algn="l" rtl="0">
              <a:spcBef>
                <a:spcPts val="0"/>
              </a:spcBef>
              <a:spcAft>
                <a:spcPts val="0"/>
              </a:spcAft>
              <a:buClr>
                <a:srgbClr val="FF0000"/>
              </a:buClr>
              <a:buSzPts val="2000"/>
              <a:buFont typeface="Noto Sans Symbols"/>
              <a:buChar char="❖"/>
            </a:pPr>
            <a:r>
              <a:rPr lang="en-US" sz="1400" b="1" u="sng" dirty="0">
                <a:solidFill>
                  <a:schemeClr val="tx1"/>
                </a:solidFill>
                <a:latin typeface="Calibri" panose="020F0502020204030204" pitchFamily="34" charset="0"/>
                <a:ea typeface="Calibri"/>
                <a:cs typeface="Calibri" panose="020F0502020204030204" pitchFamily="34" charset="0"/>
                <a:sym typeface="Calibri"/>
              </a:rPr>
              <a:t>FRONT END</a:t>
            </a:r>
            <a:endParaRPr lang="en-US" sz="1400" b="1"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400" b="1" u="sng"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400" b="1" dirty="0">
                <a:solidFill>
                  <a:schemeClr val="tx1"/>
                </a:solidFill>
                <a:latin typeface="Calibri" panose="020F0502020204030204" pitchFamily="34" charset="0"/>
                <a:ea typeface="Calibri"/>
                <a:cs typeface="Calibri" panose="020F0502020204030204" pitchFamily="34" charset="0"/>
                <a:sym typeface="Calibri"/>
              </a:rPr>
              <a:t>The front end is used by the client. It contains client-side interfaces and applications that are   required to access the cloud computing platforms. The front end includes web servers (including Chrome, Firefox, internet explorer, etc.), thin &amp; fat clients, tablets, and mobile devices.</a:t>
            </a:r>
            <a:endParaRPr lang="en-US" sz="1400" b="1" dirty="0">
              <a:solidFill>
                <a:schemeClr val="tx1"/>
              </a:solidFill>
              <a:latin typeface="Calibri" panose="020F0502020204030204" pitchFamily="34" charset="0"/>
              <a:cs typeface="Calibri" panose="020F0502020204030204" pitchFamily="34" charset="0"/>
            </a:endParaRPr>
          </a:p>
          <a:p>
            <a:pPr marL="342900" marR="0" lvl="0" indent="-215900" algn="l" rtl="0">
              <a:spcBef>
                <a:spcPts val="0"/>
              </a:spcBef>
              <a:spcAft>
                <a:spcPts val="0"/>
              </a:spcAft>
              <a:buClr>
                <a:schemeClr val="dk1"/>
              </a:buClr>
              <a:buSzPts val="2000"/>
              <a:buFont typeface="Arial"/>
              <a:buNone/>
            </a:pPr>
            <a:endParaRPr lang="en-US" sz="1400" b="1" dirty="0">
              <a:solidFill>
                <a:schemeClr val="tx1"/>
              </a:solidFill>
              <a:latin typeface="Calibri" panose="020F0502020204030204" pitchFamily="34" charset="0"/>
              <a:ea typeface="Calibri"/>
              <a:cs typeface="Calibri" panose="020F0502020204030204" pitchFamily="34" charset="0"/>
              <a:sym typeface="Calibri"/>
            </a:endParaRPr>
          </a:p>
          <a:p>
            <a:pPr marL="342900" marR="0" lvl="0" indent="-215900" algn="l" rtl="0">
              <a:spcBef>
                <a:spcPts val="0"/>
              </a:spcBef>
              <a:spcAft>
                <a:spcPts val="0"/>
              </a:spcAft>
              <a:buClr>
                <a:schemeClr val="dk1"/>
              </a:buClr>
              <a:buSzPts val="2000"/>
              <a:buFont typeface="Arial"/>
              <a:buNone/>
            </a:pPr>
            <a:endParaRPr lang="en-US" sz="1400" b="1" dirty="0">
              <a:solidFill>
                <a:schemeClr val="tx1"/>
              </a:solidFill>
              <a:latin typeface="Calibri" panose="020F0502020204030204" pitchFamily="34" charset="0"/>
              <a:ea typeface="Calibri"/>
              <a:cs typeface="Calibri" panose="020F0502020204030204" pitchFamily="34" charset="0"/>
              <a:sym typeface="Calibri"/>
            </a:endParaRPr>
          </a:p>
          <a:p>
            <a:pPr marL="342900" marR="0" lvl="0" indent="-342900" algn="l" rtl="0">
              <a:spcBef>
                <a:spcPts val="0"/>
              </a:spcBef>
              <a:spcAft>
                <a:spcPts val="0"/>
              </a:spcAft>
              <a:buClr>
                <a:srgbClr val="FF0000"/>
              </a:buClr>
              <a:buSzPts val="2000"/>
              <a:buFont typeface="Noto Sans Symbols"/>
              <a:buChar char="❖"/>
            </a:pPr>
            <a:r>
              <a:rPr lang="en-US" sz="1400" b="1" u="sng" dirty="0">
                <a:solidFill>
                  <a:schemeClr val="tx1"/>
                </a:solidFill>
                <a:latin typeface="Calibri" panose="020F0502020204030204" pitchFamily="34" charset="0"/>
                <a:ea typeface="Calibri"/>
                <a:cs typeface="Calibri" panose="020F0502020204030204" pitchFamily="34" charset="0"/>
                <a:sym typeface="Calibri"/>
              </a:rPr>
              <a:t>BACK  END</a:t>
            </a:r>
            <a:endParaRPr lang="en-US" sz="1400" b="1"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lang="en-US" sz="1400" b="1"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400" b="1" dirty="0">
                <a:solidFill>
                  <a:schemeClr val="tx1"/>
                </a:solidFill>
                <a:latin typeface="Calibri" panose="020F0502020204030204" pitchFamily="34" charset="0"/>
                <a:ea typeface="Calibri"/>
                <a:cs typeface="Calibri" panose="020F0502020204030204" pitchFamily="34" charset="0"/>
                <a:sym typeface="Calibri"/>
              </a:rPr>
              <a:t>The back end is used by the service provider. It manages all the resources that are required to provide cloud computing services. It includes a huge amount of data storage, security mechanism, virtual machines, deploying models, servers, traffic control mechanisms, etc.</a:t>
            </a:r>
            <a:endParaRPr lang="en-US" sz="1400" b="1" dirty="0">
              <a:solidFill>
                <a:schemeClr val="tx1"/>
              </a:solidFill>
              <a:latin typeface="Calibri" panose="020F0502020204030204" pitchFamily="34" charset="0"/>
              <a:cs typeface="Calibri" panose="020F0502020204030204" pitchFamily="34" charset="0"/>
            </a:endParaRPr>
          </a:p>
          <a:p>
            <a:pPr marL="342900" marR="0" lvl="0" indent="-215900" algn="l" rtl="0">
              <a:spcBef>
                <a:spcPts val="0"/>
              </a:spcBef>
              <a:spcAft>
                <a:spcPts val="0"/>
              </a:spcAft>
              <a:buClr>
                <a:schemeClr val="dk1"/>
              </a:buClr>
              <a:buSzPts val="2000"/>
              <a:buFont typeface="Arial"/>
              <a:buNone/>
            </a:pPr>
            <a:endParaRPr lang="en-US" sz="1400" b="1" dirty="0">
              <a:solidFill>
                <a:schemeClr val="tx1"/>
              </a:solidFill>
              <a:latin typeface="Calibri" panose="020F0502020204030204" pitchFamily="34" charset="0"/>
              <a:ea typeface="Calibri"/>
              <a:cs typeface="Calibri" panose="020F0502020204030204" pitchFamily="34" charset="0"/>
              <a:sym typeface="Calibri"/>
            </a:endParaRPr>
          </a:p>
          <a:p>
            <a:pPr marL="114300" indent="0">
              <a:buNone/>
            </a:pPr>
            <a:endParaRPr lang="en-IN" sz="1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79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08E37-2614-1C39-10B2-4CEA78272583}"/>
              </a:ext>
            </a:extLst>
          </p:cNvPr>
          <p:cNvSpPr>
            <a:spLocks noGrp="1"/>
          </p:cNvSpPr>
          <p:nvPr>
            <p:ph type="title"/>
          </p:nvPr>
        </p:nvSpPr>
        <p:spPr>
          <a:xfrm>
            <a:off x="311700" y="445025"/>
            <a:ext cx="8520600" cy="572700"/>
          </a:xfrm>
          <a:ln w="38100">
            <a:solidFill>
              <a:schemeClr val="tx1"/>
            </a:solidFill>
          </a:ln>
        </p:spPr>
        <p:txBody>
          <a:bodyPr>
            <a:normAutofit/>
          </a:bodyPr>
          <a:lstStyle/>
          <a:p>
            <a:r>
              <a:rPr lang="en-IN" sz="2000" b="1" dirty="0">
                <a:solidFill>
                  <a:srgbClr val="000000"/>
                </a:solidFill>
                <a:latin typeface="Calibri"/>
                <a:ea typeface="Calibri"/>
                <a:cs typeface="Calibri"/>
                <a:sym typeface="Calibri"/>
              </a:rPr>
              <a:t>CLOUD  COMPUTING  ARCHITECTURE</a:t>
            </a:r>
            <a:endParaRPr lang="en-IN" sz="2000" dirty="0"/>
          </a:p>
        </p:txBody>
      </p:sp>
      <p:sp>
        <p:nvSpPr>
          <p:cNvPr id="5" name="Text Placeholder 2">
            <a:extLst>
              <a:ext uri="{FF2B5EF4-FFF2-40B4-BE49-F238E27FC236}">
                <a16:creationId xmlns:a16="http://schemas.microsoft.com/office/drawing/2014/main" id="{CE673A15-4003-498B-E86B-9820C9416419}"/>
              </a:ext>
            </a:extLst>
          </p:cNvPr>
          <p:cNvSpPr>
            <a:spLocks noGrp="1"/>
          </p:cNvSpPr>
          <p:nvPr>
            <p:ph type="body" idx="1"/>
          </p:nvPr>
        </p:nvSpPr>
        <p:spPr>
          <a:xfrm>
            <a:off x="311700" y="1152475"/>
            <a:ext cx="8520600" cy="3416400"/>
          </a:xfrm>
          <a:ln w="38100">
            <a:solidFill>
              <a:schemeClr val="tx1"/>
            </a:solidFill>
          </a:ln>
        </p:spPr>
        <p:txBody>
          <a:bodyPr>
            <a:normAutofit/>
          </a:bodyPr>
          <a:lstStyle/>
          <a:p>
            <a:pPr marL="0" marR="0" lvl="0" indent="0" algn="l" rtl="0">
              <a:spcBef>
                <a:spcPts val="0"/>
              </a:spcBef>
              <a:spcAft>
                <a:spcPts val="0"/>
              </a:spcAft>
              <a:buNone/>
            </a:pPr>
            <a:r>
              <a:rPr lang="en-US" sz="1500" b="1" u="sng" dirty="0">
                <a:solidFill>
                  <a:schemeClr val="tx1"/>
                </a:solidFill>
                <a:latin typeface="Calibri" panose="020F0502020204030204" pitchFamily="34" charset="0"/>
                <a:ea typeface="Calibri"/>
                <a:cs typeface="Calibri" panose="020F0502020204030204" pitchFamily="34" charset="0"/>
                <a:sym typeface="Calibri"/>
              </a:rPr>
              <a:t>There are the following components of cloud computing architecture –</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500" b="1"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500" b="1" dirty="0">
                <a:solidFill>
                  <a:schemeClr val="tx1"/>
                </a:solidFill>
                <a:latin typeface="Calibri" panose="020F0502020204030204" pitchFamily="34" charset="0"/>
                <a:ea typeface="Calibri"/>
                <a:cs typeface="Calibri" panose="020F0502020204030204" pitchFamily="34" charset="0"/>
                <a:sym typeface="Calibri"/>
              </a:rPr>
              <a:t>1. Client Infrastructure</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500" dirty="0">
                <a:solidFill>
                  <a:schemeClr val="tx1"/>
                </a:solidFill>
                <a:latin typeface="Calibri" panose="020F0502020204030204" pitchFamily="34" charset="0"/>
                <a:ea typeface="Calibri"/>
                <a:cs typeface="Calibri" panose="020F0502020204030204" pitchFamily="34" charset="0"/>
                <a:sym typeface="Calibri"/>
              </a:rPr>
              <a:t>Client Infrastructure is a Front end component. It provides GUI (Graphical User Interface)  to interact with the cloud.</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5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500" b="1" dirty="0">
                <a:solidFill>
                  <a:schemeClr val="tx1"/>
                </a:solidFill>
                <a:latin typeface="Calibri" panose="020F0502020204030204" pitchFamily="34" charset="0"/>
                <a:ea typeface="Calibri"/>
                <a:cs typeface="Calibri" panose="020F0502020204030204" pitchFamily="34" charset="0"/>
                <a:sym typeface="Calibri"/>
              </a:rPr>
              <a:t>2. Application</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500" dirty="0">
                <a:solidFill>
                  <a:schemeClr val="tx1"/>
                </a:solidFill>
                <a:latin typeface="Calibri" panose="020F0502020204030204" pitchFamily="34" charset="0"/>
                <a:ea typeface="Calibri"/>
                <a:cs typeface="Calibri" panose="020F0502020204030204" pitchFamily="34" charset="0"/>
                <a:sym typeface="Calibri"/>
              </a:rPr>
              <a:t>The application may be any software or platform that a client wants to access.</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5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500" b="1" dirty="0">
                <a:solidFill>
                  <a:schemeClr val="tx1"/>
                </a:solidFill>
                <a:latin typeface="Calibri" panose="020F0502020204030204" pitchFamily="34" charset="0"/>
                <a:ea typeface="Calibri"/>
                <a:cs typeface="Calibri" panose="020F0502020204030204" pitchFamily="34" charset="0"/>
                <a:sym typeface="Calibri"/>
              </a:rPr>
              <a:t>3. Service</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500" dirty="0">
                <a:solidFill>
                  <a:schemeClr val="tx1"/>
                </a:solidFill>
                <a:latin typeface="Calibri" panose="020F0502020204030204" pitchFamily="34" charset="0"/>
                <a:ea typeface="Calibri"/>
                <a:cs typeface="Calibri" panose="020F0502020204030204" pitchFamily="34" charset="0"/>
                <a:sym typeface="Calibri"/>
              </a:rPr>
              <a:t>A Cloud Services manages that which type of service you access according to the client’s requirement.</a:t>
            </a:r>
            <a:endParaRPr lang="en-US" sz="1500"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Clr>
                <a:schemeClr val="dk1"/>
              </a:buClr>
              <a:buSzPts val="2000"/>
              <a:buFont typeface="Arial"/>
              <a:buNone/>
            </a:pPr>
            <a:endParaRPr lang="en-US" sz="1500" dirty="0">
              <a:solidFill>
                <a:schemeClr val="tx1"/>
              </a:solidFill>
              <a:latin typeface="Calibri" panose="020F0502020204030204" pitchFamily="34" charset="0"/>
              <a:ea typeface="Calibri"/>
              <a:cs typeface="Calibri" panose="020F0502020204030204" pitchFamily="34" charset="0"/>
              <a:sym typeface="Calibri"/>
            </a:endParaRPr>
          </a:p>
          <a:p>
            <a:pPr marL="114300" indent="0">
              <a:buNone/>
            </a:pPr>
            <a:endParaRPr lang="en-IN" sz="15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60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CA76D8-A268-45AF-16DA-9224BF41F82E}"/>
              </a:ext>
            </a:extLst>
          </p:cNvPr>
          <p:cNvSpPr>
            <a:spLocks noGrp="1"/>
          </p:cNvSpPr>
          <p:nvPr>
            <p:ph type="title"/>
          </p:nvPr>
        </p:nvSpPr>
        <p:spPr>
          <a:xfrm>
            <a:off x="311700" y="445025"/>
            <a:ext cx="8520600" cy="572700"/>
          </a:xfrm>
          <a:ln w="38100">
            <a:solidFill>
              <a:schemeClr val="tx1"/>
            </a:solidFill>
          </a:ln>
        </p:spPr>
        <p:txBody>
          <a:bodyPr>
            <a:normAutofit/>
          </a:bodyPr>
          <a:lstStyle/>
          <a:p>
            <a:r>
              <a:rPr lang="en-IN" sz="2000" b="1" dirty="0">
                <a:solidFill>
                  <a:srgbClr val="000000"/>
                </a:solidFill>
                <a:latin typeface="Calibri"/>
                <a:ea typeface="Calibri"/>
                <a:cs typeface="Calibri"/>
                <a:sym typeface="Calibri"/>
              </a:rPr>
              <a:t>CLOUD  COMPUTING  ARCHITECTURE</a:t>
            </a:r>
            <a:endParaRPr lang="en-IN" sz="2000" dirty="0"/>
          </a:p>
        </p:txBody>
      </p:sp>
      <p:sp>
        <p:nvSpPr>
          <p:cNvPr id="5" name="Text Placeholder 2">
            <a:extLst>
              <a:ext uri="{FF2B5EF4-FFF2-40B4-BE49-F238E27FC236}">
                <a16:creationId xmlns:a16="http://schemas.microsoft.com/office/drawing/2014/main" id="{A5D1C61A-3B60-975C-6EDD-07122F63ED25}"/>
              </a:ext>
            </a:extLst>
          </p:cNvPr>
          <p:cNvSpPr>
            <a:spLocks noGrp="1"/>
          </p:cNvSpPr>
          <p:nvPr>
            <p:ph type="body" idx="1"/>
          </p:nvPr>
        </p:nvSpPr>
        <p:spPr>
          <a:xfrm>
            <a:off x="311700" y="1152475"/>
            <a:ext cx="8520600" cy="3416400"/>
          </a:xfrm>
          <a:ln w="38100">
            <a:solidFill>
              <a:schemeClr val="tx1"/>
            </a:solidFill>
          </a:ln>
        </p:spPr>
        <p:txBody>
          <a:bodyPr>
            <a:normAutofit fontScale="77500" lnSpcReduction="20000"/>
          </a:bodyPr>
          <a:lstStyle/>
          <a:p>
            <a:pPr marL="0" marR="0" lvl="0" indent="0" algn="l" rtl="0">
              <a:spcBef>
                <a:spcPts val="0"/>
              </a:spcBef>
              <a:spcAft>
                <a:spcPts val="0"/>
              </a:spcAft>
              <a:buNone/>
            </a:pPr>
            <a:r>
              <a:rPr lang="en-US" sz="1800" b="1" u="sng" dirty="0">
                <a:solidFill>
                  <a:schemeClr val="tx1"/>
                </a:solidFill>
                <a:latin typeface="Calibri" panose="020F0502020204030204" pitchFamily="34" charset="0"/>
                <a:ea typeface="Calibri"/>
                <a:cs typeface="Calibri" panose="020F0502020204030204" pitchFamily="34" charset="0"/>
                <a:sym typeface="Calibri"/>
              </a:rPr>
              <a:t>Cloud computing offers the following three type of services:</a:t>
            </a:r>
            <a:endParaRPr lang="en-US"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800" b="1"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800" b="1" dirty="0" err="1">
                <a:solidFill>
                  <a:schemeClr val="tx1"/>
                </a:solidFill>
                <a:latin typeface="Calibri" panose="020F0502020204030204" pitchFamily="34" charset="0"/>
                <a:ea typeface="Calibri"/>
                <a:cs typeface="Calibri" panose="020F0502020204030204" pitchFamily="34" charset="0"/>
                <a:sym typeface="Calibri"/>
              </a:rPr>
              <a:t>i</a:t>
            </a:r>
            <a:r>
              <a:rPr lang="en-US" sz="1800" b="1" dirty="0">
                <a:solidFill>
                  <a:schemeClr val="tx1"/>
                </a:solidFill>
                <a:latin typeface="Calibri" panose="020F0502020204030204" pitchFamily="34" charset="0"/>
                <a:ea typeface="Calibri"/>
                <a:cs typeface="Calibri" panose="020F0502020204030204" pitchFamily="34" charset="0"/>
                <a:sym typeface="Calibri"/>
              </a:rPr>
              <a:t>. Software as a Service (SaaS) </a:t>
            </a:r>
            <a:r>
              <a:rPr lang="en-US" sz="1800" dirty="0">
                <a:solidFill>
                  <a:schemeClr val="tx1"/>
                </a:solidFill>
                <a:latin typeface="Calibri" panose="020F0502020204030204" pitchFamily="34" charset="0"/>
                <a:ea typeface="Calibri"/>
                <a:cs typeface="Calibri" panose="020F0502020204030204" pitchFamily="34" charset="0"/>
                <a:sym typeface="Calibri"/>
              </a:rPr>
              <a:t>– It is also known as cloud application services. Mostly, SaaS applications run directly through the web browser means we do not require to download and install these applications. Some important example of SaaS is given below –</a:t>
            </a:r>
            <a:endParaRPr lang="en-US"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Example</a:t>
            </a:r>
            <a:r>
              <a:rPr lang="en-US" sz="1800" dirty="0">
                <a:solidFill>
                  <a:schemeClr val="tx1"/>
                </a:solidFill>
                <a:latin typeface="Calibri" panose="020F0502020204030204" pitchFamily="34" charset="0"/>
                <a:ea typeface="Calibri"/>
                <a:cs typeface="Calibri" panose="020F0502020204030204" pitchFamily="34" charset="0"/>
                <a:sym typeface="Calibri"/>
              </a:rPr>
              <a:t>: Google Apps, Salesforce Dropbox, Slack, </a:t>
            </a:r>
            <a:r>
              <a:rPr lang="en-US" sz="1800" dirty="0" err="1">
                <a:solidFill>
                  <a:schemeClr val="tx1"/>
                </a:solidFill>
                <a:latin typeface="Calibri" panose="020F0502020204030204" pitchFamily="34" charset="0"/>
                <a:ea typeface="Calibri"/>
                <a:cs typeface="Calibri" panose="020F0502020204030204" pitchFamily="34" charset="0"/>
                <a:sym typeface="Calibri"/>
              </a:rPr>
              <a:t>Hubspot</a:t>
            </a:r>
            <a:r>
              <a:rPr lang="en-US" sz="1800" dirty="0">
                <a:solidFill>
                  <a:schemeClr val="tx1"/>
                </a:solidFill>
                <a:latin typeface="Calibri" panose="020F0502020204030204" pitchFamily="34" charset="0"/>
                <a:ea typeface="Calibri"/>
                <a:cs typeface="Calibri" panose="020F0502020204030204" pitchFamily="34" charset="0"/>
                <a:sym typeface="Calibri"/>
              </a:rPr>
              <a:t>, Cisco WebEx.</a:t>
            </a:r>
            <a:endParaRPr lang="en-US" dirty="0">
              <a:solidFill>
                <a:schemeClr val="tx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ii. Platform as a Service (PaaS) </a:t>
            </a:r>
            <a:r>
              <a:rPr lang="en-US" sz="1800" dirty="0">
                <a:solidFill>
                  <a:schemeClr val="tx1"/>
                </a:solidFill>
                <a:latin typeface="Calibri" panose="020F0502020204030204" pitchFamily="34" charset="0"/>
                <a:ea typeface="Calibri"/>
                <a:cs typeface="Calibri" panose="020F0502020204030204" pitchFamily="34" charset="0"/>
                <a:sym typeface="Calibri"/>
              </a:rPr>
              <a:t>– It is also known as cloud platform services. It is quite similar to SaaS, but the difference is that PaaS provides a platform for software creation, but using SaaS, we can access software over the internet without the need of any platform.</a:t>
            </a: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Example: </a:t>
            </a:r>
            <a:r>
              <a:rPr lang="en-US" sz="1800" dirty="0">
                <a:solidFill>
                  <a:schemeClr val="tx1"/>
                </a:solidFill>
                <a:latin typeface="Calibri" panose="020F0502020204030204" pitchFamily="34" charset="0"/>
                <a:ea typeface="Calibri"/>
                <a:cs typeface="Calibri" panose="020F0502020204030204" pitchFamily="34" charset="0"/>
                <a:sym typeface="Calibri"/>
              </a:rPr>
              <a:t>Windows Azure, Force.com, Magento Commerce Cloud, OpenShift.</a:t>
            </a:r>
          </a:p>
          <a:p>
            <a:pPr marL="0" marR="0" lvl="0" indent="0" algn="just"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iii. Infrastructure as a Service (IaaS) </a:t>
            </a:r>
            <a:r>
              <a:rPr lang="en-US" sz="1800" dirty="0">
                <a:solidFill>
                  <a:schemeClr val="tx1"/>
                </a:solidFill>
                <a:latin typeface="Calibri" panose="020F0502020204030204" pitchFamily="34" charset="0"/>
                <a:ea typeface="Calibri"/>
                <a:cs typeface="Calibri" panose="020F0502020204030204" pitchFamily="34" charset="0"/>
                <a:sym typeface="Calibri"/>
              </a:rPr>
              <a:t>– It is also known as cloud infrastructure services. It is responsible for managing applications data, middleware, and runtime environments.</a:t>
            </a: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Example: </a:t>
            </a:r>
            <a:r>
              <a:rPr lang="en-US" sz="1800" dirty="0">
                <a:solidFill>
                  <a:schemeClr val="tx1"/>
                </a:solidFill>
                <a:latin typeface="Calibri" panose="020F0502020204030204" pitchFamily="34" charset="0"/>
                <a:ea typeface="Calibri"/>
                <a:cs typeface="Calibri" panose="020F0502020204030204" pitchFamily="34" charset="0"/>
                <a:sym typeface="Calibri"/>
              </a:rPr>
              <a:t>Amazon Web Services (AWS) EC2, Google Compute Engine (GCE), Cisco </a:t>
            </a:r>
            <a:r>
              <a:rPr lang="en-US" sz="1800" dirty="0" err="1">
                <a:solidFill>
                  <a:schemeClr val="tx1"/>
                </a:solidFill>
                <a:latin typeface="Calibri" panose="020F0502020204030204" pitchFamily="34" charset="0"/>
                <a:ea typeface="Calibri"/>
                <a:cs typeface="Calibri" panose="020F0502020204030204" pitchFamily="34" charset="0"/>
                <a:sym typeface="Calibri"/>
              </a:rPr>
              <a:t>Metapod</a:t>
            </a:r>
            <a:r>
              <a:rPr lang="en-US" sz="1800" dirty="0">
                <a:solidFill>
                  <a:schemeClr val="tx1"/>
                </a:solidFill>
                <a:latin typeface="Calibri" panose="020F0502020204030204" pitchFamily="34" charset="0"/>
                <a:ea typeface="Calibri"/>
                <a:cs typeface="Calibri" panose="020F0502020204030204" pitchFamily="34" charset="0"/>
                <a:sym typeface="Calibri"/>
              </a:rPr>
              <a:t>.</a:t>
            </a:r>
          </a:p>
          <a:p>
            <a:pPr marL="0" marR="0" lvl="0" indent="0" algn="l" rtl="0">
              <a:spcBef>
                <a:spcPts val="0"/>
              </a:spcBef>
              <a:spcAft>
                <a:spcPts val="0"/>
              </a:spcAft>
              <a:buClr>
                <a:schemeClr val="dk1"/>
              </a:buClr>
              <a:buSzPts val="2000"/>
              <a:buFont typeface="Arial"/>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114300" indent="0">
              <a:buNone/>
            </a:pP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71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38E353-190B-056E-EADA-3418E09D4893}"/>
              </a:ext>
            </a:extLst>
          </p:cNvPr>
          <p:cNvSpPr>
            <a:spLocks noGrp="1"/>
          </p:cNvSpPr>
          <p:nvPr>
            <p:ph type="title"/>
          </p:nvPr>
        </p:nvSpPr>
        <p:spPr>
          <a:xfrm>
            <a:off x="311700" y="445025"/>
            <a:ext cx="8520600" cy="572700"/>
          </a:xfrm>
          <a:ln w="38100">
            <a:solidFill>
              <a:schemeClr val="tx1"/>
            </a:solidFill>
          </a:ln>
        </p:spPr>
        <p:txBody>
          <a:bodyPr>
            <a:noAutofit/>
          </a:bodyPr>
          <a:lstStyle/>
          <a:p>
            <a:r>
              <a:rPr lang="en-IN" sz="2000" b="1" dirty="0">
                <a:solidFill>
                  <a:srgbClr val="000000"/>
                </a:solidFill>
                <a:latin typeface="Calibri"/>
                <a:ea typeface="Calibri"/>
                <a:cs typeface="Calibri"/>
                <a:sym typeface="Calibri"/>
              </a:rPr>
              <a:t>CLOUD  COMPUTING  ARCHITECTURE</a:t>
            </a:r>
            <a:br>
              <a:rPr lang="en-IN" sz="2000" b="1" dirty="0">
                <a:solidFill>
                  <a:srgbClr val="000000"/>
                </a:solidFill>
                <a:latin typeface="Calibri"/>
                <a:ea typeface="Calibri"/>
                <a:cs typeface="Calibri"/>
                <a:sym typeface="Calibri"/>
              </a:rPr>
            </a:br>
            <a:endParaRPr lang="en-IN" sz="2000" dirty="0"/>
          </a:p>
        </p:txBody>
      </p:sp>
      <p:sp>
        <p:nvSpPr>
          <p:cNvPr id="5" name="Text Placeholder 2">
            <a:extLst>
              <a:ext uri="{FF2B5EF4-FFF2-40B4-BE49-F238E27FC236}">
                <a16:creationId xmlns:a16="http://schemas.microsoft.com/office/drawing/2014/main" id="{98D0C602-A429-6DD6-BFE0-8CA56B4A4896}"/>
              </a:ext>
            </a:extLst>
          </p:cNvPr>
          <p:cNvSpPr>
            <a:spLocks noGrp="1"/>
          </p:cNvSpPr>
          <p:nvPr>
            <p:ph type="body" idx="1"/>
          </p:nvPr>
        </p:nvSpPr>
        <p:spPr>
          <a:xfrm>
            <a:off x="311700" y="1152475"/>
            <a:ext cx="8520600" cy="3416400"/>
          </a:xfrm>
          <a:ln w="38100">
            <a:solidFill>
              <a:schemeClr val="tx1"/>
            </a:solidFill>
          </a:ln>
        </p:spPr>
        <p:txBody>
          <a:bodyPr>
            <a:normAutofit fontScale="77500" lnSpcReduction="20000"/>
          </a:bodyPr>
          <a:lstStyle/>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4. Runtime Cloud</a:t>
            </a:r>
            <a:endParaRPr lang="en-US" dirty="0">
              <a:solidFill>
                <a:schemeClr val="tx1"/>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800" dirty="0">
                <a:solidFill>
                  <a:schemeClr val="tx1"/>
                </a:solidFill>
                <a:latin typeface="Calibri" panose="020F0502020204030204" pitchFamily="34" charset="0"/>
                <a:ea typeface="Calibri"/>
                <a:cs typeface="Calibri" panose="020F0502020204030204" pitchFamily="34" charset="0"/>
                <a:sym typeface="Calibri"/>
              </a:rPr>
              <a:t>Runtime Cloud provides the execution and runtime environment to the virtual machines.</a:t>
            </a:r>
          </a:p>
          <a:p>
            <a:pPr marL="0" marR="0" lvl="0" indent="0" algn="just"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5. Storage</a:t>
            </a:r>
            <a:endParaRPr lang="en-US" dirty="0">
              <a:solidFill>
                <a:schemeClr val="tx1"/>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800" dirty="0">
                <a:solidFill>
                  <a:schemeClr val="tx1"/>
                </a:solidFill>
                <a:latin typeface="Calibri" panose="020F0502020204030204" pitchFamily="34" charset="0"/>
                <a:ea typeface="Calibri"/>
                <a:cs typeface="Calibri" panose="020F0502020204030204" pitchFamily="34" charset="0"/>
                <a:sym typeface="Calibri"/>
              </a:rPr>
              <a:t>Storage is one of the most important components of cloud computing. It provides a huge amount of storage capacity in the cloud to store and manage data.</a:t>
            </a:r>
          </a:p>
          <a:p>
            <a:pPr marL="0" marR="0" lvl="0" indent="0" algn="just"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6. Infrastructure</a:t>
            </a:r>
            <a:endParaRPr lang="en-US" dirty="0">
              <a:solidFill>
                <a:schemeClr val="tx1"/>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800" dirty="0">
                <a:solidFill>
                  <a:schemeClr val="tx1"/>
                </a:solidFill>
                <a:latin typeface="Calibri" panose="020F0502020204030204" pitchFamily="34" charset="0"/>
                <a:ea typeface="Calibri"/>
                <a:cs typeface="Calibri" panose="020F0502020204030204" pitchFamily="34" charset="0"/>
                <a:sym typeface="Calibri"/>
              </a:rPr>
              <a:t>It provides services on the host level, application level, and network level. Cloud infrastructure includes hardware and software components such as servers, storage, network devices, virtualization software, and other storage resources that are needed to support the cloud computing model.</a:t>
            </a:r>
          </a:p>
          <a:p>
            <a:pPr marL="0" marR="0" lvl="0" indent="0" algn="just"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0" marR="0" lvl="0" indent="0" algn="just" rtl="0">
              <a:spcBef>
                <a:spcPts val="0"/>
              </a:spcBef>
              <a:spcAft>
                <a:spcPts val="0"/>
              </a:spcAft>
              <a:buNone/>
            </a:pPr>
            <a:r>
              <a:rPr lang="en-US" sz="1800" b="1" dirty="0">
                <a:solidFill>
                  <a:schemeClr val="tx1"/>
                </a:solidFill>
                <a:latin typeface="Calibri" panose="020F0502020204030204" pitchFamily="34" charset="0"/>
                <a:ea typeface="Calibri"/>
                <a:cs typeface="Calibri" panose="020F0502020204030204" pitchFamily="34" charset="0"/>
                <a:sym typeface="Calibri"/>
              </a:rPr>
              <a:t>7. Management</a:t>
            </a:r>
            <a:endParaRPr lang="en-US" dirty="0">
              <a:solidFill>
                <a:schemeClr val="tx1"/>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800" dirty="0">
                <a:solidFill>
                  <a:schemeClr val="tx1"/>
                </a:solidFill>
                <a:latin typeface="Calibri" panose="020F0502020204030204" pitchFamily="34" charset="0"/>
                <a:ea typeface="Calibri"/>
                <a:cs typeface="Calibri" panose="020F0502020204030204" pitchFamily="34" charset="0"/>
                <a:sym typeface="Calibri"/>
              </a:rPr>
              <a:t>Management is used to manage components such as application, service, runtime cloud, storage, infrastructure, and other security issues in the backend and establish coordination between them.</a:t>
            </a:r>
          </a:p>
          <a:p>
            <a:pPr marL="0" marR="0" lvl="0" indent="0" algn="l" rtl="0">
              <a:spcBef>
                <a:spcPts val="0"/>
              </a:spcBef>
              <a:spcAft>
                <a:spcPts val="0"/>
              </a:spcAft>
              <a:buNone/>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marL="114300" indent="0">
              <a:buNone/>
            </a:pP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696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7B40D1-7715-BB54-52C3-A3E6AA6D66CE}"/>
              </a:ext>
            </a:extLst>
          </p:cNvPr>
          <p:cNvSpPr>
            <a:spLocks noGrp="1"/>
          </p:cNvSpPr>
          <p:nvPr>
            <p:ph type="title"/>
          </p:nvPr>
        </p:nvSpPr>
        <p:spPr>
          <a:xfrm>
            <a:off x="311700" y="445025"/>
            <a:ext cx="8520600" cy="572700"/>
          </a:xfrm>
          <a:ln w="38100">
            <a:solidFill>
              <a:schemeClr val="tx1"/>
            </a:solidFill>
          </a:ln>
        </p:spPr>
        <p:txBody>
          <a:bodyPr>
            <a:noAutofit/>
          </a:bodyPr>
          <a:lstStyle/>
          <a:p>
            <a:r>
              <a:rPr lang="en-IN" sz="2000" b="1" dirty="0">
                <a:solidFill>
                  <a:srgbClr val="000000"/>
                </a:solidFill>
                <a:latin typeface="Calibri"/>
                <a:ea typeface="Calibri"/>
                <a:cs typeface="Calibri"/>
                <a:sym typeface="Calibri"/>
              </a:rPr>
              <a:t>CLOUD  COMPUTING  ARCHITECTURE</a:t>
            </a:r>
            <a:br>
              <a:rPr lang="en-IN" sz="2000" b="1" dirty="0">
                <a:solidFill>
                  <a:srgbClr val="000000"/>
                </a:solidFill>
                <a:latin typeface="Calibri"/>
                <a:ea typeface="Calibri"/>
                <a:cs typeface="Calibri"/>
                <a:sym typeface="Calibri"/>
              </a:rPr>
            </a:br>
            <a:endParaRPr lang="en-IN" sz="2000" dirty="0"/>
          </a:p>
        </p:txBody>
      </p:sp>
      <p:sp>
        <p:nvSpPr>
          <p:cNvPr id="5" name="Text Placeholder 2">
            <a:extLst>
              <a:ext uri="{FF2B5EF4-FFF2-40B4-BE49-F238E27FC236}">
                <a16:creationId xmlns:a16="http://schemas.microsoft.com/office/drawing/2014/main" id="{60BC3DDF-086A-7821-4EB9-1F3F19FC600A}"/>
              </a:ext>
            </a:extLst>
          </p:cNvPr>
          <p:cNvSpPr>
            <a:spLocks noGrp="1"/>
          </p:cNvSpPr>
          <p:nvPr>
            <p:ph type="body" idx="1"/>
          </p:nvPr>
        </p:nvSpPr>
        <p:spPr>
          <a:xfrm>
            <a:off x="311700" y="1152475"/>
            <a:ext cx="8520600" cy="3416400"/>
          </a:xfrm>
          <a:ln w="38100">
            <a:solidFill>
              <a:schemeClr val="tx1"/>
            </a:solidFill>
          </a:ln>
        </p:spPr>
        <p:txBody>
          <a:bodyPr>
            <a:normAutofit/>
          </a:bodyPr>
          <a:lstStyle/>
          <a:p>
            <a:pPr marL="0" marR="0" lvl="0" indent="0" algn="just" rtl="0">
              <a:spcBef>
                <a:spcPts val="0"/>
              </a:spcBef>
              <a:spcAft>
                <a:spcPts val="0"/>
              </a:spcAft>
              <a:buNone/>
            </a:pPr>
            <a:r>
              <a:rPr lang="en-US" sz="1400" b="1" dirty="0">
                <a:solidFill>
                  <a:schemeClr val="tx1"/>
                </a:solidFill>
                <a:latin typeface="Calibri"/>
                <a:ea typeface="Calibri"/>
                <a:cs typeface="Calibri"/>
                <a:sym typeface="Calibri"/>
              </a:rPr>
              <a:t>8. Security</a:t>
            </a:r>
            <a:endParaRPr lang="en-US" sz="14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400" dirty="0">
                <a:solidFill>
                  <a:schemeClr val="tx1"/>
                </a:solidFill>
                <a:latin typeface="Calibri"/>
                <a:ea typeface="Calibri"/>
                <a:cs typeface="Calibri"/>
                <a:sym typeface="Calibri"/>
              </a:rPr>
              <a:t>Security is an in-built back end component of cloud computing. It implements a security mechanism in the back end.</a:t>
            </a:r>
          </a:p>
          <a:p>
            <a:pPr marL="0" marR="0" lvl="0" indent="0" algn="just" rtl="0">
              <a:spcBef>
                <a:spcPts val="0"/>
              </a:spcBef>
              <a:spcAft>
                <a:spcPts val="0"/>
              </a:spcAft>
              <a:buNone/>
            </a:pPr>
            <a:endParaRPr lang="en-US" sz="14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400" b="1" dirty="0">
                <a:solidFill>
                  <a:schemeClr val="tx1"/>
                </a:solidFill>
                <a:latin typeface="Calibri"/>
                <a:ea typeface="Calibri"/>
                <a:cs typeface="Calibri"/>
                <a:sym typeface="Calibri"/>
              </a:rPr>
              <a:t>9. Internet</a:t>
            </a:r>
            <a:endParaRPr lang="en-US" sz="14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1400" dirty="0">
                <a:solidFill>
                  <a:schemeClr val="tx1"/>
                </a:solidFill>
                <a:latin typeface="Calibri"/>
                <a:ea typeface="Calibri"/>
                <a:cs typeface="Calibri"/>
                <a:sym typeface="Calibri"/>
              </a:rPr>
              <a:t>The Internet is medium through which front end and back end can interact and communicate with each other.</a:t>
            </a:r>
          </a:p>
          <a:p>
            <a:pPr marL="0" marR="0" lvl="0" indent="0" algn="l" rtl="0">
              <a:spcBef>
                <a:spcPts val="0"/>
              </a:spcBef>
              <a:spcAft>
                <a:spcPts val="0"/>
              </a:spcAft>
              <a:buNone/>
            </a:pPr>
            <a:endParaRPr lang="en-US" sz="1400" dirty="0">
              <a:solidFill>
                <a:schemeClr val="tx1"/>
              </a:solidFill>
              <a:latin typeface="Calibri"/>
              <a:ea typeface="Calibri"/>
              <a:cs typeface="Calibri"/>
              <a:sym typeface="Calibri"/>
            </a:endParaRPr>
          </a:p>
          <a:p>
            <a:pPr marL="114300" indent="0">
              <a:buNone/>
            </a:pPr>
            <a:endParaRPr lang="en-IN" sz="1400" dirty="0">
              <a:solidFill>
                <a:schemeClr val="tx1"/>
              </a:solidFill>
            </a:endParaRPr>
          </a:p>
        </p:txBody>
      </p:sp>
    </p:spTree>
    <p:extLst>
      <p:ext uri="{BB962C8B-B14F-4D97-AF65-F5344CB8AC3E}">
        <p14:creationId xmlns:p14="http://schemas.microsoft.com/office/powerpoint/2010/main" val="115782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9AAF-13C9-CF0A-2142-B0B32BB446F4}"/>
              </a:ext>
            </a:extLst>
          </p:cNvPr>
          <p:cNvSpPr>
            <a:spLocks noGrp="1"/>
          </p:cNvSpPr>
          <p:nvPr>
            <p:ph type="title"/>
          </p:nvPr>
        </p:nvSpPr>
        <p:spPr>
          <a:ln w="38100">
            <a:solidFill>
              <a:schemeClr val="tx1"/>
            </a:solidFill>
          </a:ln>
        </p:spPr>
        <p:txBody>
          <a:bodyPr>
            <a:normAutofit/>
          </a:bodyPr>
          <a:lstStyle/>
          <a:p>
            <a:r>
              <a:rPr lang="en-IN" sz="2000" b="1" i="0" dirty="0">
                <a:solidFill>
                  <a:srgbClr val="161616"/>
                </a:solidFill>
                <a:effectLst/>
                <a:latin typeface="Calibri" panose="020F0502020204030204" pitchFamily="34" charset="0"/>
                <a:cs typeface="Calibri" panose="020F0502020204030204" pitchFamily="34" charset="0"/>
              </a:rPr>
              <a:t>Define cloud models</a:t>
            </a: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87EDD6C6-527F-52FF-0B4C-D8530D5BE36A}"/>
              </a:ext>
            </a:extLst>
          </p:cNvPr>
          <p:cNvSpPr>
            <a:spLocks noGrp="1"/>
          </p:cNvSpPr>
          <p:nvPr>
            <p:ph type="body" idx="1"/>
          </p:nvPr>
        </p:nvSpPr>
        <p:spPr>
          <a:xfrm>
            <a:off x="311700" y="1152475"/>
            <a:ext cx="8520600" cy="3786784"/>
          </a:xfrm>
          <a:ln w="38100">
            <a:solidFill>
              <a:schemeClr val="tx1"/>
            </a:solidFill>
          </a:ln>
        </p:spPr>
        <p:txBody>
          <a:bodyPr>
            <a:normAutofit/>
          </a:bodyPr>
          <a:lstStyle/>
          <a:p>
            <a:pPr>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What are cloud models? </a:t>
            </a:r>
          </a:p>
          <a:p>
            <a:pPr marL="114300" indent="0">
              <a:buNone/>
            </a:pPr>
            <a:r>
              <a:rPr lang="en-US" sz="1300" b="0" i="0" dirty="0">
                <a:solidFill>
                  <a:srgbClr val="161616"/>
                </a:solidFill>
                <a:effectLst/>
                <a:latin typeface="Calibri" panose="020F0502020204030204" pitchFamily="34" charset="0"/>
                <a:cs typeface="Calibri" panose="020F0502020204030204" pitchFamily="34" charset="0"/>
              </a:rPr>
              <a:t>The cloud models define the deployment type of cloud resources. The three main cloud models are: private, public, and hybrid.</a:t>
            </a:r>
          </a:p>
          <a:p>
            <a:pPr>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marL="114300" indent="0" algn="l">
              <a:buNone/>
            </a:pPr>
            <a:r>
              <a:rPr lang="en-US" sz="1300" b="1" i="0" dirty="0">
                <a:solidFill>
                  <a:srgbClr val="161616"/>
                </a:solidFill>
                <a:effectLst/>
                <a:latin typeface="Calibri" panose="020F0502020204030204" pitchFamily="34" charset="0"/>
                <a:cs typeface="Calibri" panose="020F0502020204030204" pitchFamily="34" charset="0"/>
              </a:rPr>
              <a:t>Private cloud</a:t>
            </a: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 private cloud is, in some ways, the natural evolution from a corporate datacenter. It’s a cloud (delivering IT services over the internet) that’s used by a single entity. Private cloud provides much greater control for the company and its IT department. However, it also comes with greater cost and fewer of the benefits of a public cloud deployment. Finally, a private cloud may be hosted from your on site datacenter. It may also be hosted in a dedicated datacenter offsite, potentially even by a third party that has dedicated that datacenter to your company.</a:t>
            </a:r>
          </a:p>
          <a:p>
            <a:pPr>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6CC4C7-073F-EC4B-60F4-2E26BDE4E200}"/>
              </a:ext>
            </a:extLst>
          </p:cNvPr>
          <p:cNvPicPr>
            <a:picLocks noChangeAspect="1"/>
          </p:cNvPicPr>
          <p:nvPr/>
        </p:nvPicPr>
        <p:blipFill>
          <a:blip r:embed="rId2"/>
          <a:stretch>
            <a:fillRect/>
          </a:stretch>
        </p:blipFill>
        <p:spPr>
          <a:xfrm>
            <a:off x="4264702" y="3665095"/>
            <a:ext cx="3537677" cy="1231252"/>
          </a:xfrm>
          <a:prstGeom prst="rect">
            <a:avLst/>
          </a:prstGeom>
        </p:spPr>
      </p:pic>
      <p:sp>
        <p:nvSpPr>
          <p:cNvPr id="6" name="TextBox 5">
            <a:extLst>
              <a:ext uri="{FF2B5EF4-FFF2-40B4-BE49-F238E27FC236}">
                <a16:creationId xmlns:a16="http://schemas.microsoft.com/office/drawing/2014/main" id="{0EADC3E2-6FFE-E36F-7884-460193037BBE}"/>
              </a:ext>
            </a:extLst>
          </p:cNvPr>
          <p:cNvSpPr txBox="1"/>
          <p:nvPr/>
        </p:nvSpPr>
        <p:spPr>
          <a:xfrm>
            <a:off x="6882675" y="2525365"/>
            <a:ext cx="732328" cy="184666"/>
          </a:xfrm>
          <a:prstGeom prst="rect">
            <a:avLst/>
          </a:prstGeom>
          <a:solidFill>
            <a:schemeClr val="bg1"/>
          </a:solidFill>
        </p:spPr>
        <p:txBody>
          <a:bodyPr wrap="square" rtlCol="0">
            <a:spAutoFit/>
          </a:bodyPr>
          <a:lstStyle/>
          <a:p>
            <a:endParaRPr lang="en-IN" sz="600" dirty="0"/>
          </a:p>
        </p:txBody>
      </p:sp>
    </p:spTree>
    <p:extLst>
      <p:ext uri="{BB962C8B-B14F-4D97-AF65-F5344CB8AC3E}">
        <p14:creationId xmlns:p14="http://schemas.microsoft.com/office/powerpoint/2010/main" val="233375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9733-F09C-B878-82A7-7954E6792267}"/>
              </a:ext>
            </a:extLst>
          </p:cNvPr>
          <p:cNvSpPr>
            <a:spLocks noGrp="1"/>
          </p:cNvSpPr>
          <p:nvPr>
            <p:ph type="title"/>
          </p:nvPr>
        </p:nvSpPr>
        <p:spPr>
          <a:ln w="38100">
            <a:solidFill>
              <a:schemeClr val="tx1"/>
            </a:solidFill>
          </a:ln>
        </p:spPr>
        <p:txBody>
          <a:bodyPr>
            <a:normAutofit/>
          </a:bodyPr>
          <a:lstStyle/>
          <a:p>
            <a:r>
              <a:rPr lang="en-IN" sz="2000" b="1" dirty="0">
                <a:solidFill>
                  <a:srgbClr val="161616"/>
                </a:solidFill>
                <a:latin typeface="Calibri" panose="020F0502020204030204" pitchFamily="34" charset="0"/>
                <a:cs typeface="Calibri" panose="020F0502020204030204" pitchFamily="34" charset="0"/>
              </a:rPr>
              <a:t>C</a:t>
            </a:r>
            <a:r>
              <a:rPr lang="en-IN" sz="2000" b="1" i="0" dirty="0">
                <a:solidFill>
                  <a:srgbClr val="161616"/>
                </a:solidFill>
                <a:effectLst/>
                <a:latin typeface="Calibri" panose="020F0502020204030204" pitchFamily="34" charset="0"/>
                <a:cs typeface="Calibri" panose="020F0502020204030204" pitchFamily="34" charset="0"/>
              </a:rPr>
              <a:t>loud models</a:t>
            </a: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CB810A6-4DAF-6122-1E66-7714B48B3F98}"/>
              </a:ext>
            </a:extLst>
          </p:cNvPr>
          <p:cNvSpPr>
            <a:spLocks noGrp="1"/>
          </p:cNvSpPr>
          <p:nvPr>
            <p:ph type="body" idx="1"/>
          </p:nvPr>
        </p:nvSpPr>
        <p:spPr>
          <a:xfrm>
            <a:off x="311700" y="1184223"/>
            <a:ext cx="8520600" cy="3807502"/>
          </a:xfrm>
          <a:ln w="38100">
            <a:solidFill>
              <a:schemeClr val="tx1"/>
            </a:solidFill>
          </a:ln>
        </p:spPr>
        <p:txBody>
          <a:bodyPr>
            <a:normAutofit/>
          </a:bodyPr>
          <a:lstStyle/>
          <a:p>
            <a:pPr marL="114300" indent="0" algn="l">
              <a:lnSpc>
                <a:spcPct val="110000"/>
              </a:lnSpc>
              <a:buNone/>
            </a:pPr>
            <a:r>
              <a:rPr lang="en-US" sz="1300" b="1" i="0" dirty="0">
                <a:solidFill>
                  <a:srgbClr val="161616"/>
                </a:solidFill>
                <a:effectLst/>
                <a:latin typeface="Calibri" panose="020F0502020204030204" pitchFamily="34" charset="0"/>
                <a:cs typeface="Calibri" panose="020F0502020204030204" pitchFamily="34" charset="0"/>
              </a:rPr>
              <a:t>Public cloud</a:t>
            </a:r>
          </a:p>
          <a:p>
            <a:pPr algn="l">
              <a:lnSpc>
                <a:spcPct val="11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 public cloud is built, controlled, and maintained by a third-party cloud provider. With a public cloud, anyone that wants to purchase cloud services can access and use resources. The general public availability is a key difference between public and private clouds.</a:t>
            </a:r>
          </a:p>
          <a:p>
            <a:pPr algn="l">
              <a:lnSpc>
                <a:spcPct val="110000"/>
              </a:lnSpc>
              <a:buFont typeface="Arial" panose="020B0604020202020204" pitchFamily="34" charset="0"/>
              <a:buChar char="•"/>
            </a:pPr>
            <a:endParaRPr lang="en-US" sz="1300" dirty="0">
              <a:solidFill>
                <a:srgbClr val="161616"/>
              </a:solidFill>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marL="114300" indent="0" algn="l">
              <a:lnSpc>
                <a:spcPct val="110000"/>
              </a:lnSpc>
              <a:buNone/>
            </a:pPr>
            <a:r>
              <a:rPr lang="en-US" sz="1300" b="1" i="0" dirty="0">
                <a:solidFill>
                  <a:srgbClr val="161616"/>
                </a:solidFill>
                <a:effectLst/>
                <a:latin typeface="Calibri" panose="020F0502020204030204" pitchFamily="34" charset="0"/>
                <a:cs typeface="Calibri" panose="020F0502020204030204" pitchFamily="34" charset="0"/>
              </a:rPr>
              <a:t>Hybrid cloud</a:t>
            </a:r>
          </a:p>
          <a:p>
            <a:pPr algn="l">
              <a:lnSpc>
                <a:spcPct val="11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 hybrid cloud is a computing environment that uses both public and private clouds in an inter-connected environment. A hybrid cloud environment can be used to allow a private cloud to surge for increased, temporary demand by deploying public cloud resources. Hybrid cloud can be used to provide an extra layer of security. For example, users can flexibly choose which services to keep in public cloud and which to deploy to their private cloud infrastructure.</a:t>
            </a:r>
          </a:p>
          <a:p>
            <a:pPr>
              <a:lnSpc>
                <a:spcPct val="110000"/>
              </a:lnSpc>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pic>
        <p:nvPicPr>
          <p:cNvPr id="3074" name="Picture 2" descr="Public Cloud - javatpoint">
            <a:extLst>
              <a:ext uri="{FF2B5EF4-FFF2-40B4-BE49-F238E27FC236}">
                <a16:creationId xmlns:a16="http://schemas.microsoft.com/office/drawing/2014/main" id="{8FEA9377-0656-F89E-FBA5-FC7FC60DF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385" y="1875426"/>
            <a:ext cx="3607006" cy="10959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ybrid Cloud - javatpoint">
            <a:extLst>
              <a:ext uri="{FF2B5EF4-FFF2-40B4-BE49-F238E27FC236}">
                <a16:creationId xmlns:a16="http://schemas.microsoft.com/office/drawing/2014/main" id="{CBED79F7-3725-22CC-332E-E9CA35298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557" y="4061392"/>
            <a:ext cx="3506448" cy="86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1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F028CF1-17B8-C4F4-715E-C4E7EFF81AA7}"/>
              </a:ext>
            </a:extLst>
          </p:cNvPr>
          <p:cNvGraphicFramePr>
            <a:graphicFrameLocks noGrp="1"/>
          </p:cNvGraphicFramePr>
          <p:nvPr>
            <p:extLst>
              <p:ext uri="{D42A27DB-BD31-4B8C-83A1-F6EECF244321}">
                <p14:modId xmlns:p14="http://schemas.microsoft.com/office/powerpoint/2010/main" val="1987114356"/>
              </p:ext>
            </p:extLst>
          </p:nvPr>
        </p:nvGraphicFramePr>
        <p:xfrm>
          <a:off x="466725" y="1351915"/>
          <a:ext cx="8210550" cy="2240280"/>
        </p:xfrm>
        <a:graphic>
          <a:graphicData uri="http://schemas.openxmlformats.org/drawingml/2006/table">
            <a:tbl>
              <a:tblPr/>
              <a:tblGrid>
                <a:gridCol w="2736850">
                  <a:extLst>
                    <a:ext uri="{9D8B030D-6E8A-4147-A177-3AD203B41FA5}">
                      <a16:colId xmlns:a16="http://schemas.microsoft.com/office/drawing/2014/main" val="1924387395"/>
                    </a:ext>
                  </a:extLst>
                </a:gridCol>
                <a:gridCol w="2736850">
                  <a:extLst>
                    <a:ext uri="{9D8B030D-6E8A-4147-A177-3AD203B41FA5}">
                      <a16:colId xmlns:a16="http://schemas.microsoft.com/office/drawing/2014/main" val="4123336806"/>
                    </a:ext>
                  </a:extLst>
                </a:gridCol>
                <a:gridCol w="2736850">
                  <a:extLst>
                    <a:ext uri="{9D8B030D-6E8A-4147-A177-3AD203B41FA5}">
                      <a16:colId xmlns:a16="http://schemas.microsoft.com/office/drawing/2014/main" val="3054439668"/>
                    </a:ext>
                  </a:extLst>
                </a:gridCol>
              </a:tblGrid>
              <a:tr h="0">
                <a:tc>
                  <a:txBody>
                    <a:bodyPr/>
                    <a:lstStyle/>
                    <a:p>
                      <a:pPr algn="l" fontAlgn="t"/>
                      <a:r>
                        <a:rPr lang="en-IN" sz="1300" b="1">
                          <a:effectLst/>
                          <a:latin typeface="Calibri" panose="020F0502020204030204" pitchFamily="34" charset="0"/>
                          <a:cs typeface="Calibri" panose="020F0502020204030204" pitchFamily="34" charset="0"/>
                        </a:rPr>
                        <a:t>Public cloud</a:t>
                      </a:r>
                      <a:endParaRPr lang="en-IN" sz="1300">
                        <a:effectLst/>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300" b="1">
                          <a:effectLst/>
                          <a:latin typeface="Calibri" panose="020F0502020204030204" pitchFamily="34" charset="0"/>
                          <a:cs typeface="Calibri" panose="020F0502020204030204" pitchFamily="34" charset="0"/>
                        </a:rPr>
                        <a:t>Private cloud</a:t>
                      </a:r>
                      <a:endParaRPr lang="en-IN" sz="1300">
                        <a:effectLst/>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300" b="1">
                          <a:effectLst/>
                          <a:latin typeface="Calibri" panose="020F0502020204030204" pitchFamily="34" charset="0"/>
                          <a:cs typeface="Calibri" panose="020F0502020204030204" pitchFamily="34" charset="0"/>
                        </a:rPr>
                        <a:t>Hybrid cloud</a:t>
                      </a:r>
                      <a:endParaRPr lang="en-IN" sz="1300">
                        <a:effectLst/>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8255714"/>
                  </a:ext>
                </a:extLst>
              </a:tr>
              <a:tr h="0">
                <a:tc>
                  <a:txBody>
                    <a:bodyPr/>
                    <a:lstStyle/>
                    <a:p>
                      <a:pPr algn="l" fontAlgn="t"/>
                      <a:r>
                        <a:rPr lang="en-US" sz="1300" dirty="0">
                          <a:effectLst/>
                          <a:latin typeface="Calibri" panose="020F0502020204030204" pitchFamily="34" charset="0"/>
                          <a:cs typeface="Calibri" panose="020F0502020204030204" pitchFamily="34" charset="0"/>
                        </a:rPr>
                        <a:t>No capital expenditures to scale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Organizations have complete control over resources and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300">
                          <a:effectLst/>
                          <a:latin typeface="Calibri" panose="020F0502020204030204" pitchFamily="34" charset="0"/>
                          <a:cs typeface="Calibri" panose="020F0502020204030204" pitchFamily="34" charset="0"/>
                        </a:rPr>
                        <a:t>Provides the most flexibility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718835"/>
                  </a:ext>
                </a:extLst>
              </a:tr>
              <a:tr h="0">
                <a:tc>
                  <a:txBody>
                    <a:bodyPr/>
                    <a:lstStyle/>
                    <a:p>
                      <a:pPr algn="l" fontAlgn="t"/>
                      <a:r>
                        <a:rPr lang="en-US" sz="1300">
                          <a:effectLst/>
                          <a:latin typeface="Calibri" panose="020F0502020204030204" pitchFamily="34" charset="0"/>
                          <a:cs typeface="Calibri" panose="020F0502020204030204" pitchFamily="34" charset="0"/>
                        </a:rPr>
                        <a:t>Applications can be quickly provisioned and deprovisioned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Data is not collocated with other organizations’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Organizations determine where to run their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4209"/>
                  </a:ext>
                </a:extLst>
              </a:tr>
              <a:tr h="0">
                <a:tc>
                  <a:txBody>
                    <a:bodyPr/>
                    <a:lstStyle/>
                    <a:p>
                      <a:pPr algn="l" fontAlgn="t"/>
                      <a:r>
                        <a:rPr lang="en-US" sz="1300">
                          <a:effectLst/>
                          <a:latin typeface="Calibri" panose="020F0502020204030204" pitchFamily="34" charset="0"/>
                          <a:cs typeface="Calibri" panose="020F0502020204030204" pitchFamily="34" charset="0"/>
                        </a:rPr>
                        <a:t>Organizations pay only for what they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Hardware must be purchased for startup and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Organizations control security, compliance, or legal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1844324"/>
                  </a:ext>
                </a:extLst>
              </a:tr>
              <a:tr h="0">
                <a:tc>
                  <a:txBody>
                    <a:bodyPr/>
                    <a:lstStyle/>
                    <a:p>
                      <a:pPr algn="l" fontAlgn="t"/>
                      <a:r>
                        <a:rPr lang="en-US" sz="1300">
                          <a:effectLst/>
                          <a:latin typeface="Calibri" panose="020F0502020204030204" pitchFamily="34" charset="0"/>
                          <a:cs typeface="Calibri" panose="020F0502020204030204" pitchFamily="34" charset="0"/>
                        </a:rPr>
                        <a:t>Organizations don’t have complete control over resources and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effectLst/>
                          <a:latin typeface="Calibri" panose="020F0502020204030204" pitchFamily="34" charset="0"/>
                          <a:cs typeface="Calibri" panose="020F0502020204030204" pitchFamily="34" charset="0"/>
                        </a:rPr>
                        <a:t>Organizations are responsible for hardware maintenance and updates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3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824645"/>
                  </a:ext>
                </a:extLst>
              </a:tr>
            </a:tbl>
          </a:graphicData>
        </a:graphic>
      </p:graphicFrame>
      <p:sp>
        <p:nvSpPr>
          <p:cNvPr id="7" name="TextBox 6">
            <a:extLst>
              <a:ext uri="{FF2B5EF4-FFF2-40B4-BE49-F238E27FC236}">
                <a16:creationId xmlns:a16="http://schemas.microsoft.com/office/drawing/2014/main" id="{4EE493BF-54B2-9B1D-5539-BC05A86E4306}"/>
              </a:ext>
            </a:extLst>
          </p:cNvPr>
          <p:cNvSpPr txBox="1"/>
          <p:nvPr/>
        </p:nvSpPr>
        <p:spPr>
          <a:xfrm>
            <a:off x="466725" y="603834"/>
            <a:ext cx="7555043" cy="61555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The following table highlights a few key comparative aspects between the cloud models.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12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E75C-D071-0897-C325-D225E72801B3}"/>
              </a:ext>
            </a:extLst>
          </p:cNvPr>
          <p:cNvSpPr>
            <a:spLocks noGrp="1"/>
          </p:cNvSpPr>
          <p:nvPr>
            <p:ph type="title"/>
          </p:nvPr>
        </p:nvSpPr>
        <p:spPr>
          <a:ln w="38100">
            <a:solidFill>
              <a:schemeClr val="tx1"/>
            </a:solidFill>
          </a:ln>
        </p:spPr>
        <p:txBody>
          <a:bodyPr>
            <a:normAutofit/>
          </a:bodyPr>
          <a:lstStyle/>
          <a:p>
            <a:r>
              <a:rPr lang="en-IN" sz="2000" b="1" dirty="0">
                <a:solidFill>
                  <a:srgbClr val="161616"/>
                </a:solidFill>
                <a:latin typeface="Calibri" panose="020F0502020204030204" pitchFamily="34" charset="0"/>
                <a:cs typeface="Calibri" panose="020F0502020204030204" pitchFamily="34" charset="0"/>
              </a:rPr>
              <a:t>C</a:t>
            </a:r>
            <a:r>
              <a:rPr lang="en-IN" sz="2000" b="1" i="0" dirty="0">
                <a:solidFill>
                  <a:srgbClr val="161616"/>
                </a:solidFill>
                <a:effectLst/>
                <a:latin typeface="Calibri" panose="020F0502020204030204" pitchFamily="34" charset="0"/>
                <a:cs typeface="Calibri" panose="020F0502020204030204" pitchFamily="34" charset="0"/>
              </a:rPr>
              <a:t>loud models</a:t>
            </a: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18B6316-474D-1091-31F3-16F40DB07581}"/>
              </a:ext>
            </a:extLst>
          </p:cNvPr>
          <p:cNvSpPr>
            <a:spLocks noGrp="1"/>
          </p:cNvSpPr>
          <p:nvPr>
            <p:ph type="body" idx="1"/>
          </p:nvPr>
        </p:nvSpPr>
        <p:spPr>
          <a:xfrm>
            <a:off x="311700" y="1152474"/>
            <a:ext cx="8520600" cy="3711833"/>
          </a:xfrm>
          <a:ln w="38100">
            <a:solidFill>
              <a:schemeClr val="tx1"/>
            </a:solidFill>
          </a:ln>
        </p:spPr>
        <p:txBody>
          <a:bodyPr>
            <a:noAutofit/>
          </a:bodyPr>
          <a:lstStyle/>
          <a:p>
            <a:pPr algn="l">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Multi-cloud</a:t>
            </a:r>
          </a:p>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A fourth, and increasingly likely scenario is a multi-cloud scenario. In a multi-cloud scenario, you use multiple public cloud providers. Maybe you use different features from different cloud providers. Or maybe you started your cloud journey with one provider and are in the process of migrating to a different provider. Regardless, in a multi-cloud environment you deal with two (or more) public cloud providers and manage resources and security in both environments.</a:t>
            </a:r>
          </a:p>
          <a:p>
            <a:pPr algn="l">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Azure Arc</a:t>
            </a:r>
          </a:p>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Azure Arc is a set of technologies that helps manage your cloud environment. Azure Arc can help manage your cloud environment, whether it's a public cloud solely on Azure, a private cloud in your datacenter, a hybrid configuration, or even a multi-cloud environment running on multiple cloud providers at once.</a:t>
            </a:r>
          </a:p>
          <a:p>
            <a:pPr algn="l">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Azure VMware Solution</a:t>
            </a:r>
          </a:p>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What if you’re already established with VMware in a private cloud environment but want to migrate to a public or hybrid cloud? Azure VMware Solution lets you run your VMware workloads in Azure with seamless integration and scalability.</a:t>
            </a:r>
          </a:p>
        </p:txBody>
      </p:sp>
    </p:spTree>
    <p:extLst>
      <p:ext uri="{BB962C8B-B14F-4D97-AF65-F5344CB8AC3E}">
        <p14:creationId xmlns:p14="http://schemas.microsoft.com/office/powerpoint/2010/main" val="159091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1DC2-DFA1-B0C8-36C8-C63F4A1FDCFE}"/>
              </a:ext>
            </a:extLst>
          </p:cNvPr>
          <p:cNvSpPr>
            <a:spLocks noGrp="1"/>
          </p:cNvSpPr>
          <p:nvPr>
            <p:ph type="title"/>
          </p:nvPr>
        </p:nvSpPr>
        <p:spPr>
          <a:ln w="38100">
            <a:solidFill>
              <a:schemeClr val="tx1"/>
            </a:solidFill>
          </a:ln>
        </p:spPr>
        <p:txBody>
          <a:bodyPr>
            <a:noAutofit/>
          </a:bodyPr>
          <a:lstStyle/>
          <a:p>
            <a:r>
              <a:rPr lang="en-IN" sz="2000" b="1" i="0" dirty="0">
                <a:solidFill>
                  <a:srgbClr val="161616"/>
                </a:solidFill>
                <a:effectLst/>
                <a:latin typeface="Calibri" panose="020F0502020204030204" pitchFamily="34" charset="0"/>
                <a:cs typeface="Calibri" panose="020F0502020204030204" pitchFamily="34" charset="0"/>
              </a:rPr>
              <a:t>Describe the consumption-based model</a:t>
            </a:r>
            <a:br>
              <a:rPr lang="en-IN"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9294F33-2C2C-F7B1-E8B9-29EA6E562E68}"/>
              </a:ext>
            </a:extLst>
          </p:cNvPr>
          <p:cNvSpPr>
            <a:spLocks noGrp="1"/>
          </p:cNvSpPr>
          <p:nvPr>
            <p:ph type="body" idx="1"/>
          </p:nvPr>
        </p:nvSpPr>
        <p:spPr>
          <a:xfrm>
            <a:off x="311700" y="1159969"/>
            <a:ext cx="8520600" cy="3794279"/>
          </a:xfrm>
          <a:ln w="38100">
            <a:solidFill>
              <a:schemeClr val="tx1"/>
            </a:solidFill>
          </a:ln>
        </p:spPr>
        <p:txBody>
          <a:bodyPr>
            <a:normAutofit/>
          </a:bodyPr>
          <a:lstStyle/>
          <a:p>
            <a:pPr algn="l">
              <a:lnSpc>
                <a:spcPct val="11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When comparing IT infrastructure models, there are two types of expenses to consider. Capital expenditure (</a:t>
            </a:r>
            <a:r>
              <a:rPr lang="en-US" sz="1300" b="0" i="0" dirty="0" err="1">
                <a:solidFill>
                  <a:srgbClr val="161616"/>
                </a:solidFill>
                <a:effectLst/>
                <a:latin typeface="Calibri" panose="020F0502020204030204" pitchFamily="34" charset="0"/>
                <a:cs typeface="Calibri" panose="020F0502020204030204" pitchFamily="34" charset="0"/>
              </a:rPr>
              <a:t>CapEx</a:t>
            </a:r>
            <a:r>
              <a:rPr lang="en-US" sz="1300" b="0" i="0" dirty="0">
                <a:solidFill>
                  <a:srgbClr val="161616"/>
                </a:solidFill>
                <a:effectLst/>
                <a:latin typeface="Calibri" panose="020F0502020204030204" pitchFamily="34" charset="0"/>
                <a:cs typeface="Calibri" panose="020F0502020204030204" pitchFamily="34" charset="0"/>
              </a:rPr>
              <a:t>) and operational expenditure (</a:t>
            </a:r>
            <a:r>
              <a:rPr lang="en-US" sz="1300" b="0" i="0" dirty="0" err="1">
                <a:solidFill>
                  <a:srgbClr val="161616"/>
                </a:solidFill>
                <a:effectLst/>
                <a:latin typeface="Calibri" panose="020F0502020204030204" pitchFamily="34" charset="0"/>
                <a:cs typeface="Calibri" panose="020F0502020204030204" pitchFamily="34" charset="0"/>
              </a:rPr>
              <a:t>OpEx</a:t>
            </a:r>
            <a:r>
              <a:rPr lang="en-US" sz="1300" b="0" i="0" dirty="0">
                <a:solidFill>
                  <a:srgbClr val="161616"/>
                </a:solidFill>
                <a:effectLst/>
                <a:latin typeface="Calibri" panose="020F0502020204030204" pitchFamily="34" charset="0"/>
                <a:cs typeface="Calibri" panose="020F0502020204030204" pitchFamily="34" charset="0"/>
              </a:rPr>
              <a:t>).</a:t>
            </a:r>
          </a:p>
          <a:p>
            <a:pPr marL="114300" indent="0" algn="l">
              <a:lnSpc>
                <a:spcPct val="110000"/>
              </a:lnSpc>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r>
              <a:rPr lang="en-US" sz="1300" b="0" i="0" dirty="0" err="1">
                <a:solidFill>
                  <a:srgbClr val="161616"/>
                </a:solidFill>
                <a:effectLst/>
                <a:latin typeface="Calibri" panose="020F0502020204030204" pitchFamily="34" charset="0"/>
                <a:cs typeface="Calibri" panose="020F0502020204030204" pitchFamily="34" charset="0"/>
              </a:rPr>
              <a:t>CapEx</a:t>
            </a:r>
            <a:r>
              <a:rPr lang="en-US" sz="1300" b="0" i="0" dirty="0">
                <a:solidFill>
                  <a:srgbClr val="161616"/>
                </a:solidFill>
                <a:effectLst/>
                <a:latin typeface="Calibri" panose="020F0502020204030204" pitchFamily="34" charset="0"/>
                <a:cs typeface="Calibri" panose="020F0502020204030204" pitchFamily="34" charset="0"/>
              </a:rPr>
              <a:t> is typically a one-time, up-front expenditure to purchase or secure tangible resources. A new building, repaving the parking lot, building a datacenter, or buying a company vehicle are examples of </a:t>
            </a:r>
            <a:r>
              <a:rPr lang="en-US" sz="1300" b="0" i="0" dirty="0" err="1">
                <a:solidFill>
                  <a:srgbClr val="161616"/>
                </a:solidFill>
                <a:effectLst/>
                <a:latin typeface="Calibri" panose="020F0502020204030204" pitchFamily="34" charset="0"/>
                <a:cs typeface="Calibri" panose="020F0502020204030204" pitchFamily="34" charset="0"/>
              </a:rPr>
              <a:t>CapEx</a:t>
            </a:r>
            <a:r>
              <a:rPr lang="en-US" sz="1300" b="0" i="0" dirty="0">
                <a:solidFill>
                  <a:srgbClr val="161616"/>
                </a:solidFill>
                <a:effectLst/>
                <a:latin typeface="Calibri" panose="020F0502020204030204" pitchFamily="34" charset="0"/>
                <a:cs typeface="Calibri" panose="020F0502020204030204" pitchFamily="34" charset="0"/>
              </a:rPr>
              <a:t>.</a:t>
            </a:r>
          </a:p>
          <a:p>
            <a:pPr marL="114300" indent="0" algn="l">
              <a:lnSpc>
                <a:spcPct val="110000"/>
              </a:lnSpc>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In contrast, </a:t>
            </a:r>
            <a:r>
              <a:rPr lang="en-US" sz="1300" b="0" i="0" dirty="0" err="1">
                <a:solidFill>
                  <a:srgbClr val="161616"/>
                </a:solidFill>
                <a:effectLst/>
                <a:latin typeface="Calibri" panose="020F0502020204030204" pitchFamily="34" charset="0"/>
                <a:cs typeface="Calibri" panose="020F0502020204030204" pitchFamily="34" charset="0"/>
              </a:rPr>
              <a:t>OpEx</a:t>
            </a:r>
            <a:r>
              <a:rPr lang="en-US" sz="1300" b="0" i="0" dirty="0">
                <a:solidFill>
                  <a:srgbClr val="161616"/>
                </a:solidFill>
                <a:effectLst/>
                <a:latin typeface="Calibri" panose="020F0502020204030204" pitchFamily="34" charset="0"/>
                <a:cs typeface="Calibri" panose="020F0502020204030204" pitchFamily="34" charset="0"/>
              </a:rPr>
              <a:t> is spending money on services or products over time. Renting a convention center, leasing a company vehicle, or signing up for cloud services are all examples of </a:t>
            </a:r>
            <a:r>
              <a:rPr lang="en-US" sz="1300" b="0" i="0" dirty="0" err="1">
                <a:solidFill>
                  <a:srgbClr val="161616"/>
                </a:solidFill>
                <a:effectLst/>
                <a:latin typeface="Calibri" panose="020F0502020204030204" pitchFamily="34" charset="0"/>
                <a:cs typeface="Calibri" panose="020F0502020204030204" pitchFamily="34" charset="0"/>
              </a:rPr>
              <a:t>OpEx</a:t>
            </a:r>
            <a:r>
              <a:rPr lang="en-US" sz="1300" b="0" i="0" dirty="0">
                <a:solidFill>
                  <a:srgbClr val="161616"/>
                </a:solidFill>
                <a:effectLst/>
                <a:latin typeface="Calibri" panose="020F0502020204030204" pitchFamily="34" charset="0"/>
                <a:cs typeface="Calibri" panose="020F0502020204030204" pitchFamily="34" charset="0"/>
              </a:rPr>
              <a:t>.</a:t>
            </a:r>
          </a:p>
          <a:p>
            <a:pPr marL="114300" indent="0" algn="l">
              <a:lnSpc>
                <a:spcPct val="110000"/>
              </a:lnSpc>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11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Cloud computing falls under </a:t>
            </a:r>
            <a:r>
              <a:rPr lang="en-US" sz="1300" b="0" i="0" dirty="0" err="1">
                <a:solidFill>
                  <a:srgbClr val="161616"/>
                </a:solidFill>
                <a:effectLst/>
                <a:latin typeface="Calibri" panose="020F0502020204030204" pitchFamily="34" charset="0"/>
                <a:cs typeface="Calibri" panose="020F0502020204030204" pitchFamily="34" charset="0"/>
              </a:rPr>
              <a:t>OpEx</a:t>
            </a:r>
            <a:r>
              <a:rPr lang="en-US" sz="1300" b="0" i="0" dirty="0">
                <a:solidFill>
                  <a:srgbClr val="161616"/>
                </a:solidFill>
                <a:effectLst/>
                <a:latin typeface="Calibri" panose="020F0502020204030204" pitchFamily="34" charset="0"/>
                <a:cs typeface="Calibri" panose="020F0502020204030204" pitchFamily="34" charset="0"/>
              </a:rPr>
              <a:t> because cloud computing operates on a consumption-based model. With cloud computing, you don’t pay for the physical infrastructure, the electricity, the security, or anything else associated with maintaining a datacenter. Instead, you pay for the IT resources you use. If you don’t use any IT resources this month, you don’t pay for any IT resources.</a:t>
            </a:r>
          </a:p>
          <a:p>
            <a:pPr>
              <a:lnSpc>
                <a:spcPct val="110000"/>
              </a:lnSpc>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35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buSzPts val="990"/>
            </a:pPr>
            <a:r>
              <a:rPr lang="en-US" sz="2000" b="1" i="0" dirty="0">
                <a:solidFill>
                  <a:srgbClr val="161616"/>
                </a:solidFill>
                <a:effectLst/>
                <a:latin typeface="Calibri" panose="020F0502020204030204" pitchFamily="34" charset="0"/>
                <a:cs typeface="Calibri" panose="020F0502020204030204" pitchFamily="34" charset="0"/>
              </a:rPr>
              <a:t>Introduction to Microsoft Azure Fundamentals</a:t>
            </a:r>
            <a:endParaRPr sz="2000" b="1" dirty="0">
              <a:latin typeface="Calibri" panose="020F0502020204030204" pitchFamily="34" charset="0"/>
              <a:cs typeface="Calibri" panose="020F0502020204030204" pitchFamily="34" charset="0"/>
            </a:endParaRPr>
          </a:p>
        </p:txBody>
      </p:sp>
      <p:sp>
        <p:nvSpPr>
          <p:cNvPr id="146" name="Google Shape;146;p26"/>
          <p:cNvSpPr txBox="1">
            <a:spLocks noGrp="1"/>
          </p:cNvSpPr>
          <p:nvPr>
            <p:ph type="body" idx="1"/>
          </p:nvPr>
        </p:nvSpPr>
        <p:spPr>
          <a:xfrm>
            <a:off x="311700" y="1152475"/>
            <a:ext cx="8520600" cy="3848400"/>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1200"/>
              </a:spcBef>
              <a:spcAft>
                <a:spcPts val="1200"/>
              </a:spcAft>
              <a:buNone/>
            </a:pPr>
            <a:r>
              <a:rPr lang="en-US" sz="1400" dirty="0">
                <a:latin typeface="Calibri" panose="020F0502020204030204" pitchFamily="34" charset="0"/>
                <a:cs typeface="Calibri" panose="020F0502020204030204" pitchFamily="34" charset="0"/>
              </a:rPr>
              <a:t>Microsoft Azure is a cloud computing platform with an ever-expanding set of services to help you build solutions to meet your business goals. Azure services support everything from simple to complex. Azure has simple web services for hosting your business presence in the cloud. Azure also supports running fully virtualized computers managing your custom software solutions. Azure provides a wealth of cloud-based services like remote storage, database hosting, and centralized account management. Azure also offers new capabilities like artificial intelligence (AI) and Internet of Things (IoT) focused services.</a:t>
            </a:r>
            <a:endParaRPr sz="1400" dirty="0">
              <a:solidFill>
                <a:schemeClr val="dk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fade">
                                      <p:cBhvr>
                                        <p:cTn id="7" dur="1000"/>
                                        <p:tgtEl>
                                          <p:spTgt spid="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0ED-9E96-C148-CF0E-0D5D46E02AA7}"/>
              </a:ext>
            </a:extLst>
          </p:cNvPr>
          <p:cNvSpPr>
            <a:spLocks noGrp="1"/>
          </p:cNvSpPr>
          <p:nvPr>
            <p:ph type="title"/>
          </p:nvPr>
        </p:nvSpPr>
        <p:spPr>
          <a:xfrm>
            <a:off x="311700" y="445025"/>
            <a:ext cx="8520600" cy="499355"/>
          </a:xfrm>
          <a:ln w="38100">
            <a:solidFill>
              <a:schemeClr val="tx1"/>
            </a:solidFill>
          </a:ln>
        </p:spPr>
        <p:txBody>
          <a:bodyPr>
            <a:normAutofit/>
          </a:bodyPr>
          <a:lstStyle/>
          <a:p>
            <a:r>
              <a:rPr lang="en-IN" sz="2000" b="1" i="0" dirty="0">
                <a:solidFill>
                  <a:srgbClr val="161616"/>
                </a:solidFill>
                <a:effectLst/>
                <a:latin typeface="Calibri" panose="020F0502020204030204" pitchFamily="34" charset="0"/>
                <a:cs typeface="Calibri" panose="020F0502020204030204" pitchFamily="34" charset="0"/>
              </a:rPr>
              <a:t>Describe the consumption-based model</a:t>
            </a: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BDFE44CD-C882-F40A-BD36-BAA3D66D12BE}"/>
              </a:ext>
            </a:extLst>
          </p:cNvPr>
          <p:cNvSpPr>
            <a:spLocks noGrp="1"/>
          </p:cNvSpPr>
          <p:nvPr>
            <p:ph type="body" idx="1"/>
          </p:nvPr>
        </p:nvSpPr>
        <p:spPr>
          <a:ln w="38100">
            <a:solidFill>
              <a:schemeClr val="tx1"/>
            </a:solidFill>
          </a:ln>
        </p:spPr>
        <p:txBody>
          <a:bodyPr>
            <a:normAutofit fontScale="70000" lnSpcReduction="20000"/>
          </a:bodyPr>
          <a:lstStyle/>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This consumption-based model has many benefits, including:</a:t>
            </a: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No upfront costs.</a:t>
            </a: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No need to purchase and manage costly infrastructure that users might not use to its fullest potential.</a:t>
            </a: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The ability to pay for more resources when they're needed.</a:t>
            </a: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The ability to stop paying for resources that are no longer needed.</a:t>
            </a:r>
          </a:p>
          <a:p>
            <a:pPr marL="114300" indent="0" algn="l">
              <a:buNone/>
            </a:pPr>
            <a:endParaRPr lang="en-US"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With a traditional datacenter, you try to estimate the future resource needs. If you overestimate, you spend more on your datacenter than you need to and potentially waste money. If you underestimate, your datacenter will quickly reach capacity and your applications and services may suffer from decreased performance. Fixing an under-provisioned datacenter can take a long time. You may need to order, receive, and install more hardware. You'll also need to add power, cooling, and networking for the extra hardware.</a:t>
            </a:r>
          </a:p>
          <a:p>
            <a:pPr marL="114300" indent="0" algn="l">
              <a:buNone/>
            </a:pPr>
            <a:endParaRPr lang="en-US"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In a cloud-based model, you don’t have to worry about getting the resource needs just right. If you find that you need more virtual machines, you add more. If the demand drops and you don’t need as many virtual machines, you remove machines as needed. Either way, you’re only paying for the virtual machines that you use, not the “extra capacity” that the cloud provider has on hand.</a:t>
            </a:r>
          </a:p>
          <a:p>
            <a:pPr>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316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7D8F-BAB6-24DC-442F-145E0A523FCE}"/>
              </a:ext>
            </a:extLst>
          </p:cNvPr>
          <p:cNvSpPr>
            <a:spLocks noGrp="1"/>
          </p:cNvSpPr>
          <p:nvPr>
            <p:ph type="title"/>
          </p:nvPr>
        </p:nvSpPr>
        <p:spPr>
          <a:xfrm>
            <a:off x="311700" y="445025"/>
            <a:ext cx="8520600" cy="484365"/>
          </a:xfrm>
          <a:ln w="38100">
            <a:solidFill>
              <a:schemeClr val="tx1"/>
            </a:solidFill>
          </a:ln>
        </p:spPr>
        <p:txBody>
          <a:bodyPr>
            <a:noAutofit/>
          </a:bodyPr>
          <a:lstStyle/>
          <a:p>
            <a:r>
              <a:rPr lang="en-US" sz="2000" b="1" i="0" dirty="0">
                <a:solidFill>
                  <a:srgbClr val="161616"/>
                </a:solidFill>
                <a:effectLst/>
                <a:latin typeface="Calibri" panose="020F0502020204030204" pitchFamily="34" charset="0"/>
                <a:cs typeface="Calibri" panose="020F0502020204030204" pitchFamily="34" charset="0"/>
              </a:rPr>
              <a:t>Compare cloud pricing models</a:t>
            </a: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AF2CC2C-245A-B6E0-618A-DA27F937D8BA}"/>
              </a:ext>
            </a:extLst>
          </p:cNvPr>
          <p:cNvSpPr>
            <a:spLocks noGrp="1"/>
          </p:cNvSpPr>
          <p:nvPr>
            <p:ph type="body" idx="1"/>
          </p:nvPr>
        </p:nvSpPr>
        <p:spPr>
          <a:ln w="38100">
            <a:solidFill>
              <a:schemeClr val="tx1"/>
            </a:solidFill>
          </a:ln>
        </p:spPr>
        <p:txBody>
          <a:bodyPr>
            <a:normAutofit/>
          </a:bodyPr>
          <a:lstStyle/>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Cloud computing is the delivery of computing services over the internet by using a pay-as-you-go pricing model. You typically pay only for the cloud services you use, which helps you:</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Plan and manage your operating costs.</a:t>
            </a: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Run your infrastructure more efficiently.</a:t>
            </a: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Scale as your business needs change.</a:t>
            </a: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To put it another way, cloud computing is a way to rent compute power and storage from someone else’s datacenter. You can treat cloud resources like you would resources in your own datacenter. However, unlike in your own datacenter, when you're done using cloud resources, you give them back. You’re billed only for what you use.</a:t>
            </a: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Instead of maintaining CPUs and storage in your datacenter, you rent them for the time that you need them. The cloud provider takes care of maintaining the underlying infrastructure for you. The cloud enables you to quickly solve your toughest business challenges and bring cutting-edge solutions to your users.</a:t>
            </a:r>
          </a:p>
          <a:p>
            <a:pPr>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697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4DE9-E4E2-39C1-346A-22230CA8C65F}"/>
              </a:ext>
            </a:extLst>
          </p:cNvPr>
          <p:cNvSpPr>
            <a:spLocks noGrp="1"/>
          </p:cNvSpPr>
          <p:nvPr>
            <p:ph type="title"/>
          </p:nvPr>
        </p:nvSpPr>
        <p:spPr>
          <a:ln w="38100">
            <a:solidFill>
              <a:schemeClr val="tx1"/>
            </a:solidFill>
          </a:ln>
        </p:spPr>
        <p:txBody>
          <a:bodyPr>
            <a:noAutofit/>
          </a:bodyPr>
          <a:lstStyle/>
          <a:p>
            <a:r>
              <a:rPr lang="en-US" sz="2000" b="1" i="0" dirty="0">
                <a:solidFill>
                  <a:srgbClr val="161616"/>
                </a:solidFill>
                <a:effectLst/>
                <a:latin typeface="Calibri" panose="020F0502020204030204" pitchFamily="34" charset="0"/>
                <a:cs typeface="Calibri" panose="020F0502020204030204" pitchFamily="34" charset="0"/>
              </a:rPr>
              <a:t>The benefits of high availability and scalability in the cloud</a:t>
            </a:r>
            <a:br>
              <a:rPr lang="en-US"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30FD0E0-07FA-BF86-4767-FF3B14437F48}"/>
              </a:ext>
            </a:extLst>
          </p:cNvPr>
          <p:cNvSpPr>
            <a:spLocks noGrp="1"/>
          </p:cNvSpPr>
          <p:nvPr>
            <p:ph type="body" idx="1"/>
          </p:nvPr>
        </p:nvSpPr>
        <p:spPr>
          <a:xfrm>
            <a:off x="311700" y="1152475"/>
            <a:ext cx="8520600" cy="3786784"/>
          </a:xfrm>
          <a:ln w="38100">
            <a:solidFill>
              <a:schemeClr val="tx1"/>
            </a:solidFill>
          </a:ln>
        </p:spPr>
        <p:txBody>
          <a:bodyPr>
            <a:noAutofit/>
          </a:bodyPr>
          <a:lstStyle/>
          <a:p>
            <a:pPr>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When building or deploying a cloud application, two of the biggest considerations are uptime (or availability) and the ability to handle demand (or scale).</a:t>
            </a:r>
          </a:p>
          <a:p>
            <a:pPr marL="114300" indent="0" algn="l">
              <a:lnSpc>
                <a:spcPct val="90000"/>
              </a:lnSpc>
              <a:buNone/>
            </a:pPr>
            <a:endParaRPr lang="en-US" sz="1300" dirty="0">
              <a:solidFill>
                <a:srgbClr val="161616"/>
              </a:solidFill>
              <a:latin typeface="Calibri" panose="020F0502020204030204" pitchFamily="34" charset="0"/>
              <a:cs typeface="Calibri" panose="020F0502020204030204" pitchFamily="34" charset="0"/>
            </a:endParaRPr>
          </a:p>
          <a:p>
            <a:pPr marL="114300" indent="0" algn="l">
              <a:lnSpc>
                <a:spcPct val="90000"/>
              </a:lnSpc>
              <a:buNone/>
            </a:pPr>
            <a:r>
              <a:rPr lang="en-US" sz="1300" b="1" i="0" dirty="0">
                <a:solidFill>
                  <a:srgbClr val="161616"/>
                </a:solidFill>
                <a:effectLst/>
                <a:latin typeface="Calibri" panose="020F0502020204030204" pitchFamily="34" charset="0"/>
                <a:cs typeface="Calibri" panose="020F0502020204030204" pitchFamily="34" charset="0"/>
              </a:rPr>
              <a:t>High availability</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When you’re deploying an application, a service, or any IT resources, it’s important the resources are available when needed. High availability focuses on ensuring maximum availability, regardless of disruptions or events that may occur.</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When you’re architecting your solution, you’ll need to account for service availability guarantees. Azure is a highly available cloud environment with uptime guarantees depending on the service. These guarantees are part of the service-level agreements (SLAs).</a:t>
            </a:r>
          </a:p>
          <a:p>
            <a:pPr marL="114300" indent="0" algn="l">
              <a:lnSpc>
                <a:spcPct val="90000"/>
              </a:lnSpc>
              <a:buNone/>
            </a:pPr>
            <a:endParaRPr lang="en-US" sz="1300" dirty="0">
              <a:solidFill>
                <a:srgbClr val="161616"/>
              </a:solidFill>
              <a:latin typeface="Calibri" panose="020F0502020204030204" pitchFamily="34" charset="0"/>
              <a:cs typeface="Calibri" panose="020F0502020204030204" pitchFamily="34" charset="0"/>
            </a:endParaRPr>
          </a:p>
          <a:p>
            <a:pPr marL="114300" indent="0" algn="l">
              <a:lnSpc>
                <a:spcPct val="90000"/>
              </a:lnSpc>
              <a:buNone/>
            </a:pPr>
            <a:r>
              <a:rPr lang="en-US" sz="1300" b="1" i="0" dirty="0">
                <a:solidFill>
                  <a:srgbClr val="161616"/>
                </a:solidFill>
                <a:effectLst/>
                <a:latin typeface="Calibri" panose="020F0502020204030204" pitchFamily="34" charset="0"/>
                <a:cs typeface="Calibri" panose="020F0502020204030204" pitchFamily="34" charset="0"/>
              </a:rPr>
              <a:t>Scalability</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Another major benefit of cloud computing is the scalability of cloud resources. Scalability refers to the ability to adjust resources to meet demand. If you suddenly experience peak traffic and your systems are overwhelmed, the ability to scale means you can add more resources to better handle the increased demand.</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other benefit of scalability is that you aren't overpaying for services. Because the cloud is a consumption-based model, you only pay for what you use. If demand drops off, you can reduce your resources and thereby reduce your costs.</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Scaling generally comes in two varieties: vertical and horizontal. Vertical scaling is focused on increasing or decreasing the capabilities of resources. Horizontal scaling is adding or subtracting the number of resources.</a:t>
            </a:r>
          </a:p>
          <a:p>
            <a:pPr marL="114300" indent="0">
              <a:lnSpc>
                <a:spcPct val="90000"/>
              </a:lnSpc>
              <a:buNone/>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727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D9C6-85E9-A685-89D0-F2DB32310889}"/>
              </a:ext>
            </a:extLst>
          </p:cNvPr>
          <p:cNvSpPr>
            <a:spLocks noGrp="1"/>
          </p:cNvSpPr>
          <p:nvPr>
            <p:ph type="title"/>
          </p:nvPr>
        </p:nvSpPr>
        <p:spPr>
          <a:ln w="38100">
            <a:solidFill>
              <a:schemeClr val="tx1"/>
            </a:solidFill>
          </a:ln>
        </p:spPr>
        <p:txBody>
          <a:bodyPr>
            <a:noAutofit/>
          </a:bodyPr>
          <a:lstStyle/>
          <a:p>
            <a:r>
              <a:rPr lang="en-US" sz="2000" b="1" i="0" dirty="0">
                <a:solidFill>
                  <a:srgbClr val="161616"/>
                </a:solidFill>
                <a:effectLst/>
                <a:latin typeface="Calibri" panose="020F0502020204030204" pitchFamily="34" charset="0"/>
                <a:cs typeface="Calibri" panose="020F0502020204030204" pitchFamily="34" charset="0"/>
              </a:rPr>
              <a:t>The benefits of high availability and scalability in the cloud</a:t>
            </a:r>
            <a:br>
              <a:rPr lang="en-US"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F5438FC-2C28-B237-7619-A217A09B6167}"/>
              </a:ext>
            </a:extLst>
          </p:cNvPr>
          <p:cNvSpPr>
            <a:spLocks noGrp="1"/>
          </p:cNvSpPr>
          <p:nvPr>
            <p:ph type="body" idx="1"/>
          </p:nvPr>
        </p:nvSpPr>
        <p:spPr>
          <a:ln w="38100">
            <a:solidFill>
              <a:schemeClr val="tx1"/>
            </a:solidFill>
          </a:ln>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161616"/>
                </a:solidFill>
                <a:effectLst/>
                <a:latin typeface="Calibri" panose="020F0502020204030204" pitchFamily="34" charset="0"/>
                <a:cs typeface="Calibri" panose="020F0502020204030204" pitchFamily="34" charset="0"/>
              </a:rPr>
              <a:t>Vertical scaling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61616"/>
                </a:solidFill>
                <a:effectLst/>
                <a:latin typeface="Calibri" panose="020F0502020204030204" pitchFamily="34" charset="0"/>
                <a:cs typeface="Calibri" panose="020F0502020204030204" pitchFamily="34" charset="0"/>
              </a:rPr>
              <a:t>With vertical scaling, if you were developing an app and you needed more processing power, you could vertically scale up to add more CPUs or RAM to the virtual machine. Conversely, if you realized you had over-specified the needs, you could vertically scale down by lowering the CPU or RAM specifications.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161616"/>
              </a:solidFill>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161616"/>
                </a:solidFill>
                <a:effectLst/>
                <a:latin typeface="Calibri" panose="020F0502020204030204" pitchFamily="34" charset="0"/>
                <a:cs typeface="Calibri" panose="020F0502020204030204" pitchFamily="34" charset="0"/>
              </a:rPr>
              <a:t>Horizontal scaling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61616"/>
                </a:solidFill>
                <a:effectLst/>
                <a:latin typeface="Calibri" panose="020F0502020204030204" pitchFamily="34" charset="0"/>
                <a:cs typeface="Calibri" panose="020F0502020204030204" pitchFamily="34" charset="0"/>
              </a:rPr>
              <a:t>With horizontal scaling, if you suddenly experienced a steep jump in demand, your deployed resources could be scaled out (either automatically or manually). For example, you could add additional virtual machines or containers, scaling out. In the same manner, if there was a significant drop in demand, deployed resources could be scaled in (either automatically or manually), scaling in.</a:t>
            </a:r>
            <a:endParaRPr kumimoji="0" lang="en-US" altLang="en-US" sz="1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IN" sz="1300"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7FD12B28-C314-D6D9-68BB-E6DA1B8F2D19}"/>
              </a:ext>
            </a:extLst>
          </p:cNvPr>
          <p:cNvSpPr>
            <a:spLocks noChangeArrowheads="1"/>
          </p:cNvSpPr>
          <p:nvPr/>
        </p:nvSpPr>
        <p:spPr bwMode="auto">
          <a:xfrm>
            <a:off x="0" y="-48515"/>
            <a:ext cx="65" cy="5542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1396" rIns="0" bIns="10315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09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9B7E-95A8-8A32-9FCA-A22214636E0F}"/>
              </a:ext>
            </a:extLst>
          </p:cNvPr>
          <p:cNvSpPr>
            <a:spLocks noGrp="1"/>
          </p:cNvSpPr>
          <p:nvPr>
            <p:ph type="title"/>
          </p:nvPr>
        </p:nvSpPr>
        <p:spPr>
          <a:ln w="38100">
            <a:solidFill>
              <a:schemeClr val="tx1"/>
            </a:solidFill>
          </a:ln>
        </p:spPr>
        <p:txBody>
          <a:bodyPr>
            <a:noAutofit/>
          </a:bodyPr>
          <a:lstStyle/>
          <a:p>
            <a:r>
              <a:rPr lang="en-US" sz="2000" b="1" dirty="0">
                <a:solidFill>
                  <a:srgbClr val="161616"/>
                </a:solidFill>
                <a:latin typeface="Segoe UI" panose="020B0502040204020203" pitchFamily="34" charset="0"/>
              </a:rPr>
              <a:t>T</a:t>
            </a:r>
            <a:r>
              <a:rPr lang="en-US" sz="2000" b="1" i="0" dirty="0">
                <a:solidFill>
                  <a:srgbClr val="161616"/>
                </a:solidFill>
                <a:effectLst/>
                <a:latin typeface="Segoe UI" panose="020B0502040204020203" pitchFamily="34" charset="0"/>
              </a:rPr>
              <a:t>he benefits of reliability and predictability in the cloud</a:t>
            </a:r>
            <a:br>
              <a:rPr lang="en-US" sz="2000" b="1" i="0" dirty="0">
                <a:solidFill>
                  <a:srgbClr val="161616"/>
                </a:solidFill>
                <a:effectLst/>
                <a:latin typeface="Segoe UI" panose="020B0502040204020203" pitchFamily="34" charset="0"/>
              </a:rPr>
            </a:br>
            <a:endParaRPr lang="en-IN" sz="2000" dirty="0"/>
          </a:p>
        </p:txBody>
      </p:sp>
      <p:sp>
        <p:nvSpPr>
          <p:cNvPr id="3" name="Text Placeholder 2">
            <a:extLst>
              <a:ext uri="{FF2B5EF4-FFF2-40B4-BE49-F238E27FC236}">
                <a16:creationId xmlns:a16="http://schemas.microsoft.com/office/drawing/2014/main" id="{FBD8BD7F-5DD2-13B6-568E-217A363CF97D}"/>
              </a:ext>
            </a:extLst>
          </p:cNvPr>
          <p:cNvSpPr>
            <a:spLocks noGrp="1"/>
          </p:cNvSpPr>
          <p:nvPr>
            <p:ph type="body" idx="1"/>
          </p:nvPr>
        </p:nvSpPr>
        <p:spPr>
          <a:xfrm>
            <a:off x="311700" y="1152475"/>
            <a:ext cx="8520600" cy="3786784"/>
          </a:xfrm>
          <a:ln w="38100">
            <a:solidFill>
              <a:schemeClr val="tx1"/>
            </a:solidFill>
          </a:ln>
        </p:spPr>
        <p:txBody>
          <a:bodyPr>
            <a:normAutofit/>
          </a:bodyPr>
          <a:lstStyle/>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Reliability and predictability are two crucial cloud benefits that help you develop solutions with confidence.</a:t>
            </a:r>
          </a:p>
          <a:p>
            <a:pPr algn="l">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Reliability</a:t>
            </a:r>
          </a:p>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Reliability is the ability of a system to recover from failures and continue to function. It's also one of the pillars of the Microsoft Azure Well-Architected Framework.</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marL="114300" indent="0" algn="l">
              <a:buNone/>
            </a:pPr>
            <a:r>
              <a:rPr lang="en-US" sz="1300" b="0" i="0" dirty="0">
                <a:solidFill>
                  <a:srgbClr val="161616"/>
                </a:solidFill>
                <a:effectLst/>
                <a:latin typeface="Calibri" panose="020F0502020204030204" pitchFamily="34" charset="0"/>
                <a:cs typeface="Calibri" panose="020F0502020204030204" pitchFamily="34" charset="0"/>
              </a:rPr>
              <a:t>The cloud, by virtue of its decentralized design, naturally supports a reliable and resilient infrastructure. With a decentralized design, the cloud enables you to have resources deployed in regions around the world. With this global scale, even if one region has a catastrophic event other regions are still up and running. You can design your applications to automatically take advantage of this increased reliability. In some cases, your cloud environment itself will automatically shift to a different region for you, with no action needed on your part. </a:t>
            </a: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5595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3E19-99C0-9CEC-A0C1-AC989DBA89FB}"/>
              </a:ext>
            </a:extLst>
          </p:cNvPr>
          <p:cNvSpPr>
            <a:spLocks noGrp="1"/>
          </p:cNvSpPr>
          <p:nvPr>
            <p:ph type="title"/>
          </p:nvPr>
        </p:nvSpPr>
        <p:spPr>
          <a:xfrm>
            <a:off x="311700" y="361637"/>
            <a:ext cx="8520600" cy="453719"/>
          </a:xfrm>
          <a:ln w="38100">
            <a:solidFill>
              <a:schemeClr val="tx1"/>
            </a:solidFill>
          </a:ln>
        </p:spPr>
        <p:txBody>
          <a:bodyPr>
            <a:noAutofit/>
          </a:bodyPr>
          <a:lstStyle/>
          <a:p>
            <a:r>
              <a:rPr lang="en-US" sz="2000" b="1" i="0" dirty="0">
                <a:solidFill>
                  <a:srgbClr val="161616"/>
                </a:solidFill>
                <a:effectLst/>
                <a:latin typeface="Segoe UI" panose="020B0502040204020203" pitchFamily="34" charset="0"/>
              </a:rPr>
              <a:t>The benefits of high availability and scalability in the cloud</a:t>
            </a:r>
            <a:br>
              <a:rPr lang="en-US" sz="2000" b="1" i="0" dirty="0">
                <a:solidFill>
                  <a:srgbClr val="161616"/>
                </a:solidFill>
                <a:effectLst/>
                <a:latin typeface="Segoe UI" panose="020B0502040204020203" pitchFamily="34" charset="0"/>
              </a:rPr>
            </a:br>
            <a:endParaRPr lang="en-IN" sz="2000" dirty="0"/>
          </a:p>
        </p:txBody>
      </p:sp>
      <p:sp>
        <p:nvSpPr>
          <p:cNvPr id="3" name="Text Placeholder 2">
            <a:extLst>
              <a:ext uri="{FF2B5EF4-FFF2-40B4-BE49-F238E27FC236}">
                <a16:creationId xmlns:a16="http://schemas.microsoft.com/office/drawing/2014/main" id="{47603533-3A7A-AF5B-2B26-84E716E013E5}"/>
              </a:ext>
            </a:extLst>
          </p:cNvPr>
          <p:cNvSpPr>
            <a:spLocks noGrp="1"/>
          </p:cNvSpPr>
          <p:nvPr>
            <p:ph type="body" idx="1"/>
          </p:nvPr>
        </p:nvSpPr>
        <p:spPr>
          <a:xfrm>
            <a:off x="311700" y="935117"/>
            <a:ext cx="8520600" cy="3846745"/>
          </a:xfrm>
          <a:ln w="38100">
            <a:solidFill>
              <a:schemeClr val="tx1"/>
            </a:solidFill>
          </a:ln>
        </p:spPr>
        <p:txBody>
          <a:bodyPr>
            <a:noAutofit/>
          </a:bodyPr>
          <a:lstStyle/>
          <a:p>
            <a:pPr algn="l">
              <a:lnSpc>
                <a:spcPct val="90000"/>
              </a:lnSpc>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Predictability</a:t>
            </a:r>
          </a:p>
          <a:p>
            <a:pPr marL="114300" indent="0" algn="l">
              <a:lnSpc>
                <a:spcPct val="90000"/>
              </a:lnSpc>
              <a:buNone/>
            </a:pPr>
            <a:r>
              <a:rPr lang="en-US" sz="1300" b="0" i="0" dirty="0">
                <a:solidFill>
                  <a:srgbClr val="161616"/>
                </a:solidFill>
                <a:effectLst/>
                <a:latin typeface="Calibri" panose="020F0502020204030204" pitchFamily="34" charset="0"/>
                <a:cs typeface="Calibri" panose="020F0502020204030204" pitchFamily="34" charset="0"/>
              </a:rPr>
              <a:t>Predictability in the cloud lets you move forward with confidence. Predictability can be focused on performance predictability or cost predictability. Both performance and cost predictability are heavily influenced by the Microsoft Azure Well-Architected Framework. Deploy a solution that’s built around this framework and you have a solution whose cost and performance are predictable.</a:t>
            </a:r>
          </a:p>
          <a:p>
            <a:pPr algn="l">
              <a:lnSpc>
                <a:spcPct val="90000"/>
              </a:lnSpc>
              <a:buFont typeface="Arial" panose="020B0604020202020204" pitchFamily="34" charset="0"/>
              <a:buChar char="•"/>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90000"/>
              </a:lnSpc>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Performance</a:t>
            </a:r>
          </a:p>
          <a:p>
            <a:pPr marL="114300" indent="0" algn="l">
              <a:lnSpc>
                <a:spcPct val="90000"/>
              </a:lnSpc>
              <a:buNone/>
            </a:pPr>
            <a:r>
              <a:rPr lang="en-US" sz="1300" b="0" i="0" dirty="0">
                <a:solidFill>
                  <a:srgbClr val="161616"/>
                </a:solidFill>
                <a:effectLst/>
                <a:latin typeface="Calibri" panose="020F0502020204030204" pitchFamily="34" charset="0"/>
                <a:cs typeface="Calibri" panose="020F0502020204030204" pitchFamily="34" charset="0"/>
              </a:rPr>
              <a:t>Performance predictability focuses on predicting the resources needed to deliver a positive experience for your customers. Autoscaling, load balancing, and high availability are just some of the cloud concepts that support performance predictability. If you suddenly need more resources, autoscaling can deploy additional resources to meet the demand, and then scale back when the demand drops. Or if the traffic is heavily focused on one area, load balancing will help redirect some of the overload to less stressed areas.</a:t>
            </a:r>
          </a:p>
          <a:p>
            <a:pPr marL="114300" indent="0" algn="l">
              <a:lnSpc>
                <a:spcPct val="90000"/>
              </a:lnSpc>
              <a:buNone/>
            </a:pPr>
            <a:endParaRPr lang="en-US" sz="1300" dirty="0">
              <a:solidFill>
                <a:srgbClr val="161616"/>
              </a:solidFill>
              <a:latin typeface="Calibri" panose="020F0502020204030204" pitchFamily="34" charset="0"/>
              <a:cs typeface="Calibri" panose="020F0502020204030204" pitchFamily="34" charset="0"/>
            </a:endParaRPr>
          </a:p>
          <a:p>
            <a:pPr algn="l">
              <a:lnSpc>
                <a:spcPct val="90000"/>
              </a:lnSpc>
              <a:buFont typeface="Arial" panose="020B0604020202020204" pitchFamily="34" charset="0"/>
              <a:buChar char="•"/>
            </a:pPr>
            <a:r>
              <a:rPr lang="en-US" sz="1300" b="1" i="0" dirty="0">
                <a:solidFill>
                  <a:srgbClr val="161616"/>
                </a:solidFill>
                <a:effectLst/>
                <a:latin typeface="Calibri" panose="020F0502020204030204" pitchFamily="34" charset="0"/>
                <a:cs typeface="Calibri" panose="020F0502020204030204" pitchFamily="34" charset="0"/>
              </a:rPr>
              <a:t>Cost</a:t>
            </a:r>
            <a:endParaRPr lang="en-US" sz="1300" b="0" i="0" dirty="0">
              <a:solidFill>
                <a:srgbClr val="161616"/>
              </a:solidFill>
              <a:effectLst/>
              <a:latin typeface="Calibri" panose="020F0502020204030204" pitchFamily="34" charset="0"/>
              <a:cs typeface="Calibri" panose="020F0502020204030204" pitchFamily="34" charset="0"/>
            </a:endParaRPr>
          </a:p>
          <a:p>
            <a:pPr marL="114300" indent="0" algn="l">
              <a:lnSpc>
                <a:spcPct val="90000"/>
              </a:lnSpc>
              <a:buNone/>
            </a:pPr>
            <a:r>
              <a:rPr lang="en-US" sz="1300" b="0" i="0" dirty="0">
                <a:solidFill>
                  <a:srgbClr val="161616"/>
                </a:solidFill>
                <a:effectLst/>
                <a:latin typeface="Calibri" panose="020F0502020204030204" pitchFamily="34" charset="0"/>
                <a:cs typeface="Calibri" panose="020F0502020204030204" pitchFamily="34" charset="0"/>
              </a:rPr>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p>
          <a:p>
            <a:pPr>
              <a:lnSpc>
                <a:spcPct val="90000"/>
              </a:lnSpc>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a:p>
            <a:pPr marL="114300" indent="0" algn="l">
              <a:lnSpc>
                <a:spcPct val="90000"/>
              </a:lnSpc>
              <a:buNone/>
            </a:pPr>
            <a:endParaRPr lang="en-US" sz="1300" b="0" i="0" dirty="0">
              <a:solidFill>
                <a:srgbClr val="161616"/>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65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AA47-8FA7-C615-082C-BC5A6140AEA1}"/>
              </a:ext>
            </a:extLst>
          </p:cNvPr>
          <p:cNvSpPr>
            <a:spLocks noGrp="1"/>
          </p:cNvSpPr>
          <p:nvPr>
            <p:ph type="title"/>
          </p:nvPr>
        </p:nvSpPr>
        <p:spPr>
          <a:ln w="38100">
            <a:solidFill>
              <a:schemeClr val="tx1"/>
            </a:solidFill>
          </a:ln>
        </p:spPr>
        <p:txBody>
          <a:bodyPr>
            <a:noAutofit/>
          </a:bodyPr>
          <a:lstStyle/>
          <a:p>
            <a:r>
              <a:rPr lang="en-US" sz="2000" b="1" i="0" dirty="0">
                <a:solidFill>
                  <a:srgbClr val="161616"/>
                </a:solidFill>
                <a:effectLst/>
                <a:latin typeface="Segoe UI" panose="020B0502040204020203" pitchFamily="34" charset="0"/>
              </a:rPr>
              <a:t>The benefits of high availability and scalability in the cloud</a:t>
            </a:r>
            <a:br>
              <a:rPr lang="en-US" sz="2000" b="1" i="0" dirty="0">
                <a:solidFill>
                  <a:srgbClr val="161616"/>
                </a:solidFill>
                <a:effectLst/>
                <a:latin typeface="Segoe UI" panose="020B0502040204020203" pitchFamily="34" charset="0"/>
              </a:rPr>
            </a:br>
            <a:endParaRPr lang="en-IN" sz="2000" dirty="0"/>
          </a:p>
        </p:txBody>
      </p:sp>
      <p:sp>
        <p:nvSpPr>
          <p:cNvPr id="3" name="Text Placeholder 2">
            <a:extLst>
              <a:ext uri="{FF2B5EF4-FFF2-40B4-BE49-F238E27FC236}">
                <a16:creationId xmlns:a16="http://schemas.microsoft.com/office/drawing/2014/main" id="{AD0BF6DF-65CE-A442-C4B5-C4A69CDF4A80}"/>
              </a:ext>
            </a:extLst>
          </p:cNvPr>
          <p:cNvSpPr>
            <a:spLocks noGrp="1"/>
          </p:cNvSpPr>
          <p:nvPr>
            <p:ph type="body" idx="1"/>
          </p:nvPr>
        </p:nvSpPr>
        <p:spPr>
          <a:ln w="38100">
            <a:solidFill>
              <a:schemeClr val="tx1"/>
            </a:solidFill>
          </a:ln>
        </p:spPr>
        <p:txBody>
          <a:bodyPr>
            <a:normAutofit/>
          </a:bodyPr>
          <a:lstStyle/>
          <a:p>
            <a:pPr algn="l">
              <a:buFont typeface="Arial" panose="020B0604020202020204" pitchFamily="34" charset="0"/>
              <a:buChar char="•"/>
            </a:pPr>
            <a:r>
              <a:rPr lang="en-US" sz="1600" b="1" i="0" dirty="0">
                <a:solidFill>
                  <a:srgbClr val="161616"/>
                </a:solidFill>
                <a:effectLst/>
                <a:latin typeface="Calibri" panose="020F0502020204030204" pitchFamily="34" charset="0"/>
                <a:cs typeface="Calibri" panose="020F0502020204030204" pitchFamily="34" charset="0"/>
              </a:rPr>
              <a:t>Cost</a:t>
            </a:r>
          </a:p>
          <a:p>
            <a:pPr marL="114300" indent="0" algn="l">
              <a:buNone/>
            </a:pPr>
            <a:endParaRPr lang="en-US" sz="1400" b="0" i="0" dirty="0">
              <a:solidFill>
                <a:srgbClr val="161616"/>
              </a:solidFill>
              <a:effectLst/>
              <a:latin typeface="Calibri" panose="020F0502020204030204" pitchFamily="34" charset="0"/>
              <a:cs typeface="Calibri" panose="020F0502020204030204" pitchFamily="34" charset="0"/>
            </a:endParaRPr>
          </a:p>
          <a:p>
            <a:pPr marL="114300" indent="0" algn="l">
              <a:buNone/>
            </a:pPr>
            <a:r>
              <a:rPr lang="en-US" sz="1400" b="0" i="0" dirty="0">
                <a:solidFill>
                  <a:srgbClr val="161616"/>
                </a:solidFill>
                <a:effectLst/>
                <a:latin typeface="Calibri" panose="020F0502020204030204" pitchFamily="34" charset="0"/>
                <a:cs typeface="Calibri" panose="020F0502020204030204" pitchFamily="34" charset="0"/>
              </a:rPr>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p>
          <a:p>
            <a:pPr>
              <a:buFont typeface="Arial" panose="020B0604020202020204" pitchFamily="34" charset="0"/>
              <a:buChar char="•"/>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416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7C85-BE1B-C796-8188-56130E650F83}"/>
              </a:ext>
            </a:extLst>
          </p:cNvPr>
          <p:cNvSpPr>
            <a:spLocks noGrp="1"/>
          </p:cNvSpPr>
          <p:nvPr>
            <p:ph type="title"/>
          </p:nvPr>
        </p:nvSpPr>
        <p:spPr>
          <a:xfrm>
            <a:off x="311700" y="385064"/>
            <a:ext cx="8520600" cy="572700"/>
          </a:xfrm>
          <a:ln w="38100">
            <a:solidFill>
              <a:schemeClr val="tx1"/>
            </a:solidFill>
          </a:ln>
        </p:spPr>
        <p:txBody>
          <a:bodyPr>
            <a:noAutofit/>
          </a:bodyPr>
          <a:lstStyle/>
          <a:p>
            <a:r>
              <a:rPr lang="en-US" sz="2000" b="1" dirty="0">
                <a:solidFill>
                  <a:srgbClr val="161616"/>
                </a:solidFill>
                <a:latin typeface="Calibri" panose="020F0502020204030204" pitchFamily="34" charset="0"/>
                <a:cs typeface="Calibri" panose="020F0502020204030204" pitchFamily="34" charset="0"/>
              </a:rPr>
              <a:t>T</a:t>
            </a:r>
            <a:r>
              <a:rPr lang="en-US" sz="2000" b="1" i="0" dirty="0">
                <a:solidFill>
                  <a:srgbClr val="161616"/>
                </a:solidFill>
                <a:effectLst/>
                <a:latin typeface="Calibri" panose="020F0502020204030204" pitchFamily="34" charset="0"/>
                <a:cs typeface="Calibri" panose="020F0502020204030204" pitchFamily="34" charset="0"/>
              </a:rPr>
              <a:t>he benefits of security and governance in the cloud</a:t>
            </a:r>
            <a:br>
              <a:rPr lang="en-US"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B151539-7B32-6954-E7BA-BA11E5DDC932}"/>
              </a:ext>
            </a:extLst>
          </p:cNvPr>
          <p:cNvSpPr>
            <a:spLocks noGrp="1"/>
          </p:cNvSpPr>
          <p:nvPr>
            <p:ph type="body" idx="1"/>
          </p:nvPr>
        </p:nvSpPr>
        <p:spPr>
          <a:xfrm>
            <a:off x="311700" y="1017726"/>
            <a:ext cx="8520600" cy="3929028"/>
          </a:xfrm>
          <a:ln w="38100">
            <a:solidFill>
              <a:schemeClr val="tx1"/>
            </a:solidFill>
          </a:ln>
        </p:spPr>
        <p:txBody>
          <a:bodyPr>
            <a:normAutofit lnSpcReduction="10000"/>
          </a:bodyPr>
          <a:lstStyle/>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Whether you’re deploying infrastructure as a service or software as a service, cloud features support governance and compliance. Things like set templates help ensure that all your deployed resources meet corporate standards and government regulatory requirements. Plus, you can update all your deployed resources to new standards as standards change. Cloud-based auditing helps flag any resource that’s out of compliance with your corporate standards and provides mitigation strategies. Depending on your operating model, software patches and updates may also automatically be applied, which helps with both governance and security.</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On the security side, you can find a cloud solution that matches your security needs. If you want maximum control of security, infrastructure as a service provides you with physical resources but lets you manage the operating systems and installed software, including patches and maintenance. If you want patches and maintenance taken care of automatically, platform as a service or software as a service deployments may be the best cloud strategies for you.</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And because the cloud is intended as an over-the-internet delivery of IT resources, cloud providers are typically well suited to handle things like distributed denial of service (DDoS) attacks, making your network more robust and secure.</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By establishing a good governance footprint early, you can keep your cloud footprint updated, secure, and well managed.</a:t>
            </a:r>
          </a:p>
        </p:txBody>
      </p:sp>
    </p:spTree>
    <p:extLst>
      <p:ext uri="{BB962C8B-B14F-4D97-AF65-F5344CB8AC3E}">
        <p14:creationId xmlns:p14="http://schemas.microsoft.com/office/powerpoint/2010/main" val="419656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5D83-EF65-7A89-DC50-F6139E3D06AD}"/>
              </a:ext>
            </a:extLst>
          </p:cNvPr>
          <p:cNvSpPr>
            <a:spLocks noGrp="1"/>
          </p:cNvSpPr>
          <p:nvPr>
            <p:ph type="title"/>
          </p:nvPr>
        </p:nvSpPr>
        <p:spPr>
          <a:ln w="38100">
            <a:solidFill>
              <a:schemeClr val="tx1"/>
            </a:solidFill>
          </a:ln>
        </p:spPr>
        <p:txBody>
          <a:bodyPr>
            <a:noAutofit/>
          </a:bodyPr>
          <a:lstStyle/>
          <a:p>
            <a:r>
              <a:rPr lang="en-US" sz="2000" b="1" dirty="0">
                <a:solidFill>
                  <a:srgbClr val="161616"/>
                </a:solidFill>
                <a:latin typeface="Calibri" panose="020F0502020204030204" pitchFamily="34" charset="0"/>
                <a:cs typeface="Calibri" panose="020F0502020204030204" pitchFamily="34" charset="0"/>
              </a:rPr>
              <a:t>T</a:t>
            </a:r>
            <a:r>
              <a:rPr lang="en-US" sz="2000" b="1" i="0" dirty="0">
                <a:solidFill>
                  <a:srgbClr val="161616"/>
                </a:solidFill>
                <a:effectLst/>
                <a:latin typeface="Calibri" panose="020F0502020204030204" pitchFamily="34" charset="0"/>
                <a:cs typeface="Calibri" panose="020F0502020204030204" pitchFamily="34" charset="0"/>
              </a:rPr>
              <a:t>he benefits of manageability in the cloud</a:t>
            </a:r>
            <a:br>
              <a:rPr lang="en-US"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4286730-BA7E-365B-66B5-714A729F3F2E}"/>
              </a:ext>
            </a:extLst>
          </p:cNvPr>
          <p:cNvSpPr>
            <a:spLocks noGrp="1"/>
          </p:cNvSpPr>
          <p:nvPr>
            <p:ph type="body" idx="1"/>
          </p:nvPr>
        </p:nvSpPr>
        <p:spPr>
          <a:ln w="38100">
            <a:solidFill>
              <a:schemeClr val="tx1"/>
            </a:solidFill>
          </a:ln>
        </p:spPr>
        <p:txBody>
          <a:bodyPr>
            <a:noAutofit/>
          </a:bodyPr>
          <a:lstStyle/>
          <a:p>
            <a:pPr marL="114300" indent="0" algn="l">
              <a:lnSpc>
                <a:spcPct val="90000"/>
              </a:lnSpc>
              <a:buNone/>
            </a:pPr>
            <a:r>
              <a:rPr lang="en-US" sz="1400" b="1" i="0" dirty="0">
                <a:solidFill>
                  <a:srgbClr val="161616"/>
                </a:solidFill>
                <a:effectLst/>
                <a:latin typeface="Calibri" panose="020F0502020204030204" pitchFamily="34" charset="0"/>
                <a:cs typeface="Calibri" panose="020F0502020204030204" pitchFamily="34" charset="0"/>
              </a:rPr>
              <a:t>Management of the cloud</a:t>
            </a:r>
          </a:p>
          <a:p>
            <a:pPr marL="114300" indent="0" algn="l">
              <a:lnSpc>
                <a:spcPct val="90000"/>
              </a:lnSpc>
              <a:buNone/>
            </a:pPr>
            <a:endParaRPr lang="en-US" sz="1400" b="1" i="0" dirty="0">
              <a:solidFill>
                <a:srgbClr val="161616"/>
              </a:solidFill>
              <a:effectLst/>
              <a:latin typeface="Calibri" panose="020F0502020204030204" pitchFamily="34" charset="0"/>
              <a:cs typeface="Calibri" panose="020F0502020204030204" pitchFamily="34" charset="0"/>
            </a:endParaRP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Management of the cloud speaks to managing your cloud resources. In the cloud, you can:</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Automatically scale resource deployment based on need.</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Deploy resources based on a preconfigured template, removing the need for manual configuration.</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Monitor the health of resources and automatically replace failing resources.</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Receive automatic alerts based on configured metrics, so you’re aware of performance in real time.</a:t>
            </a:r>
          </a:p>
          <a:p>
            <a:pPr algn="l">
              <a:lnSpc>
                <a:spcPct val="90000"/>
              </a:lnSpc>
              <a:buFont typeface="Arial" panose="020B0604020202020204" pitchFamily="34" charset="0"/>
              <a:buChar char="•"/>
            </a:pPr>
            <a:endParaRPr lang="en-US" sz="1400" b="0" i="0" dirty="0">
              <a:solidFill>
                <a:srgbClr val="161616"/>
              </a:solidFill>
              <a:effectLst/>
              <a:latin typeface="Calibri" panose="020F0502020204030204" pitchFamily="34" charset="0"/>
              <a:cs typeface="Calibri" panose="020F0502020204030204" pitchFamily="34" charset="0"/>
            </a:endParaRPr>
          </a:p>
          <a:p>
            <a:pPr marL="114300" indent="0" algn="l">
              <a:lnSpc>
                <a:spcPct val="90000"/>
              </a:lnSpc>
              <a:buNone/>
            </a:pPr>
            <a:r>
              <a:rPr lang="en-US" sz="1400" b="1" i="0" dirty="0">
                <a:solidFill>
                  <a:srgbClr val="161616"/>
                </a:solidFill>
                <a:effectLst/>
                <a:latin typeface="Calibri" panose="020F0502020204030204" pitchFamily="34" charset="0"/>
                <a:cs typeface="Calibri" panose="020F0502020204030204" pitchFamily="34" charset="0"/>
              </a:rPr>
              <a:t>Management in the cloud</a:t>
            </a:r>
          </a:p>
          <a:p>
            <a:pPr marL="114300" indent="0" algn="l">
              <a:lnSpc>
                <a:spcPct val="90000"/>
              </a:lnSpc>
              <a:buNone/>
            </a:pPr>
            <a:endParaRPr lang="en-US" sz="1400" b="1" i="0" dirty="0">
              <a:solidFill>
                <a:srgbClr val="161616"/>
              </a:solidFill>
              <a:effectLst/>
              <a:latin typeface="Calibri" panose="020F0502020204030204" pitchFamily="34" charset="0"/>
              <a:cs typeface="Calibri" panose="020F0502020204030204" pitchFamily="34" charset="0"/>
            </a:endParaRP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Management in the cloud speaks to how you’re able to manage your cloud environment and resources. You can manage these:</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Through a web portal.</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Using a command line interface.</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Using APIs.</a:t>
            </a:r>
          </a:p>
          <a:p>
            <a:pPr algn="l">
              <a:lnSpc>
                <a:spcPct val="90000"/>
              </a:lnSpc>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Using PowerShell.</a:t>
            </a:r>
          </a:p>
          <a:p>
            <a:pPr>
              <a:lnSpc>
                <a:spcPct val="90000"/>
              </a:lnSpc>
              <a:buFont typeface="Arial" panose="020B0604020202020204" pitchFamily="34" charset="0"/>
              <a:buChar char="•"/>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46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1"/>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Any Questions??</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A22A-8717-10DD-E3F4-D991B34D2692}"/>
              </a:ext>
            </a:extLst>
          </p:cNvPr>
          <p:cNvSpPr>
            <a:spLocks noGrp="1"/>
          </p:cNvSpPr>
          <p:nvPr>
            <p:ph type="title"/>
          </p:nvPr>
        </p:nvSpPr>
        <p:spPr>
          <a:ln w="38100">
            <a:solidFill>
              <a:schemeClr val="tx1"/>
            </a:solidFill>
          </a:ln>
        </p:spPr>
        <p:txBody>
          <a:bodyPr>
            <a:noAutofit/>
          </a:bodyPr>
          <a:lstStyle/>
          <a:p>
            <a:r>
              <a:rPr lang="en-IN" sz="2000" b="1" i="0" dirty="0">
                <a:solidFill>
                  <a:srgbClr val="161616"/>
                </a:solidFill>
                <a:effectLst/>
                <a:latin typeface="Calibri" panose="020F0502020204030204" pitchFamily="34" charset="0"/>
                <a:cs typeface="Calibri" panose="020F0502020204030204" pitchFamily="34" charset="0"/>
              </a:rPr>
              <a:t>What is Azure Fundamentals?</a:t>
            </a:r>
            <a:br>
              <a:rPr lang="en-IN"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73ED32C-3C03-187E-0C34-C79877577567}"/>
              </a:ext>
            </a:extLst>
          </p:cNvPr>
          <p:cNvSpPr>
            <a:spLocks noGrp="1"/>
          </p:cNvSpPr>
          <p:nvPr>
            <p:ph type="body" idx="1"/>
          </p:nvPr>
        </p:nvSpPr>
        <p:spPr>
          <a:ln w="38100">
            <a:solidFill>
              <a:schemeClr val="tx1"/>
            </a:solidFill>
          </a:ln>
        </p:spPr>
        <p:txBody>
          <a:bodyPr>
            <a:normAutofit/>
          </a:bodyPr>
          <a:lstStyle/>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Azure Fundamentals is a series of three learning paths that familiarize you with Azure and its many services and features.</a:t>
            </a:r>
          </a:p>
          <a:p>
            <a:pPr marL="114300" indent="0" algn="l">
              <a:buNone/>
            </a:pPr>
            <a:endParaRPr lang="en-US" sz="14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Whether you're interested in compute, networking, or storage services; learning about cloud security best practices; or exploring governance and management options, think of Azure Fundamentals as your curated guide to Azure.</a:t>
            </a:r>
          </a:p>
          <a:p>
            <a:pPr marL="114300" indent="0" algn="l">
              <a:buNone/>
            </a:pPr>
            <a:endParaRPr lang="en-US" sz="14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Azure Fundamentals includes interactive exercises that give you hands-on experience with Azure. Many exercises provide a temporary Azure portal environment called the sandbox, which allows you to practice creating cloud resources for free at your own pace.</a:t>
            </a:r>
          </a:p>
          <a:p>
            <a:pPr marL="114300" indent="0" algn="l">
              <a:buNone/>
            </a:pPr>
            <a:endParaRPr lang="en-US" sz="14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Technical IT experience isn't required; however, having general IT knowledge will help you get the most from your learning experience.</a:t>
            </a:r>
          </a:p>
          <a:p>
            <a:pPr>
              <a:buFont typeface="Arial" panose="020B0604020202020204" pitchFamily="34" charset="0"/>
              <a:buChar char="•"/>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7505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Thank You.</a:t>
            </a:r>
            <a:endParaRPr sz="2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DAC3-F386-F4BB-13AB-3B8A2C50EF17}"/>
              </a:ext>
            </a:extLst>
          </p:cNvPr>
          <p:cNvSpPr>
            <a:spLocks noGrp="1"/>
          </p:cNvSpPr>
          <p:nvPr>
            <p:ph type="title"/>
          </p:nvPr>
        </p:nvSpPr>
        <p:spPr>
          <a:ln w="38100">
            <a:solidFill>
              <a:schemeClr val="tx1"/>
            </a:solidFill>
          </a:ln>
        </p:spPr>
        <p:txBody>
          <a:bodyPr>
            <a:noAutofit/>
          </a:bodyPr>
          <a:lstStyle/>
          <a:p>
            <a:r>
              <a:rPr lang="en-IN" sz="2000" b="1" i="0" dirty="0">
                <a:solidFill>
                  <a:srgbClr val="161616"/>
                </a:solidFill>
                <a:effectLst/>
                <a:latin typeface="Calibri" panose="020F0502020204030204" pitchFamily="34" charset="0"/>
                <a:cs typeface="Calibri" panose="020F0502020204030204" pitchFamily="34" charset="0"/>
              </a:rPr>
              <a:t>What is cloud computing</a:t>
            </a:r>
            <a:br>
              <a:rPr lang="en-IN"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8A70D18C-D33E-D054-1B44-597982BE8AC0}"/>
              </a:ext>
            </a:extLst>
          </p:cNvPr>
          <p:cNvSpPr>
            <a:spLocks noGrp="1"/>
          </p:cNvSpPr>
          <p:nvPr>
            <p:ph type="body" idx="1"/>
          </p:nvPr>
        </p:nvSpPr>
        <p:spPr>
          <a:ln w="38100">
            <a:solidFill>
              <a:schemeClr val="tx1"/>
            </a:solidFill>
          </a:ln>
        </p:spPr>
        <p:txBody>
          <a:bodyPr>
            <a:normAutofit/>
          </a:bodyPr>
          <a:lstStyle/>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Cloud computing is the delivery of computing services over the internet. Computing services include common IT infrastructure such as virtual machines, storage, databases, and networking. Cloud services also expand the traditional IT offerings to include things like Internet of Things (IoT), machine learning (ML), and artificial intelligence (AI).</a:t>
            </a:r>
          </a:p>
          <a:p>
            <a:pPr marL="114300" indent="0" algn="l">
              <a:buNone/>
            </a:pPr>
            <a:endParaRPr lang="en-US" sz="1300" b="0" i="0" dirty="0">
              <a:solidFill>
                <a:srgbClr val="161616"/>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Because cloud computing uses the internet to deliver these services, it doesn’t have to be constrained by physical infrastructure the same way that a traditional datacenter is. That means if you need to increase your IT infrastructure rapidly, you don’t have to wait to build a new datacenter—you can use the cloud to rapidly expand your IT footprint.</a:t>
            </a:r>
          </a:p>
          <a:p>
            <a:pPr>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974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D25-BA3E-02CA-C4F1-64D6B7703DCA}"/>
              </a:ext>
            </a:extLst>
          </p:cNvPr>
          <p:cNvSpPr>
            <a:spLocks noGrp="1"/>
          </p:cNvSpPr>
          <p:nvPr>
            <p:ph type="title"/>
          </p:nvPr>
        </p:nvSpPr>
        <p:spPr>
          <a:ln w="38100">
            <a:solidFill>
              <a:schemeClr val="tx1"/>
            </a:solidFill>
          </a:ln>
        </p:spPr>
        <p:txBody>
          <a:bodyPr>
            <a:noAutofit/>
          </a:bodyPr>
          <a:lstStyle/>
          <a:p>
            <a:r>
              <a:rPr lang="en-IN" sz="2000" b="1" dirty="0">
                <a:solidFill>
                  <a:srgbClr val="161616"/>
                </a:solidFill>
                <a:latin typeface="Calibri" panose="020F0502020204030204" pitchFamily="34" charset="0"/>
                <a:cs typeface="Calibri" panose="020F0502020204030204" pitchFamily="34" charset="0"/>
              </a:rPr>
              <a:t>T</a:t>
            </a:r>
            <a:r>
              <a:rPr lang="en-IN" sz="2000" b="1" i="0" dirty="0">
                <a:solidFill>
                  <a:srgbClr val="161616"/>
                </a:solidFill>
                <a:effectLst/>
                <a:latin typeface="Calibri" panose="020F0502020204030204" pitchFamily="34" charset="0"/>
                <a:cs typeface="Calibri" panose="020F0502020204030204" pitchFamily="34" charset="0"/>
              </a:rPr>
              <a:t>he shared responsibility model</a:t>
            </a:r>
            <a:br>
              <a:rPr lang="en-IN" sz="2000" b="1" i="0" dirty="0">
                <a:solidFill>
                  <a:srgbClr val="161616"/>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
        <p:nvSpPr>
          <p:cNvPr id="4" name="AutoShape 2" descr="Diagram showing the responsibilities of the shared responsibility model.">
            <a:extLst>
              <a:ext uri="{FF2B5EF4-FFF2-40B4-BE49-F238E27FC236}">
                <a16:creationId xmlns:a16="http://schemas.microsoft.com/office/drawing/2014/main" id="{0ED649D8-B55F-8C0B-81C0-8D71E4D4871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7B038E52-1AC2-6FCD-87FE-74968BA2A55F}"/>
              </a:ext>
            </a:extLst>
          </p:cNvPr>
          <p:cNvSpPr txBox="1"/>
          <p:nvPr/>
        </p:nvSpPr>
        <p:spPr>
          <a:xfrm>
            <a:off x="4332157" y="1299964"/>
            <a:ext cx="4567598" cy="3153171"/>
          </a:xfrm>
          <a:prstGeom prst="rect">
            <a:avLst/>
          </a:prstGeom>
          <a:noFill/>
          <a:ln w="38100">
            <a:solidFill>
              <a:schemeClr val="tx1"/>
            </a:solidFill>
          </a:ln>
        </p:spPr>
        <p:txBody>
          <a:bodyPr wrap="square">
            <a:spAutoFit/>
          </a:bodyPr>
          <a:lstStyle/>
          <a:p>
            <a:pPr algn="l">
              <a:lnSpc>
                <a:spcPct val="90000"/>
              </a:lnSpc>
            </a:pPr>
            <a:r>
              <a:rPr lang="en-US" sz="1300" b="0" i="0" dirty="0">
                <a:solidFill>
                  <a:srgbClr val="161616"/>
                </a:solidFill>
                <a:effectLst/>
                <a:latin typeface="Calibri" panose="020F0502020204030204" pitchFamily="34" charset="0"/>
                <a:cs typeface="Calibri" panose="020F0502020204030204" pitchFamily="34" charset="0"/>
              </a:rPr>
              <a:t>You’ll always be responsible for:</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information and data stored in the cloud</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Devices that are allowed to connect to your cloud (cell phones, computers, and so on)</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accounts and identities of the people, services, and devices within your organization</a:t>
            </a:r>
          </a:p>
          <a:p>
            <a:pPr algn="l">
              <a:lnSpc>
                <a:spcPct val="90000"/>
              </a:lnSpc>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90000"/>
              </a:lnSpc>
            </a:pPr>
            <a:r>
              <a:rPr lang="en-US" sz="1300" b="0" i="0" dirty="0">
                <a:solidFill>
                  <a:srgbClr val="161616"/>
                </a:solidFill>
                <a:effectLst/>
                <a:latin typeface="Calibri" panose="020F0502020204030204" pitchFamily="34" charset="0"/>
                <a:cs typeface="Calibri" panose="020F0502020204030204" pitchFamily="34" charset="0"/>
              </a:rPr>
              <a:t>The cloud provider is always responsible for:</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physical datacenter</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physical network</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The physical hosts</a:t>
            </a:r>
          </a:p>
          <a:p>
            <a:pPr algn="l">
              <a:lnSpc>
                <a:spcPct val="90000"/>
              </a:lnSpc>
            </a:pPr>
            <a:endParaRPr lang="en-US" sz="1300" b="0" i="0" dirty="0">
              <a:solidFill>
                <a:srgbClr val="161616"/>
              </a:solidFill>
              <a:effectLst/>
              <a:latin typeface="Calibri" panose="020F0502020204030204" pitchFamily="34" charset="0"/>
              <a:cs typeface="Calibri" panose="020F0502020204030204" pitchFamily="34" charset="0"/>
            </a:endParaRPr>
          </a:p>
          <a:p>
            <a:pPr algn="l">
              <a:lnSpc>
                <a:spcPct val="90000"/>
              </a:lnSpc>
            </a:pPr>
            <a:r>
              <a:rPr lang="en-US" sz="1300" b="0" i="0" dirty="0">
                <a:solidFill>
                  <a:srgbClr val="161616"/>
                </a:solidFill>
                <a:effectLst/>
                <a:latin typeface="Calibri" panose="020F0502020204030204" pitchFamily="34" charset="0"/>
                <a:cs typeface="Calibri" panose="020F0502020204030204" pitchFamily="34" charset="0"/>
              </a:rPr>
              <a:t>Your service model will determine responsibility for things like:</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Operating systems</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Network controls</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Applications</a:t>
            </a:r>
          </a:p>
          <a:p>
            <a:pPr algn="l">
              <a:lnSpc>
                <a:spcPct val="90000"/>
              </a:lnSpc>
              <a:buFont typeface="Arial" panose="020B0604020202020204" pitchFamily="34" charset="0"/>
              <a:buChar char="•"/>
            </a:pPr>
            <a:r>
              <a:rPr lang="en-US" sz="1300" b="0" i="0" dirty="0">
                <a:solidFill>
                  <a:srgbClr val="161616"/>
                </a:solidFill>
                <a:effectLst/>
                <a:latin typeface="Calibri" panose="020F0502020204030204" pitchFamily="34" charset="0"/>
                <a:cs typeface="Calibri" panose="020F0502020204030204" pitchFamily="34" charset="0"/>
              </a:rPr>
              <a:t>Identity and infrastructure</a:t>
            </a:r>
          </a:p>
        </p:txBody>
      </p:sp>
      <p:sp>
        <p:nvSpPr>
          <p:cNvPr id="11" name="AutoShape 8" descr="Top 10 Microsoft Azure security best practices">
            <a:extLst>
              <a:ext uri="{FF2B5EF4-FFF2-40B4-BE49-F238E27FC236}">
                <a16:creationId xmlns:a16="http://schemas.microsoft.com/office/drawing/2014/main" id="{3A31C2C2-9F8D-8FFF-D128-17791936C35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09A421FB-D365-D13C-B267-4D57A8627210}"/>
              </a:ext>
            </a:extLst>
          </p:cNvPr>
          <p:cNvPicPr>
            <a:picLocks noChangeAspect="1"/>
          </p:cNvPicPr>
          <p:nvPr/>
        </p:nvPicPr>
        <p:blipFill>
          <a:blip r:embed="rId2"/>
          <a:stretch>
            <a:fillRect/>
          </a:stretch>
        </p:blipFill>
        <p:spPr>
          <a:xfrm>
            <a:off x="598561" y="1073046"/>
            <a:ext cx="3439240" cy="3607008"/>
          </a:xfrm>
          <a:prstGeom prst="rect">
            <a:avLst/>
          </a:prstGeom>
        </p:spPr>
      </p:pic>
    </p:spTree>
    <p:extLst>
      <p:ext uri="{BB962C8B-B14F-4D97-AF65-F5344CB8AC3E}">
        <p14:creationId xmlns:p14="http://schemas.microsoft.com/office/powerpoint/2010/main" val="409162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9D47-47A9-D275-3132-9B5EE2020B1C}"/>
              </a:ext>
            </a:extLst>
          </p:cNvPr>
          <p:cNvSpPr>
            <a:spLocks noGrp="1"/>
          </p:cNvSpPr>
          <p:nvPr>
            <p:ph type="title"/>
          </p:nvPr>
        </p:nvSpPr>
        <p:spPr>
          <a:ln w="38100">
            <a:solidFill>
              <a:schemeClr val="tx1"/>
            </a:solidFill>
          </a:ln>
        </p:spPr>
        <p:txBody>
          <a:bodyPr>
            <a:normAutofit/>
          </a:bodyPr>
          <a:lstStyle/>
          <a:p>
            <a:pPr marL="0" marR="0" lvl="0" indent="0" rtl="0">
              <a:spcBef>
                <a:spcPts val="0"/>
              </a:spcBef>
              <a:spcAft>
                <a:spcPts val="0"/>
              </a:spcAft>
            </a:pPr>
            <a:r>
              <a:rPr lang="en-IN" sz="2000" b="1" dirty="0">
                <a:solidFill>
                  <a:srgbClr val="000000"/>
                </a:solidFill>
                <a:latin typeface="Calibri"/>
                <a:ea typeface="Calibri"/>
                <a:cs typeface="Calibri"/>
                <a:sym typeface="Calibri"/>
              </a:rPr>
              <a:t>HISTORY  OF  CLOUD  COMPUTING</a:t>
            </a:r>
            <a:endParaRPr lang="en-IN" sz="2000" dirty="0"/>
          </a:p>
        </p:txBody>
      </p:sp>
      <p:sp>
        <p:nvSpPr>
          <p:cNvPr id="3" name="Text Placeholder 2">
            <a:extLst>
              <a:ext uri="{FF2B5EF4-FFF2-40B4-BE49-F238E27FC236}">
                <a16:creationId xmlns:a16="http://schemas.microsoft.com/office/drawing/2014/main" id="{47CC43B8-0F11-AF7E-A1B0-CFCC2EB4980E}"/>
              </a:ext>
            </a:extLst>
          </p:cNvPr>
          <p:cNvSpPr>
            <a:spLocks noGrp="1"/>
          </p:cNvSpPr>
          <p:nvPr>
            <p:ph type="body" idx="1"/>
          </p:nvPr>
        </p:nvSpPr>
        <p:spPr>
          <a:ln w="38100">
            <a:solidFill>
              <a:schemeClr val="tx1"/>
            </a:solidFill>
          </a:ln>
        </p:spPr>
        <p:txBody>
          <a:bodyPr>
            <a:normAutofit/>
          </a:bodyPr>
          <a:lstStyle/>
          <a:p>
            <a:pPr marL="342900" marR="0" lvl="0" indent="-342900" algn="just" rtl="0">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Before emerging the cloud computing, there was Client/Server computing which is basically a centralized storage in which all the software applications, all the data and all the controls are resided on the server side.</a:t>
            </a:r>
            <a:endParaRPr lang="en-US" sz="1300" dirty="0">
              <a:latin typeface="Calibri" panose="020F0502020204030204" pitchFamily="34" charset="0"/>
              <a:cs typeface="Calibri" panose="020F0502020204030204" pitchFamily="34" charset="0"/>
            </a:endParaRPr>
          </a:p>
          <a:p>
            <a:pPr marL="412750" marR="0" lvl="0" indent="-285750" algn="just" rtl="0">
              <a:spcBef>
                <a:spcPts val="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If a single user wants to access specific data or run a program, he/she need to connect to the server and then gain appropriate access, and then he/she can do his/her business.</a:t>
            </a:r>
            <a:endParaRPr lang="en-US" sz="1300" dirty="0">
              <a:latin typeface="Calibri" panose="020F0502020204030204" pitchFamily="34" charset="0"/>
              <a:cs typeface="Calibri" panose="020F0502020204030204" pitchFamily="34" charset="0"/>
            </a:endParaRPr>
          </a:p>
          <a:p>
            <a:pPr marL="412750" marR="0" lvl="0" indent="-285750" algn="just" rtl="0">
              <a:spcBef>
                <a:spcPts val="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Then after, distributed computing came into picture, where all the computers are networked together and share their resources when needed.</a:t>
            </a:r>
            <a:endParaRPr lang="en-US" sz="1300" dirty="0">
              <a:latin typeface="Calibri" panose="020F0502020204030204" pitchFamily="34" charset="0"/>
              <a:cs typeface="Calibri" panose="020F0502020204030204" pitchFamily="34" charset="0"/>
            </a:endParaRPr>
          </a:p>
          <a:p>
            <a:pPr marL="412750" marR="0" lvl="0" indent="-285750" algn="just" rtl="0">
              <a:spcBef>
                <a:spcPts val="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On the basis of above computing, there was emerged of cloud computing concepts that later implemented.</a:t>
            </a:r>
            <a:endParaRPr lang="en-US" sz="1300" dirty="0">
              <a:latin typeface="Calibri" panose="020F0502020204030204" pitchFamily="34" charset="0"/>
              <a:cs typeface="Calibri" panose="020F0502020204030204" pitchFamily="34" charset="0"/>
            </a:endParaRPr>
          </a:p>
          <a:p>
            <a:pPr marL="412750" marR="0" lvl="0" indent="-285750" algn="just" rtl="0">
              <a:spcBef>
                <a:spcPts val="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At around in 1961, John </a:t>
            </a:r>
            <a:r>
              <a:rPr lang="en-US" sz="1300" dirty="0" err="1">
                <a:solidFill>
                  <a:srgbClr val="333333"/>
                </a:solidFill>
                <a:latin typeface="Calibri" panose="020F0502020204030204" pitchFamily="34" charset="0"/>
                <a:ea typeface="Calibri"/>
                <a:cs typeface="Calibri" panose="020F0502020204030204" pitchFamily="34" charset="0"/>
                <a:sym typeface="Calibri"/>
              </a:rPr>
              <a:t>MacCharty</a:t>
            </a:r>
            <a:r>
              <a:rPr lang="en-US" sz="1300" dirty="0">
                <a:solidFill>
                  <a:srgbClr val="333333"/>
                </a:solidFill>
                <a:latin typeface="Calibri" panose="020F0502020204030204" pitchFamily="34" charset="0"/>
                <a:ea typeface="Calibri"/>
                <a:cs typeface="Calibri" panose="020F0502020204030204" pitchFamily="34" charset="0"/>
                <a:sym typeface="Calibri"/>
              </a:rPr>
              <a:t> suggested in a speech at MIT that computing can be sold like a utility, just like a water or electricity. It was a brilliant idea, but like all brilliant ideas, it was ahead if its time, as for the next few decades, despite interest in the model, the technology simply was not ready for it.</a:t>
            </a: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412750" marR="0" lvl="0" indent="-285750" algn="l" rtl="0">
              <a:spcBef>
                <a:spcPts val="80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27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BB33-F421-6139-572F-E8B7B4B245C8}"/>
              </a:ext>
            </a:extLst>
          </p:cNvPr>
          <p:cNvSpPr>
            <a:spLocks noGrp="1"/>
          </p:cNvSpPr>
          <p:nvPr>
            <p:ph type="title"/>
          </p:nvPr>
        </p:nvSpPr>
        <p:spPr>
          <a:ln w="38100">
            <a:solidFill>
              <a:schemeClr val="tx1"/>
            </a:solidFill>
          </a:ln>
        </p:spPr>
        <p:txBody>
          <a:bodyPr>
            <a:noAutofit/>
          </a:bodyPr>
          <a:lstStyle/>
          <a:p>
            <a:r>
              <a:rPr lang="en-IN" sz="2000" b="1" dirty="0">
                <a:solidFill>
                  <a:srgbClr val="000000"/>
                </a:solidFill>
                <a:latin typeface="Calibri"/>
                <a:ea typeface="Calibri"/>
                <a:cs typeface="Calibri"/>
                <a:sym typeface="Calibri"/>
              </a:rPr>
              <a:t>HISTORY  OF  CLOUD  COMPUTING</a:t>
            </a:r>
            <a:br>
              <a:rPr lang="en-IN" sz="2000" b="0" dirty="0">
                <a:solidFill>
                  <a:schemeClr val="lt1"/>
                </a:solidFill>
                <a:latin typeface="Calibri"/>
                <a:ea typeface="Calibri"/>
                <a:cs typeface="Calibri"/>
                <a:sym typeface="Calibri"/>
              </a:rPr>
            </a:br>
            <a:endParaRPr lang="en-IN" sz="2000" dirty="0"/>
          </a:p>
        </p:txBody>
      </p:sp>
      <p:sp>
        <p:nvSpPr>
          <p:cNvPr id="3" name="Text Placeholder 2">
            <a:extLst>
              <a:ext uri="{FF2B5EF4-FFF2-40B4-BE49-F238E27FC236}">
                <a16:creationId xmlns:a16="http://schemas.microsoft.com/office/drawing/2014/main" id="{8E1162DE-9D21-8078-F337-B24B013ECC36}"/>
              </a:ext>
            </a:extLst>
          </p:cNvPr>
          <p:cNvSpPr>
            <a:spLocks noGrp="1"/>
          </p:cNvSpPr>
          <p:nvPr>
            <p:ph type="body" idx="1"/>
          </p:nvPr>
        </p:nvSpPr>
        <p:spPr>
          <a:ln w="38100">
            <a:solidFill>
              <a:schemeClr val="tx1"/>
            </a:solidFill>
          </a:ln>
        </p:spPr>
        <p:txBody>
          <a:bodyPr>
            <a:normAutofit/>
          </a:bodyPr>
          <a:lstStyle/>
          <a:p>
            <a:pPr marL="342900" marR="0" lvl="0" indent="-342900" algn="just" rtl="0">
              <a:lnSpc>
                <a:spcPct val="107000"/>
              </a:lnSpc>
              <a:spcBef>
                <a:spcPts val="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But of course time has passed and the technology caught that idea and after few years we mentioned that:</a:t>
            </a: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300" i="1" dirty="0">
                <a:solidFill>
                  <a:srgbClr val="333333"/>
                </a:solidFill>
                <a:latin typeface="Calibri" panose="020F0502020204030204" pitchFamily="34" charset="0"/>
                <a:ea typeface="Calibri"/>
                <a:cs typeface="Calibri" panose="020F0502020204030204" pitchFamily="34" charset="0"/>
                <a:sym typeface="Calibri"/>
              </a:rPr>
              <a:t>In 1999, </a:t>
            </a:r>
            <a:r>
              <a:rPr lang="en-US" sz="1300" dirty="0">
                <a:solidFill>
                  <a:srgbClr val="333333"/>
                </a:solidFill>
                <a:latin typeface="Calibri" panose="020F0502020204030204" pitchFamily="34" charset="0"/>
                <a:ea typeface="Calibri"/>
                <a:cs typeface="Calibri" panose="020F0502020204030204" pitchFamily="34" charset="0"/>
                <a:sym typeface="Calibri"/>
              </a:rPr>
              <a:t>Salesforce.com</a:t>
            </a:r>
            <a:r>
              <a:rPr lang="en-US" sz="1300" i="1" dirty="0">
                <a:solidFill>
                  <a:srgbClr val="333333"/>
                </a:solidFill>
                <a:latin typeface="Calibri" panose="020F0502020204030204" pitchFamily="34" charset="0"/>
                <a:ea typeface="Calibri"/>
                <a:cs typeface="Calibri" panose="020F0502020204030204" pitchFamily="34" charset="0"/>
                <a:sym typeface="Calibri"/>
              </a:rPr>
              <a:t> started delivering of applications to users using a simple website</a:t>
            </a:r>
            <a:r>
              <a:rPr lang="en-US" sz="1300" dirty="0">
                <a:solidFill>
                  <a:srgbClr val="333333"/>
                </a:solidFill>
                <a:latin typeface="Calibri" panose="020F0502020204030204" pitchFamily="34" charset="0"/>
                <a:ea typeface="Calibri"/>
                <a:cs typeface="Calibri" panose="020F0502020204030204" pitchFamily="34" charset="0"/>
                <a:sym typeface="Calibri"/>
              </a:rPr>
              <a:t>. The applications were delivered to enterprises over the Internet, and this way the dream of computing sold as utility were true.</a:t>
            </a: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300" i="1" dirty="0">
                <a:solidFill>
                  <a:srgbClr val="333333"/>
                </a:solidFill>
                <a:latin typeface="Calibri" panose="020F0502020204030204" pitchFamily="34" charset="0"/>
                <a:ea typeface="Calibri"/>
                <a:cs typeface="Calibri" panose="020F0502020204030204" pitchFamily="34" charset="0"/>
                <a:sym typeface="Calibri"/>
              </a:rPr>
              <a:t>In 2002, </a:t>
            </a:r>
            <a:r>
              <a:rPr lang="en-US" sz="1300" dirty="0">
                <a:solidFill>
                  <a:srgbClr val="333333"/>
                </a:solidFill>
                <a:latin typeface="Calibri" panose="020F0502020204030204" pitchFamily="34" charset="0"/>
                <a:ea typeface="Calibri"/>
                <a:cs typeface="Calibri" panose="020F0502020204030204" pitchFamily="34" charset="0"/>
                <a:sym typeface="Calibri"/>
              </a:rPr>
              <a:t>Amazon</a:t>
            </a:r>
            <a:r>
              <a:rPr lang="en-US" sz="1300" i="1" dirty="0">
                <a:solidFill>
                  <a:srgbClr val="333333"/>
                </a:solidFill>
                <a:latin typeface="Calibri" panose="020F0502020204030204" pitchFamily="34" charset="0"/>
                <a:ea typeface="Calibri"/>
                <a:cs typeface="Calibri" panose="020F0502020204030204" pitchFamily="34" charset="0"/>
                <a:sym typeface="Calibri"/>
              </a:rPr>
              <a:t> started Amazon Web Services</a:t>
            </a:r>
            <a:r>
              <a:rPr lang="en-US" sz="1300" dirty="0">
                <a:solidFill>
                  <a:srgbClr val="333333"/>
                </a:solidFill>
                <a:latin typeface="Calibri" panose="020F0502020204030204" pitchFamily="34" charset="0"/>
                <a:ea typeface="Calibri"/>
                <a:cs typeface="Calibri" panose="020F0502020204030204" pitchFamily="34" charset="0"/>
                <a:sym typeface="Calibri"/>
              </a:rPr>
              <a:t>, providing services like storage, computation and even human intelligence. However, only starting with the launch of the Elastic Compute Cloud in 2006 a truly commercial service open to everybody existed.</a:t>
            </a: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300" i="1" dirty="0">
                <a:solidFill>
                  <a:srgbClr val="333333"/>
                </a:solidFill>
                <a:latin typeface="Calibri" panose="020F0502020204030204" pitchFamily="34" charset="0"/>
                <a:ea typeface="Calibri"/>
                <a:cs typeface="Calibri" panose="020F0502020204030204" pitchFamily="34" charset="0"/>
                <a:sym typeface="Calibri"/>
              </a:rPr>
              <a:t>In 2009, </a:t>
            </a:r>
            <a:r>
              <a:rPr lang="en-US" sz="1300" dirty="0">
                <a:solidFill>
                  <a:srgbClr val="333333"/>
                </a:solidFill>
                <a:latin typeface="Calibri" panose="020F0502020204030204" pitchFamily="34" charset="0"/>
                <a:ea typeface="Calibri"/>
                <a:cs typeface="Calibri" panose="020F0502020204030204" pitchFamily="34" charset="0"/>
                <a:sym typeface="Calibri"/>
              </a:rPr>
              <a:t>Google Apps</a:t>
            </a:r>
            <a:r>
              <a:rPr lang="en-US" sz="1300" i="1" dirty="0">
                <a:solidFill>
                  <a:srgbClr val="333333"/>
                </a:solidFill>
                <a:latin typeface="Calibri" panose="020F0502020204030204" pitchFamily="34" charset="0"/>
                <a:ea typeface="Calibri"/>
                <a:cs typeface="Calibri" panose="020F0502020204030204" pitchFamily="34" charset="0"/>
                <a:sym typeface="Calibri"/>
              </a:rPr>
              <a:t> also started to provide cloud computing enterprise applications.</a:t>
            </a:r>
            <a:endParaRPr lang="en-US" sz="1300" dirty="0">
              <a:latin typeface="Calibri" panose="020F0502020204030204" pitchFamily="34" charset="0"/>
              <a:cs typeface="Calibri" panose="020F0502020204030204" pitchFamily="34" charset="0"/>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300" dirty="0">
                <a:solidFill>
                  <a:srgbClr val="333333"/>
                </a:solidFill>
                <a:latin typeface="Calibri" panose="020F0502020204030204" pitchFamily="34" charset="0"/>
                <a:ea typeface="Calibri"/>
                <a:cs typeface="Calibri" panose="020F0502020204030204" pitchFamily="34" charset="0"/>
                <a:sym typeface="Calibri"/>
              </a:rPr>
              <a:t>Of course, all the big players are present in the cloud computing evolution, some were earlier, some were later. </a:t>
            </a:r>
            <a:r>
              <a:rPr lang="en-US" sz="1300" i="1" dirty="0">
                <a:solidFill>
                  <a:srgbClr val="333333"/>
                </a:solidFill>
                <a:latin typeface="Calibri" panose="020F0502020204030204" pitchFamily="34" charset="0"/>
                <a:ea typeface="Calibri"/>
                <a:cs typeface="Calibri" panose="020F0502020204030204" pitchFamily="34" charset="0"/>
                <a:sym typeface="Calibri"/>
              </a:rPr>
              <a:t>In 2009, </a:t>
            </a:r>
            <a:r>
              <a:rPr lang="en-US" sz="1300" dirty="0">
                <a:solidFill>
                  <a:srgbClr val="333333"/>
                </a:solidFill>
                <a:latin typeface="Calibri" panose="020F0502020204030204" pitchFamily="34" charset="0"/>
                <a:ea typeface="Calibri"/>
                <a:cs typeface="Calibri" panose="020F0502020204030204" pitchFamily="34" charset="0"/>
                <a:sym typeface="Calibri"/>
              </a:rPr>
              <a:t>Microsoft</a:t>
            </a:r>
            <a:r>
              <a:rPr lang="en-US" sz="1300" i="1" dirty="0">
                <a:solidFill>
                  <a:srgbClr val="333333"/>
                </a:solidFill>
                <a:latin typeface="Calibri" panose="020F0502020204030204" pitchFamily="34" charset="0"/>
                <a:ea typeface="Calibri"/>
                <a:cs typeface="Calibri" panose="020F0502020204030204" pitchFamily="34" charset="0"/>
                <a:sym typeface="Calibri"/>
              </a:rPr>
              <a:t> launched Windows Azure</a:t>
            </a:r>
            <a:r>
              <a:rPr lang="en-US" sz="1300" dirty="0">
                <a:solidFill>
                  <a:srgbClr val="333333"/>
                </a:solidFill>
                <a:latin typeface="Calibri" panose="020F0502020204030204" pitchFamily="34" charset="0"/>
                <a:ea typeface="Calibri"/>
                <a:cs typeface="Calibri" panose="020F0502020204030204" pitchFamily="34" charset="0"/>
                <a:sym typeface="Calibri"/>
              </a:rPr>
              <a:t>, and companies like Oracle and HP have all joined the game. This proves that today, cloud computing has become mainstream.</a:t>
            </a: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marL="412750" marR="0" lvl="0" indent="-285750" algn="l" rtl="0">
              <a:spcBef>
                <a:spcPts val="800"/>
              </a:spcBef>
              <a:spcAft>
                <a:spcPts val="0"/>
              </a:spcAft>
              <a:buClr>
                <a:schemeClr val="dk1"/>
              </a:buClr>
              <a:buSzPts val="2000"/>
              <a:buFont typeface="Arial" panose="020B0604020202020204" pitchFamily="34" charset="0"/>
              <a:buChar char="•"/>
            </a:pPr>
            <a:endParaRPr lang="en-US" sz="1300" dirty="0">
              <a:solidFill>
                <a:schemeClr val="dk1"/>
              </a:solidFill>
              <a:latin typeface="Calibri" panose="020F0502020204030204" pitchFamily="34" charset="0"/>
              <a:ea typeface="Calibri"/>
              <a:cs typeface="Calibri" panose="020F0502020204030204" pitchFamily="34" charset="0"/>
              <a:sym typeface="Calibri"/>
            </a:endParaRPr>
          </a:p>
          <a:p>
            <a:pPr>
              <a:buFont typeface="Arial" panose="020B0604020202020204" pitchFamily="34" charset="0"/>
              <a:buChar char="•"/>
            </a:pPr>
            <a:endParaRPr lang="en-IN"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52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622612-BD8C-E8D5-6878-D7D6D2119972}"/>
              </a:ext>
            </a:extLst>
          </p:cNvPr>
          <p:cNvSpPr>
            <a:spLocks noGrp="1"/>
          </p:cNvSpPr>
          <p:nvPr>
            <p:ph type="title"/>
          </p:nvPr>
        </p:nvSpPr>
        <p:spPr>
          <a:xfrm>
            <a:off x="311700" y="445025"/>
            <a:ext cx="8520600" cy="572700"/>
          </a:xfrm>
          <a:ln w="38100">
            <a:solidFill>
              <a:schemeClr val="tx1"/>
            </a:solidFill>
          </a:ln>
        </p:spPr>
        <p:txBody>
          <a:bodyPr>
            <a:noAutofit/>
          </a:bodyPr>
          <a:lstStyle/>
          <a:p>
            <a:pPr marL="0" marR="0" lvl="0" indent="0" rtl="0">
              <a:spcBef>
                <a:spcPts val="0"/>
              </a:spcBef>
              <a:spcAft>
                <a:spcPts val="0"/>
              </a:spcAft>
            </a:pPr>
            <a:r>
              <a:rPr lang="en-IN" sz="2000" b="1" dirty="0">
                <a:solidFill>
                  <a:srgbClr val="000000"/>
                </a:solidFill>
                <a:latin typeface="Calibri"/>
                <a:ea typeface="Calibri"/>
                <a:cs typeface="Calibri"/>
                <a:sym typeface="Calibri"/>
              </a:rPr>
              <a:t>CLOUD  COMPUTING  ARCHITECTURE</a:t>
            </a:r>
            <a:br>
              <a:rPr lang="en-IN" sz="2000" b="0" dirty="0">
                <a:solidFill>
                  <a:schemeClr val="lt1"/>
                </a:solidFill>
                <a:latin typeface="Calibri"/>
                <a:ea typeface="Calibri"/>
                <a:cs typeface="Calibri"/>
                <a:sym typeface="Calibri"/>
              </a:rPr>
            </a:br>
            <a:br>
              <a:rPr lang="en-IN" sz="2000" dirty="0">
                <a:solidFill>
                  <a:schemeClr val="lt1"/>
                </a:solidFill>
                <a:latin typeface="Calibri"/>
                <a:ea typeface="Calibri"/>
                <a:cs typeface="Calibri"/>
                <a:sym typeface="Calibri"/>
              </a:rPr>
            </a:br>
            <a:br>
              <a:rPr lang="en-IN" sz="2000" b="1" dirty="0">
                <a:solidFill>
                  <a:srgbClr val="000000"/>
                </a:solidFill>
                <a:latin typeface="Calibri"/>
                <a:ea typeface="Calibri"/>
                <a:cs typeface="Calibri"/>
                <a:sym typeface="Calibri"/>
              </a:rPr>
            </a:br>
            <a:endParaRPr lang="en-IN" sz="2000" dirty="0"/>
          </a:p>
        </p:txBody>
      </p:sp>
      <p:sp>
        <p:nvSpPr>
          <p:cNvPr id="5" name="Text Placeholder 2">
            <a:extLst>
              <a:ext uri="{FF2B5EF4-FFF2-40B4-BE49-F238E27FC236}">
                <a16:creationId xmlns:a16="http://schemas.microsoft.com/office/drawing/2014/main" id="{D47E8C0F-74AD-7F2A-CF1F-B47C8413692A}"/>
              </a:ext>
            </a:extLst>
          </p:cNvPr>
          <p:cNvSpPr>
            <a:spLocks noGrp="1"/>
          </p:cNvSpPr>
          <p:nvPr>
            <p:ph type="body" idx="1"/>
          </p:nvPr>
        </p:nvSpPr>
        <p:spPr>
          <a:xfrm>
            <a:off x="311700" y="1152475"/>
            <a:ext cx="8520600" cy="3416400"/>
          </a:xfrm>
          <a:ln w="38100">
            <a:solidFill>
              <a:schemeClr val="tx1"/>
            </a:solidFill>
          </a:ln>
        </p:spPr>
        <p:txBody>
          <a:bodyPr>
            <a:normAutofit/>
          </a:bodyPr>
          <a:lstStyle/>
          <a:p>
            <a:pPr marL="342900" marR="0" lvl="0" indent="-342900" algn="just" rtl="0">
              <a:lnSpc>
                <a:spcPct val="107000"/>
              </a:lnSpc>
              <a:spcBef>
                <a:spcPts val="0"/>
              </a:spcBef>
              <a:spcAft>
                <a:spcPts val="0"/>
              </a:spcAft>
              <a:buClr>
                <a:srgbClr val="333333"/>
              </a:buClr>
              <a:buSzPts val="2000"/>
              <a:buFont typeface="Arial" panose="020B0604020202020204" pitchFamily="34" charset="0"/>
              <a:buChar char="•"/>
            </a:pPr>
            <a:r>
              <a:rPr lang="en-US" sz="1400" dirty="0">
                <a:solidFill>
                  <a:srgbClr val="333333"/>
                </a:solidFill>
                <a:latin typeface="Calibri" panose="020F0502020204030204" pitchFamily="34" charset="0"/>
                <a:ea typeface="Calibri"/>
                <a:cs typeface="Calibri" panose="020F0502020204030204" pitchFamily="34" charset="0"/>
                <a:sym typeface="Calibri"/>
              </a:rPr>
              <a:t>As we know, cloud computing technology is used by both small and large organizations to store the information in cloud and access it from anywhere at anytime using the internet connection.</a:t>
            </a:r>
            <a:endParaRPr lang="en-US" sz="14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400" dirty="0">
                <a:solidFill>
                  <a:srgbClr val="333333"/>
                </a:solidFill>
                <a:latin typeface="Calibri" panose="020F0502020204030204" pitchFamily="34" charset="0"/>
                <a:ea typeface="Calibri"/>
                <a:cs typeface="Calibri" panose="020F0502020204030204" pitchFamily="34" charset="0"/>
                <a:sym typeface="Calibri"/>
              </a:rPr>
              <a:t>Cloud computing architecture is a combination of service-oriented architecture and event-driven architecture.</a:t>
            </a:r>
            <a:endParaRPr lang="en-US" sz="1400" dirty="0">
              <a:latin typeface="Calibri" panose="020F0502020204030204" pitchFamily="34" charset="0"/>
              <a:cs typeface="Calibri" panose="020F0502020204030204" pitchFamily="34" charset="0"/>
            </a:endParaRPr>
          </a:p>
          <a:p>
            <a:pPr marL="412750" marR="0" lvl="0" indent="-285750" algn="just" rtl="0">
              <a:lnSpc>
                <a:spcPct val="107000"/>
              </a:lnSpc>
              <a:spcBef>
                <a:spcPts val="800"/>
              </a:spcBef>
              <a:spcAft>
                <a:spcPts val="0"/>
              </a:spcAft>
              <a:buClr>
                <a:schemeClr val="dk1"/>
              </a:buClr>
              <a:buSzPts val="2000"/>
              <a:buFont typeface="Arial" panose="020B0604020202020204" pitchFamily="34" charset="0"/>
              <a:buChar char="•"/>
            </a:pPr>
            <a:endParaRPr lang="en-US" sz="14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07000"/>
              </a:lnSpc>
              <a:spcBef>
                <a:spcPts val="800"/>
              </a:spcBef>
              <a:spcAft>
                <a:spcPts val="0"/>
              </a:spcAft>
              <a:buClr>
                <a:srgbClr val="333333"/>
              </a:buClr>
              <a:buSzPts val="2000"/>
              <a:buFont typeface="Arial" panose="020B0604020202020204" pitchFamily="34" charset="0"/>
              <a:buChar char="•"/>
            </a:pPr>
            <a:r>
              <a:rPr lang="en-US" sz="1400" b="1" dirty="0">
                <a:solidFill>
                  <a:srgbClr val="333333"/>
                </a:solidFill>
                <a:latin typeface="Calibri" panose="020F0502020204030204" pitchFamily="34" charset="0"/>
                <a:ea typeface="Calibri"/>
                <a:cs typeface="Calibri" panose="020F0502020204030204" pitchFamily="34" charset="0"/>
                <a:sym typeface="Calibri"/>
              </a:rPr>
              <a:t>Cloud computing architecture is divided into the following two parts -</a:t>
            </a:r>
            <a:endParaRPr lang="en-US" sz="1400" b="1"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93750"/>
              </a:lnSpc>
              <a:spcBef>
                <a:spcPts val="1100"/>
              </a:spcBef>
              <a:spcAft>
                <a:spcPts val="0"/>
              </a:spcAft>
              <a:buClr>
                <a:schemeClr val="dk2"/>
              </a:buClr>
              <a:buSzPts val="1000"/>
              <a:buFont typeface="Arial" panose="020B0604020202020204" pitchFamily="34" charset="0"/>
              <a:buChar char="•"/>
            </a:pPr>
            <a:r>
              <a:rPr lang="en-US" sz="1400" b="1" dirty="0">
                <a:solidFill>
                  <a:schemeClr val="dk2"/>
                </a:solidFill>
                <a:latin typeface="Calibri" panose="020F0502020204030204" pitchFamily="34" charset="0"/>
                <a:ea typeface="Calibri"/>
                <a:cs typeface="Calibri" panose="020F0502020204030204" pitchFamily="34" charset="0"/>
                <a:sym typeface="Calibri"/>
              </a:rPr>
              <a:t>Front End</a:t>
            </a:r>
          </a:p>
          <a:p>
            <a:pPr marL="342900" marR="0" lvl="0" indent="-342900" algn="just" rtl="0">
              <a:lnSpc>
                <a:spcPct val="93750"/>
              </a:lnSpc>
              <a:spcBef>
                <a:spcPts val="1100"/>
              </a:spcBef>
              <a:spcAft>
                <a:spcPts val="0"/>
              </a:spcAft>
              <a:buClr>
                <a:schemeClr val="dk2"/>
              </a:buClr>
              <a:buSzPts val="1000"/>
              <a:buFont typeface="Arial" panose="020B0604020202020204" pitchFamily="34" charset="0"/>
              <a:buChar char="•"/>
            </a:pPr>
            <a:r>
              <a:rPr lang="en-US" sz="1400" b="1" dirty="0">
                <a:solidFill>
                  <a:schemeClr val="dk2"/>
                </a:solidFill>
                <a:latin typeface="Calibri" panose="020F0502020204030204" pitchFamily="34" charset="0"/>
                <a:ea typeface="Calibri"/>
                <a:cs typeface="Calibri" panose="020F0502020204030204" pitchFamily="34" charset="0"/>
                <a:sym typeface="Calibri"/>
              </a:rPr>
              <a:t>Back End</a:t>
            </a:r>
          </a:p>
          <a:p>
            <a:pPr marL="412750" marR="0" lvl="0" indent="-285750" algn="l" rtl="0">
              <a:spcBef>
                <a:spcPts val="800"/>
              </a:spcBef>
              <a:spcAft>
                <a:spcPts val="0"/>
              </a:spcAft>
              <a:buClr>
                <a:schemeClr val="dk1"/>
              </a:buClr>
              <a:buSzPts val="2000"/>
              <a:buFont typeface="Arial" panose="020B0604020202020204" pitchFamily="34" charset="0"/>
              <a:buChar char="•"/>
            </a:pPr>
            <a:endParaRPr lang="en-US" sz="1400" dirty="0">
              <a:solidFill>
                <a:schemeClr val="dk1"/>
              </a:solidFill>
              <a:latin typeface="Calibri" panose="020F0502020204030204" pitchFamily="34" charset="0"/>
              <a:ea typeface="Calibri"/>
              <a:cs typeface="Calibri" panose="020F0502020204030204" pitchFamily="34" charset="0"/>
              <a:sym typeface="Calibri"/>
            </a:endParaRPr>
          </a:p>
          <a:p>
            <a:pPr>
              <a:buFont typeface="Arial" panose="020B0604020202020204" pitchFamily="34" charset="0"/>
              <a:buChar char="•"/>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62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752F91-5369-B4E4-B754-7F727CA21E33}"/>
              </a:ext>
            </a:extLst>
          </p:cNvPr>
          <p:cNvSpPr>
            <a:spLocks noGrp="1"/>
          </p:cNvSpPr>
          <p:nvPr>
            <p:ph type="title"/>
          </p:nvPr>
        </p:nvSpPr>
        <p:spPr>
          <a:xfrm>
            <a:off x="311700" y="445025"/>
            <a:ext cx="8520600" cy="572700"/>
          </a:xfrm>
          <a:ln w="38100">
            <a:solidFill>
              <a:schemeClr val="tx1"/>
            </a:solidFill>
          </a:ln>
        </p:spPr>
        <p:txBody>
          <a:bodyPr>
            <a:noAutofit/>
          </a:bodyPr>
          <a:lstStyle/>
          <a:p>
            <a:pPr marL="0" marR="0" lvl="0" indent="0" rtl="0">
              <a:spcBef>
                <a:spcPts val="0"/>
              </a:spcBef>
              <a:spcAft>
                <a:spcPts val="0"/>
              </a:spcAft>
            </a:pPr>
            <a:r>
              <a:rPr lang="en-IN" sz="2000" b="1" dirty="0">
                <a:solidFill>
                  <a:srgbClr val="000000"/>
                </a:solidFill>
                <a:latin typeface="Calibri"/>
                <a:ea typeface="Calibri"/>
                <a:cs typeface="Calibri"/>
                <a:sym typeface="Calibri"/>
              </a:rPr>
              <a:t>CLOUD  COMPUTING  ARCHITECTURE</a:t>
            </a:r>
            <a:br>
              <a:rPr lang="en-IN" sz="2000" b="0" dirty="0">
                <a:solidFill>
                  <a:schemeClr val="lt1"/>
                </a:solidFill>
                <a:latin typeface="Calibri"/>
                <a:ea typeface="Calibri"/>
                <a:cs typeface="Calibri"/>
                <a:sym typeface="Calibri"/>
              </a:rPr>
            </a:br>
            <a:br>
              <a:rPr lang="en-IN" sz="2000" dirty="0">
                <a:solidFill>
                  <a:schemeClr val="lt1"/>
                </a:solidFill>
                <a:latin typeface="Calibri"/>
                <a:ea typeface="Calibri"/>
                <a:cs typeface="Calibri"/>
                <a:sym typeface="Calibri"/>
              </a:rPr>
            </a:br>
            <a:br>
              <a:rPr lang="en-IN" sz="2000" b="1" dirty="0">
                <a:solidFill>
                  <a:srgbClr val="000000"/>
                </a:solidFill>
                <a:latin typeface="Calibri"/>
                <a:ea typeface="Calibri"/>
                <a:cs typeface="Calibri"/>
                <a:sym typeface="Calibri"/>
              </a:rPr>
            </a:br>
            <a:endParaRPr lang="en-IN" sz="2000" dirty="0"/>
          </a:p>
        </p:txBody>
      </p:sp>
      <p:pic>
        <p:nvPicPr>
          <p:cNvPr id="6" name="Google Shape;211;p9" descr="Cloud Computing Architecture">
            <a:extLst>
              <a:ext uri="{FF2B5EF4-FFF2-40B4-BE49-F238E27FC236}">
                <a16:creationId xmlns:a16="http://schemas.microsoft.com/office/drawing/2014/main" id="{9BC8BB03-BC66-B94A-9EF6-BD53705111DE}"/>
              </a:ext>
            </a:extLst>
          </p:cNvPr>
          <p:cNvPicPr preferRelativeResize="0"/>
          <p:nvPr/>
        </p:nvPicPr>
        <p:blipFill rotWithShape="1">
          <a:blip r:embed="rId2">
            <a:alphaModFix/>
          </a:blip>
          <a:srcRect/>
          <a:stretch/>
        </p:blipFill>
        <p:spPr>
          <a:xfrm>
            <a:off x="1229193" y="1415998"/>
            <a:ext cx="6325850" cy="3215963"/>
          </a:xfrm>
          <a:prstGeom prst="rect">
            <a:avLst/>
          </a:prstGeom>
          <a:noFill/>
          <a:ln>
            <a:noFill/>
          </a:ln>
        </p:spPr>
      </p:pic>
    </p:spTree>
    <p:extLst>
      <p:ext uri="{BB962C8B-B14F-4D97-AF65-F5344CB8AC3E}">
        <p14:creationId xmlns:p14="http://schemas.microsoft.com/office/powerpoint/2010/main" val="31643609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3946</Words>
  <Application>Microsoft Office PowerPoint</Application>
  <PresentationFormat>On-screen Show (16:9)</PresentationFormat>
  <Paragraphs>234</Paragraphs>
  <Slides>30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Segoe UI</vt:lpstr>
      <vt:lpstr>Arial</vt:lpstr>
      <vt:lpstr>Calibri</vt:lpstr>
      <vt:lpstr>Libre Franklin</vt:lpstr>
      <vt:lpstr>Noto Sans Symbols</vt:lpstr>
      <vt:lpstr>Simple Light</vt:lpstr>
      <vt:lpstr>Crop</vt:lpstr>
      <vt:lpstr>PowerPoint Presentation</vt:lpstr>
      <vt:lpstr>Introduction to Microsoft Azure Fundamentals</vt:lpstr>
      <vt:lpstr>What is Azure Fundamentals? </vt:lpstr>
      <vt:lpstr>What is cloud computing </vt:lpstr>
      <vt:lpstr>The shared responsibility model </vt:lpstr>
      <vt:lpstr>HISTORY  OF  CLOUD  COMPUTING</vt:lpstr>
      <vt:lpstr>HISTORY  OF  CLOUD  COMPUTING </vt:lpstr>
      <vt:lpstr>CLOUD  COMPUTING  ARCHITECTURE   </vt:lpstr>
      <vt:lpstr>CLOUD  COMPUTING  ARCHITECTURE   </vt:lpstr>
      <vt:lpstr>CLOUD  COMPUTING  ARCHITECTURE</vt:lpstr>
      <vt:lpstr>CLOUD  COMPUTING  ARCHITECTURE</vt:lpstr>
      <vt:lpstr>CLOUD  COMPUTING  ARCHITECTURE</vt:lpstr>
      <vt:lpstr>CLOUD  COMPUTING  ARCHITECTURE </vt:lpstr>
      <vt:lpstr>CLOUD  COMPUTING  ARCHITECTURE </vt:lpstr>
      <vt:lpstr>Define cloud models</vt:lpstr>
      <vt:lpstr>Cloud models</vt:lpstr>
      <vt:lpstr>PowerPoint Presentation</vt:lpstr>
      <vt:lpstr>Cloud models</vt:lpstr>
      <vt:lpstr>Describe the consumption-based model </vt:lpstr>
      <vt:lpstr>Describe the consumption-based model</vt:lpstr>
      <vt:lpstr>Compare cloud pricing models</vt:lpstr>
      <vt:lpstr>The benefits of high availability and scalability in the cloud </vt:lpstr>
      <vt:lpstr>The benefits of high availability and scalability in the cloud </vt:lpstr>
      <vt:lpstr>The benefits of reliability and predictability in the cloud </vt:lpstr>
      <vt:lpstr>The benefits of high availability and scalability in the cloud </vt:lpstr>
      <vt:lpstr>The benefits of high availability and scalability in the cloud </vt:lpstr>
      <vt:lpstr>The benefits of security and governance in the cloud </vt:lpstr>
      <vt:lpstr>The benefits of manageability in the cloud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Mansi Gadhwale</cp:lastModifiedBy>
  <cp:revision>7</cp:revision>
  <dcterms:modified xsi:type="dcterms:W3CDTF">2023-06-27T11:12:11Z</dcterms:modified>
</cp:coreProperties>
</file>