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99" r:id="rId3"/>
    <p:sldId id="257" r:id="rId4"/>
    <p:sldId id="27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2E94D-F28C-A7D7-3E81-F669C4D54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88110E-E6CC-A7FA-D3AB-FA86631D5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7943D4-E99F-83B4-318D-039A7A73537B}"/>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5" name="Footer Placeholder 4">
            <a:extLst>
              <a:ext uri="{FF2B5EF4-FFF2-40B4-BE49-F238E27FC236}">
                <a16:creationId xmlns:a16="http://schemas.microsoft.com/office/drawing/2014/main" id="{0208954A-E8B0-5369-95A9-EBE31B7FAC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7B978B-C44D-2EAA-7030-28C9024887E9}"/>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1261398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192A-EEEC-49FC-248B-31946B2520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084EF6-FE23-3851-7897-C8C17A3DFA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5905FB-DE21-ACDB-350F-E4EED2DBA3FC}"/>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5" name="Footer Placeholder 4">
            <a:extLst>
              <a:ext uri="{FF2B5EF4-FFF2-40B4-BE49-F238E27FC236}">
                <a16:creationId xmlns:a16="http://schemas.microsoft.com/office/drawing/2014/main" id="{DFAE8ECB-3350-414B-3555-BDE79FFC3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E51D64-E09B-5706-2AA5-68662D24BBD5}"/>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75099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B483C3-48DD-7739-CDCE-AE347E7718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8E5FC5-0012-2476-B9CE-6FDB9AFB5E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4D1A21-DABB-6C19-7CBC-79410B0816D5}"/>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5" name="Footer Placeholder 4">
            <a:extLst>
              <a:ext uri="{FF2B5EF4-FFF2-40B4-BE49-F238E27FC236}">
                <a16:creationId xmlns:a16="http://schemas.microsoft.com/office/drawing/2014/main" id="{58C451A2-A854-11E3-2C2D-0EE1E06B2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D1E5C-81D3-F45A-738F-1A8A62DF103E}"/>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4140007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4DCCC-18D8-4497-97CD-474F113B2A7F}"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65335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4DCCC-18D8-4497-97CD-474F113B2A7F}"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12300226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D4DCCC-18D8-4497-97CD-474F113B2A7F}"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315247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D4DCCC-18D8-4497-97CD-474F113B2A7F}"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31092271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D4DCCC-18D8-4497-97CD-474F113B2A7F}" type="datetimeFigureOut">
              <a:rPr lang="en-IN" smtClean="0"/>
              <a:t>11-07-2023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1896581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D4DCCC-18D8-4497-97CD-474F113B2A7F}" type="datetimeFigureOut">
              <a:rPr lang="en-IN" smtClean="0"/>
              <a:t>11-07-2023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12395921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D4DCCC-18D8-4497-97CD-474F113B2A7F}" type="datetimeFigureOut">
              <a:rPr lang="en-IN" smtClean="0"/>
              <a:t>11-07-2023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2572345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4DCCC-18D8-4497-97CD-474F113B2A7F}"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244002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B810B-14FD-CA8D-0F3D-A2F2E2727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90AFA-4C8A-37BF-E467-A569202316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7E6904-6F64-9E19-DC84-A35D992CD10E}"/>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5" name="Footer Placeholder 4">
            <a:extLst>
              <a:ext uri="{FF2B5EF4-FFF2-40B4-BE49-F238E27FC236}">
                <a16:creationId xmlns:a16="http://schemas.microsoft.com/office/drawing/2014/main" id="{F35FFDF3-2D3D-E12B-7D4B-6E27ED5498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0C7C46-027D-4A00-A967-D0DB46B8C02E}"/>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26387870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D4DCCC-18D8-4497-97CD-474F113B2A7F}" type="datetimeFigureOut">
              <a:rPr lang="en-IN" smtClean="0"/>
              <a:t>11-07-2023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5755905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4DCCC-18D8-4497-97CD-474F113B2A7F}"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37232208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D4DCCC-18D8-4497-97CD-474F113B2A7F}" type="datetimeFigureOut">
              <a:rPr lang="en-IN" smtClean="0"/>
              <a:t>11-07-2023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56BB40-14FB-43D2-90EF-45BAED18DF7F}" type="slidenum">
              <a:rPr lang="en-IN" smtClean="0"/>
              <a:t>‹#›</a:t>
            </a:fld>
            <a:endParaRPr lang="en-IN"/>
          </a:p>
        </p:txBody>
      </p:sp>
    </p:spTree>
    <p:extLst>
      <p:ext uri="{BB962C8B-B14F-4D97-AF65-F5344CB8AC3E}">
        <p14:creationId xmlns:p14="http://schemas.microsoft.com/office/powerpoint/2010/main" val="208587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D7AD-32D6-B6E9-E850-166640474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3E424E-B580-7348-D480-F6BB8FCBB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C853C7-11DB-0859-DE52-C631E54B22C8}"/>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5" name="Footer Placeholder 4">
            <a:extLst>
              <a:ext uri="{FF2B5EF4-FFF2-40B4-BE49-F238E27FC236}">
                <a16:creationId xmlns:a16="http://schemas.microsoft.com/office/drawing/2014/main" id="{9FBF9557-5F92-1ABA-0EA1-8F4F13435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34E87D-E8EE-D98D-E963-8024419CF518}"/>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281421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2712-A6C0-C8DC-63E6-837ED2B3A7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C7B53-BBC4-78D6-2F1B-B1E4F76742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CA0F40-9D72-320B-58FB-EDCE88943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5F4ABA-6DD1-B694-BC36-85E490A793D5}"/>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6" name="Footer Placeholder 5">
            <a:extLst>
              <a:ext uri="{FF2B5EF4-FFF2-40B4-BE49-F238E27FC236}">
                <a16:creationId xmlns:a16="http://schemas.microsoft.com/office/drawing/2014/main" id="{77815863-D2B9-5933-3132-E4C6352909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724D47-ED3B-887A-57A7-7B4FCA8B3986}"/>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417336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73EB-49BB-3874-EE7E-0BE406D348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C8F55E-DF14-3066-DC49-E9F8B52B6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EE26E-6701-F901-9A8A-B1269C5D5B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A1603A-D132-949E-75BC-36021BB18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EEB8E1-FC1C-87CC-597E-81D3786098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CBC21C-76CE-E356-D930-F0B5FE44FAAB}"/>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8" name="Footer Placeholder 7">
            <a:extLst>
              <a:ext uri="{FF2B5EF4-FFF2-40B4-BE49-F238E27FC236}">
                <a16:creationId xmlns:a16="http://schemas.microsoft.com/office/drawing/2014/main" id="{9582C95A-3342-6D98-D4AC-9850D376D9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DC7A27-603A-F782-CA1D-E4168DDC838A}"/>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2213641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9E5C8-8736-D230-6C29-09C65DD804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BBD943-EB45-CBF7-CCE5-6AEAEC823FE8}"/>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4" name="Footer Placeholder 3">
            <a:extLst>
              <a:ext uri="{FF2B5EF4-FFF2-40B4-BE49-F238E27FC236}">
                <a16:creationId xmlns:a16="http://schemas.microsoft.com/office/drawing/2014/main" id="{E9FC28FD-3E4E-18ED-9DA6-07B3662BD5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B13645-52BC-82A9-2799-7A74D9EBC46A}"/>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308263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183B2-0D2E-2402-9273-4A4A1818ACAC}"/>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3" name="Footer Placeholder 2">
            <a:extLst>
              <a:ext uri="{FF2B5EF4-FFF2-40B4-BE49-F238E27FC236}">
                <a16:creationId xmlns:a16="http://schemas.microsoft.com/office/drawing/2014/main" id="{F55D7F4E-6A65-67E4-300F-3E8AC38D2A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D2F610-5FA9-D9C6-F2AD-A4172E413C84}"/>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208775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59752-9BFB-4C5C-FCBD-5BDF8DD918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8035EA-7C5A-B3E6-8EF4-EA692F5770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7358CF6-647E-E670-71C7-3BF4BCF76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A3AAB-9853-C91A-AF93-EECC7B660C46}"/>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6" name="Footer Placeholder 5">
            <a:extLst>
              <a:ext uri="{FF2B5EF4-FFF2-40B4-BE49-F238E27FC236}">
                <a16:creationId xmlns:a16="http://schemas.microsoft.com/office/drawing/2014/main" id="{81F6AB6D-0FEC-7B71-09BB-878E16918D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69A8F0-00EE-B08B-0EBD-C309CE7399F3}"/>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3933154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81FA9-1E62-8E1A-4593-017FBA06C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7A24CF-B2B8-090B-C5C5-EE3208A0EB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B2EAAC-F997-7FEA-8B07-1BCBBAC23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1A50F-BD0A-9D64-E9EE-46122330D847}"/>
              </a:ext>
            </a:extLst>
          </p:cNvPr>
          <p:cNvSpPr>
            <a:spLocks noGrp="1"/>
          </p:cNvSpPr>
          <p:nvPr>
            <p:ph type="dt" sz="half" idx="10"/>
          </p:nvPr>
        </p:nvSpPr>
        <p:spPr/>
        <p:txBody>
          <a:bodyPr/>
          <a:lstStyle/>
          <a:p>
            <a:fld id="{0BE08241-0771-4940-8F15-E446E66829F8}" type="datetimeFigureOut">
              <a:rPr lang="en-IN" smtClean="0"/>
              <a:t>11-07-2023</a:t>
            </a:fld>
            <a:endParaRPr lang="en-IN"/>
          </a:p>
        </p:txBody>
      </p:sp>
      <p:sp>
        <p:nvSpPr>
          <p:cNvPr id="6" name="Footer Placeholder 5">
            <a:extLst>
              <a:ext uri="{FF2B5EF4-FFF2-40B4-BE49-F238E27FC236}">
                <a16:creationId xmlns:a16="http://schemas.microsoft.com/office/drawing/2014/main" id="{C9B46385-992C-9793-6B28-D2D5EBF2C1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B6AA9B-69FE-EA13-E1A6-0DBA775DF0D2}"/>
              </a:ext>
            </a:extLst>
          </p:cNvPr>
          <p:cNvSpPr>
            <a:spLocks noGrp="1"/>
          </p:cNvSpPr>
          <p:nvPr>
            <p:ph type="sldNum" sz="quarter" idx="12"/>
          </p:nvPr>
        </p:nvSpPr>
        <p:spPr/>
        <p:txBody>
          <a:bodyPr/>
          <a:lstStyle/>
          <a:p>
            <a:fld id="{0B7406E0-C9DF-4CDA-A9B7-EA61F8098DA9}" type="slidenum">
              <a:rPr lang="en-IN" smtClean="0"/>
              <a:t>‹#›</a:t>
            </a:fld>
            <a:endParaRPr lang="en-IN"/>
          </a:p>
        </p:txBody>
      </p:sp>
    </p:spTree>
    <p:extLst>
      <p:ext uri="{BB962C8B-B14F-4D97-AF65-F5344CB8AC3E}">
        <p14:creationId xmlns:p14="http://schemas.microsoft.com/office/powerpoint/2010/main" val="141805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595DA6-B2D5-5641-CFFE-F7AD475E99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111250-CEEF-301C-A7BB-45351F1C00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BCEACB-E4DB-60EB-6CB8-F86010483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08241-0771-4940-8F15-E446E66829F8}" type="datetimeFigureOut">
              <a:rPr lang="en-IN" smtClean="0"/>
              <a:t>11-07-2023</a:t>
            </a:fld>
            <a:endParaRPr lang="en-IN"/>
          </a:p>
        </p:txBody>
      </p:sp>
      <p:sp>
        <p:nvSpPr>
          <p:cNvPr id="5" name="Footer Placeholder 4">
            <a:extLst>
              <a:ext uri="{FF2B5EF4-FFF2-40B4-BE49-F238E27FC236}">
                <a16:creationId xmlns:a16="http://schemas.microsoft.com/office/drawing/2014/main" id="{F2EC24AE-4F80-5C16-950F-F975CCB0D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9B0BE61-14C6-A0E0-0985-B12F2F340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406E0-C9DF-4CDA-A9B7-EA61F8098DA9}" type="slidenum">
              <a:rPr lang="en-IN" smtClean="0"/>
              <a:t>‹#›</a:t>
            </a:fld>
            <a:endParaRPr lang="en-IN"/>
          </a:p>
        </p:txBody>
      </p:sp>
    </p:spTree>
    <p:extLst>
      <p:ext uri="{BB962C8B-B14F-4D97-AF65-F5344CB8AC3E}">
        <p14:creationId xmlns:p14="http://schemas.microsoft.com/office/powerpoint/2010/main" val="50853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D4DCCC-18D8-4497-97CD-474F113B2A7F}" type="datetimeFigureOut">
              <a:rPr lang="en-IN" smtClean="0"/>
              <a:t>11-07-2023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56BB40-14FB-43D2-90EF-45BAED18DF7F}" type="slidenum">
              <a:rPr lang="en-IN" smtClean="0"/>
              <a:t>‹#›</a:t>
            </a:fld>
            <a:endParaRPr lang="en-IN"/>
          </a:p>
        </p:txBody>
      </p:sp>
    </p:spTree>
    <p:extLst>
      <p:ext uri="{BB962C8B-B14F-4D97-AF65-F5344CB8AC3E}">
        <p14:creationId xmlns:p14="http://schemas.microsoft.com/office/powerpoint/2010/main" val="3747111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2174D0-0EB7-40CF-8FB6-D42063B86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0065D4F-7A1C-498E-B6ED-C1BAC28D2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A 3D pattern of ring shapes connected by lines">
            <a:extLst>
              <a:ext uri="{FF2B5EF4-FFF2-40B4-BE49-F238E27FC236}">
                <a16:creationId xmlns:a16="http://schemas.microsoft.com/office/drawing/2014/main" id="{118FD137-74D5-41BB-EA8B-A3599C28851E}"/>
              </a:ext>
            </a:extLst>
          </p:cNvPr>
          <p:cNvPicPr>
            <a:picLocks noChangeAspect="1"/>
          </p:cNvPicPr>
          <p:nvPr/>
        </p:nvPicPr>
        <p:blipFill rotWithShape="1">
          <a:blip r:embed="rId2">
            <a:alphaModFix amt="60000"/>
          </a:blip>
          <a:srcRect/>
          <a:stretch/>
        </p:blipFill>
        <p:spPr>
          <a:xfrm>
            <a:off x="-1" y="10"/>
            <a:ext cx="12192001" cy="6857990"/>
          </a:xfrm>
          <a:prstGeom prst="rect">
            <a:avLst/>
          </a:prstGeom>
        </p:spPr>
      </p:pic>
      <p:sp>
        <p:nvSpPr>
          <p:cNvPr id="4" name="Title 3">
            <a:extLst>
              <a:ext uri="{FF2B5EF4-FFF2-40B4-BE49-F238E27FC236}">
                <a16:creationId xmlns:a16="http://schemas.microsoft.com/office/drawing/2014/main" id="{9B294396-A64B-5339-AB0B-50A8B9F99B3A}"/>
              </a:ext>
            </a:extLst>
          </p:cNvPr>
          <p:cNvSpPr>
            <a:spLocks noGrp="1"/>
          </p:cNvSpPr>
          <p:nvPr>
            <p:ph type="ctrTitle"/>
          </p:nvPr>
        </p:nvSpPr>
        <p:spPr>
          <a:xfrm>
            <a:off x="841248" y="2957665"/>
            <a:ext cx="9162288" cy="2614231"/>
          </a:xfrm>
        </p:spPr>
        <p:txBody>
          <a:bodyPr anchor="t">
            <a:normAutofit/>
          </a:bodyPr>
          <a:lstStyle/>
          <a:p>
            <a:pPr algn="l"/>
            <a:r>
              <a:rPr lang="en-US" sz="5200">
                <a:solidFill>
                  <a:srgbClr val="FFFFFF"/>
                </a:solidFill>
              </a:rPr>
              <a:t>Azure App Services</a:t>
            </a:r>
            <a:endParaRPr lang="en-IN" sz="5200">
              <a:solidFill>
                <a:srgbClr val="FFFFFF"/>
              </a:solidFill>
            </a:endParaRPr>
          </a:p>
        </p:txBody>
      </p:sp>
      <p:sp>
        <p:nvSpPr>
          <p:cNvPr id="5" name="Subtitle 4">
            <a:extLst>
              <a:ext uri="{FF2B5EF4-FFF2-40B4-BE49-F238E27FC236}">
                <a16:creationId xmlns:a16="http://schemas.microsoft.com/office/drawing/2014/main" id="{EB585706-3907-3C9F-7FF4-EC80F7C518E1}"/>
              </a:ext>
            </a:extLst>
          </p:cNvPr>
          <p:cNvSpPr>
            <a:spLocks noGrp="1"/>
          </p:cNvSpPr>
          <p:nvPr>
            <p:ph type="subTitle" idx="1"/>
          </p:nvPr>
        </p:nvSpPr>
        <p:spPr>
          <a:xfrm>
            <a:off x="859536" y="1114380"/>
            <a:ext cx="9144000" cy="1671557"/>
          </a:xfrm>
        </p:spPr>
        <p:txBody>
          <a:bodyPr anchor="b">
            <a:normAutofit/>
          </a:bodyPr>
          <a:lstStyle/>
          <a:p>
            <a:pPr algn="l"/>
            <a:endParaRPr lang="en-IN">
              <a:solidFill>
                <a:srgbClr val="FFFFFF"/>
              </a:solidFill>
            </a:endParaRPr>
          </a:p>
        </p:txBody>
      </p:sp>
    </p:spTree>
    <p:extLst>
      <p:ext uri="{BB962C8B-B14F-4D97-AF65-F5344CB8AC3E}">
        <p14:creationId xmlns:p14="http://schemas.microsoft.com/office/powerpoint/2010/main" val="811280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86412-1EED-75D8-E660-583405DB5FBC}"/>
              </a:ext>
            </a:extLst>
          </p:cNvPr>
          <p:cNvSpPr>
            <a:spLocks noGrp="1"/>
          </p:cNvSpPr>
          <p:nvPr>
            <p:ph idx="4294967295"/>
          </p:nvPr>
        </p:nvSpPr>
        <p:spPr>
          <a:xfrm>
            <a:off x="0" y="719138"/>
            <a:ext cx="10515600" cy="5457825"/>
          </a:xfrm>
        </p:spPr>
        <p:txBody>
          <a:bodyPr>
            <a:normAutofit/>
          </a:bodyPr>
          <a:lstStyle/>
          <a:p>
            <a:pPr marL="0" indent="0">
              <a:buNone/>
            </a:pPr>
            <a:r>
              <a:rPr lang="en-US" dirty="0"/>
              <a:t>a) Basics</a:t>
            </a:r>
          </a:p>
          <a:p>
            <a:r>
              <a:rPr lang="en-US" dirty="0"/>
              <a:t>You will see below Create Web App window where you need to first fill the Basics section. You need to select your Subscription and Resource Group which you want to use.</a:t>
            </a:r>
          </a:p>
          <a:p>
            <a:endParaRPr lang="en-US" dirty="0"/>
          </a:p>
          <a:p>
            <a:endParaRPr lang="en-US" dirty="0"/>
          </a:p>
        </p:txBody>
      </p:sp>
      <p:pic>
        <p:nvPicPr>
          <p:cNvPr id="5" name="Picture 4">
            <a:extLst>
              <a:ext uri="{FF2B5EF4-FFF2-40B4-BE49-F238E27FC236}">
                <a16:creationId xmlns:a16="http://schemas.microsoft.com/office/drawing/2014/main" id="{B1CDF68D-6BC9-8E18-FAAF-34B0BA764772}"/>
              </a:ext>
            </a:extLst>
          </p:cNvPr>
          <p:cNvPicPr>
            <a:picLocks noChangeAspect="1"/>
          </p:cNvPicPr>
          <p:nvPr/>
        </p:nvPicPr>
        <p:blipFill>
          <a:blip r:embed="rId2"/>
          <a:stretch>
            <a:fillRect/>
          </a:stretch>
        </p:blipFill>
        <p:spPr>
          <a:xfrm>
            <a:off x="1897811" y="2501660"/>
            <a:ext cx="10179170" cy="4175185"/>
          </a:xfrm>
          <a:prstGeom prst="rect">
            <a:avLst/>
          </a:prstGeom>
        </p:spPr>
      </p:pic>
    </p:spTree>
    <p:extLst>
      <p:ext uri="{BB962C8B-B14F-4D97-AF65-F5344CB8AC3E}">
        <p14:creationId xmlns:p14="http://schemas.microsoft.com/office/powerpoint/2010/main" val="5313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B77DC-6DDE-A949-6908-5CCCD9A4D513}"/>
              </a:ext>
            </a:extLst>
          </p:cNvPr>
          <p:cNvSpPr>
            <a:spLocks noGrp="1"/>
          </p:cNvSpPr>
          <p:nvPr>
            <p:ph idx="4294967295"/>
          </p:nvPr>
        </p:nvSpPr>
        <p:spPr>
          <a:xfrm>
            <a:off x="0" y="701675"/>
            <a:ext cx="10515600" cy="5475288"/>
          </a:xfrm>
        </p:spPr>
        <p:txBody>
          <a:bodyPr>
            <a:normAutofit fontScale="92500" lnSpcReduction="10000"/>
          </a:bodyPr>
          <a:lstStyle/>
          <a:p>
            <a:r>
              <a:rPr lang="en-US" dirty="0"/>
              <a:t>Then you need to provide the Instance details were you need to provide a unique instance name. I am using test301 so the complete name becomes test301.azurewebsites.net as you can see below. </a:t>
            </a:r>
          </a:p>
          <a:p>
            <a:r>
              <a:rPr lang="en-US" dirty="0"/>
              <a:t>Then you have the option to publish it as Code or Docker Container.</a:t>
            </a:r>
          </a:p>
          <a:p>
            <a:r>
              <a:rPr lang="en-US" dirty="0"/>
              <a:t> I will choose to publish as Code. Next you need to choose the Runtime Stack. </a:t>
            </a:r>
          </a:p>
          <a:p>
            <a:r>
              <a:rPr lang="en-US" dirty="0"/>
              <a:t>I am using .NET 6(Early Access) as my runtime stack. You can choose as per your requirement.</a:t>
            </a:r>
          </a:p>
          <a:p>
            <a:r>
              <a:rPr lang="en-US" dirty="0"/>
              <a:t>Then you need to choose the Operating System you want to use. Currently Azure provides two options - Linux or Windows. </a:t>
            </a:r>
          </a:p>
          <a:p>
            <a:r>
              <a:rPr lang="en-US" dirty="0"/>
              <a:t>I am going to choose Windows for my web app. Finally, you need to choose the Region. By default, Central US will be selected. </a:t>
            </a:r>
          </a:p>
          <a:p>
            <a:r>
              <a:rPr lang="en-US" dirty="0"/>
              <a:t>I will use this default option however you can change it to a suitable location as per your need.</a:t>
            </a:r>
            <a:endParaRPr lang="en-IN" dirty="0"/>
          </a:p>
          <a:p>
            <a:endParaRPr lang="en-IN" dirty="0"/>
          </a:p>
        </p:txBody>
      </p:sp>
    </p:spTree>
    <p:extLst>
      <p:ext uri="{BB962C8B-B14F-4D97-AF65-F5344CB8AC3E}">
        <p14:creationId xmlns:p14="http://schemas.microsoft.com/office/powerpoint/2010/main" val="2831877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A2819CA-DCE3-4D72-6D8B-F83AE2784C31}"/>
              </a:ext>
            </a:extLst>
          </p:cNvPr>
          <p:cNvPicPr>
            <a:picLocks noGrp="1" noChangeAspect="1"/>
          </p:cNvPicPr>
          <p:nvPr>
            <p:ph idx="4294967295"/>
          </p:nvPr>
        </p:nvPicPr>
        <p:blipFill>
          <a:blip r:embed="rId2"/>
          <a:stretch>
            <a:fillRect/>
          </a:stretch>
        </p:blipFill>
        <p:spPr>
          <a:xfrm>
            <a:off x="1358900" y="663575"/>
            <a:ext cx="10833100" cy="5530850"/>
          </a:xfrm>
          <a:prstGeom prst="rect">
            <a:avLst/>
          </a:prstGeom>
        </p:spPr>
      </p:pic>
    </p:spTree>
    <p:extLst>
      <p:ext uri="{BB962C8B-B14F-4D97-AF65-F5344CB8AC3E}">
        <p14:creationId xmlns:p14="http://schemas.microsoft.com/office/powerpoint/2010/main" val="344749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7444D-81FB-0AC2-9DC9-47BC546F2ADE}"/>
              </a:ext>
            </a:extLst>
          </p:cNvPr>
          <p:cNvSpPr>
            <a:spLocks noGrp="1"/>
          </p:cNvSpPr>
          <p:nvPr>
            <p:ph type="title"/>
          </p:nvPr>
        </p:nvSpPr>
        <p:spPr>
          <a:xfrm>
            <a:off x="838200" y="365125"/>
            <a:ext cx="10515600" cy="198467"/>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44C2859-8738-C3CC-237D-9B9E34E2E677}"/>
              </a:ext>
            </a:extLst>
          </p:cNvPr>
          <p:cNvSpPr>
            <a:spLocks noGrp="1"/>
          </p:cNvSpPr>
          <p:nvPr>
            <p:ph idx="1"/>
          </p:nvPr>
        </p:nvSpPr>
        <p:spPr>
          <a:xfrm>
            <a:off x="838200" y="655608"/>
            <a:ext cx="10515600" cy="5521355"/>
          </a:xfrm>
        </p:spPr>
        <p:txBody>
          <a:bodyPr>
            <a:normAutofit fontScale="70000" lnSpcReduction="20000"/>
          </a:bodyPr>
          <a:lstStyle/>
          <a:p>
            <a:r>
              <a:rPr lang="en-US" dirty="0"/>
              <a:t>If you further scroll down, you will see App Service Plan details to fill. You can either use any existing App Service Plan or create a new one by Clicking on Create new.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 Deployment(Preview)</a:t>
            </a:r>
          </a:p>
          <a:p>
            <a:r>
              <a:rPr lang="en-US" dirty="0"/>
              <a:t>In the next section, you need to select your Deployment settings. </a:t>
            </a:r>
          </a:p>
          <a:p>
            <a:r>
              <a:rPr lang="en-US" dirty="0"/>
              <a:t>This option is pretty handy if you are looking to perform Continuous deployment of your web app in App Service. </a:t>
            </a:r>
          </a:p>
          <a:p>
            <a:r>
              <a:rPr lang="en-US" dirty="0"/>
              <a:t>You can set up GitHub repository to maintain your project source codes and can deploy your web app to App Service based on new commit done on repository.</a:t>
            </a:r>
          </a:p>
          <a:p>
            <a:endParaRPr lang="en-IN" dirty="0"/>
          </a:p>
        </p:txBody>
      </p:sp>
      <p:pic>
        <p:nvPicPr>
          <p:cNvPr id="6" name="Picture 5">
            <a:extLst>
              <a:ext uri="{FF2B5EF4-FFF2-40B4-BE49-F238E27FC236}">
                <a16:creationId xmlns:a16="http://schemas.microsoft.com/office/drawing/2014/main" id="{F1886189-0126-AA13-E50B-FFA41AA2FB12}"/>
              </a:ext>
            </a:extLst>
          </p:cNvPr>
          <p:cNvPicPr>
            <a:picLocks noChangeAspect="1"/>
          </p:cNvPicPr>
          <p:nvPr/>
        </p:nvPicPr>
        <p:blipFill>
          <a:blip r:embed="rId2"/>
          <a:stretch>
            <a:fillRect/>
          </a:stretch>
        </p:blipFill>
        <p:spPr>
          <a:xfrm>
            <a:off x="1184694" y="1439038"/>
            <a:ext cx="9230263" cy="2701641"/>
          </a:xfrm>
          <a:prstGeom prst="rect">
            <a:avLst/>
          </a:prstGeom>
        </p:spPr>
      </p:pic>
    </p:spTree>
    <p:extLst>
      <p:ext uri="{BB962C8B-B14F-4D97-AF65-F5344CB8AC3E}">
        <p14:creationId xmlns:p14="http://schemas.microsoft.com/office/powerpoint/2010/main" val="131574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246206F-4B85-F9E1-3E45-86C37D7346D0}"/>
              </a:ext>
            </a:extLst>
          </p:cNvPr>
          <p:cNvPicPr>
            <a:picLocks noGrp="1" noChangeAspect="1"/>
          </p:cNvPicPr>
          <p:nvPr>
            <p:ph idx="4294967295"/>
          </p:nvPr>
        </p:nvPicPr>
        <p:blipFill>
          <a:blip r:embed="rId2"/>
          <a:stretch>
            <a:fillRect/>
          </a:stretch>
        </p:blipFill>
        <p:spPr>
          <a:xfrm>
            <a:off x="0" y="1357313"/>
            <a:ext cx="8936038" cy="4270375"/>
          </a:xfrm>
          <a:prstGeom prst="rect">
            <a:avLst/>
          </a:prstGeom>
        </p:spPr>
      </p:pic>
    </p:spTree>
    <p:extLst>
      <p:ext uri="{BB962C8B-B14F-4D97-AF65-F5344CB8AC3E}">
        <p14:creationId xmlns:p14="http://schemas.microsoft.com/office/powerpoint/2010/main" val="991924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AD12C7-4026-1CF9-8106-01156AFD9BB5}"/>
              </a:ext>
            </a:extLst>
          </p:cNvPr>
          <p:cNvSpPr txBox="1"/>
          <p:nvPr/>
        </p:nvSpPr>
        <p:spPr>
          <a:xfrm>
            <a:off x="230038" y="302748"/>
            <a:ext cx="11691668" cy="203132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 Monitoring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Next section is about enabling the monitoring for this app service using Application Insights. Azure has a very powerful Application Performance Management(APM) tool called Application Insights which can be used to monitor Azure resources for any performance anomalies. For the moment, I am keeping it disabled by clicking on No as you can see below. Then Click on Next: Tags to proceed.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C34B861-E178-D25F-E13D-5B62A06A4028}"/>
              </a:ext>
            </a:extLst>
          </p:cNvPr>
          <p:cNvPicPr>
            <a:picLocks noChangeAspect="1"/>
          </p:cNvPicPr>
          <p:nvPr/>
        </p:nvPicPr>
        <p:blipFill>
          <a:blip r:embed="rId2"/>
          <a:stretch>
            <a:fillRect/>
          </a:stretch>
        </p:blipFill>
        <p:spPr>
          <a:xfrm>
            <a:off x="1270958" y="2409106"/>
            <a:ext cx="9822612" cy="3382094"/>
          </a:xfrm>
          <a:prstGeom prst="rect">
            <a:avLst/>
          </a:prstGeom>
        </p:spPr>
      </p:pic>
    </p:spTree>
    <p:extLst>
      <p:ext uri="{BB962C8B-B14F-4D97-AF65-F5344CB8AC3E}">
        <p14:creationId xmlns:p14="http://schemas.microsoft.com/office/powerpoint/2010/main" val="75084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03AA9D-9538-0629-A6E5-154A765D9B9E}"/>
              </a:ext>
            </a:extLst>
          </p:cNvPr>
          <p:cNvPicPr>
            <a:picLocks noChangeAspect="1"/>
          </p:cNvPicPr>
          <p:nvPr/>
        </p:nvPicPr>
        <p:blipFill>
          <a:blip r:embed="rId2"/>
          <a:stretch>
            <a:fillRect/>
          </a:stretch>
        </p:blipFill>
        <p:spPr>
          <a:xfrm>
            <a:off x="1644771" y="2116347"/>
            <a:ext cx="8988724" cy="4015236"/>
          </a:xfrm>
          <a:prstGeom prst="rect">
            <a:avLst/>
          </a:prstGeom>
        </p:spPr>
      </p:pic>
      <p:sp>
        <p:nvSpPr>
          <p:cNvPr id="4" name="TextBox 3">
            <a:extLst>
              <a:ext uri="{FF2B5EF4-FFF2-40B4-BE49-F238E27FC236}">
                <a16:creationId xmlns:a16="http://schemas.microsoft.com/office/drawing/2014/main" id="{173217DA-31C5-ACD5-349A-9224A4EFB3F1}"/>
              </a:ext>
            </a:extLst>
          </p:cNvPr>
          <p:cNvSpPr txBox="1"/>
          <p:nvPr/>
        </p:nvSpPr>
        <p:spPr>
          <a:xfrm>
            <a:off x="362309" y="367439"/>
            <a:ext cx="11041811"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 Tags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Here you can use the Tags to categorize your resources which further helps you in tracking the billing of those resources. Each of the tags that you create are just name/value pairs. Since here I am not using any tags so I will just click on Next: Review + create&gt; to proceed to the next section.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2715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2EAA88-4409-9F89-CE61-50172DDC559B}"/>
              </a:ext>
            </a:extLst>
          </p:cNvPr>
          <p:cNvSpPr txBox="1"/>
          <p:nvPr/>
        </p:nvSpPr>
        <p:spPr>
          <a:xfrm>
            <a:off x="161027" y="432129"/>
            <a:ext cx="12307018"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Review+Create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Finally, you can review all your configuration and then click on Create once you verified all the details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given in each section.</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FB1BF493-53BC-1F0E-21B9-BFA505233F3F}"/>
              </a:ext>
            </a:extLst>
          </p:cNvPr>
          <p:cNvPicPr>
            <a:picLocks noChangeAspect="1"/>
          </p:cNvPicPr>
          <p:nvPr/>
        </p:nvPicPr>
        <p:blipFill>
          <a:blip r:embed="rId2"/>
          <a:stretch>
            <a:fillRect/>
          </a:stretch>
        </p:blipFill>
        <p:spPr>
          <a:xfrm>
            <a:off x="994913" y="1804987"/>
            <a:ext cx="7768087" cy="3248025"/>
          </a:xfrm>
          <a:prstGeom prst="rect">
            <a:avLst/>
          </a:prstGeom>
        </p:spPr>
      </p:pic>
    </p:spTree>
    <p:extLst>
      <p:ext uri="{BB962C8B-B14F-4D97-AF65-F5344CB8AC3E}">
        <p14:creationId xmlns:p14="http://schemas.microsoft.com/office/powerpoint/2010/main" val="396416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1DEC8E-3302-6FBA-D9FC-7C6D0EBE39EA}"/>
              </a:ext>
            </a:extLst>
          </p:cNvPr>
          <p:cNvSpPr txBox="1"/>
          <p:nvPr/>
        </p:nvSpPr>
        <p:spPr>
          <a:xfrm>
            <a:off x="51757" y="241871"/>
            <a:ext cx="11490385" cy="92333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After a while you can see that your deployment is completed and it should look like below. You can get more details about this deployment by clicking on Go to resource . This completes the creation of web app Services.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479CE9D7-1471-B1CC-5F54-1A43607EF6C1}"/>
              </a:ext>
            </a:extLst>
          </p:cNvPr>
          <p:cNvPicPr>
            <a:picLocks noChangeAspect="1"/>
          </p:cNvPicPr>
          <p:nvPr/>
        </p:nvPicPr>
        <p:blipFill>
          <a:blip r:embed="rId2"/>
          <a:stretch>
            <a:fillRect/>
          </a:stretch>
        </p:blipFill>
        <p:spPr>
          <a:xfrm>
            <a:off x="691910" y="1281022"/>
            <a:ext cx="9717297" cy="4061603"/>
          </a:xfrm>
          <a:prstGeom prst="rect">
            <a:avLst/>
          </a:prstGeom>
        </p:spPr>
      </p:pic>
    </p:spTree>
    <p:extLst>
      <p:ext uri="{BB962C8B-B14F-4D97-AF65-F5344CB8AC3E}">
        <p14:creationId xmlns:p14="http://schemas.microsoft.com/office/powerpoint/2010/main" val="15940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E969-BB40-76C7-E511-7316B763EC25}"/>
              </a:ext>
            </a:extLst>
          </p:cNvPr>
          <p:cNvSpPr>
            <a:spLocks noGrp="1"/>
          </p:cNvSpPr>
          <p:nvPr>
            <p:ph type="title"/>
          </p:nvPr>
        </p:nvSpPr>
        <p:spPr>
          <a:xfrm>
            <a:off x="838200" y="365125"/>
            <a:ext cx="10515600" cy="1325563"/>
          </a:xfrm>
        </p:spPr>
        <p:txBody>
          <a:bodyPr/>
          <a:lstStyle/>
          <a:p>
            <a:r>
              <a:rPr lang="en-US" dirty="0" err="1"/>
              <a:t>AppServices</a:t>
            </a:r>
            <a:r>
              <a:rPr lang="en-US" dirty="0"/>
              <a:t> Overview</a:t>
            </a:r>
            <a:endParaRPr lang="en-IN" dirty="0"/>
          </a:p>
        </p:txBody>
      </p:sp>
      <p:sp>
        <p:nvSpPr>
          <p:cNvPr id="3" name="Content Placeholder 2">
            <a:extLst>
              <a:ext uri="{FF2B5EF4-FFF2-40B4-BE49-F238E27FC236}">
                <a16:creationId xmlns:a16="http://schemas.microsoft.com/office/drawing/2014/main" id="{35928EAE-6C3D-96CC-2386-4F4F6C8AD4EA}"/>
              </a:ext>
            </a:extLst>
          </p:cNvPr>
          <p:cNvSpPr>
            <a:spLocks noGrp="1"/>
          </p:cNvSpPr>
          <p:nvPr>
            <p:ph idx="1"/>
          </p:nvPr>
        </p:nvSpPr>
        <p:spPr/>
        <p:txBody>
          <a:bodyPr>
            <a:normAutofit fontScale="92500"/>
          </a:bodyPr>
          <a:lstStyle/>
          <a:p>
            <a:pPr algn="just"/>
            <a:r>
              <a:rPr lang="en-US" dirty="0"/>
              <a:t>Azure App Service is an HTTP-based service for hosting web applications, REST APIs, and mobile back ends. You can develop in your favorite language, be it .NET, .NET Core, Java, Node.js, PHP, and Python. Applications run and scale with ease on both Windows and Linux-based environments.</a:t>
            </a:r>
          </a:p>
          <a:p>
            <a:pPr algn="just"/>
            <a:r>
              <a:rPr lang="en-US" dirty="0"/>
              <a:t>App Service adds the power of Microsoft Azure to your application, such as security, load balancing, autoscaling, and automated management. </a:t>
            </a:r>
          </a:p>
          <a:p>
            <a:pPr algn="just"/>
            <a:r>
              <a:rPr lang="en-US" dirty="0"/>
              <a:t>Additionally, you can take advantage of its DevOps capabilities, such as continuous deployment from Azure DevOps, GitHub, Docker Hub, and other sources, package management, staging environments, custom domain, and TLS/SSL certificates.</a:t>
            </a:r>
            <a:endParaRPr lang="en-IN" dirty="0"/>
          </a:p>
        </p:txBody>
      </p:sp>
    </p:spTree>
    <p:extLst>
      <p:ext uri="{BB962C8B-B14F-4D97-AF65-F5344CB8AC3E}">
        <p14:creationId xmlns:p14="http://schemas.microsoft.com/office/powerpoint/2010/main" val="421311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0CAA8-3FDD-B5B8-B8F3-160962B49ADA}"/>
              </a:ext>
            </a:extLst>
          </p:cNvPr>
          <p:cNvSpPr>
            <a:spLocks noGrp="1"/>
          </p:cNvSpPr>
          <p:nvPr>
            <p:ph type="title"/>
          </p:nvPr>
        </p:nvSpPr>
        <p:spPr/>
        <p:txBody>
          <a:bodyPr/>
          <a:lstStyle/>
          <a:p>
            <a:r>
              <a:rPr lang="en-US" dirty="0"/>
              <a:t>What is Azure App Service</a:t>
            </a:r>
            <a:endParaRPr lang="en-IN" dirty="0"/>
          </a:p>
        </p:txBody>
      </p:sp>
      <p:sp>
        <p:nvSpPr>
          <p:cNvPr id="3" name="Content Placeholder 2">
            <a:extLst>
              <a:ext uri="{FF2B5EF4-FFF2-40B4-BE49-F238E27FC236}">
                <a16:creationId xmlns:a16="http://schemas.microsoft.com/office/drawing/2014/main" id="{CF974F37-2910-6CC9-656B-0AE59D542E94}"/>
              </a:ext>
            </a:extLst>
          </p:cNvPr>
          <p:cNvSpPr>
            <a:spLocks noGrp="1"/>
          </p:cNvSpPr>
          <p:nvPr>
            <p:ph idx="1"/>
          </p:nvPr>
        </p:nvSpPr>
        <p:spPr/>
        <p:txBody>
          <a:bodyPr/>
          <a:lstStyle/>
          <a:p>
            <a:r>
              <a:rPr lang="en-US" b="0" i="0" dirty="0">
                <a:solidFill>
                  <a:srgbClr val="333333"/>
                </a:solidFill>
                <a:effectLst/>
                <a:latin typeface="Mulish"/>
              </a:rPr>
              <a:t>Azure App Service is a fully managed Platform as a Service (PaaS) that provides you with the tools and services needed to create reliable and scalable mission-critical Web Apps, Mobile Apps, API Apps, and Logic Apps in a single instance. </a:t>
            </a:r>
          </a:p>
          <a:p>
            <a:r>
              <a:rPr lang="en-US" b="0" i="0" dirty="0">
                <a:solidFill>
                  <a:srgbClr val="333333"/>
                </a:solidFill>
                <a:effectLst/>
                <a:latin typeface="Mulish"/>
              </a:rPr>
              <a:t>It takes away your management of the host and lets you focus entirely on building your application for performance.</a:t>
            </a:r>
            <a:endParaRPr lang="en-IN" dirty="0"/>
          </a:p>
        </p:txBody>
      </p:sp>
    </p:spTree>
    <p:extLst>
      <p:ext uri="{BB962C8B-B14F-4D97-AF65-F5344CB8AC3E}">
        <p14:creationId xmlns:p14="http://schemas.microsoft.com/office/powerpoint/2010/main" val="259882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369C-39B7-1EF0-FB4E-E40A15ECD019}"/>
              </a:ext>
            </a:extLst>
          </p:cNvPr>
          <p:cNvSpPr>
            <a:spLocks noGrp="1"/>
          </p:cNvSpPr>
          <p:nvPr>
            <p:ph type="title"/>
          </p:nvPr>
        </p:nvSpPr>
        <p:spPr>
          <a:xfrm>
            <a:off x="838200" y="365125"/>
            <a:ext cx="10515600" cy="658543"/>
          </a:xfrm>
        </p:spPr>
        <p:txBody>
          <a:bodyPr>
            <a:normAutofit fontScale="90000"/>
          </a:bodyPr>
          <a:lstStyle/>
          <a:p>
            <a:r>
              <a:rPr lang="en-IN" dirty="0"/>
              <a:t>Why use App Service?</a:t>
            </a:r>
          </a:p>
        </p:txBody>
      </p:sp>
      <p:sp>
        <p:nvSpPr>
          <p:cNvPr id="3" name="Content Placeholder 2">
            <a:extLst>
              <a:ext uri="{FF2B5EF4-FFF2-40B4-BE49-F238E27FC236}">
                <a16:creationId xmlns:a16="http://schemas.microsoft.com/office/drawing/2014/main" id="{F21F6C31-34F3-B81B-7DB2-86887BEEA28F}"/>
              </a:ext>
            </a:extLst>
          </p:cNvPr>
          <p:cNvSpPr>
            <a:spLocks noGrp="1"/>
          </p:cNvSpPr>
          <p:nvPr>
            <p:ph idx="1"/>
          </p:nvPr>
        </p:nvSpPr>
        <p:spPr>
          <a:xfrm>
            <a:off x="838200" y="1109932"/>
            <a:ext cx="10515600" cy="6147759"/>
          </a:xfrm>
        </p:spPr>
        <p:txBody>
          <a:bodyPr>
            <a:noAutofit/>
          </a:bodyPr>
          <a:lstStyle/>
          <a:p>
            <a:pPr marL="0" indent="0">
              <a:buNone/>
            </a:pPr>
            <a:r>
              <a:rPr lang="en-US" sz="2000" dirty="0"/>
              <a:t>Azure App Service is a fully managed platform as a service (PaaS) offering for developers. Here are some key features of App Service:</a:t>
            </a:r>
          </a:p>
          <a:p>
            <a:r>
              <a:rPr lang="en-US" sz="2000" dirty="0">
                <a:solidFill>
                  <a:srgbClr val="FF0000"/>
                </a:solidFill>
              </a:rPr>
              <a:t>Multiple languages and frameworks - </a:t>
            </a:r>
            <a:r>
              <a:rPr lang="en-US" sz="2000" dirty="0"/>
              <a:t>App Service has first-class support for ASP.NET, ASP.NET Core, Java, Ruby, Node.js, PHP, or Python. You can also run PowerShell and other scripts or executables as background services.</a:t>
            </a:r>
          </a:p>
          <a:p>
            <a:r>
              <a:rPr lang="en-US" sz="2000" dirty="0">
                <a:solidFill>
                  <a:srgbClr val="FF0000"/>
                </a:solidFill>
              </a:rPr>
              <a:t>Managed production environment - </a:t>
            </a:r>
            <a:r>
              <a:rPr lang="en-US" sz="2000" dirty="0"/>
              <a:t>App Service automatically patches and maintains the OS and language frameworks for you. Spend time writing great apps and let Azure worry about the platform.</a:t>
            </a:r>
          </a:p>
          <a:p>
            <a:r>
              <a:rPr lang="en-US" sz="2000" dirty="0">
                <a:solidFill>
                  <a:srgbClr val="FF0000"/>
                </a:solidFill>
              </a:rPr>
              <a:t>Containerization and Docker - </a:t>
            </a:r>
            <a:r>
              <a:rPr lang="en-US" sz="2000" dirty="0" err="1"/>
              <a:t>Dockerize</a:t>
            </a:r>
            <a:r>
              <a:rPr lang="en-US" sz="2000" dirty="0"/>
              <a:t> your app and host a custom Windows or Linux container in App Service. Run multi-container apps with Docker Compose. Migrate your Docker skills directly to App Service.</a:t>
            </a:r>
          </a:p>
          <a:p>
            <a:r>
              <a:rPr lang="en-US" sz="2000" dirty="0">
                <a:solidFill>
                  <a:srgbClr val="FF0000"/>
                </a:solidFill>
              </a:rPr>
              <a:t>DevOps optimization - </a:t>
            </a:r>
            <a:r>
              <a:rPr lang="en-US" sz="2000" dirty="0"/>
              <a:t>Set up continuous integration and deployment with Azure DevOps, GitHub, </a:t>
            </a:r>
            <a:r>
              <a:rPr lang="en-US" sz="2000" dirty="0" err="1"/>
              <a:t>BitBucket</a:t>
            </a:r>
            <a:r>
              <a:rPr lang="en-US" sz="2000" dirty="0"/>
              <a:t>, Docker Hub, or Azure Container Registry. Promote updates through test and staging environments. Manage your apps in App Service by using Azure PowerShell or the cross-platform command-line interface (CLI).</a:t>
            </a:r>
          </a:p>
          <a:p>
            <a:r>
              <a:rPr lang="en-US" sz="2000" dirty="0">
                <a:solidFill>
                  <a:srgbClr val="FF0000"/>
                </a:solidFill>
              </a:rPr>
              <a:t>Global scale with high availability - </a:t>
            </a:r>
            <a:r>
              <a:rPr lang="en-US" sz="2000" dirty="0"/>
              <a:t>Scale up or out manually or automatically. Host your apps anywhere in Microsoft's global datacenter infrastructure, and the App Service SLA promises high availability.</a:t>
            </a:r>
          </a:p>
        </p:txBody>
      </p:sp>
    </p:spTree>
    <p:extLst>
      <p:ext uri="{BB962C8B-B14F-4D97-AF65-F5344CB8AC3E}">
        <p14:creationId xmlns:p14="http://schemas.microsoft.com/office/powerpoint/2010/main" val="2715700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D019-9156-080D-8D51-7603B9DAF64D}"/>
              </a:ext>
            </a:extLst>
          </p:cNvPr>
          <p:cNvSpPr>
            <a:spLocks noGrp="1"/>
          </p:cNvSpPr>
          <p:nvPr>
            <p:ph type="title"/>
          </p:nvPr>
        </p:nvSpPr>
        <p:spPr/>
        <p:txBody>
          <a:bodyPr/>
          <a:lstStyle/>
          <a:p>
            <a:r>
              <a:rPr lang="en-IN" dirty="0"/>
              <a:t>Why use App Service?</a:t>
            </a:r>
          </a:p>
        </p:txBody>
      </p:sp>
      <p:sp>
        <p:nvSpPr>
          <p:cNvPr id="3" name="Content Placeholder 2">
            <a:extLst>
              <a:ext uri="{FF2B5EF4-FFF2-40B4-BE49-F238E27FC236}">
                <a16:creationId xmlns:a16="http://schemas.microsoft.com/office/drawing/2014/main" id="{5BE26A91-068C-5B0C-F391-6157673422A8}"/>
              </a:ext>
            </a:extLst>
          </p:cNvPr>
          <p:cNvSpPr>
            <a:spLocks noGrp="1"/>
          </p:cNvSpPr>
          <p:nvPr>
            <p:ph idx="1"/>
          </p:nvPr>
        </p:nvSpPr>
        <p:spPr>
          <a:xfrm>
            <a:off x="838200" y="1270958"/>
            <a:ext cx="10515600" cy="5791200"/>
          </a:xfrm>
        </p:spPr>
        <p:txBody>
          <a:bodyPr>
            <a:normAutofit fontScale="77500" lnSpcReduction="20000"/>
          </a:bodyPr>
          <a:lstStyle/>
          <a:p>
            <a:r>
              <a:rPr lang="en-US" dirty="0">
                <a:solidFill>
                  <a:srgbClr val="FF0000"/>
                </a:solidFill>
              </a:rPr>
              <a:t>Connections to SaaS platforms and on-premises data - </a:t>
            </a:r>
            <a:r>
              <a:rPr lang="en-US" dirty="0"/>
              <a:t>Choose from many hundreds of connectors for enterprise systems (such as SAP), SaaS services (such as Salesforce), and internet services (such as Facebook). Access on-premises data using Hybrid Connections and Azure Virtual Networks.</a:t>
            </a:r>
          </a:p>
          <a:p>
            <a:r>
              <a:rPr lang="en-US" dirty="0">
                <a:solidFill>
                  <a:srgbClr val="FF0000"/>
                </a:solidFill>
              </a:rPr>
              <a:t>Security and compliance -</a:t>
            </a:r>
            <a:r>
              <a:rPr lang="en-US" dirty="0"/>
              <a:t> App Service is ISO, SOC, and PCI compliant. Create IP address restrictions and managed service identities. Prevent subdomain takeovers.</a:t>
            </a:r>
          </a:p>
          <a:p>
            <a:r>
              <a:rPr lang="en-US" dirty="0">
                <a:solidFill>
                  <a:srgbClr val="FF0000"/>
                </a:solidFill>
              </a:rPr>
              <a:t>Authentication -</a:t>
            </a:r>
            <a:r>
              <a:rPr lang="en-US" dirty="0"/>
              <a:t> Authenticate users using the built-in authentication component. Authenticate users with Azure Active Directory, Google, Facebook, Twitter, or Microsoft account.</a:t>
            </a:r>
          </a:p>
          <a:p>
            <a:r>
              <a:rPr lang="en-US" dirty="0">
                <a:solidFill>
                  <a:srgbClr val="FF0000"/>
                </a:solidFill>
              </a:rPr>
              <a:t>Application templates </a:t>
            </a:r>
            <a:r>
              <a:rPr lang="en-US" dirty="0"/>
              <a:t>- Choose from an extensive list of application templates in the Azure Marketplace, such as WordPress, Joomla, and Drupal.</a:t>
            </a:r>
          </a:p>
          <a:p>
            <a:r>
              <a:rPr lang="en-US" dirty="0">
                <a:solidFill>
                  <a:srgbClr val="FF0000"/>
                </a:solidFill>
              </a:rPr>
              <a:t>Visual Studio and Visual Studio Code integration - </a:t>
            </a:r>
            <a:r>
              <a:rPr lang="en-US" dirty="0"/>
              <a:t>Dedicated tools in Visual Studio and Visual Studio Code streamline the work of creating, deploying, and debugging.</a:t>
            </a:r>
          </a:p>
          <a:p>
            <a:r>
              <a:rPr lang="en-US" dirty="0">
                <a:solidFill>
                  <a:srgbClr val="FF0000"/>
                </a:solidFill>
              </a:rPr>
              <a:t>API and mobile features - </a:t>
            </a:r>
            <a:r>
              <a:rPr lang="en-US" dirty="0"/>
              <a:t>App Service provides turn-key CORS support for RESTful API scenarios, and simplifies mobile app scenarios by enabling authentication, offline data sync, push notifications, and more.</a:t>
            </a:r>
          </a:p>
          <a:p>
            <a:r>
              <a:rPr lang="en-US" dirty="0">
                <a:solidFill>
                  <a:srgbClr val="FF0000"/>
                </a:solidFill>
              </a:rPr>
              <a:t>Serverless code - </a:t>
            </a:r>
            <a:r>
              <a:rPr lang="en-US" dirty="0"/>
              <a:t>Run a code snippet or script on-demand without having to explicitly provision or manage infrastructure, and pay only for the compute time your code actually uses .</a:t>
            </a:r>
            <a:endParaRPr lang="en-IN" dirty="0"/>
          </a:p>
          <a:p>
            <a:endParaRPr lang="en-IN" dirty="0"/>
          </a:p>
        </p:txBody>
      </p:sp>
    </p:spTree>
    <p:extLst>
      <p:ext uri="{BB962C8B-B14F-4D97-AF65-F5344CB8AC3E}">
        <p14:creationId xmlns:p14="http://schemas.microsoft.com/office/powerpoint/2010/main" val="1942330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4626D-1E22-EE21-F62A-55FCCBF00C59}"/>
              </a:ext>
            </a:extLst>
          </p:cNvPr>
          <p:cNvSpPr>
            <a:spLocks noGrp="1"/>
          </p:cNvSpPr>
          <p:nvPr>
            <p:ph type="title"/>
          </p:nvPr>
        </p:nvSpPr>
        <p:spPr/>
        <p:txBody>
          <a:bodyPr/>
          <a:lstStyle/>
          <a:p>
            <a:r>
              <a:rPr lang="en-US" b="0" i="0" dirty="0">
                <a:solidFill>
                  <a:srgbClr val="323131"/>
                </a:solidFill>
                <a:effectLst/>
                <a:latin typeface="PT Serif" panose="020F0502020204030204" pitchFamily="18" charset="0"/>
              </a:rPr>
              <a:t>What is App Service Plan</a:t>
            </a:r>
            <a:br>
              <a:rPr lang="en-US" b="0" i="0" dirty="0">
                <a:solidFill>
                  <a:srgbClr val="323131"/>
                </a:solidFill>
                <a:effectLst/>
                <a:latin typeface="PT Serif" panose="020F0502020204030204" pitchFamily="18" charset="0"/>
              </a:rPr>
            </a:br>
            <a:endParaRPr lang="en-IN" dirty="0"/>
          </a:p>
        </p:txBody>
      </p:sp>
      <p:sp>
        <p:nvSpPr>
          <p:cNvPr id="3" name="Content Placeholder 2">
            <a:extLst>
              <a:ext uri="{FF2B5EF4-FFF2-40B4-BE49-F238E27FC236}">
                <a16:creationId xmlns:a16="http://schemas.microsoft.com/office/drawing/2014/main" id="{DF2D2E43-C864-29C9-A727-E927FC5D85E2}"/>
              </a:ext>
            </a:extLst>
          </p:cNvPr>
          <p:cNvSpPr>
            <a:spLocks noGrp="1"/>
          </p:cNvSpPr>
          <p:nvPr>
            <p:ph idx="1"/>
          </p:nvPr>
        </p:nvSpPr>
        <p:spPr/>
        <p:txBody>
          <a:bodyPr/>
          <a:lstStyle/>
          <a:p>
            <a:r>
              <a:rPr lang="en-US" b="0" i="0" dirty="0">
                <a:solidFill>
                  <a:srgbClr val="333333"/>
                </a:solidFill>
                <a:effectLst/>
                <a:latin typeface="PT Serif" panose="020A0603040505020204" pitchFamily="18" charset="0"/>
              </a:rPr>
              <a:t>To create App Service, you need an App Service Plan. Without an App Service Plan you cannot create App Service. So, in the Azure portal, when you try to create app service, you will have to select an app service plan if you have one already or create a new one. The point is, without an App Service Plan, you cannot create App Service. This is </a:t>
            </a:r>
            <a:r>
              <a:rPr lang="en-US" b="0" i="0" dirty="0" err="1">
                <a:solidFill>
                  <a:srgbClr val="333333"/>
                </a:solidFill>
                <a:effectLst/>
                <a:latin typeface="PT Serif" panose="020A0603040505020204" pitchFamily="18" charset="0"/>
              </a:rPr>
              <a:t>beacuse</a:t>
            </a:r>
            <a:r>
              <a:rPr lang="en-US" b="0" i="0" dirty="0">
                <a:solidFill>
                  <a:srgbClr val="333333"/>
                </a:solidFill>
                <a:effectLst/>
                <a:latin typeface="PT Serif" panose="020A0603040505020204" pitchFamily="18" charset="0"/>
              </a:rPr>
              <a:t> it is the App Service Plan that defines the compute resources required for your application to run.</a:t>
            </a:r>
            <a:endParaRPr lang="en-IN" dirty="0"/>
          </a:p>
        </p:txBody>
      </p:sp>
    </p:spTree>
    <p:extLst>
      <p:ext uri="{BB962C8B-B14F-4D97-AF65-F5344CB8AC3E}">
        <p14:creationId xmlns:p14="http://schemas.microsoft.com/office/powerpoint/2010/main" val="24991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F851-BB87-0412-1921-213BAFF88BA2}"/>
              </a:ext>
            </a:extLst>
          </p:cNvPr>
          <p:cNvSpPr>
            <a:spLocks noGrp="1"/>
          </p:cNvSpPr>
          <p:nvPr>
            <p:ph type="title"/>
          </p:nvPr>
        </p:nvSpPr>
        <p:spPr/>
        <p:txBody>
          <a:bodyPr/>
          <a:lstStyle/>
          <a:p>
            <a:r>
              <a:rPr lang="en-US" dirty="0"/>
              <a:t>How to Create App Services in Azure Portal </a:t>
            </a:r>
            <a:endParaRPr lang="en-IN" dirty="0"/>
          </a:p>
        </p:txBody>
      </p:sp>
      <p:sp>
        <p:nvSpPr>
          <p:cNvPr id="3" name="Content Placeholder 2">
            <a:extLst>
              <a:ext uri="{FF2B5EF4-FFF2-40B4-BE49-F238E27FC236}">
                <a16:creationId xmlns:a16="http://schemas.microsoft.com/office/drawing/2014/main" id="{967C7D1A-3855-673F-8ED4-66B34C1D6C27}"/>
              </a:ext>
            </a:extLst>
          </p:cNvPr>
          <p:cNvSpPr>
            <a:spLocks noGrp="1"/>
          </p:cNvSpPr>
          <p:nvPr>
            <p:ph idx="1"/>
          </p:nvPr>
        </p:nvSpPr>
        <p:spPr/>
        <p:txBody>
          <a:bodyPr>
            <a:normAutofit fontScale="85000" lnSpcReduction="20000"/>
          </a:bodyPr>
          <a:lstStyle/>
          <a:p>
            <a:pPr marL="0" indent="0">
              <a:buNone/>
            </a:pPr>
            <a:r>
              <a:rPr lang="en-US" dirty="0">
                <a:solidFill>
                  <a:srgbClr val="FF0000"/>
                </a:solidFill>
              </a:rPr>
              <a:t>Step 1: Prerequisites</a:t>
            </a:r>
          </a:p>
          <a:p>
            <a:r>
              <a:rPr lang="en-US" dirty="0"/>
              <a:t>a) You should have a valid Azure Account.</a:t>
            </a:r>
          </a:p>
          <a:p>
            <a:endParaRPr lang="en-US" dirty="0"/>
          </a:p>
          <a:p>
            <a:r>
              <a:rPr lang="en-US" dirty="0"/>
              <a:t>b) You should have a valid subscription.</a:t>
            </a:r>
          </a:p>
          <a:p>
            <a:endParaRPr lang="en-US" dirty="0"/>
          </a:p>
          <a:p>
            <a:r>
              <a:rPr lang="en-US" dirty="0"/>
              <a:t>c) You should have access to create an App Service.</a:t>
            </a:r>
          </a:p>
          <a:p>
            <a:endParaRPr lang="en-US" dirty="0">
              <a:solidFill>
                <a:srgbClr val="FF0000"/>
              </a:solidFill>
            </a:endParaRPr>
          </a:p>
          <a:p>
            <a:pPr marL="0" indent="0">
              <a:buNone/>
            </a:pPr>
            <a:r>
              <a:rPr lang="en-US" dirty="0">
                <a:solidFill>
                  <a:srgbClr val="FF0000"/>
                </a:solidFill>
              </a:rPr>
              <a:t>Step 2: Login to Azure Portal</a:t>
            </a:r>
          </a:p>
          <a:p>
            <a:r>
              <a:rPr lang="en-US" dirty="0"/>
              <a:t>First you need login to below Azure Portal using your valid user account and password. </a:t>
            </a:r>
          </a:p>
          <a:p>
            <a:r>
              <a:rPr lang="en-US" dirty="0"/>
              <a:t>Upon successful login, you will land into Portal Home Page from where you can create all the required resources.</a:t>
            </a:r>
            <a:endParaRPr lang="en-IN" dirty="0"/>
          </a:p>
        </p:txBody>
      </p:sp>
    </p:spTree>
    <p:extLst>
      <p:ext uri="{BB962C8B-B14F-4D97-AF65-F5344CB8AC3E}">
        <p14:creationId xmlns:p14="http://schemas.microsoft.com/office/powerpoint/2010/main" val="85661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A6F96-3D37-61D0-E6DE-4CF2D49FBD82}"/>
              </a:ext>
            </a:extLst>
          </p:cNvPr>
          <p:cNvSpPr>
            <a:spLocks noGrp="1"/>
          </p:cNvSpPr>
          <p:nvPr>
            <p:ph idx="4294967295"/>
          </p:nvPr>
        </p:nvSpPr>
        <p:spPr>
          <a:xfrm>
            <a:off x="0" y="681038"/>
            <a:ext cx="7564438" cy="5495925"/>
          </a:xfrm>
        </p:spPr>
        <p:txBody>
          <a:bodyPr/>
          <a:lstStyle/>
          <a:p>
            <a:pPr marL="0" indent="0">
              <a:buNone/>
            </a:pPr>
            <a:r>
              <a:rPr lang="en-US" dirty="0"/>
              <a:t>Step 3: Create a Resource Group</a:t>
            </a:r>
          </a:p>
          <a:p>
            <a:r>
              <a:rPr lang="en-US" dirty="0"/>
              <a:t>All the resources which you are going to create, it should be created in a Resource Group. So the next step is to create a Resource Group. </a:t>
            </a:r>
          </a:p>
          <a:p>
            <a:pPr marL="0" indent="0">
              <a:buNone/>
            </a:pPr>
            <a:r>
              <a:rPr lang="en-US" dirty="0"/>
              <a:t>Step 4: Open App Services</a:t>
            </a:r>
          </a:p>
          <a:p>
            <a:pPr marL="0" indent="0">
              <a:buNone/>
            </a:pPr>
            <a:r>
              <a:rPr lang="en-US" dirty="0"/>
              <a:t>In the next step you need to create an app service from Azure App Services. You can either search App Services from the Home Page search box or go directly to the Service from Portal Menu as you can see below.</a:t>
            </a:r>
          </a:p>
          <a:p>
            <a:pPr marL="0" indent="0">
              <a:buNone/>
            </a:pPr>
            <a:endParaRPr lang="en-IN" dirty="0"/>
          </a:p>
        </p:txBody>
      </p:sp>
      <p:pic>
        <p:nvPicPr>
          <p:cNvPr id="8" name="Picture 7">
            <a:extLst>
              <a:ext uri="{FF2B5EF4-FFF2-40B4-BE49-F238E27FC236}">
                <a16:creationId xmlns:a16="http://schemas.microsoft.com/office/drawing/2014/main" id="{29049C00-2E48-228A-AA0E-BEE5F51C0931}"/>
              </a:ext>
            </a:extLst>
          </p:cNvPr>
          <p:cNvPicPr>
            <a:picLocks noChangeAspect="1"/>
          </p:cNvPicPr>
          <p:nvPr/>
        </p:nvPicPr>
        <p:blipFill>
          <a:blip r:embed="rId2"/>
          <a:stretch>
            <a:fillRect/>
          </a:stretch>
        </p:blipFill>
        <p:spPr>
          <a:xfrm>
            <a:off x="8524696" y="735312"/>
            <a:ext cx="3009900" cy="5686425"/>
          </a:xfrm>
          <a:prstGeom prst="rect">
            <a:avLst/>
          </a:prstGeom>
        </p:spPr>
      </p:pic>
    </p:spTree>
    <p:extLst>
      <p:ext uri="{BB962C8B-B14F-4D97-AF65-F5344CB8AC3E}">
        <p14:creationId xmlns:p14="http://schemas.microsoft.com/office/powerpoint/2010/main" val="2472642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C4553-119C-1085-FEE9-D467BFEB94EF}"/>
              </a:ext>
            </a:extLst>
          </p:cNvPr>
          <p:cNvSpPr>
            <a:spLocks noGrp="1"/>
          </p:cNvSpPr>
          <p:nvPr>
            <p:ph idx="4294967295"/>
          </p:nvPr>
        </p:nvSpPr>
        <p:spPr>
          <a:xfrm>
            <a:off x="0" y="414338"/>
            <a:ext cx="10515600" cy="5762625"/>
          </a:xfrm>
        </p:spPr>
        <p:txBody>
          <a:bodyPr/>
          <a:lstStyle/>
          <a:p>
            <a:r>
              <a:rPr lang="en-US" dirty="0"/>
              <a:t>Step 5: Create App Service</a:t>
            </a:r>
          </a:p>
          <a:p>
            <a:r>
              <a:rPr lang="en-US" dirty="0"/>
              <a:t>Once App Services opened, you can click on Create as shown below.</a:t>
            </a:r>
          </a:p>
          <a:p>
            <a:endParaRPr lang="en-US" dirty="0"/>
          </a:p>
          <a:p>
            <a:endParaRPr lang="en-IN" dirty="0"/>
          </a:p>
        </p:txBody>
      </p:sp>
      <p:pic>
        <p:nvPicPr>
          <p:cNvPr id="4" name="Picture 3">
            <a:extLst>
              <a:ext uri="{FF2B5EF4-FFF2-40B4-BE49-F238E27FC236}">
                <a16:creationId xmlns:a16="http://schemas.microsoft.com/office/drawing/2014/main" id="{0620743E-E906-785E-4270-314648481E17}"/>
              </a:ext>
            </a:extLst>
          </p:cNvPr>
          <p:cNvPicPr>
            <a:picLocks noChangeAspect="1"/>
          </p:cNvPicPr>
          <p:nvPr/>
        </p:nvPicPr>
        <p:blipFill>
          <a:blip r:embed="rId2"/>
          <a:stretch>
            <a:fillRect/>
          </a:stretch>
        </p:blipFill>
        <p:spPr>
          <a:xfrm>
            <a:off x="736121" y="1686913"/>
            <a:ext cx="9437297" cy="3253147"/>
          </a:xfrm>
          <a:prstGeom prst="rect">
            <a:avLst/>
          </a:prstGeom>
        </p:spPr>
      </p:pic>
    </p:spTree>
    <p:extLst>
      <p:ext uri="{BB962C8B-B14F-4D97-AF65-F5344CB8AC3E}">
        <p14:creationId xmlns:p14="http://schemas.microsoft.com/office/powerpoint/2010/main" val="1504889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0</TotalTime>
  <Words>1472</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Calibri Light</vt:lpstr>
      <vt:lpstr>Mulish</vt:lpstr>
      <vt:lpstr>PT Serif</vt:lpstr>
      <vt:lpstr>Office Theme</vt:lpstr>
      <vt:lpstr>1_Office Theme</vt:lpstr>
      <vt:lpstr>Azure App Services</vt:lpstr>
      <vt:lpstr>AppServices Overview</vt:lpstr>
      <vt:lpstr>What is Azure App Service</vt:lpstr>
      <vt:lpstr>Why use App Service?</vt:lpstr>
      <vt:lpstr>Why use App Service?</vt:lpstr>
      <vt:lpstr>What is App Service Plan </vt:lpstr>
      <vt:lpstr>How to Create App Services in Azure Portal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Services</dc:title>
  <dc:creator>Sabarish Ramesh Kumar Narayanasamy</dc:creator>
  <cp:lastModifiedBy>Sabarish Ramesh Kumar Narayanasamy</cp:lastModifiedBy>
  <cp:revision>1</cp:revision>
  <dcterms:created xsi:type="dcterms:W3CDTF">2023-07-11T04:30:06Z</dcterms:created>
  <dcterms:modified xsi:type="dcterms:W3CDTF">2023-07-11T04:30:35Z</dcterms:modified>
</cp:coreProperties>
</file>