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58" r:id="rId4"/>
    <p:sldId id="259" r:id="rId5"/>
    <p:sldId id="317" r:id="rId6"/>
    <p:sldId id="318" r:id="rId7"/>
    <p:sldId id="319" r:id="rId8"/>
    <p:sldId id="320" r:id="rId9"/>
    <p:sldId id="321" r:id="rId10"/>
    <p:sldId id="322" r:id="rId11"/>
    <p:sldId id="323" r:id="rId12"/>
    <p:sldId id="324" r:id="rId13"/>
    <p:sldId id="325" r:id="rId14"/>
    <p:sldId id="315" r:id="rId15"/>
    <p:sldId id="316"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326" r:id="rId45"/>
    <p:sldId id="297" r:id="rId46"/>
    <p:sldId id="298" r:id="rId47"/>
    <p:sldId id="299" r:id="rId48"/>
    <p:sldId id="300" r:id="rId49"/>
    <p:sldId id="301" r:id="rId50"/>
    <p:sldId id="313" r:id="rId51"/>
    <p:sldId id="302" r:id="rId52"/>
    <p:sldId id="303" r:id="rId53"/>
    <p:sldId id="304" r:id="rId54"/>
    <p:sldId id="305" r:id="rId55"/>
    <p:sldId id="306" r:id="rId56"/>
    <p:sldId id="307" r:id="rId57"/>
    <p:sldId id="308" r:id="rId58"/>
    <p:sldId id="309" r:id="rId59"/>
    <p:sldId id="310" r:id="rId60"/>
    <p:sldId id="311" r:id="rId61"/>
    <p:sldId id="314"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3" d="100"/>
          <a:sy n="63" d="100"/>
        </p:scale>
        <p:origin x="-136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9C3E0F-93B9-4D1A-BBBD-B165CD7993F8}" type="datetimeFigureOut">
              <a:rPr lang="en-US" smtClean="0"/>
              <a:t>3/28/2019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12B00F-90A1-47D3-8A8C-03D530148CD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12B00F-90A1-47D3-8A8C-03D530148CDB}" type="slidenum">
              <a:rPr lang="en-US" smtClean="0"/>
              <a:t>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972446-5712-41D5-B8E2-E088118CB6E5}"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72446-5712-41D5-B8E2-E088118CB6E5}"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72446-5712-41D5-B8E2-E088118CB6E5}"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72446-5712-41D5-B8E2-E088118CB6E5}"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972446-5712-41D5-B8E2-E088118CB6E5}"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972446-5712-41D5-B8E2-E088118CB6E5}" type="datetimeFigureOut">
              <a:rPr lang="en-US" smtClean="0"/>
              <a:pPr/>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972446-5712-41D5-B8E2-E088118CB6E5}" type="datetimeFigureOut">
              <a:rPr lang="en-US" smtClean="0"/>
              <a:pPr/>
              <a:t>3/28/2019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972446-5712-41D5-B8E2-E088118CB6E5}" type="datetimeFigureOut">
              <a:rPr lang="en-US" smtClean="0"/>
              <a:pPr/>
              <a:t>3/28/2019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72446-5712-41D5-B8E2-E088118CB6E5}" type="datetimeFigureOut">
              <a:rPr lang="en-US" smtClean="0"/>
              <a:pPr/>
              <a:t>3/28/2019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72446-5712-41D5-B8E2-E088118CB6E5}" type="datetimeFigureOut">
              <a:rPr lang="en-US" smtClean="0"/>
              <a:pPr/>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72446-5712-41D5-B8E2-E088118CB6E5}" type="datetimeFigureOut">
              <a:rPr lang="en-US" smtClean="0"/>
              <a:pPr/>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59E169-1C17-48AA-BFD1-86FF7BA309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72446-5712-41D5-B8E2-E088118CB6E5}" type="datetimeFigureOut">
              <a:rPr lang="en-US" smtClean="0"/>
              <a:pPr/>
              <a:t>3/28/2019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9E169-1C17-48AA-BFD1-86FF7BA309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smtClean="0"/>
              <a:t>HIBERNATE</a:t>
            </a:r>
            <a:endParaRPr lang="en-US" sz="8800" dirty="0"/>
          </a:p>
        </p:txBody>
      </p:sp>
      <p:sp>
        <p:nvSpPr>
          <p:cNvPr id="3" name="Subtitle 2"/>
          <p:cNvSpPr>
            <a:spLocks noGrp="1"/>
          </p:cNvSpPr>
          <p:nvPr>
            <p:ph type="subTitle" idx="1"/>
          </p:nvPr>
        </p:nvSpPr>
        <p:spPr/>
        <p:txBody>
          <a:bodyPr/>
          <a:lstStyle/>
          <a:p>
            <a:r>
              <a:rPr lang="en-US" dirty="0" smtClean="0"/>
              <a:t>Prepared </a:t>
            </a:r>
            <a:r>
              <a:rPr lang="en-US" dirty="0" err="1" smtClean="0"/>
              <a:t>By:Prof</a:t>
            </a:r>
            <a:r>
              <a:rPr lang="en-US" dirty="0" smtClean="0"/>
              <a:t> </a:t>
            </a:r>
            <a:r>
              <a:rPr lang="en-US" dirty="0" err="1" smtClean="0"/>
              <a:t>Shital</a:t>
            </a:r>
            <a:r>
              <a:rPr lang="en-US" dirty="0" smtClean="0"/>
              <a:t> </a:t>
            </a:r>
            <a:r>
              <a:rPr lang="en-US" dirty="0" err="1" smtClean="0"/>
              <a:t>Pathar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ORM?</a:t>
            </a:r>
            <a:br>
              <a:rPr lang="en-US" b="1" dirty="0" smtClean="0"/>
            </a:br>
            <a:endParaRPr lang="en-US" dirty="0"/>
          </a:p>
        </p:txBody>
      </p:sp>
      <p:sp>
        <p:nvSpPr>
          <p:cNvPr id="3" name="Content Placeholder 2"/>
          <p:cNvSpPr>
            <a:spLocks noGrp="1"/>
          </p:cNvSpPr>
          <p:nvPr>
            <p:ph idx="1"/>
          </p:nvPr>
        </p:nvSpPr>
        <p:spPr/>
        <p:txBody>
          <a:bodyPr/>
          <a:lstStyle/>
          <a:p>
            <a:r>
              <a:rPr lang="en-US" dirty="0" smtClean="0"/>
              <a:t>The </a:t>
            </a:r>
            <a:r>
              <a:rPr lang="en-US" b="1" dirty="0" smtClean="0"/>
              <a:t>O</a:t>
            </a:r>
            <a:r>
              <a:rPr lang="en-US" dirty="0" smtClean="0"/>
              <a:t>bject-</a:t>
            </a:r>
            <a:r>
              <a:rPr lang="en-US" b="1" dirty="0" smtClean="0"/>
              <a:t>R</a:t>
            </a:r>
            <a:r>
              <a:rPr lang="en-US" dirty="0" smtClean="0"/>
              <a:t>elational </a:t>
            </a:r>
            <a:r>
              <a:rPr lang="en-US" b="1" dirty="0" smtClean="0"/>
              <a:t>M</a:t>
            </a:r>
            <a:r>
              <a:rPr lang="en-US" dirty="0" smtClean="0"/>
              <a:t>apping (ORM) is the solution to handle all the above impedance mismatches.</a:t>
            </a:r>
          </a:p>
          <a:p>
            <a:r>
              <a:rPr lang="en-US" dirty="0" smtClean="0"/>
              <a:t>ORM stands for </a:t>
            </a:r>
            <a:r>
              <a:rPr lang="en-US" b="1" dirty="0" smtClean="0"/>
              <a:t>O</a:t>
            </a:r>
            <a:r>
              <a:rPr lang="en-US" dirty="0" smtClean="0"/>
              <a:t>bject-</a:t>
            </a:r>
            <a:r>
              <a:rPr lang="en-US" b="1" dirty="0" smtClean="0"/>
              <a:t>R</a:t>
            </a:r>
            <a:r>
              <a:rPr lang="en-US" dirty="0" smtClean="0"/>
              <a:t>elational </a:t>
            </a:r>
            <a:r>
              <a:rPr lang="en-US" b="1" dirty="0" smtClean="0"/>
              <a:t>M</a:t>
            </a:r>
            <a:r>
              <a:rPr lang="en-US" dirty="0" smtClean="0"/>
              <a:t>apping (ORM) is a programming technique for converting data between relational databases and object oriented programming languages such as Java, C# etc.</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ORM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Let’s business code access objects rather than DB tables.</a:t>
            </a:r>
          </a:p>
          <a:p>
            <a:r>
              <a:rPr lang="en-US" dirty="0" smtClean="0"/>
              <a:t> Hides details of SQL queries from OO logic.</a:t>
            </a:r>
          </a:p>
          <a:p>
            <a:r>
              <a:rPr lang="en-US" dirty="0" smtClean="0"/>
              <a:t> Based on JDBC 'under the hood‘</a:t>
            </a:r>
          </a:p>
          <a:p>
            <a:r>
              <a:rPr lang="en-US" dirty="0" smtClean="0"/>
              <a:t> No need to deal with the database implementation. </a:t>
            </a:r>
          </a:p>
          <a:p>
            <a:r>
              <a:rPr lang="en-US" dirty="0" smtClean="0"/>
              <a:t>Entities based on business concepts rather than database structure.</a:t>
            </a:r>
          </a:p>
          <a:p>
            <a:r>
              <a:rPr lang="en-US" dirty="0" smtClean="0"/>
              <a:t> Transaction management and automatic key generation. </a:t>
            </a:r>
          </a:p>
          <a:p>
            <a:r>
              <a:rPr lang="en-US" dirty="0" smtClean="0"/>
              <a:t> Fast development of application.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solution</a:t>
            </a:r>
            <a:endParaRPr lang="en-US" dirty="0"/>
          </a:p>
        </p:txBody>
      </p:sp>
      <p:sp>
        <p:nvSpPr>
          <p:cNvPr id="3" name="Content Placeholder 2"/>
          <p:cNvSpPr>
            <a:spLocks noGrp="1"/>
          </p:cNvSpPr>
          <p:nvPr>
            <p:ph idx="1"/>
          </p:nvPr>
        </p:nvSpPr>
        <p:spPr/>
        <p:txBody>
          <a:bodyPr>
            <a:normAutofit fontScale="92500"/>
          </a:bodyPr>
          <a:lstStyle/>
          <a:p>
            <a:r>
              <a:rPr lang="en-US" dirty="0" smtClean="0"/>
              <a:t>An API to perform basic CRUD operations on objects of persistent classes.</a:t>
            </a:r>
          </a:p>
          <a:p>
            <a:r>
              <a:rPr lang="en-US" dirty="0" smtClean="0"/>
              <a:t> A language or API to specify queries that refer to classes and properties of classes.</a:t>
            </a:r>
          </a:p>
          <a:p>
            <a:r>
              <a:rPr lang="en-US" dirty="0" smtClean="0"/>
              <a:t> A configurable facility for specifying mapping metadata. </a:t>
            </a:r>
          </a:p>
          <a:p>
            <a:r>
              <a:rPr lang="en-US" dirty="0" smtClean="0"/>
              <a:t>A technique to interact with transactional objects to perform dirty checking, lazy association fetching, and other optimization functions.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ORM Frameworks:</a:t>
            </a:r>
            <a:br>
              <a:rPr lang="en-US" b="1" dirty="0" smtClean="0"/>
            </a:br>
            <a:endParaRPr lang="en-US" dirty="0"/>
          </a:p>
        </p:txBody>
      </p:sp>
      <p:sp>
        <p:nvSpPr>
          <p:cNvPr id="3" name="Content Placeholder 2"/>
          <p:cNvSpPr>
            <a:spLocks noGrp="1"/>
          </p:cNvSpPr>
          <p:nvPr>
            <p:ph idx="1"/>
          </p:nvPr>
        </p:nvSpPr>
        <p:spPr/>
        <p:txBody>
          <a:bodyPr/>
          <a:lstStyle/>
          <a:p>
            <a:r>
              <a:rPr lang="en-US" dirty="0" smtClean="0"/>
              <a:t>Enterprise JavaBeans Entity Beans</a:t>
            </a:r>
          </a:p>
          <a:p>
            <a:r>
              <a:rPr lang="en-US" dirty="0" smtClean="0"/>
              <a:t>Java Data Objects</a:t>
            </a:r>
          </a:p>
          <a:p>
            <a:r>
              <a:rPr lang="en-US" dirty="0" smtClean="0"/>
              <a:t>Castor</a:t>
            </a:r>
          </a:p>
          <a:p>
            <a:r>
              <a:rPr lang="en-US" dirty="0" err="1" smtClean="0"/>
              <a:t>TopLink</a:t>
            </a:r>
            <a:endParaRPr lang="en-US" dirty="0" smtClean="0"/>
          </a:p>
          <a:p>
            <a:r>
              <a:rPr lang="en-US" dirty="0" smtClean="0"/>
              <a:t>Spring DAO</a:t>
            </a:r>
          </a:p>
          <a:p>
            <a:r>
              <a:rPr lang="en-US" dirty="0" smtClean="0"/>
              <a:t>Hibernate</a:t>
            </a:r>
          </a:p>
          <a:p>
            <a:r>
              <a:rPr lang="en-US" dirty="0" smtClean="0"/>
              <a:t>And many more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Why Hibernate and not JDBC? </a:t>
            </a:r>
          </a:p>
        </p:txBody>
      </p:sp>
      <p:sp>
        <p:nvSpPr>
          <p:cNvPr id="265219" name="Rectangle 3"/>
          <p:cNvSpPr>
            <a:spLocks noGrp="1" noChangeArrowheads="1"/>
          </p:cNvSpPr>
          <p:nvPr>
            <p:ph type="body" idx="1"/>
          </p:nvPr>
        </p:nvSpPr>
        <p:spPr/>
        <p:txBody>
          <a:bodyPr/>
          <a:lstStyle/>
          <a:p>
            <a:pPr>
              <a:lnSpc>
                <a:spcPct val="80000"/>
              </a:lnSpc>
            </a:pPr>
            <a:r>
              <a:rPr lang="en-US" sz="2400" dirty="0"/>
              <a:t>JDBC maps Java classes to database tables (and from Java data types to SQL data types)</a:t>
            </a:r>
          </a:p>
          <a:p>
            <a:pPr>
              <a:lnSpc>
                <a:spcPct val="80000"/>
              </a:lnSpc>
              <a:buFont typeface="Wingdings" pitchFamily="2" charset="2"/>
              <a:buNone/>
            </a:pPr>
            <a:endParaRPr lang="en-US" sz="2400" dirty="0"/>
          </a:p>
          <a:p>
            <a:pPr>
              <a:lnSpc>
                <a:spcPct val="80000"/>
              </a:lnSpc>
            </a:pPr>
            <a:r>
              <a:rPr lang="en-US" sz="2400" dirty="0">
                <a:solidFill>
                  <a:srgbClr val="0070C0"/>
                </a:solidFill>
              </a:rPr>
              <a:t>Hibernate automatically generates the SQL queries.</a:t>
            </a:r>
          </a:p>
          <a:p>
            <a:pPr>
              <a:lnSpc>
                <a:spcPct val="80000"/>
              </a:lnSpc>
              <a:buFont typeface="Wingdings" pitchFamily="2" charset="2"/>
              <a:buNone/>
            </a:pPr>
            <a:endParaRPr lang="en-US" sz="2400" dirty="0"/>
          </a:p>
          <a:p>
            <a:pPr>
              <a:lnSpc>
                <a:spcPct val="80000"/>
              </a:lnSpc>
            </a:pPr>
            <a:r>
              <a:rPr lang="en-US" sz="2400" dirty="0">
                <a:solidFill>
                  <a:srgbClr val="0070C0"/>
                </a:solidFill>
              </a:rPr>
              <a:t>Hibernate provides data query and retrieval facilitie</a:t>
            </a:r>
            <a:r>
              <a:rPr lang="en-US" sz="2400" dirty="0"/>
              <a:t>s and </a:t>
            </a:r>
            <a:r>
              <a:rPr lang="en-US" sz="2400" dirty="0">
                <a:solidFill>
                  <a:srgbClr val="0070C0"/>
                </a:solidFill>
              </a:rPr>
              <a:t>can significantly reduce development time otherwise spent with manual data handling in SQL and JDBC. </a:t>
            </a:r>
          </a:p>
          <a:p>
            <a:pPr>
              <a:lnSpc>
                <a:spcPct val="80000"/>
              </a:lnSpc>
              <a:buFont typeface="Wingdings" pitchFamily="2" charset="2"/>
              <a:buNone/>
            </a:pPr>
            <a:endParaRPr lang="en-US" sz="2400" dirty="0"/>
          </a:p>
          <a:p>
            <a:pPr>
              <a:lnSpc>
                <a:spcPct val="80000"/>
              </a:lnSpc>
            </a:pPr>
            <a:r>
              <a:rPr lang="en-US" sz="2400" dirty="0">
                <a:solidFill>
                  <a:srgbClr val="0070C0"/>
                </a:solidFill>
              </a:rPr>
              <a:t>Makes an application portable to all SQL databases.</a:t>
            </a:r>
          </a:p>
        </p:txBody>
      </p:sp>
      <p:sp>
        <p:nvSpPr>
          <p:cNvPr id="5" name="TextBox 4"/>
          <p:cNvSpPr txBox="1"/>
          <p:nvPr/>
        </p:nvSpPr>
        <p:spPr>
          <a:xfrm>
            <a:off x="762000" y="5486400"/>
            <a:ext cx="7772400" cy="461665"/>
          </a:xfrm>
          <a:prstGeom prst="rect">
            <a:avLst/>
          </a:prstGeom>
          <a:noFill/>
        </p:spPr>
        <p:txBody>
          <a:bodyPr wrap="square" rtlCol="0">
            <a:spAutoFit/>
          </a:bodyPr>
          <a:lstStyle/>
          <a:p>
            <a:r>
              <a:rPr lang="en-US" sz="2400" dirty="0" smtClean="0"/>
              <a:t>These are some advantages of hibernate.</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sz="4000"/>
              <a:t>Hibernate vs. JDBC (an example)</a:t>
            </a:r>
          </a:p>
        </p:txBody>
      </p:sp>
      <p:sp>
        <p:nvSpPr>
          <p:cNvPr id="246787" name="Rectangle 3"/>
          <p:cNvSpPr>
            <a:spLocks noGrp="1" noChangeArrowheads="1"/>
          </p:cNvSpPr>
          <p:nvPr>
            <p:ph type="body" idx="1"/>
          </p:nvPr>
        </p:nvSpPr>
        <p:spPr/>
        <p:txBody>
          <a:bodyPr/>
          <a:lstStyle/>
          <a:p>
            <a:r>
              <a:rPr lang="en-US" sz="2800" i="1" dirty="0"/>
              <a:t>JDBC </a:t>
            </a:r>
            <a:r>
              <a:rPr lang="en-US" sz="2800" i="1" dirty="0" err="1"/>
              <a:t>tuple</a:t>
            </a:r>
            <a:r>
              <a:rPr lang="en-US" sz="2800" i="1" dirty="0"/>
              <a:t> insertion</a:t>
            </a:r>
            <a:r>
              <a:rPr lang="en-US" sz="2800" dirty="0"/>
              <a:t> –</a:t>
            </a:r>
          </a:p>
          <a:p>
            <a:pPr>
              <a:buFont typeface="Wingdings" pitchFamily="2" charset="2"/>
              <a:buNone/>
            </a:pPr>
            <a:r>
              <a:rPr lang="en-US" sz="2800" dirty="0"/>
              <a:t>	</a:t>
            </a:r>
            <a:r>
              <a:rPr lang="en-US" sz="2800" dirty="0" err="1"/>
              <a:t>st.executeUpdate</a:t>
            </a:r>
            <a:r>
              <a:rPr lang="en-US" sz="2800" dirty="0"/>
              <a:t>(“INSERT INTO book VALUES(“Harry </a:t>
            </a:r>
            <a:r>
              <a:rPr lang="en-US" sz="2800" dirty="0" err="1"/>
              <a:t>Potter”,”J.K.Rowling</a:t>
            </a:r>
            <a:r>
              <a:rPr lang="en-US" sz="2800" dirty="0"/>
              <a:t>”));</a:t>
            </a:r>
          </a:p>
          <a:p>
            <a:pPr>
              <a:buFont typeface="Wingdings" pitchFamily="2" charset="2"/>
              <a:buNone/>
            </a:pPr>
            <a:endParaRPr lang="en-US" sz="2800" dirty="0"/>
          </a:p>
          <a:p>
            <a:r>
              <a:rPr lang="en-US" sz="2800" i="1" dirty="0"/>
              <a:t>Hibernate </a:t>
            </a:r>
            <a:r>
              <a:rPr lang="en-US" sz="2800" i="1" dirty="0" err="1"/>
              <a:t>tuple</a:t>
            </a:r>
            <a:r>
              <a:rPr lang="en-US" sz="2800" i="1" dirty="0"/>
              <a:t> insertion</a:t>
            </a:r>
            <a:r>
              <a:rPr lang="en-US" sz="2800" dirty="0"/>
              <a:t> –</a:t>
            </a:r>
          </a:p>
          <a:p>
            <a:pPr>
              <a:buFont typeface="Wingdings" pitchFamily="2" charset="2"/>
              <a:buNone/>
            </a:pPr>
            <a:r>
              <a:rPr lang="en-US" sz="2800" dirty="0"/>
              <a:t>	 </a:t>
            </a:r>
            <a:r>
              <a:rPr lang="en-US" sz="2800" dirty="0" err="1"/>
              <a:t>session.save</a:t>
            </a:r>
            <a:r>
              <a:rPr lang="en-US" sz="2800" dirty="0"/>
              <a:t>(book1);</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Hibernate - Overview</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Hibernate is an Object-Relational Mapping(ORM) solution for JAVA and it raised as an open source persistent framework created by Gavin King in 2001. It is a powerful, high performance Object-Relational Persistence and Query service for any Java Application.</a:t>
            </a:r>
          </a:p>
          <a:p>
            <a:r>
              <a:rPr lang="en-US" dirty="0" smtClean="0"/>
              <a:t>Hibernate maps Java classes to database tables and from Java data types to SQL data types and relieve the developer from 95% of common data persistence related programming tasks.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733800"/>
            <a:ext cx="8229600" cy="2392363"/>
          </a:xfrm>
        </p:spPr>
        <p:txBody>
          <a:bodyPr/>
          <a:lstStyle/>
          <a:p>
            <a:r>
              <a:rPr lang="en-US" dirty="0" smtClean="0"/>
              <a:t>Hibernate sits between traditional Java objects and database server to handle all the work in persisting those objects based on the appropriate O/R mechanisms and patterns.</a:t>
            </a:r>
            <a:endParaRPr lang="en-US" dirty="0"/>
          </a:p>
        </p:txBody>
      </p:sp>
      <p:pic>
        <p:nvPicPr>
          <p:cNvPr id="1027" name="Picture 3" descr="C:\Users\DELL\Desktop\hib img\Capture.PNG"/>
          <p:cNvPicPr>
            <a:picLocks noChangeAspect="1" noChangeArrowheads="1"/>
          </p:cNvPicPr>
          <p:nvPr/>
        </p:nvPicPr>
        <p:blipFill>
          <a:blip r:embed="rId2"/>
          <a:srcRect/>
          <a:stretch>
            <a:fillRect/>
          </a:stretch>
        </p:blipFill>
        <p:spPr bwMode="auto">
          <a:xfrm>
            <a:off x="457200" y="228600"/>
            <a:ext cx="8305800" cy="33528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Hibernate Advantages:</a:t>
            </a:r>
            <a:br>
              <a:rPr lang="en-US" b="1" dirty="0" smtClean="0"/>
            </a:br>
            <a:endParaRPr lang="en-US" dirty="0"/>
          </a:p>
        </p:txBody>
      </p:sp>
      <p:sp>
        <p:nvSpPr>
          <p:cNvPr id="3" name="Content Placeholder 2"/>
          <p:cNvSpPr>
            <a:spLocks noGrp="1"/>
          </p:cNvSpPr>
          <p:nvPr>
            <p:ph idx="1"/>
          </p:nvPr>
        </p:nvSpPr>
        <p:spPr>
          <a:xfrm>
            <a:off x="381000" y="1219200"/>
            <a:ext cx="8305800" cy="4906963"/>
          </a:xfrm>
        </p:spPr>
        <p:txBody>
          <a:bodyPr>
            <a:normAutofit fontScale="77500" lnSpcReduction="20000"/>
          </a:bodyPr>
          <a:lstStyle/>
          <a:p>
            <a:r>
              <a:rPr lang="en-US" dirty="0" smtClean="0"/>
              <a:t>Hibernate takes care of </a:t>
            </a:r>
            <a:r>
              <a:rPr lang="en-US" dirty="0" smtClean="0">
                <a:solidFill>
                  <a:srgbClr val="FF0000"/>
                </a:solidFill>
              </a:rPr>
              <a:t>mapping Java classes to database tables using XML files </a:t>
            </a:r>
            <a:r>
              <a:rPr lang="en-US" dirty="0" smtClean="0"/>
              <a:t>and without writing any line of code.</a:t>
            </a:r>
          </a:p>
          <a:p>
            <a:r>
              <a:rPr lang="en-US" dirty="0" smtClean="0"/>
              <a:t>Provides </a:t>
            </a:r>
            <a:r>
              <a:rPr lang="en-US" dirty="0" smtClean="0">
                <a:solidFill>
                  <a:srgbClr val="FF0000"/>
                </a:solidFill>
              </a:rPr>
              <a:t>simple APIs for storing and retrieving Java objects </a:t>
            </a:r>
            <a:r>
              <a:rPr lang="en-US" dirty="0" smtClean="0"/>
              <a:t>directly to and from the database.</a:t>
            </a:r>
          </a:p>
          <a:p>
            <a:r>
              <a:rPr lang="en-US" dirty="0" smtClean="0"/>
              <a:t>If there is change in Database or in any table then the only need to </a:t>
            </a:r>
            <a:r>
              <a:rPr lang="en-US" dirty="0" smtClean="0">
                <a:solidFill>
                  <a:srgbClr val="FF0000"/>
                </a:solidFill>
              </a:rPr>
              <a:t>change XML file </a:t>
            </a:r>
            <a:r>
              <a:rPr lang="en-US" dirty="0" smtClean="0"/>
              <a:t>properties.</a:t>
            </a:r>
          </a:p>
          <a:p>
            <a:r>
              <a:rPr lang="en-US" dirty="0" smtClean="0">
                <a:solidFill>
                  <a:srgbClr val="FF0000"/>
                </a:solidFill>
              </a:rPr>
              <a:t>Abstract</a:t>
            </a:r>
            <a:r>
              <a:rPr lang="en-US" dirty="0" smtClean="0"/>
              <a:t> away the unfamiliar SQL types and provide us to work around familiar Java Objects.</a:t>
            </a:r>
          </a:p>
          <a:p>
            <a:r>
              <a:rPr lang="en-US" dirty="0" smtClean="0"/>
              <a:t>Hibernate does </a:t>
            </a:r>
            <a:r>
              <a:rPr lang="en-US" dirty="0" smtClean="0">
                <a:solidFill>
                  <a:srgbClr val="FF0000"/>
                </a:solidFill>
              </a:rPr>
              <a:t>not require an application server </a:t>
            </a:r>
            <a:r>
              <a:rPr lang="en-US" dirty="0" smtClean="0"/>
              <a:t>to operate.</a:t>
            </a:r>
          </a:p>
          <a:p>
            <a:r>
              <a:rPr lang="en-US" dirty="0" smtClean="0">
                <a:solidFill>
                  <a:srgbClr val="FF0000"/>
                </a:solidFill>
              </a:rPr>
              <a:t>Manipulates Complex associations </a:t>
            </a:r>
            <a:r>
              <a:rPr lang="en-US" dirty="0" smtClean="0"/>
              <a:t>of objects of your database.</a:t>
            </a:r>
          </a:p>
          <a:p>
            <a:r>
              <a:rPr lang="en-US" dirty="0" smtClean="0">
                <a:solidFill>
                  <a:srgbClr val="FF0000"/>
                </a:solidFill>
              </a:rPr>
              <a:t>Minimize database access </a:t>
            </a:r>
            <a:r>
              <a:rPr lang="en-US" dirty="0" smtClean="0"/>
              <a:t>with smart fetching strategies.</a:t>
            </a:r>
          </a:p>
          <a:p>
            <a:r>
              <a:rPr lang="en-US" dirty="0" smtClean="0"/>
              <a:t>Provides </a:t>
            </a:r>
            <a:r>
              <a:rPr lang="en-US" dirty="0" smtClean="0">
                <a:solidFill>
                  <a:srgbClr val="FF0000"/>
                </a:solidFill>
              </a:rPr>
              <a:t>Simple querying of data</a:t>
            </a:r>
            <a:r>
              <a:rPr lang="en-US" dirty="0" smtClean="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Supported Databases: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HSQL Database Engine</a:t>
            </a:r>
          </a:p>
          <a:p>
            <a:r>
              <a:rPr lang="en-US" dirty="0" smtClean="0"/>
              <a:t>DB2/NT</a:t>
            </a:r>
          </a:p>
          <a:p>
            <a:r>
              <a:rPr lang="en-US" dirty="0" err="1" smtClean="0"/>
              <a:t>MySQL</a:t>
            </a:r>
            <a:endParaRPr lang="en-US" dirty="0" smtClean="0"/>
          </a:p>
          <a:p>
            <a:r>
              <a:rPr lang="en-US" dirty="0" err="1" smtClean="0"/>
              <a:t>PostgreSQL</a:t>
            </a:r>
            <a:endParaRPr lang="en-US" dirty="0" smtClean="0"/>
          </a:p>
          <a:p>
            <a:r>
              <a:rPr lang="en-US" dirty="0" err="1" smtClean="0"/>
              <a:t>FrontBase</a:t>
            </a:r>
            <a:endParaRPr lang="en-US" dirty="0" smtClean="0"/>
          </a:p>
          <a:p>
            <a:r>
              <a:rPr lang="en-US" dirty="0" smtClean="0"/>
              <a:t>Oracle</a:t>
            </a:r>
          </a:p>
          <a:p>
            <a:r>
              <a:rPr lang="en-US" dirty="0" smtClean="0"/>
              <a:t>Microsoft SQL Server Database</a:t>
            </a:r>
          </a:p>
          <a:p>
            <a:r>
              <a:rPr lang="en-US" dirty="0" smtClean="0"/>
              <a:t>Sybase SQL Server</a:t>
            </a:r>
          </a:p>
          <a:p>
            <a:r>
              <a:rPr lang="en-US" dirty="0" smtClean="0"/>
              <a:t>Informix Dynamic Server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Hibernate is a high-performance Object/Relational persistence and query service which is licensed under the open source GNU Lesser General Public License (LGPL) and is free to download. </a:t>
            </a:r>
          </a:p>
          <a:p>
            <a:pPr>
              <a:buNone/>
            </a:pPr>
            <a:endParaRPr lang="en-US" dirty="0" smtClean="0"/>
          </a:p>
          <a:p>
            <a:r>
              <a:rPr lang="en-US" dirty="0" smtClean="0"/>
              <a:t>Hibernate not only takes care of the mapping from Java classes to database tables (and from Java data types to SQL data types), but also provides data query and retrieval facilities.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Supported Technologies:</a:t>
            </a:r>
            <a:br>
              <a:rPr lang="en-US" b="1" dirty="0" smtClean="0"/>
            </a:br>
            <a:endParaRPr lang="en-US" dirty="0"/>
          </a:p>
        </p:txBody>
      </p:sp>
      <p:sp>
        <p:nvSpPr>
          <p:cNvPr id="3" name="Content Placeholder 2"/>
          <p:cNvSpPr>
            <a:spLocks noGrp="1"/>
          </p:cNvSpPr>
          <p:nvPr>
            <p:ph idx="1"/>
          </p:nvPr>
        </p:nvSpPr>
        <p:spPr/>
        <p:txBody>
          <a:bodyPr/>
          <a:lstStyle/>
          <a:p>
            <a:r>
              <a:rPr lang="en-US" dirty="0" err="1" smtClean="0"/>
              <a:t>XDoclet</a:t>
            </a:r>
            <a:r>
              <a:rPr lang="en-US" dirty="0" smtClean="0"/>
              <a:t> Spring</a:t>
            </a:r>
          </a:p>
          <a:p>
            <a:r>
              <a:rPr lang="en-US" dirty="0" smtClean="0"/>
              <a:t>J2EE</a:t>
            </a:r>
          </a:p>
          <a:p>
            <a:r>
              <a:rPr lang="en-US" dirty="0" smtClean="0"/>
              <a:t>Eclipse plug-ins</a:t>
            </a:r>
          </a:p>
          <a:p>
            <a:r>
              <a:rPr lang="en-US" dirty="0" smtClean="0"/>
              <a:t>Maven</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Hibernate - Architecture</a:t>
            </a:r>
            <a:br>
              <a:rPr lang="en-US" b="1" dirty="0" smtClean="0"/>
            </a:br>
            <a:endParaRPr lang="en-US" dirty="0"/>
          </a:p>
        </p:txBody>
      </p:sp>
      <p:sp>
        <p:nvSpPr>
          <p:cNvPr id="3" name="Content Placeholder 2"/>
          <p:cNvSpPr>
            <a:spLocks noGrp="1"/>
          </p:cNvSpPr>
          <p:nvPr>
            <p:ph idx="1"/>
          </p:nvPr>
        </p:nvSpPr>
        <p:spPr/>
        <p:txBody>
          <a:bodyPr/>
          <a:lstStyle/>
          <a:p>
            <a:r>
              <a:rPr lang="en-US" dirty="0" smtClean="0"/>
              <a:t>The Hibernate architecture is layered to keep you isolated from having to know the underlying APIs. Hibernate makes use of the database and configuration data to provide persistence services (and persistent objects) to the application.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ELL\Desktop\hib img\A1.PNG"/>
          <p:cNvPicPr>
            <a:picLocks noChangeAspect="1" noChangeArrowheads="1"/>
          </p:cNvPicPr>
          <p:nvPr/>
        </p:nvPicPr>
        <p:blipFill>
          <a:blip r:embed="rId2"/>
          <a:srcRect/>
          <a:stretch>
            <a:fillRect/>
          </a:stretch>
        </p:blipFill>
        <p:spPr bwMode="auto">
          <a:xfrm>
            <a:off x="990600" y="457200"/>
            <a:ext cx="7239000" cy="6019799"/>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detailed view of the Hibernate Application Architecture</a:t>
            </a:r>
            <a:endParaRPr lang="en-US" dirty="0"/>
          </a:p>
        </p:txBody>
      </p:sp>
      <p:pic>
        <p:nvPicPr>
          <p:cNvPr id="3074" name="Picture 2" descr="C:\Users\DELL\Desktop\hib img\A2.PNG"/>
          <p:cNvPicPr>
            <a:picLocks noChangeAspect="1" noChangeArrowheads="1"/>
          </p:cNvPicPr>
          <p:nvPr/>
        </p:nvPicPr>
        <p:blipFill>
          <a:blip r:embed="rId2"/>
          <a:srcRect/>
          <a:stretch>
            <a:fillRect/>
          </a:stretch>
        </p:blipFill>
        <p:spPr bwMode="auto">
          <a:xfrm>
            <a:off x="533400" y="1376363"/>
            <a:ext cx="8000999" cy="5253037"/>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Hibernate uses various existing Java APIs, like JDBC, Java Transaction API(JTA), and Java Naming and Directory Interface (JNDI). </a:t>
            </a:r>
          </a:p>
          <a:p>
            <a:r>
              <a:rPr lang="en-US" dirty="0" smtClean="0"/>
              <a:t>JDBC provides a rudimentary level of abstraction of functionality common to relational databases, allowing almost any database with a JDBC driver to be supported by Hibernate. JNDI and JTA allow Hibernate to be integrated with J2EE application servers.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Configuration Object:</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Configuration object is the first Hibernate object you create in any Hibernate application and usually created only once during application initialization. It represents a configuration or properties file required by the Hibernate. The Configuration object provides two keys components: </a:t>
            </a:r>
          </a:p>
          <a:p>
            <a:r>
              <a:rPr lang="en-US" b="1" dirty="0" smtClean="0"/>
              <a:t>Database Connection:</a:t>
            </a:r>
            <a:r>
              <a:rPr lang="en-US" dirty="0" smtClean="0"/>
              <a:t> This is handled through one or more configuration files supported by Hibernate. These files are </a:t>
            </a:r>
            <a:r>
              <a:rPr lang="en-US" b="1" dirty="0" err="1" smtClean="0"/>
              <a:t>hibernate.properties</a:t>
            </a:r>
            <a:r>
              <a:rPr lang="en-US" dirty="0" smtClean="0"/>
              <a:t> and </a:t>
            </a:r>
            <a:r>
              <a:rPr lang="en-US" b="1" dirty="0" err="1" smtClean="0"/>
              <a:t>hibernate.cfg.xml</a:t>
            </a:r>
            <a:r>
              <a:rPr lang="en-US" dirty="0" smtClean="0"/>
              <a:t>.</a:t>
            </a:r>
          </a:p>
          <a:p>
            <a:r>
              <a:rPr lang="en-US" b="1" dirty="0" smtClean="0"/>
              <a:t>Class Mapping Setup</a:t>
            </a:r>
            <a:endParaRPr lang="en-US" dirty="0" smtClean="0"/>
          </a:p>
          <a:p>
            <a:r>
              <a:rPr lang="en-US" dirty="0" smtClean="0"/>
              <a:t>This component creates the connection between the Java classes and database tables..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SessionFactory</a:t>
            </a:r>
            <a:r>
              <a:rPr lang="en-US" b="1" dirty="0" smtClean="0"/>
              <a:t> Object:</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Configuration object is used to create a </a:t>
            </a:r>
            <a:r>
              <a:rPr lang="en-US" dirty="0" err="1" smtClean="0"/>
              <a:t>SessionFactory</a:t>
            </a:r>
            <a:r>
              <a:rPr lang="en-US" dirty="0" smtClean="0"/>
              <a:t> object which </a:t>
            </a:r>
            <a:r>
              <a:rPr lang="en-US" dirty="0" err="1" smtClean="0"/>
              <a:t>inturn</a:t>
            </a:r>
            <a:r>
              <a:rPr lang="en-US" dirty="0" smtClean="0"/>
              <a:t> configures Hibernate for the application using the supplied configuration file and allows for a Session object to be instantiated. The </a:t>
            </a:r>
            <a:r>
              <a:rPr lang="en-US" dirty="0" err="1" smtClean="0"/>
              <a:t>SessionFactory</a:t>
            </a:r>
            <a:r>
              <a:rPr lang="en-US" dirty="0" smtClean="0"/>
              <a:t> is a thread safe object and used by all the threads of an application.</a:t>
            </a:r>
          </a:p>
          <a:p>
            <a:endParaRPr lang="en-US" dirty="0" smtClean="0"/>
          </a:p>
          <a:p>
            <a:r>
              <a:rPr lang="en-US" dirty="0" smtClean="0"/>
              <a:t>The </a:t>
            </a:r>
            <a:r>
              <a:rPr lang="en-US" dirty="0" err="1" smtClean="0"/>
              <a:t>SessionFactory</a:t>
            </a:r>
            <a:r>
              <a:rPr lang="en-US" dirty="0" smtClean="0"/>
              <a:t> is heavyweight object so usually it is created during application start up and kept for later use. You would need one </a:t>
            </a:r>
            <a:r>
              <a:rPr lang="en-US" dirty="0" err="1" smtClean="0"/>
              <a:t>SessionFactory</a:t>
            </a:r>
            <a:r>
              <a:rPr lang="en-US" dirty="0" smtClean="0"/>
              <a:t> object per database using a separate configuration file. So if you are using multiple databases then you would have to create multiple </a:t>
            </a:r>
            <a:r>
              <a:rPr lang="en-US" dirty="0" err="1" smtClean="0"/>
              <a:t>SessionFactory</a:t>
            </a:r>
            <a:r>
              <a:rPr lang="en-US" dirty="0" smtClean="0"/>
              <a:t> objects.</a:t>
            </a:r>
          </a:p>
          <a:p>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Session Object:</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Session is used to get a physical connection with a database. The Session object is lightweight and designed to be instantiated each time an interaction is needed with the database. Persistent objects are saved and retrieved through a Session object.</a:t>
            </a:r>
          </a:p>
          <a:p>
            <a:endParaRPr lang="en-US" dirty="0" smtClean="0"/>
          </a:p>
          <a:p>
            <a:r>
              <a:rPr lang="en-US" dirty="0" smtClean="0"/>
              <a:t>The session objects should not be kept open for a long time because they are not usually thread safe and they should be created and destroyed them as needed.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Transaction Object:</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Transaction represents a unit of work with the database and most of the RDBMS supports transaction functionality. Transactions in Hibernate are handled by an underlying transaction manager and transaction (from JDBC or JTA).</a:t>
            </a:r>
          </a:p>
          <a:p>
            <a:r>
              <a:rPr lang="en-US" dirty="0" smtClean="0"/>
              <a:t>This is an optional object and Hibernate applications may choose not to use this interface, instead managing transactions in their own application code.</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Query Object:</a:t>
            </a:r>
            <a:br>
              <a:rPr lang="en-US" b="1" dirty="0" smtClean="0"/>
            </a:br>
            <a:endParaRPr lang="en-US" dirty="0"/>
          </a:p>
        </p:txBody>
      </p:sp>
      <p:sp>
        <p:nvSpPr>
          <p:cNvPr id="3" name="Content Placeholder 2"/>
          <p:cNvSpPr>
            <a:spLocks noGrp="1"/>
          </p:cNvSpPr>
          <p:nvPr>
            <p:ph idx="1"/>
          </p:nvPr>
        </p:nvSpPr>
        <p:spPr/>
        <p:txBody>
          <a:bodyPr/>
          <a:lstStyle/>
          <a:p>
            <a:r>
              <a:rPr lang="en-US" dirty="0" smtClean="0"/>
              <a:t>Query objects use SQL or Hibernate Query Language (HQL) string to retrieve data from the database and create objects. A Query instance is used to bind query parameters, limit the number of results returned by the query, and finally to execute the query.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JDBC?</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JDBC stands for </a:t>
            </a:r>
            <a:r>
              <a:rPr lang="en-US" b="1" dirty="0" smtClean="0"/>
              <a:t>Java Database Connectivity</a:t>
            </a:r>
            <a:r>
              <a:rPr lang="en-US" dirty="0" smtClean="0"/>
              <a:t> and provides a set of Java API for accessing the relational databases from Java program. These Java APIs enables Java programs to execute SQL statements and interact with any SQL compliant database.</a:t>
            </a:r>
          </a:p>
          <a:p>
            <a:r>
              <a:rPr lang="en-US" dirty="0" smtClean="0"/>
              <a:t>JDBC provides a flexible architecture to write a database independent application that can run on different platforms and interact with different DBMS without any modification.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Criteria Object:</a:t>
            </a:r>
            <a:br>
              <a:rPr lang="en-US" b="1" dirty="0" smtClean="0"/>
            </a:br>
            <a:endParaRPr lang="en-US" dirty="0"/>
          </a:p>
        </p:txBody>
      </p:sp>
      <p:sp>
        <p:nvSpPr>
          <p:cNvPr id="3" name="Content Placeholder 2"/>
          <p:cNvSpPr>
            <a:spLocks noGrp="1"/>
          </p:cNvSpPr>
          <p:nvPr>
            <p:ph idx="1"/>
          </p:nvPr>
        </p:nvSpPr>
        <p:spPr/>
        <p:txBody>
          <a:bodyPr/>
          <a:lstStyle/>
          <a:p>
            <a:r>
              <a:rPr lang="en-US" dirty="0" smtClean="0"/>
              <a:t>Criteria object are used to create and execute object oriented criteria queries to retrieve objects.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Hibernate - Mapping Types</a:t>
            </a:r>
            <a:br>
              <a:rPr lang="en-US" b="1" dirty="0" smtClean="0"/>
            </a:br>
            <a:endParaRPr lang="en-US" dirty="0"/>
          </a:p>
        </p:txBody>
      </p:sp>
      <p:sp>
        <p:nvSpPr>
          <p:cNvPr id="3" name="Content Placeholder 2"/>
          <p:cNvSpPr>
            <a:spLocks noGrp="1"/>
          </p:cNvSpPr>
          <p:nvPr>
            <p:ph idx="1"/>
          </p:nvPr>
        </p:nvSpPr>
        <p:spPr/>
        <p:txBody>
          <a:bodyPr/>
          <a:lstStyle/>
          <a:p>
            <a:r>
              <a:rPr lang="en-US" dirty="0" smtClean="0"/>
              <a:t>When you prepare a Hibernate mapping document, we have seen that you map Java data types into RDBMS data types. The </a:t>
            </a:r>
            <a:r>
              <a:rPr lang="en-US" b="1" dirty="0" smtClean="0"/>
              <a:t>types</a:t>
            </a:r>
            <a:r>
              <a:rPr lang="en-US" dirty="0" smtClean="0"/>
              <a:t> declared and used in the mapping files are not Java data types; they are not SQL database types either. These types are called Hibernate mapping types, which can translate from Java to SQL data types and vice versa.</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Primitive types:</a:t>
            </a:r>
            <a:br>
              <a:rPr lang="en-US" b="1" dirty="0" smtClean="0"/>
            </a:br>
            <a:endParaRPr lang="en-US" dirty="0"/>
          </a:p>
        </p:txBody>
      </p:sp>
      <p:pic>
        <p:nvPicPr>
          <p:cNvPr id="4098" name="Picture 2" descr="C:\Users\DELL\Desktop\hib img\PM.PNG"/>
          <p:cNvPicPr>
            <a:picLocks noChangeAspect="1" noChangeArrowheads="1"/>
          </p:cNvPicPr>
          <p:nvPr/>
        </p:nvPicPr>
        <p:blipFill>
          <a:blip r:embed="rId2"/>
          <a:srcRect/>
          <a:stretch>
            <a:fillRect/>
          </a:stretch>
        </p:blipFill>
        <p:spPr bwMode="auto">
          <a:xfrm>
            <a:off x="838200" y="985838"/>
            <a:ext cx="7467599" cy="5338762"/>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Date and time types:</a:t>
            </a:r>
            <a:br>
              <a:rPr lang="en-US" b="1" dirty="0" smtClean="0"/>
            </a:br>
            <a:endParaRPr lang="en-US" dirty="0"/>
          </a:p>
        </p:txBody>
      </p:sp>
      <p:pic>
        <p:nvPicPr>
          <p:cNvPr id="5122" name="Picture 2" descr="C:\Users\DELL\Desktop\hib img\PM2.PNG"/>
          <p:cNvPicPr>
            <a:picLocks noChangeAspect="1" noChangeArrowheads="1"/>
          </p:cNvPicPr>
          <p:nvPr/>
        </p:nvPicPr>
        <p:blipFill>
          <a:blip r:embed="rId2"/>
          <a:srcRect/>
          <a:stretch>
            <a:fillRect/>
          </a:stretch>
        </p:blipFill>
        <p:spPr bwMode="auto">
          <a:xfrm>
            <a:off x="533400" y="1752600"/>
            <a:ext cx="8382000" cy="41148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Binary and large object types:</a:t>
            </a:r>
            <a:br>
              <a:rPr lang="en-US" b="1" dirty="0" smtClean="0"/>
            </a:br>
            <a:endParaRPr lang="en-US" dirty="0"/>
          </a:p>
        </p:txBody>
      </p:sp>
      <p:pic>
        <p:nvPicPr>
          <p:cNvPr id="6146" name="Picture 2" descr="C:\Users\DELL\Desktop\hib img\PM3.PNG"/>
          <p:cNvPicPr>
            <a:picLocks noChangeAspect="1" noChangeArrowheads="1"/>
          </p:cNvPicPr>
          <p:nvPr/>
        </p:nvPicPr>
        <p:blipFill>
          <a:blip r:embed="rId2"/>
          <a:srcRect/>
          <a:stretch>
            <a:fillRect/>
          </a:stretch>
        </p:blipFill>
        <p:spPr bwMode="auto">
          <a:xfrm>
            <a:off x="838200" y="1371600"/>
            <a:ext cx="8305800" cy="49530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JDK-related types:</a:t>
            </a:r>
            <a:br>
              <a:rPr lang="en-US" b="1" dirty="0" smtClean="0"/>
            </a:br>
            <a:endParaRPr lang="en-US" dirty="0"/>
          </a:p>
        </p:txBody>
      </p:sp>
      <p:pic>
        <p:nvPicPr>
          <p:cNvPr id="7170" name="Picture 2" descr="C:\Users\DELL\Desktop\hib img\PM3.PNG"/>
          <p:cNvPicPr>
            <a:picLocks noChangeAspect="1" noChangeArrowheads="1"/>
          </p:cNvPicPr>
          <p:nvPr/>
        </p:nvPicPr>
        <p:blipFill>
          <a:blip r:embed="rId2"/>
          <a:srcRect/>
          <a:stretch>
            <a:fillRect/>
          </a:stretch>
        </p:blipFill>
        <p:spPr bwMode="auto">
          <a:xfrm>
            <a:off x="762000" y="990600"/>
            <a:ext cx="7696200" cy="5334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O/R Mapping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Collections Mappings</a:t>
            </a:r>
          </a:p>
          <a:p>
            <a:pPr marL="514350" indent="-514350">
              <a:buFont typeface="+mj-lt"/>
              <a:buAutoNum type="arabicPeriod"/>
            </a:pPr>
            <a:r>
              <a:rPr lang="en-US" b="1" dirty="0" smtClean="0"/>
              <a:t>Association Mappings</a:t>
            </a:r>
          </a:p>
          <a:p>
            <a:pPr marL="514350" indent="-514350">
              <a:buFont typeface="+mj-lt"/>
              <a:buAutoNum type="arabicPeriod"/>
            </a:pPr>
            <a:r>
              <a:rPr lang="en-US" b="1" dirty="0" smtClean="0"/>
              <a:t>Component Mappings</a:t>
            </a:r>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Collections Mappings:</a:t>
            </a:r>
            <a:br>
              <a:rPr lang="en-US" b="1" dirty="0" smtClean="0"/>
            </a:br>
            <a:endParaRPr lang="en-US" dirty="0"/>
          </a:p>
        </p:txBody>
      </p:sp>
      <p:sp>
        <p:nvSpPr>
          <p:cNvPr id="3" name="Content Placeholder 2"/>
          <p:cNvSpPr>
            <a:spLocks noGrp="1"/>
          </p:cNvSpPr>
          <p:nvPr>
            <p:ph idx="1"/>
          </p:nvPr>
        </p:nvSpPr>
        <p:spPr>
          <a:xfrm>
            <a:off x="457200" y="990600"/>
            <a:ext cx="8229600" cy="5410200"/>
          </a:xfrm>
        </p:spPr>
        <p:txBody>
          <a:bodyPr>
            <a:normAutofit fontScale="77500" lnSpcReduction="20000"/>
          </a:bodyPr>
          <a:lstStyle/>
          <a:p>
            <a:r>
              <a:rPr lang="en-US" dirty="0" smtClean="0"/>
              <a:t>If an entity or class has collection of values for a particular variable, then we can map those values using any one of the collection interfaces available in java. Hibernate can persist instances of </a:t>
            </a:r>
          </a:p>
          <a:p>
            <a:pPr lvl="1"/>
            <a:r>
              <a:rPr lang="en-US" b="1" dirty="0" smtClean="0"/>
              <a:t>&gt;</a:t>
            </a:r>
            <a:r>
              <a:rPr lang="en-US" b="1" dirty="0" err="1" smtClean="0"/>
              <a:t>java.util.Map</a:t>
            </a:r>
            <a:endParaRPr lang="en-US" b="1" dirty="0" smtClean="0"/>
          </a:p>
          <a:p>
            <a:pPr lvl="1"/>
            <a:r>
              <a:rPr lang="en-US" b="1" dirty="0" smtClean="0"/>
              <a:t>&gt; </a:t>
            </a:r>
            <a:r>
              <a:rPr lang="en-US" b="1" dirty="0" err="1" smtClean="0"/>
              <a:t>java.util.Set</a:t>
            </a:r>
            <a:endParaRPr lang="en-US" b="1" dirty="0" smtClean="0"/>
          </a:p>
          <a:p>
            <a:pPr lvl="1"/>
            <a:r>
              <a:rPr lang="en-US" b="1" dirty="0" smtClean="0"/>
              <a:t> </a:t>
            </a:r>
            <a:r>
              <a:rPr lang="en-US" b="1" dirty="0" err="1" smtClean="0"/>
              <a:t>java.util.SortedMap</a:t>
            </a:r>
            <a:endParaRPr lang="en-US" b="1" dirty="0" smtClean="0"/>
          </a:p>
          <a:p>
            <a:pPr lvl="1"/>
            <a:r>
              <a:rPr lang="en-US" b="1" dirty="0" smtClean="0"/>
              <a:t>&gt; </a:t>
            </a:r>
            <a:r>
              <a:rPr lang="en-US" b="1" dirty="0" err="1" smtClean="0"/>
              <a:t>java.util.SortedSet</a:t>
            </a:r>
            <a:endParaRPr lang="en-US" b="1" dirty="0" smtClean="0"/>
          </a:p>
          <a:p>
            <a:pPr lvl="1"/>
            <a:r>
              <a:rPr lang="en-US" b="1" dirty="0" smtClean="0"/>
              <a:t>&gt; </a:t>
            </a:r>
            <a:r>
              <a:rPr lang="en-US" b="1" dirty="0" err="1" smtClean="0"/>
              <a:t>java.util.List</a:t>
            </a:r>
            <a:r>
              <a:rPr lang="en-US" dirty="0" smtClean="0"/>
              <a:t>, </a:t>
            </a:r>
          </a:p>
          <a:p>
            <a:pPr lvl="1"/>
            <a:r>
              <a:rPr lang="en-US" dirty="0" smtClean="0"/>
              <a:t> any </a:t>
            </a:r>
            <a:r>
              <a:rPr lang="en-US" b="1" dirty="0" smtClean="0"/>
              <a:t>array</a:t>
            </a:r>
            <a:r>
              <a:rPr lang="en-US" dirty="0" smtClean="0"/>
              <a:t> of persistent entities or values.</a:t>
            </a:r>
          </a:p>
          <a:p>
            <a:pPr lvl="1"/>
            <a:endParaRPr lang="en-US" dirty="0" smtClean="0"/>
          </a:p>
          <a:p>
            <a:r>
              <a:rPr lang="en-US" dirty="0" smtClean="0"/>
              <a:t>If you want to map a user defined collection interfaces which is not directly supported by Hibernate, you need to tell Hibernate about the semantics of your custom collections which is not very easy and not recommend to be used.</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DELL\Desktop\hib img\i1.PNG"/>
          <p:cNvPicPr>
            <a:picLocks noChangeAspect="1" noChangeArrowheads="1"/>
          </p:cNvPicPr>
          <p:nvPr/>
        </p:nvPicPr>
        <p:blipFill>
          <a:blip r:embed="rId2"/>
          <a:srcRect/>
          <a:stretch>
            <a:fillRect/>
          </a:stretch>
        </p:blipFill>
        <p:spPr bwMode="auto">
          <a:xfrm>
            <a:off x="381001" y="0"/>
            <a:ext cx="8077200" cy="66294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Association Mappings:</a:t>
            </a:r>
            <a:br>
              <a:rPr lang="en-US" b="1" dirty="0" smtClean="0"/>
            </a:br>
            <a:endParaRPr lang="en-US" dirty="0"/>
          </a:p>
        </p:txBody>
      </p:sp>
      <p:sp>
        <p:nvSpPr>
          <p:cNvPr id="3" name="Content Placeholder 2"/>
          <p:cNvSpPr>
            <a:spLocks noGrp="1"/>
          </p:cNvSpPr>
          <p:nvPr>
            <p:ph idx="1"/>
          </p:nvPr>
        </p:nvSpPr>
        <p:spPr>
          <a:xfrm>
            <a:off x="457200" y="1600201"/>
            <a:ext cx="8229600" cy="1524000"/>
          </a:xfrm>
        </p:spPr>
        <p:txBody>
          <a:bodyPr>
            <a:normAutofit fontScale="70000" lnSpcReduction="20000"/>
          </a:bodyPr>
          <a:lstStyle/>
          <a:p>
            <a:r>
              <a:rPr lang="en-US" dirty="0" smtClean="0"/>
              <a:t>The mapping of associations between entity classes and the relationships between tables is the soul of ORM. Following are the four ways in which the cardinality of the relationship between the objects can be expressed. An association mapping can be unidirectional as well as bidirectional.</a:t>
            </a:r>
            <a:endParaRPr lang="en-US" dirty="0"/>
          </a:p>
        </p:txBody>
      </p:sp>
      <p:pic>
        <p:nvPicPr>
          <p:cNvPr id="9218" name="Picture 2" descr="C:\Users\DELL\Desktop\hib img\i2.PNG"/>
          <p:cNvPicPr>
            <a:picLocks noChangeAspect="1" noChangeArrowheads="1"/>
          </p:cNvPicPr>
          <p:nvPr/>
        </p:nvPicPr>
        <p:blipFill>
          <a:blip r:embed="rId2"/>
          <a:srcRect/>
          <a:stretch>
            <a:fillRect/>
          </a:stretch>
        </p:blipFill>
        <p:spPr bwMode="auto">
          <a:xfrm>
            <a:off x="152400" y="3200400"/>
            <a:ext cx="8991600" cy="3657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Pros and Cons of JDBC</a:t>
            </a:r>
            <a:br>
              <a:rPr lang="en-US" b="1" dirty="0" smtClean="0"/>
            </a:br>
            <a:endParaRPr lang="en-US" dirty="0"/>
          </a:p>
        </p:txBody>
      </p:sp>
      <p:sp>
        <p:nvSpPr>
          <p:cNvPr id="4" name="Content Placeholder 3"/>
          <p:cNvSpPr>
            <a:spLocks noGrp="1"/>
          </p:cNvSpPr>
          <p:nvPr>
            <p:ph sz="half" idx="1"/>
          </p:nvPr>
        </p:nvSpPr>
        <p:spPr/>
        <p:txBody>
          <a:bodyPr/>
          <a:lstStyle/>
          <a:p>
            <a:r>
              <a:rPr lang="en-US" dirty="0" smtClean="0"/>
              <a:t>Clean and simple SQL processing</a:t>
            </a:r>
          </a:p>
          <a:p>
            <a:r>
              <a:rPr lang="en-US" dirty="0" smtClean="0"/>
              <a:t>Good performance with large data</a:t>
            </a:r>
          </a:p>
          <a:p>
            <a:r>
              <a:rPr lang="en-US" dirty="0" smtClean="0"/>
              <a:t>Very good for small applications</a:t>
            </a:r>
          </a:p>
          <a:p>
            <a:r>
              <a:rPr lang="en-US" dirty="0" smtClean="0"/>
              <a:t>Simple syntax so easy to learn</a:t>
            </a:r>
          </a:p>
          <a:p>
            <a:endParaRPr lang="en-US" dirty="0"/>
          </a:p>
        </p:txBody>
      </p:sp>
      <p:sp>
        <p:nvSpPr>
          <p:cNvPr id="5" name="Content Placeholder 4"/>
          <p:cNvSpPr>
            <a:spLocks noGrp="1"/>
          </p:cNvSpPr>
          <p:nvPr>
            <p:ph sz="half" idx="2"/>
          </p:nvPr>
        </p:nvSpPr>
        <p:spPr/>
        <p:txBody>
          <a:bodyPr/>
          <a:lstStyle/>
          <a:p>
            <a:r>
              <a:rPr lang="en-US" dirty="0" smtClean="0"/>
              <a:t>Complex if it is used in large projects</a:t>
            </a:r>
          </a:p>
          <a:p>
            <a:r>
              <a:rPr lang="en-US" dirty="0" smtClean="0"/>
              <a:t>Large programming overhead</a:t>
            </a:r>
          </a:p>
          <a:p>
            <a:r>
              <a:rPr lang="en-US" dirty="0" smtClean="0"/>
              <a:t>No encapsulation</a:t>
            </a:r>
          </a:p>
          <a:p>
            <a:r>
              <a:rPr lang="en-US" dirty="0" smtClean="0"/>
              <a:t>Hard to implement MVC concept</a:t>
            </a:r>
          </a:p>
          <a:p>
            <a:r>
              <a:rPr lang="en-US" dirty="0" smtClean="0"/>
              <a:t>Query is DBMS specific</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Component Mappings</a:t>
            </a:r>
            <a:br>
              <a:rPr lang="en-US" b="1" dirty="0" smtClean="0"/>
            </a:br>
            <a:endParaRPr lang="en-US" dirty="0"/>
          </a:p>
        </p:txBody>
      </p:sp>
      <p:sp>
        <p:nvSpPr>
          <p:cNvPr id="3" name="Content Placeholder 2"/>
          <p:cNvSpPr>
            <a:spLocks noGrp="1"/>
          </p:cNvSpPr>
          <p:nvPr>
            <p:ph idx="1"/>
          </p:nvPr>
        </p:nvSpPr>
        <p:spPr>
          <a:xfrm>
            <a:off x="457200" y="1600201"/>
            <a:ext cx="8229600" cy="2819400"/>
          </a:xfrm>
        </p:spPr>
        <p:txBody>
          <a:bodyPr>
            <a:normAutofit fontScale="70000" lnSpcReduction="20000"/>
          </a:bodyPr>
          <a:lstStyle/>
          <a:p>
            <a:r>
              <a:rPr lang="en-US" dirty="0" smtClean="0"/>
              <a:t>It is very much possible that an Entity class can have a reference to another class as a member variable. If the referred class does not have it's own life cycle and completely depends on the life cycle of the owning entity class, then the referred class hence therefore is called as the Component class.</a:t>
            </a:r>
          </a:p>
          <a:p>
            <a:r>
              <a:rPr lang="en-US" dirty="0" smtClean="0"/>
              <a:t>The mapping of Collection of Components is also possible in a similar way just as the mapping of regular Collections with minor configuration differences. </a:t>
            </a:r>
          </a:p>
          <a:p>
            <a:endParaRPr lang="en-US" dirty="0"/>
          </a:p>
        </p:txBody>
      </p:sp>
      <p:pic>
        <p:nvPicPr>
          <p:cNvPr id="10242" name="Picture 2" descr="C:\Users\DELL\Desktop\hib img\i3.PNG"/>
          <p:cNvPicPr>
            <a:picLocks noChangeAspect="1" noChangeArrowheads="1"/>
          </p:cNvPicPr>
          <p:nvPr/>
        </p:nvPicPr>
        <p:blipFill>
          <a:blip r:embed="rId2"/>
          <a:srcRect/>
          <a:stretch>
            <a:fillRect/>
          </a:stretch>
        </p:blipFill>
        <p:spPr bwMode="auto">
          <a:xfrm>
            <a:off x="381000" y="4267200"/>
            <a:ext cx="8153400" cy="25908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Hibernate - Annotations</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Hibernate Annotations is the powerful way to provide the metadata for the Object and Relational Table mapping. All the metadata is clubbed into the POJO java file along with the code this helps the user to understand the table structure and POJO simultaneously during the development.</a:t>
            </a:r>
          </a:p>
          <a:p>
            <a:endParaRPr lang="en-US" dirty="0" smtClean="0"/>
          </a:p>
          <a:p>
            <a:r>
              <a:rPr lang="en-US" dirty="0" smtClean="0"/>
              <a:t>If you going to make your application portable to other EJB 3 compliant ORM applications, you must use annotations to represent the mapping information but still if you want greater flexibility then you should go with XML-based mappings.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Environment Setup for Hibernate Annotation</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First of all you would have to make sure that you are using JDK 5.0 otherwise you need to upgrade your JDK to JDK 5.0 to take advantage of the native support for annotations.</a:t>
            </a:r>
          </a:p>
          <a:p>
            <a:endParaRPr lang="en-US" dirty="0" smtClean="0"/>
          </a:p>
          <a:p>
            <a:r>
              <a:rPr lang="en-US" dirty="0" smtClean="0"/>
              <a:t>Second, you will need to install the Hibernate 3.x annotations distribution package, available from the </a:t>
            </a:r>
            <a:r>
              <a:rPr lang="en-US" dirty="0" err="1" smtClean="0"/>
              <a:t>nd</a:t>
            </a:r>
            <a:r>
              <a:rPr lang="en-US" dirty="0" smtClean="0"/>
              <a:t> </a:t>
            </a:r>
            <a:r>
              <a:rPr lang="en-US" dirty="0" smtClean="0"/>
              <a:t>copy </a:t>
            </a:r>
            <a:r>
              <a:rPr lang="en-US" b="1" dirty="0" smtClean="0"/>
              <a:t>hibernate-annotations.jar, lib/hibernate-comons-annotations.jar</a:t>
            </a:r>
            <a:r>
              <a:rPr lang="en-US" dirty="0" smtClean="0"/>
              <a:t> and </a:t>
            </a:r>
            <a:r>
              <a:rPr lang="en-US" b="1" dirty="0" smtClean="0"/>
              <a:t>lib/ejb3-persistence.jar</a:t>
            </a:r>
            <a:r>
              <a:rPr lang="en-US" dirty="0" smtClean="0"/>
              <a:t> from the Hibernate Annotations distribution to your CLASSPATH</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Annotations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@Entity Annotation:</a:t>
            </a:r>
          </a:p>
          <a:p>
            <a:pPr marL="514350" indent="-514350">
              <a:buFont typeface="+mj-lt"/>
              <a:buAutoNum type="arabicPeriod"/>
            </a:pPr>
            <a:r>
              <a:rPr lang="en-US" b="1" dirty="0" smtClean="0"/>
              <a:t>@Table Annotation:</a:t>
            </a:r>
          </a:p>
          <a:p>
            <a:pPr marL="514350" indent="-514350">
              <a:buFont typeface="+mj-lt"/>
              <a:buAutoNum type="arabicPeriod"/>
            </a:pPr>
            <a:r>
              <a:rPr lang="en-US" b="1" dirty="0" smtClean="0"/>
              <a:t>@Id and @</a:t>
            </a:r>
            <a:r>
              <a:rPr lang="en-US" b="1" dirty="0" err="1" smtClean="0"/>
              <a:t>GeneratedValue</a:t>
            </a:r>
            <a:r>
              <a:rPr lang="en-US" b="1" dirty="0" smtClean="0"/>
              <a:t> Annotations:</a:t>
            </a:r>
          </a:p>
          <a:p>
            <a:pPr marL="514350" indent="-514350">
              <a:buFont typeface="+mj-lt"/>
              <a:buAutoNum type="arabicPeriod"/>
            </a:pPr>
            <a:r>
              <a:rPr lang="en-US" b="1" dirty="0" smtClean="0"/>
              <a:t>@Column Annotation:</a:t>
            </a:r>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381000"/>
            <a:ext cx="8305800" cy="5745163"/>
          </a:xfrm>
        </p:spPr>
        <p:txBody>
          <a:bodyPr>
            <a:normAutofit fontScale="40000" lnSpcReduction="20000"/>
          </a:bodyPr>
          <a:lstStyle/>
          <a:p>
            <a:pPr fontAlgn="base"/>
            <a:r>
              <a:rPr lang="en-US" dirty="0" smtClean="0"/>
              <a:t>@Entity</a:t>
            </a:r>
          </a:p>
          <a:p>
            <a:pPr fontAlgn="base">
              <a:buNone/>
            </a:pPr>
            <a:r>
              <a:rPr lang="en-US" dirty="0" smtClean="0"/>
              <a:t>@</a:t>
            </a:r>
            <a:r>
              <a:rPr lang="en-US" dirty="0" err="1" smtClean="0"/>
              <a:t>org.hibernate.annotations.Entity</a:t>
            </a:r>
            <a:r>
              <a:rPr lang="en-US" dirty="0" smtClean="0"/>
              <a:t>(</a:t>
            </a:r>
            <a:r>
              <a:rPr lang="en-US" dirty="0" err="1" smtClean="0"/>
              <a:t>optimisticLock</a:t>
            </a:r>
            <a:r>
              <a:rPr lang="en-US" dirty="0" smtClean="0"/>
              <a:t> = </a:t>
            </a:r>
            <a:r>
              <a:rPr lang="en-US" dirty="0" err="1" smtClean="0"/>
              <a:t>OptimisticLockType.ALL</a:t>
            </a:r>
            <a:r>
              <a:rPr lang="en-US" dirty="0" smtClean="0"/>
              <a:t>)</a:t>
            </a:r>
          </a:p>
          <a:p>
            <a:pPr fontAlgn="base">
              <a:buNone/>
            </a:pPr>
            <a:r>
              <a:rPr lang="en-US" dirty="0" smtClean="0"/>
              <a:t>@Table(name = "Employee", </a:t>
            </a:r>
            <a:r>
              <a:rPr lang="en-US" dirty="0" err="1" smtClean="0"/>
              <a:t>uniqueConstraints</a:t>
            </a:r>
            <a:r>
              <a:rPr lang="en-US" dirty="0" smtClean="0"/>
              <a:t> = {</a:t>
            </a:r>
          </a:p>
          <a:p>
            <a:pPr fontAlgn="base">
              <a:buNone/>
            </a:pPr>
            <a:r>
              <a:rPr lang="en-US" dirty="0" smtClean="0"/>
              <a:t>        @</a:t>
            </a:r>
            <a:r>
              <a:rPr lang="en-US" dirty="0" err="1" smtClean="0"/>
              <a:t>UniqueConstraint</a:t>
            </a:r>
            <a:r>
              <a:rPr lang="en-US" dirty="0" smtClean="0"/>
              <a:t>(</a:t>
            </a:r>
            <a:r>
              <a:rPr lang="en-US" dirty="0" err="1" smtClean="0"/>
              <a:t>columnNames</a:t>
            </a:r>
            <a:r>
              <a:rPr lang="en-US" dirty="0" smtClean="0"/>
              <a:t> = "ID"),</a:t>
            </a:r>
          </a:p>
          <a:p>
            <a:pPr fontAlgn="base">
              <a:buNone/>
            </a:pPr>
            <a:r>
              <a:rPr lang="en-US" dirty="0" smtClean="0"/>
              <a:t>        @</a:t>
            </a:r>
            <a:r>
              <a:rPr lang="en-US" dirty="0" err="1" smtClean="0"/>
              <a:t>UniqueConstraint</a:t>
            </a:r>
            <a:r>
              <a:rPr lang="en-US" dirty="0" smtClean="0"/>
              <a:t>(</a:t>
            </a:r>
            <a:r>
              <a:rPr lang="en-US" dirty="0" err="1" smtClean="0"/>
              <a:t>columnNames</a:t>
            </a:r>
            <a:r>
              <a:rPr lang="en-US" dirty="0" smtClean="0"/>
              <a:t> = "EMAIL") })</a:t>
            </a:r>
          </a:p>
          <a:p>
            <a:pPr fontAlgn="base">
              <a:buNone/>
            </a:pPr>
            <a:r>
              <a:rPr lang="en-US" dirty="0" smtClean="0"/>
              <a:t>public class </a:t>
            </a:r>
            <a:r>
              <a:rPr lang="en-US" dirty="0" err="1" smtClean="0"/>
              <a:t>EmployeeEntity</a:t>
            </a:r>
            <a:r>
              <a:rPr lang="en-US" dirty="0" smtClean="0"/>
              <a:t> implements </a:t>
            </a:r>
            <a:r>
              <a:rPr lang="en-US" dirty="0" err="1" smtClean="0"/>
              <a:t>Serializable</a:t>
            </a:r>
            <a:r>
              <a:rPr lang="en-US" dirty="0" smtClean="0"/>
              <a:t> {</a:t>
            </a:r>
          </a:p>
          <a:p>
            <a:pPr fontAlgn="base">
              <a:buNone/>
            </a:pPr>
            <a:r>
              <a:rPr lang="en-US" dirty="0" smtClean="0"/>
              <a:t> </a:t>
            </a:r>
          </a:p>
          <a:p>
            <a:pPr fontAlgn="base">
              <a:buNone/>
            </a:pPr>
            <a:r>
              <a:rPr lang="en-US" dirty="0" smtClean="0"/>
              <a:t>    private static final long </a:t>
            </a:r>
            <a:r>
              <a:rPr lang="en-US" dirty="0" err="1" smtClean="0"/>
              <a:t>serialVersionUID</a:t>
            </a:r>
            <a:r>
              <a:rPr lang="en-US" dirty="0" smtClean="0"/>
              <a:t> = -1798070786993154676L;</a:t>
            </a:r>
          </a:p>
          <a:p>
            <a:pPr fontAlgn="base">
              <a:buNone/>
            </a:pPr>
            <a:r>
              <a:rPr lang="en-US" dirty="0" smtClean="0"/>
              <a:t> </a:t>
            </a:r>
          </a:p>
          <a:p>
            <a:pPr fontAlgn="base">
              <a:buNone/>
            </a:pPr>
            <a:r>
              <a:rPr lang="en-US" dirty="0" smtClean="0"/>
              <a:t>    @Id</a:t>
            </a:r>
          </a:p>
          <a:p>
            <a:pPr fontAlgn="base">
              <a:buNone/>
            </a:pPr>
            <a:r>
              <a:rPr lang="en-US" dirty="0" smtClean="0"/>
              <a:t>    @</a:t>
            </a:r>
            <a:r>
              <a:rPr lang="en-US" dirty="0" err="1" smtClean="0"/>
              <a:t>GeneratedValue</a:t>
            </a:r>
            <a:r>
              <a:rPr lang="en-US" dirty="0" smtClean="0"/>
              <a:t>(strategy = </a:t>
            </a:r>
            <a:r>
              <a:rPr lang="en-US" dirty="0" err="1" smtClean="0"/>
              <a:t>GenerationType.IDENTITY</a:t>
            </a:r>
            <a:r>
              <a:rPr lang="en-US" dirty="0" smtClean="0"/>
              <a:t>)</a:t>
            </a:r>
          </a:p>
          <a:p>
            <a:pPr fontAlgn="base">
              <a:buNone/>
            </a:pPr>
            <a:r>
              <a:rPr lang="en-US" dirty="0" smtClean="0"/>
              <a:t>    @Column(name = "ID", unique = true, </a:t>
            </a:r>
            <a:r>
              <a:rPr lang="en-US" dirty="0" err="1" smtClean="0"/>
              <a:t>nullable</a:t>
            </a:r>
            <a:r>
              <a:rPr lang="en-US" dirty="0" smtClean="0"/>
              <a:t> = false)</a:t>
            </a:r>
          </a:p>
          <a:p>
            <a:pPr fontAlgn="base">
              <a:buNone/>
            </a:pPr>
            <a:r>
              <a:rPr lang="en-US" dirty="0" smtClean="0"/>
              <a:t>    private Integer </a:t>
            </a:r>
            <a:r>
              <a:rPr lang="en-US" dirty="0" err="1" smtClean="0"/>
              <a:t>employeeId</a:t>
            </a:r>
            <a:r>
              <a:rPr lang="en-US" dirty="0" smtClean="0"/>
              <a:t>;</a:t>
            </a:r>
          </a:p>
          <a:p>
            <a:pPr fontAlgn="base">
              <a:buNone/>
            </a:pPr>
            <a:r>
              <a:rPr lang="en-US" dirty="0" smtClean="0"/>
              <a:t> </a:t>
            </a:r>
          </a:p>
          <a:p>
            <a:pPr fontAlgn="base">
              <a:buNone/>
            </a:pPr>
            <a:r>
              <a:rPr lang="en-US" dirty="0" smtClean="0"/>
              <a:t>    @Column(name = "EMAIL", unique = true, </a:t>
            </a:r>
            <a:r>
              <a:rPr lang="en-US" dirty="0" err="1" smtClean="0"/>
              <a:t>nullable</a:t>
            </a:r>
            <a:r>
              <a:rPr lang="en-US" dirty="0" smtClean="0"/>
              <a:t> = false, length = 100)</a:t>
            </a:r>
          </a:p>
          <a:p>
            <a:pPr fontAlgn="base">
              <a:buNone/>
            </a:pPr>
            <a:r>
              <a:rPr lang="en-US" dirty="0" smtClean="0"/>
              <a:t>    private String email;</a:t>
            </a:r>
          </a:p>
          <a:p>
            <a:pPr fontAlgn="base">
              <a:buNone/>
            </a:pPr>
            <a:r>
              <a:rPr lang="en-US" dirty="0" smtClean="0"/>
              <a:t> </a:t>
            </a:r>
          </a:p>
          <a:p>
            <a:pPr fontAlgn="base">
              <a:buNone/>
            </a:pPr>
            <a:r>
              <a:rPr lang="en-US" dirty="0" smtClean="0"/>
              <a:t>    @Column(name = "FIRST_NAME", unique = false, </a:t>
            </a:r>
            <a:r>
              <a:rPr lang="en-US" dirty="0" err="1" smtClean="0"/>
              <a:t>nullable</a:t>
            </a:r>
            <a:r>
              <a:rPr lang="en-US" dirty="0" smtClean="0"/>
              <a:t> = false, length = 100)</a:t>
            </a:r>
          </a:p>
          <a:p>
            <a:pPr fontAlgn="base">
              <a:buNone/>
            </a:pPr>
            <a:r>
              <a:rPr lang="en-US" dirty="0" smtClean="0"/>
              <a:t>    private String </a:t>
            </a:r>
            <a:r>
              <a:rPr lang="en-US" dirty="0" err="1" smtClean="0"/>
              <a:t>firstName</a:t>
            </a:r>
            <a:r>
              <a:rPr lang="en-US" dirty="0" smtClean="0"/>
              <a:t>;</a:t>
            </a:r>
          </a:p>
          <a:p>
            <a:pPr fontAlgn="base">
              <a:buNone/>
            </a:pPr>
            <a:r>
              <a:rPr lang="en-US" dirty="0" smtClean="0"/>
              <a:t> </a:t>
            </a:r>
          </a:p>
          <a:p>
            <a:pPr fontAlgn="base">
              <a:buNone/>
            </a:pPr>
            <a:r>
              <a:rPr lang="en-US" dirty="0" smtClean="0"/>
              <a:t>    @Column(name = "LAST_NAME", unique = false, </a:t>
            </a:r>
            <a:r>
              <a:rPr lang="en-US" dirty="0" err="1" smtClean="0"/>
              <a:t>nullable</a:t>
            </a:r>
            <a:r>
              <a:rPr lang="en-US" dirty="0" smtClean="0"/>
              <a:t> = false, length = 100)</a:t>
            </a:r>
          </a:p>
          <a:p>
            <a:pPr fontAlgn="base">
              <a:buNone/>
            </a:pPr>
            <a:r>
              <a:rPr lang="en-US" dirty="0" smtClean="0"/>
              <a:t>    private String </a:t>
            </a:r>
            <a:r>
              <a:rPr lang="en-US" dirty="0" err="1" smtClean="0"/>
              <a:t>lastName</a:t>
            </a:r>
            <a:r>
              <a:rPr lang="en-US" dirty="0" smtClean="0"/>
              <a:t>;</a:t>
            </a:r>
          </a:p>
          <a:p>
            <a:pPr fontAlgn="base">
              <a:buNone/>
            </a:pPr>
            <a:r>
              <a:rPr lang="en-US" dirty="0" smtClean="0"/>
              <a:t> </a:t>
            </a:r>
          </a:p>
          <a:p>
            <a:pPr fontAlgn="base">
              <a:buNone/>
            </a:pPr>
            <a:r>
              <a:rPr lang="en-US" dirty="0" smtClean="0"/>
              <a:t>    // </a:t>
            </a:r>
            <a:r>
              <a:rPr lang="en-US" dirty="0" err="1" smtClean="0"/>
              <a:t>Accessors</a:t>
            </a:r>
            <a:r>
              <a:rPr lang="en-US" dirty="0" smtClean="0"/>
              <a:t> and </a:t>
            </a:r>
            <a:r>
              <a:rPr lang="en-US" dirty="0" err="1" smtClean="0"/>
              <a:t>mutators</a:t>
            </a:r>
            <a:r>
              <a:rPr lang="en-US" dirty="0" smtClean="0"/>
              <a:t> for all four fields</a:t>
            </a:r>
          </a:p>
          <a:p>
            <a:pPr fontAlgn="base">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@Entity Annotation:</a:t>
            </a:r>
            <a:br>
              <a:rPr lang="en-US" b="1" dirty="0" smtClean="0"/>
            </a:br>
            <a:endParaRPr lang="en-US" dirty="0"/>
          </a:p>
        </p:txBody>
      </p:sp>
      <p:sp>
        <p:nvSpPr>
          <p:cNvPr id="3" name="Content Placeholder 2"/>
          <p:cNvSpPr>
            <a:spLocks noGrp="1"/>
          </p:cNvSpPr>
          <p:nvPr>
            <p:ph idx="1"/>
          </p:nvPr>
        </p:nvSpPr>
        <p:spPr/>
        <p:txBody>
          <a:bodyPr/>
          <a:lstStyle/>
          <a:p>
            <a:r>
              <a:rPr lang="en-US" dirty="0" smtClean="0"/>
              <a:t>We use the @Entity annotation to the particular class which marks that class as an entity bean.</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@Table Annotation:</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The @Table annotation allows you to specify the details of the table that will be used to persist the entity in the database.</a:t>
            </a:r>
          </a:p>
          <a:p>
            <a:r>
              <a:rPr lang="en-US" dirty="0" smtClean="0"/>
              <a:t>The @Table annotation provides four attributes, allowing you to override the name of the table, its catalogue, and its schema, and enforce unique constraints on columns in the table. </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@Id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Each entity bean will have a primary key, which you annotate on the class with the </a:t>
            </a:r>
            <a:r>
              <a:rPr lang="en-US" b="1" dirty="0" smtClean="0"/>
              <a:t>@Id</a:t>
            </a:r>
            <a:r>
              <a:rPr lang="en-US" dirty="0" smtClean="0"/>
              <a:t> annotation. The primary key can be a single field or a combination of multiple fields depending on your table structure.</a:t>
            </a:r>
          </a:p>
          <a:p>
            <a:endParaRPr lang="en-US" dirty="0" smtClean="0"/>
          </a:p>
          <a:p>
            <a:r>
              <a:rPr lang="en-US" dirty="0" smtClean="0"/>
              <a:t>By default, the @Id annotation will automatically determine the most appropriate primary key generation strategy to be used but you can override this by applying the </a:t>
            </a:r>
            <a:r>
              <a:rPr lang="en-US" b="1" dirty="0" smtClean="0"/>
              <a:t>@</a:t>
            </a:r>
            <a:r>
              <a:rPr lang="en-US" b="1" dirty="0" err="1" smtClean="0"/>
              <a:t>GeneratedValue</a:t>
            </a:r>
            <a:r>
              <a:rPr lang="en-US" dirty="0" smtClean="0"/>
              <a:t> annotation which takes two parameters </a:t>
            </a:r>
            <a:r>
              <a:rPr lang="en-US" b="1" dirty="0" smtClean="0"/>
              <a:t>strategy</a:t>
            </a:r>
            <a:r>
              <a:rPr lang="en-US" dirty="0" smtClean="0"/>
              <a:t> and </a:t>
            </a:r>
            <a:r>
              <a:rPr lang="en-US" b="1" dirty="0" smtClean="0"/>
              <a:t>generator</a:t>
            </a:r>
            <a:r>
              <a:rPr lang="en-US" dirty="0" smtClean="0"/>
              <a:t> which I'm not going to discuss here, so let us use only default the default key generation strategy. Letting Hibernate determine which generator type to use makes your code portable between different databases.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@Column Annotation:</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@Column annotation is used to specify the details of the column to which a field or property will be mapped. You can use column annotation with the following most commonly used attributes:</a:t>
            </a:r>
          </a:p>
          <a:p>
            <a:r>
              <a:rPr lang="en-US" b="1" dirty="0" smtClean="0"/>
              <a:t>name</a:t>
            </a:r>
            <a:r>
              <a:rPr lang="en-US" dirty="0" smtClean="0"/>
              <a:t> attribute permits the name of the column to be explicitly specified.</a:t>
            </a:r>
          </a:p>
          <a:p>
            <a:r>
              <a:rPr lang="en-US" b="1" dirty="0" smtClean="0"/>
              <a:t>length</a:t>
            </a:r>
            <a:r>
              <a:rPr lang="en-US" dirty="0" smtClean="0"/>
              <a:t> attribute permits the size of the column used to map a value particularly for a String value.</a:t>
            </a:r>
          </a:p>
          <a:p>
            <a:r>
              <a:rPr lang="en-US" b="1" dirty="0" err="1" smtClean="0"/>
              <a:t>nullable</a:t>
            </a:r>
            <a:r>
              <a:rPr lang="en-US" dirty="0" smtClean="0"/>
              <a:t> attribute permits the column to be marked NOT NULL when the schema is generated.</a:t>
            </a:r>
          </a:p>
          <a:p>
            <a:r>
              <a:rPr lang="en-US" b="1" dirty="0" smtClean="0"/>
              <a:t>unique</a:t>
            </a:r>
            <a:r>
              <a:rPr lang="en-US" dirty="0" smtClean="0"/>
              <a:t> attribute permits the column to be marked as containing only unique values.</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Hibernate - Query Language</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Hibernate Query Language (HQL) is an object-oriented query language, similar to SQL, but instead of operating on tables and columns, HQL works with persistent objects and their properties. HQL queries are translated by Hibernate into conventional SQL queries which in turns perform action on database.</a:t>
            </a:r>
          </a:p>
          <a:p>
            <a:r>
              <a:rPr lang="en-US" dirty="0" smtClean="0"/>
              <a:t>Although you can use SQL statements directly with Hibernate using Native SQL but I would recommend to use HQL whenever possible to avoid database portability hassles, and to take advantage of </a:t>
            </a:r>
            <a:r>
              <a:rPr lang="en-US" dirty="0" err="1" smtClean="0"/>
              <a:t>Hibernate's</a:t>
            </a:r>
            <a:r>
              <a:rPr lang="en-US" dirty="0" smtClean="0"/>
              <a:t> SQL generation and caching strategies.</a:t>
            </a:r>
          </a:p>
          <a:p>
            <a:r>
              <a:rPr lang="en-US" dirty="0" smtClean="0"/>
              <a:t>Keywords like SELECT , FROM and WHERE etc. are not case sensitive but properties like table and column names are case sensitive in HQL.</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Object Relational Mapping (ORM)?</a:t>
            </a:r>
            <a:br>
              <a:rPr lang="en-US" b="1" dirty="0" smtClean="0"/>
            </a:br>
            <a:endParaRPr lang="en-US" dirty="0"/>
          </a:p>
        </p:txBody>
      </p:sp>
      <p:sp>
        <p:nvSpPr>
          <p:cNvPr id="5" name="Content Placeholder 4"/>
          <p:cNvSpPr>
            <a:spLocks noGrp="1"/>
          </p:cNvSpPr>
          <p:nvPr>
            <p:ph idx="1"/>
          </p:nvPr>
        </p:nvSpPr>
        <p:spPr/>
        <p:txBody>
          <a:bodyPr/>
          <a:lstStyle/>
          <a:p>
            <a:r>
              <a:rPr lang="en-US" dirty="0" smtClean="0"/>
              <a:t>When we work with an object-oriented systems, there's a mismatch between the object model and the relational database. RDBMSs represent data in a tabular format whereas object-oriented languages, such as Java or C# represent it as an interconnected graph of objects.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HQL</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The HQL can perform bulk of operations at a time on hibernate.</a:t>
            </a:r>
          </a:p>
          <a:p>
            <a:pPr marL="514350" indent="-514350">
              <a:buFont typeface="+mj-lt"/>
              <a:buAutoNum type="arabicPeriod"/>
            </a:pPr>
            <a:r>
              <a:rPr lang="en-US" dirty="0" smtClean="0"/>
              <a:t>HQL supports object oriented features such as inheritance ,</a:t>
            </a:r>
            <a:r>
              <a:rPr lang="en-US" dirty="0" err="1" smtClean="0"/>
              <a:t>polymorphism,association</a:t>
            </a:r>
            <a:r>
              <a:rPr lang="en-US" dirty="0" smtClean="0"/>
              <a:t> and so on.</a:t>
            </a:r>
          </a:p>
          <a:p>
            <a:pPr marL="514350" indent="-514350">
              <a:buFont typeface="+mj-lt"/>
              <a:buAutoNum type="arabicPeriod"/>
            </a:pPr>
            <a:r>
              <a:rPr lang="en-US" dirty="0" smtClean="0"/>
              <a:t>Instead of returning plain data HQL queries returns the objects .These objects can be easily accessed ,or programmed.</a:t>
            </a:r>
          </a:p>
          <a:p>
            <a:pPr marL="514350" indent="-514350">
              <a:buFont typeface="+mj-lt"/>
              <a:buAutoNum type="arabicPeriod"/>
            </a:pPr>
            <a:r>
              <a:rPr lang="en-US" dirty="0" smtClean="0"/>
              <a:t>HQL is database </a:t>
            </a:r>
            <a:r>
              <a:rPr lang="en-US" dirty="0" err="1" smtClean="0"/>
              <a:t>independent.The</a:t>
            </a:r>
            <a:r>
              <a:rPr lang="en-US" dirty="0" smtClean="0"/>
              <a:t> same HQL can be executed on different databases whereas  SQL is database dependent.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1.FROM Clause</a:t>
            </a:r>
            <a:br>
              <a:rPr lang="en-US" b="1" dirty="0" smtClean="0"/>
            </a:br>
            <a:endParaRPr lang="en-US" dirty="0"/>
          </a:p>
        </p:txBody>
      </p:sp>
      <p:sp>
        <p:nvSpPr>
          <p:cNvPr id="3" name="Content Placeholder 2"/>
          <p:cNvSpPr>
            <a:spLocks noGrp="1"/>
          </p:cNvSpPr>
          <p:nvPr>
            <p:ph idx="1"/>
          </p:nvPr>
        </p:nvSpPr>
        <p:spPr/>
        <p:txBody>
          <a:bodyPr/>
          <a:lstStyle/>
          <a:p>
            <a:r>
              <a:rPr lang="en-US" dirty="0" smtClean="0"/>
              <a:t>You will use </a:t>
            </a:r>
            <a:r>
              <a:rPr lang="en-US" b="1" dirty="0" smtClean="0"/>
              <a:t>FROM</a:t>
            </a:r>
            <a:r>
              <a:rPr lang="en-US" dirty="0" smtClean="0"/>
              <a:t> clause if you want to load a complete persistent objects into memory. Following is the simple syntax of using FROM clause:</a:t>
            </a:r>
          </a:p>
          <a:p>
            <a:r>
              <a:rPr lang="en-US" dirty="0" smtClean="0"/>
              <a:t>String </a:t>
            </a:r>
            <a:r>
              <a:rPr lang="en-US" dirty="0" err="1" smtClean="0"/>
              <a:t>hql</a:t>
            </a:r>
            <a:r>
              <a:rPr lang="en-US" dirty="0" smtClean="0"/>
              <a:t> = "FROM Employee"; </a:t>
            </a:r>
          </a:p>
          <a:p>
            <a:r>
              <a:rPr lang="en-US" dirty="0" smtClean="0"/>
              <a:t>Query </a:t>
            </a:r>
            <a:r>
              <a:rPr lang="en-US" dirty="0" err="1" smtClean="0"/>
              <a:t>query</a:t>
            </a:r>
            <a:r>
              <a:rPr lang="en-US" dirty="0" smtClean="0"/>
              <a:t> = </a:t>
            </a:r>
            <a:r>
              <a:rPr lang="en-US" dirty="0" err="1" smtClean="0"/>
              <a:t>session.createQuery</a:t>
            </a:r>
            <a:r>
              <a:rPr lang="en-US" dirty="0" smtClean="0"/>
              <a:t>(</a:t>
            </a:r>
            <a:r>
              <a:rPr lang="en-US" dirty="0" err="1" smtClean="0"/>
              <a:t>hql</a:t>
            </a:r>
            <a:r>
              <a:rPr lang="en-US" dirty="0" smtClean="0"/>
              <a:t>); </a:t>
            </a:r>
          </a:p>
          <a:p>
            <a:r>
              <a:rPr lang="en-US" dirty="0" smtClean="0"/>
              <a:t>List results = </a:t>
            </a:r>
            <a:r>
              <a:rPr lang="en-US" dirty="0" err="1" smtClean="0"/>
              <a:t>query.list</a:t>
            </a:r>
            <a:r>
              <a:rPr lang="en-US" dirty="0" smtClean="0"/>
              <a: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2.AS Clause</a:t>
            </a:r>
            <a:br>
              <a:rPr lang="en-US" b="1" dirty="0" smtClean="0"/>
            </a:br>
            <a:endParaRPr lang="en-US" dirty="0"/>
          </a:p>
        </p:txBody>
      </p:sp>
      <p:sp>
        <p:nvSpPr>
          <p:cNvPr id="3" name="Content Placeholder 2"/>
          <p:cNvSpPr>
            <a:spLocks noGrp="1"/>
          </p:cNvSpPr>
          <p:nvPr>
            <p:ph idx="1"/>
          </p:nvPr>
        </p:nvSpPr>
        <p:spPr/>
        <p:txBody>
          <a:bodyPr/>
          <a:lstStyle/>
          <a:p>
            <a:r>
              <a:rPr lang="en-US" dirty="0" smtClean="0"/>
              <a:t>The </a:t>
            </a:r>
            <a:r>
              <a:rPr lang="en-US" b="1" dirty="0" smtClean="0"/>
              <a:t>AS</a:t>
            </a:r>
            <a:r>
              <a:rPr lang="en-US" dirty="0" smtClean="0"/>
              <a:t> clause can be used to assign aliases to the classes in your HQL queries, specially when you have long queries. For instance, our previous simple example would be the following:</a:t>
            </a:r>
          </a:p>
          <a:p>
            <a:r>
              <a:rPr lang="en-US" dirty="0" smtClean="0"/>
              <a:t>String </a:t>
            </a:r>
            <a:r>
              <a:rPr lang="en-US" dirty="0" err="1" smtClean="0"/>
              <a:t>hql</a:t>
            </a:r>
            <a:r>
              <a:rPr lang="en-US" dirty="0" smtClean="0"/>
              <a:t> = "FROM Employee AS E"; </a:t>
            </a:r>
          </a:p>
          <a:p>
            <a:r>
              <a:rPr lang="en-US" dirty="0" smtClean="0"/>
              <a:t>Query </a:t>
            </a:r>
            <a:r>
              <a:rPr lang="en-US" dirty="0" err="1" smtClean="0"/>
              <a:t>query</a:t>
            </a:r>
            <a:r>
              <a:rPr lang="en-US" dirty="0" smtClean="0"/>
              <a:t> = </a:t>
            </a:r>
            <a:r>
              <a:rPr lang="en-US" dirty="0" err="1" smtClean="0"/>
              <a:t>session.createQuery</a:t>
            </a:r>
            <a:r>
              <a:rPr lang="en-US" dirty="0" smtClean="0"/>
              <a:t>(</a:t>
            </a:r>
            <a:r>
              <a:rPr lang="en-US" dirty="0" err="1" smtClean="0"/>
              <a:t>hql</a:t>
            </a:r>
            <a:r>
              <a:rPr lang="en-US" dirty="0" smtClean="0"/>
              <a:t>); </a:t>
            </a:r>
          </a:p>
          <a:p>
            <a:r>
              <a:rPr lang="en-US" dirty="0" smtClean="0"/>
              <a:t>List results = </a:t>
            </a:r>
            <a:r>
              <a:rPr lang="en-US" dirty="0" err="1" smtClean="0"/>
              <a:t>query.list</a:t>
            </a:r>
            <a:r>
              <a:rPr lang="en-US" dirty="0" smtClean="0"/>
              <a: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3.SELECT Clause</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b="1" dirty="0" smtClean="0"/>
              <a:t>SELECT</a:t>
            </a:r>
            <a:r>
              <a:rPr lang="en-US" dirty="0" smtClean="0"/>
              <a:t> clause provides more control over the result set than the from clause. If you want to obtain few properties of objects instead of the complete object, use the SELECT clause. Following is the simple syntax of using SELECT clause to get just </a:t>
            </a:r>
            <a:r>
              <a:rPr lang="en-US" dirty="0" err="1" smtClean="0"/>
              <a:t>first_name</a:t>
            </a:r>
            <a:r>
              <a:rPr lang="en-US" dirty="0" smtClean="0"/>
              <a:t> field of the Employee object: </a:t>
            </a:r>
          </a:p>
          <a:p>
            <a:r>
              <a:rPr lang="en-US" dirty="0" smtClean="0"/>
              <a:t>String </a:t>
            </a:r>
            <a:r>
              <a:rPr lang="en-US" dirty="0" err="1" smtClean="0"/>
              <a:t>hql</a:t>
            </a:r>
            <a:r>
              <a:rPr lang="en-US" dirty="0" smtClean="0"/>
              <a:t> = "SELECT </a:t>
            </a:r>
            <a:r>
              <a:rPr lang="en-US" dirty="0" err="1" smtClean="0"/>
              <a:t>E.firstName</a:t>
            </a:r>
            <a:r>
              <a:rPr lang="en-US" dirty="0" smtClean="0"/>
              <a:t> FROM Employee E"; </a:t>
            </a:r>
          </a:p>
          <a:p>
            <a:r>
              <a:rPr lang="en-US" dirty="0" smtClean="0"/>
              <a:t>Query </a:t>
            </a:r>
            <a:r>
              <a:rPr lang="en-US" dirty="0" err="1" smtClean="0"/>
              <a:t>query</a:t>
            </a:r>
            <a:r>
              <a:rPr lang="en-US" dirty="0" smtClean="0"/>
              <a:t> = </a:t>
            </a:r>
            <a:r>
              <a:rPr lang="en-US" dirty="0" err="1" smtClean="0"/>
              <a:t>session.createQuery</a:t>
            </a:r>
            <a:r>
              <a:rPr lang="en-US" dirty="0" smtClean="0"/>
              <a:t>(</a:t>
            </a:r>
            <a:r>
              <a:rPr lang="en-US" dirty="0" err="1" smtClean="0"/>
              <a:t>hql</a:t>
            </a:r>
            <a:r>
              <a:rPr lang="en-US" dirty="0" smtClean="0"/>
              <a:t>);</a:t>
            </a:r>
          </a:p>
          <a:p>
            <a:r>
              <a:rPr lang="en-US" dirty="0" smtClean="0"/>
              <a:t> List results = </a:t>
            </a:r>
            <a:r>
              <a:rPr lang="en-US" dirty="0" err="1" smtClean="0"/>
              <a:t>query.list</a:t>
            </a:r>
            <a:r>
              <a:rPr lang="en-US" dirty="0" smtClean="0"/>
              <a: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4.WHERE Clause</a:t>
            </a:r>
            <a:br>
              <a:rPr lang="en-US" b="1" dirty="0" smtClean="0"/>
            </a:br>
            <a:endParaRPr lang="en-US" dirty="0"/>
          </a:p>
        </p:txBody>
      </p:sp>
      <p:sp>
        <p:nvSpPr>
          <p:cNvPr id="3" name="Content Placeholder 2"/>
          <p:cNvSpPr>
            <a:spLocks noGrp="1"/>
          </p:cNvSpPr>
          <p:nvPr>
            <p:ph idx="1"/>
          </p:nvPr>
        </p:nvSpPr>
        <p:spPr/>
        <p:txBody>
          <a:bodyPr/>
          <a:lstStyle/>
          <a:p>
            <a:r>
              <a:rPr lang="en-US" dirty="0" smtClean="0"/>
              <a:t>If you want to narrow the specific objects that are returned from storage, you use the WHERE clause. Following is the simple syntax of using WHERE clause:</a:t>
            </a:r>
          </a:p>
          <a:p>
            <a:r>
              <a:rPr lang="en-US" dirty="0" smtClean="0"/>
              <a:t>String </a:t>
            </a:r>
            <a:r>
              <a:rPr lang="en-US" dirty="0" err="1" smtClean="0"/>
              <a:t>hql</a:t>
            </a:r>
            <a:r>
              <a:rPr lang="en-US" dirty="0" smtClean="0"/>
              <a:t> = "FROM Employee E WHERE E.id = 10"; </a:t>
            </a:r>
          </a:p>
          <a:p>
            <a:r>
              <a:rPr lang="en-US" dirty="0" smtClean="0"/>
              <a:t>Query </a:t>
            </a:r>
            <a:r>
              <a:rPr lang="en-US" dirty="0" err="1" smtClean="0"/>
              <a:t>query</a:t>
            </a:r>
            <a:r>
              <a:rPr lang="en-US" dirty="0" smtClean="0"/>
              <a:t> = </a:t>
            </a:r>
            <a:r>
              <a:rPr lang="en-US" dirty="0" err="1" smtClean="0"/>
              <a:t>session.createQuery</a:t>
            </a:r>
            <a:r>
              <a:rPr lang="en-US" dirty="0" smtClean="0"/>
              <a:t>(</a:t>
            </a:r>
            <a:r>
              <a:rPr lang="en-US" dirty="0" err="1" smtClean="0"/>
              <a:t>hql</a:t>
            </a:r>
            <a:r>
              <a:rPr lang="en-US" dirty="0" smtClean="0"/>
              <a:t>);</a:t>
            </a:r>
          </a:p>
          <a:p>
            <a:r>
              <a:rPr lang="en-US" dirty="0" smtClean="0"/>
              <a:t> List results = </a:t>
            </a:r>
            <a:r>
              <a:rPr lang="en-US" dirty="0" err="1" smtClean="0"/>
              <a:t>query.list</a:t>
            </a:r>
            <a:r>
              <a:rPr lang="en-US" dirty="0" smtClean="0"/>
              <a:t>();</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5.ORDER BY Clause</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To sort your HQL query's results, you will need to use the </a:t>
            </a:r>
            <a:r>
              <a:rPr lang="en-US" b="1" dirty="0" smtClean="0"/>
              <a:t>ORDER BY</a:t>
            </a:r>
            <a:r>
              <a:rPr lang="en-US" dirty="0" smtClean="0"/>
              <a:t> clause. You can order the results by any property on the objects in the result set either ascending (ASC) or descending (DESC). Following is the simple syntax of using ORDER BY clause:</a:t>
            </a:r>
          </a:p>
          <a:p>
            <a:r>
              <a:rPr lang="en-US" dirty="0" smtClean="0"/>
              <a:t>String </a:t>
            </a:r>
            <a:r>
              <a:rPr lang="en-US" dirty="0" err="1" smtClean="0"/>
              <a:t>hql</a:t>
            </a:r>
            <a:r>
              <a:rPr lang="en-US" dirty="0" smtClean="0"/>
              <a:t> = "FROM Employee E WHERE E.id &gt; 10 ORDER BY </a:t>
            </a:r>
            <a:r>
              <a:rPr lang="en-US" dirty="0" err="1" smtClean="0"/>
              <a:t>E.salary</a:t>
            </a:r>
            <a:r>
              <a:rPr lang="en-US" dirty="0" smtClean="0"/>
              <a:t> DESC"; </a:t>
            </a:r>
          </a:p>
          <a:p>
            <a:r>
              <a:rPr lang="en-US" dirty="0" smtClean="0"/>
              <a:t>Query </a:t>
            </a:r>
            <a:r>
              <a:rPr lang="en-US" dirty="0" err="1" smtClean="0"/>
              <a:t>query</a:t>
            </a:r>
            <a:r>
              <a:rPr lang="en-US" dirty="0" smtClean="0"/>
              <a:t> = </a:t>
            </a:r>
            <a:r>
              <a:rPr lang="en-US" dirty="0" err="1" smtClean="0"/>
              <a:t>session.createQuery</a:t>
            </a:r>
            <a:r>
              <a:rPr lang="en-US" dirty="0" smtClean="0"/>
              <a:t>(</a:t>
            </a:r>
            <a:r>
              <a:rPr lang="en-US" dirty="0" err="1" smtClean="0"/>
              <a:t>hql</a:t>
            </a:r>
            <a:r>
              <a:rPr lang="en-US" dirty="0" smtClean="0"/>
              <a:t>); </a:t>
            </a:r>
          </a:p>
          <a:p>
            <a:r>
              <a:rPr lang="en-US" dirty="0" smtClean="0"/>
              <a:t>List results = </a:t>
            </a:r>
            <a:r>
              <a:rPr lang="en-US" dirty="0" err="1" smtClean="0"/>
              <a:t>query.list</a:t>
            </a:r>
            <a:r>
              <a:rPr lang="en-US" dirty="0" smtClean="0"/>
              <a:t>(); </a:t>
            </a:r>
          </a:p>
          <a:p>
            <a:r>
              <a:rPr lang="en-US" dirty="0" smtClean="0"/>
              <a:t>If you wanted to sort by more than one property, you would just add the additional properties to the end of the order by clause, separated by commas as follows:</a:t>
            </a:r>
          </a:p>
          <a:p>
            <a:r>
              <a:rPr lang="en-US" dirty="0" smtClean="0"/>
              <a:t>String </a:t>
            </a:r>
            <a:r>
              <a:rPr lang="en-US" dirty="0" err="1" smtClean="0"/>
              <a:t>hql</a:t>
            </a:r>
            <a:r>
              <a:rPr lang="en-US" dirty="0" smtClean="0"/>
              <a:t> = "FROM Employee E WHERE E.id &gt; 10 " + "ORDER BY </a:t>
            </a:r>
            <a:r>
              <a:rPr lang="en-US" dirty="0" err="1" smtClean="0"/>
              <a:t>E.firstName</a:t>
            </a:r>
            <a:r>
              <a:rPr lang="en-US" dirty="0" smtClean="0"/>
              <a:t> DESC, </a:t>
            </a:r>
            <a:r>
              <a:rPr lang="en-US" dirty="0" err="1" smtClean="0"/>
              <a:t>E.salary</a:t>
            </a:r>
            <a:r>
              <a:rPr lang="en-US" dirty="0" smtClean="0"/>
              <a:t> DESC "; </a:t>
            </a:r>
          </a:p>
          <a:p>
            <a:r>
              <a:rPr lang="en-US" dirty="0" smtClean="0"/>
              <a:t>Query </a:t>
            </a:r>
            <a:r>
              <a:rPr lang="en-US" dirty="0" err="1" smtClean="0"/>
              <a:t>query</a:t>
            </a:r>
            <a:r>
              <a:rPr lang="en-US" dirty="0" smtClean="0"/>
              <a:t> = </a:t>
            </a:r>
            <a:r>
              <a:rPr lang="en-US" dirty="0" err="1" smtClean="0"/>
              <a:t>session.createQuery</a:t>
            </a:r>
            <a:r>
              <a:rPr lang="en-US" dirty="0" smtClean="0"/>
              <a:t>(</a:t>
            </a:r>
            <a:r>
              <a:rPr lang="en-US" dirty="0" err="1" smtClean="0"/>
              <a:t>hql</a:t>
            </a:r>
            <a:r>
              <a:rPr lang="en-US" dirty="0" smtClean="0"/>
              <a:t>); </a:t>
            </a:r>
          </a:p>
          <a:p>
            <a:r>
              <a:rPr lang="en-US" dirty="0" smtClean="0"/>
              <a:t>List results = </a:t>
            </a:r>
            <a:r>
              <a:rPr lang="en-US" dirty="0" err="1" smtClean="0"/>
              <a:t>query.list</a:t>
            </a:r>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6.GROUP BY Clause</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This clause lets Hibernate pull information from the database and group it based on a value of an attribute and, typically, use the result to include an aggregate value. Following is the simple syntax of using GROUP BY clause:</a:t>
            </a:r>
          </a:p>
          <a:p>
            <a:r>
              <a:rPr lang="en-US" dirty="0" smtClean="0"/>
              <a:t>String </a:t>
            </a:r>
            <a:r>
              <a:rPr lang="en-US" dirty="0" err="1" smtClean="0"/>
              <a:t>hql</a:t>
            </a:r>
            <a:r>
              <a:rPr lang="en-US" dirty="0" smtClean="0"/>
              <a:t> = "SELECT SUM(</a:t>
            </a:r>
            <a:r>
              <a:rPr lang="en-US" dirty="0" err="1" smtClean="0"/>
              <a:t>E.salary</a:t>
            </a:r>
            <a:r>
              <a:rPr lang="en-US" dirty="0" smtClean="0"/>
              <a:t>), </a:t>
            </a:r>
            <a:r>
              <a:rPr lang="en-US" dirty="0" err="1" smtClean="0"/>
              <a:t>E.firtName</a:t>
            </a:r>
            <a:r>
              <a:rPr lang="en-US" dirty="0" smtClean="0"/>
              <a:t> FROM Employee E " + "GROUP BY </a:t>
            </a:r>
            <a:r>
              <a:rPr lang="en-US" dirty="0" err="1" smtClean="0"/>
              <a:t>E.firstName</a:t>
            </a:r>
            <a:r>
              <a:rPr lang="en-US" dirty="0" smtClean="0"/>
              <a:t>"; </a:t>
            </a:r>
          </a:p>
          <a:p>
            <a:r>
              <a:rPr lang="en-US" dirty="0" smtClean="0"/>
              <a:t>Query </a:t>
            </a:r>
            <a:r>
              <a:rPr lang="en-US" dirty="0" err="1" smtClean="0"/>
              <a:t>query</a:t>
            </a:r>
            <a:r>
              <a:rPr lang="en-US" dirty="0" smtClean="0"/>
              <a:t> = </a:t>
            </a:r>
            <a:r>
              <a:rPr lang="en-US" dirty="0" err="1" smtClean="0"/>
              <a:t>session.createQuery</a:t>
            </a:r>
            <a:r>
              <a:rPr lang="en-US" dirty="0" smtClean="0"/>
              <a:t>(</a:t>
            </a:r>
            <a:r>
              <a:rPr lang="en-US" dirty="0" err="1" smtClean="0"/>
              <a:t>hql</a:t>
            </a:r>
            <a:r>
              <a:rPr lang="en-US" dirty="0" smtClean="0"/>
              <a:t>);</a:t>
            </a:r>
          </a:p>
          <a:p>
            <a:r>
              <a:rPr lang="en-US" dirty="0" smtClean="0"/>
              <a:t> List results = </a:t>
            </a:r>
            <a:r>
              <a:rPr lang="en-US" dirty="0" err="1" smtClean="0"/>
              <a:t>query.list</a:t>
            </a:r>
            <a:r>
              <a:rPr lang="en-US" dirty="0" smtClean="0"/>
              <a:t>();</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7.UPDATE Clause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Bulk updates are new to HQL with Hibernate 3, and deletes work differently in Hibernate 3 than they did in Hibernate 2. The Query interface now contains a method called </a:t>
            </a:r>
            <a:r>
              <a:rPr lang="en-US" dirty="0" err="1" smtClean="0"/>
              <a:t>executeUpdate</a:t>
            </a:r>
            <a:r>
              <a:rPr lang="en-US" dirty="0" smtClean="0"/>
              <a:t>() for executing HQL UPDATE or DELETE statements. </a:t>
            </a:r>
          </a:p>
          <a:p>
            <a:r>
              <a:rPr lang="en-US" dirty="0" smtClean="0"/>
              <a:t>The </a:t>
            </a:r>
            <a:r>
              <a:rPr lang="en-US" b="1" dirty="0" smtClean="0"/>
              <a:t>UPDATE</a:t>
            </a:r>
            <a:r>
              <a:rPr lang="en-US" dirty="0" smtClean="0"/>
              <a:t> clause can be used to update one or more properties of an one or more objects. Following is the simple syntax of using UPDATE clause: </a:t>
            </a:r>
          </a:p>
          <a:p>
            <a:r>
              <a:rPr lang="en-US" dirty="0" smtClean="0"/>
              <a:t>String </a:t>
            </a:r>
            <a:r>
              <a:rPr lang="en-US" dirty="0" err="1" smtClean="0"/>
              <a:t>hql</a:t>
            </a:r>
            <a:r>
              <a:rPr lang="en-US" dirty="0" smtClean="0"/>
              <a:t> = "UPDATE Employee set salary = :salary " + "WHERE id = :</a:t>
            </a:r>
            <a:r>
              <a:rPr lang="en-US" dirty="0" err="1" smtClean="0"/>
              <a:t>employee_id</a:t>
            </a:r>
            <a:r>
              <a:rPr lang="en-US" dirty="0" smtClean="0"/>
              <a:t>"; </a:t>
            </a:r>
          </a:p>
          <a:p>
            <a:r>
              <a:rPr lang="en-US" dirty="0" smtClean="0"/>
              <a:t>Query </a:t>
            </a:r>
            <a:r>
              <a:rPr lang="en-US" dirty="0" err="1" smtClean="0"/>
              <a:t>query</a:t>
            </a:r>
            <a:r>
              <a:rPr lang="en-US" dirty="0" smtClean="0"/>
              <a:t> = </a:t>
            </a:r>
            <a:r>
              <a:rPr lang="en-US" dirty="0" err="1" smtClean="0"/>
              <a:t>session.createQuery</a:t>
            </a:r>
            <a:r>
              <a:rPr lang="en-US" dirty="0" smtClean="0"/>
              <a:t>(</a:t>
            </a:r>
            <a:r>
              <a:rPr lang="en-US" dirty="0" err="1" smtClean="0"/>
              <a:t>hql</a:t>
            </a:r>
            <a:r>
              <a:rPr lang="en-US" dirty="0" smtClean="0"/>
              <a:t>); </a:t>
            </a:r>
          </a:p>
          <a:p>
            <a:r>
              <a:rPr lang="en-US" dirty="0" err="1" smtClean="0"/>
              <a:t>query.setParameter</a:t>
            </a:r>
            <a:r>
              <a:rPr lang="en-US" dirty="0" smtClean="0"/>
              <a:t>("salary", 1000); </a:t>
            </a:r>
          </a:p>
          <a:p>
            <a:r>
              <a:rPr lang="en-US" dirty="0" err="1" smtClean="0"/>
              <a:t>query.setParameter</a:t>
            </a:r>
            <a:r>
              <a:rPr lang="en-US" dirty="0" smtClean="0"/>
              <a:t>("</a:t>
            </a:r>
            <a:r>
              <a:rPr lang="en-US" dirty="0" err="1" smtClean="0"/>
              <a:t>employee_id</a:t>
            </a:r>
            <a:r>
              <a:rPr lang="en-US" dirty="0" smtClean="0"/>
              <a:t>", 10); </a:t>
            </a:r>
          </a:p>
          <a:p>
            <a:r>
              <a:rPr lang="en-US" dirty="0" err="1" smtClean="0"/>
              <a:t>int</a:t>
            </a:r>
            <a:r>
              <a:rPr lang="en-US" dirty="0" smtClean="0"/>
              <a:t> result = </a:t>
            </a:r>
            <a:r>
              <a:rPr lang="en-US" dirty="0" err="1" smtClean="0"/>
              <a:t>query.executeUpdate</a:t>
            </a:r>
            <a:r>
              <a:rPr lang="en-US" dirty="0" smtClean="0"/>
              <a:t>(); </a:t>
            </a:r>
          </a:p>
          <a:p>
            <a:r>
              <a:rPr lang="en-US" dirty="0" err="1" smtClean="0"/>
              <a:t>System.out.println</a:t>
            </a:r>
            <a:r>
              <a:rPr lang="en-US" dirty="0" smtClean="0"/>
              <a:t>("Rows affected: " + result);</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8.DELETE Clause</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b="1" dirty="0" smtClean="0"/>
              <a:t>DELETE</a:t>
            </a:r>
            <a:r>
              <a:rPr lang="en-US" dirty="0" smtClean="0"/>
              <a:t> clause can be used to delete one or more objects. Following is the simple syntax of using DELETE clause: </a:t>
            </a:r>
          </a:p>
          <a:p>
            <a:r>
              <a:rPr lang="en-US" dirty="0" smtClean="0"/>
              <a:t>String </a:t>
            </a:r>
            <a:r>
              <a:rPr lang="en-US" dirty="0" err="1" smtClean="0"/>
              <a:t>hql</a:t>
            </a:r>
            <a:r>
              <a:rPr lang="en-US" dirty="0" smtClean="0"/>
              <a:t> = "DELETE FROM Employee " + "WHERE id = :</a:t>
            </a:r>
            <a:r>
              <a:rPr lang="en-US" dirty="0" err="1" smtClean="0"/>
              <a:t>employee_id</a:t>
            </a:r>
            <a:r>
              <a:rPr lang="en-US" dirty="0" smtClean="0"/>
              <a:t>"; </a:t>
            </a:r>
          </a:p>
          <a:p>
            <a:r>
              <a:rPr lang="en-US" dirty="0" smtClean="0"/>
              <a:t>Query </a:t>
            </a:r>
            <a:r>
              <a:rPr lang="en-US" dirty="0" err="1" smtClean="0"/>
              <a:t>query</a:t>
            </a:r>
            <a:r>
              <a:rPr lang="en-US" dirty="0" smtClean="0"/>
              <a:t> = </a:t>
            </a:r>
            <a:r>
              <a:rPr lang="en-US" dirty="0" err="1" smtClean="0"/>
              <a:t>session.createQuery</a:t>
            </a:r>
            <a:r>
              <a:rPr lang="en-US" dirty="0" smtClean="0"/>
              <a:t>(</a:t>
            </a:r>
            <a:r>
              <a:rPr lang="en-US" dirty="0" err="1" smtClean="0"/>
              <a:t>hql</a:t>
            </a:r>
            <a:r>
              <a:rPr lang="en-US" dirty="0" smtClean="0"/>
              <a:t>); </a:t>
            </a:r>
          </a:p>
          <a:p>
            <a:r>
              <a:rPr lang="en-US" dirty="0" err="1" smtClean="0"/>
              <a:t>query.setParameter</a:t>
            </a:r>
            <a:r>
              <a:rPr lang="en-US" dirty="0" smtClean="0"/>
              <a:t>("</a:t>
            </a:r>
            <a:r>
              <a:rPr lang="en-US" dirty="0" err="1" smtClean="0"/>
              <a:t>employee_id</a:t>
            </a:r>
            <a:r>
              <a:rPr lang="en-US" dirty="0" smtClean="0"/>
              <a:t>", 10); </a:t>
            </a:r>
          </a:p>
          <a:p>
            <a:r>
              <a:rPr lang="en-US" dirty="0" err="1" smtClean="0"/>
              <a:t>int</a:t>
            </a:r>
            <a:r>
              <a:rPr lang="en-US" dirty="0" smtClean="0"/>
              <a:t> result = </a:t>
            </a:r>
            <a:r>
              <a:rPr lang="en-US" dirty="0" err="1" smtClean="0"/>
              <a:t>query.executeUpdate</a:t>
            </a:r>
            <a:r>
              <a:rPr lang="en-US" dirty="0" smtClean="0"/>
              <a:t>(); </a:t>
            </a:r>
          </a:p>
          <a:p>
            <a:r>
              <a:rPr lang="en-US" dirty="0" err="1" smtClean="0"/>
              <a:t>System.out.println</a:t>
            </a:r>
            <a:r>
              <a:rPr lang="en-US" dirty="0" smtClean="0"/>
              <a:t>("Rows affected: " + result);</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9.INSERT Clause</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HQL supports </a:t>
            </a:r>
            <a:r>
              <a:rPr lang="en-US" b="1" dirty="0" smtClean="0"/>
              <a:t>INSERT INTO</a:t>
            </a:r>
            <a:r>
              <a:rPr lang="en-US" dirty="0" smtClean="0"/>
              <a:t> clause only where records can be inserted from one object to another object. Following is the simple syntax of using INSERT INTO clause: </a:t>
            </a:r>
          </a:p>
          <a:p>
            <a:r>
              <a:rPr lang="en-US" dirty="0" smtClean="0"/>
              <a:t>String </a:t>
            </a:r>
            <a:r>
              <a:rPr lang="en-US" dirty="0" err="1" smtClean="0"/>
              <a:t>hql</a:t>
            </a:r>
            <a:r>
              <a:rPr lang="en-US" dirty="0" smtClean="0"/>
              <a:t> = "INSERT INTO Employee(</a:t>
            </a:r>
            <a:r>
              <a:rPr lang="en-US" dirty="0" err="1" smtClean="0"/>
              <a:t>firstName</a:t>
            </a:r>
            <a:r>
              <a:rPr lang="en-US" dirty="0" smtClean="0"/>
              <a:t>, </a:t>
            </a:r>
            <a:r>
              <a:rPr lang="en-US" dirty="0" err="1" smtClean="0"/>
              <a:t>lastName</a:t>
            </a:r>
            <a:r>
              <a:rPr lang="en-US" dirty="0" smtClean="0"/>
              <a:t>, salary)" + "SELECT </a:t>
            </a:r>
            <a:r>
              <a:rPr lang="en-US" dirty="0" err="1" smtClean="0"/>
              <a:t>firstName</a:t>
            </a:r>
            <a:r>
              <a:rPr lang="en-US" dirty="0" smtClean="0"/>
              <a:t>, </a:t>
            </a:r>
            <a:r>
              <a:rPr lang="en-US" dirty="0" err="1" smtClean="0"/>
              <a:t>lastName</a:t>
            </a:r>
            <a:r>
              <a:rPr lang="en-US" dirty="0" smtClean="0"/>
              <a:t>, salary FROM </a:t>
            </a:r>
            <a:r>
              <a:rPr lang="en-US" dirty="0" err="1" smtClean="0"/>
              <a:t>old_employee</a:t>
            </a:r>
            <a:r>
              <a:rPr lang="en-US" dirty="0" smtClean="0"/>
              <a:t>"; </a:t>
            </a:r>
          </a:p>
          <a:p>
            <a:r>
              <a:rPr lang="en-US" dirty="0" smtClean="0"/>
              <a:t>Query </a:t>
            </a:r>
            <a:r>
              <a:rPr lang="en-US" dirty="0" err="1" smtClean="0"/>
              <a:t>query</a:t>
            </a:r>
            <a:r>
              <a:rPr lang="en-US" dirty="0" smtClean="0"/>
              <a:t> = </a:t>
            </a:r>
            <a:r>
              <a:rPr lang="en-US" dirty="0" err="1" smtClean="0"/>
              <a:t>session.createQuery</a:t>
            </a:r>
            <a:r>
              <a:rPr lang="en-US" dirty="0" smtClean="0"/>
              <a:t>(</a:t>
            </a:r>
            <a:r>
              <a:rPr lang="en-US" dirty="0" err="1" smtClean="0"/>
              <a:t>hql</a:t>
            </a:r>
            <a:r>
              <a:rPr lang="en-US" dirty="0" smtClean="0"/>
              <a:t>); </a:t>
            </a:r>
          </a:p>
          <a:p>
            <a:r>
              <a:rPr lang="en-US" dirty="0" err="1" smtClean="0"/>
              <a:t>int</a:t>
            </a:r>
            <a:r>
              <a:rPr lang="en-US" dirty="0" smtClean="0"/>
              <a:t> result = </a:t>
            </a:r>
            <a:r>
              <a:rPr lang="en-US" dirty="0" err="1" smtClean="0"/>
              <a:t>query.executeUpdate</a:t>
            </a:r>
            <a:r>
              <a:rPr lang="en-US" dirty="0" smtClean="0"/>
              <a:t>(); </a:t>
            </a:r>
          </a:p>
          <a:p>
            <a:r>
              <a:rPr lang="en-US" dirty="0" err="1" smtClean="0"/>
              <a:t>System.out.println</a:t>
            </a:r>
            <a:r>
              <a:rPr lang="en-US" dirty="0" smtClean="0"/>
              <a:t>("Rows affected: " + result);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JAVA PROGRAM</a:t>
            </a:r>
            <a:endParaRPr lang="en-US" dirty="0"/>
          </a:p>
        </p:txBody>
      </p:sp>
      <p:sp>
        <p:nvSpPr>
          <p:cNvPr id="3" name="Content Placeholder 2"/>
          <p:cNvSpPr>
            <a:spLocks noGrp="1"/>
          </p:cNvSpPr>
          <p:nvPr>
            <p:ph idx="1"/>
          </p:nvPr>
        </p:nvSpPr>
        <p:spPr>
          <a:xfrm>
            <a:off x="0" y="1066800"/>
            <a:ext cx="9144000" cy="5562600"/>
          </a:xfrm>
        </p:spPr>
        <p:txBody>
          <a:bodyPr>
            <a:normAutofit fontScale="62500" lnSpcReduction="20000"/>
          </a:bodyPr>
          <a:lstStyle/>
          <a:p>
            <a:r>
              <a:rPr lang="en-US" dirty="0" smtClean="0"/>
              <a:t>public class Employee</a:t>
            </a:r>
          </a:p>
          <a:p>
            <a:pPr>
              <a:buNone/>
            </a:pPr>
            <a:r>
              <a:rPr lang="en-US" dirty="0" smtClean="0"/>
              <a:t>    {         private </a:t>
            </a:r>
            <a:r>
              <a:rPr lang="en-US" dirty="0" err="1" smtClean="0"/>
              <a:t>int</a:t>
            </a:r>
            <a:r>
              <a:rPr lang="en-US" dirty="0" smtClean="0"/>
              <a:t> id;</a:t>
            </a:r>
          </a:p>
          <a:p>
            <a:pPr>
              <a:buNone/>
            </a:pPr>
            <a:r>
              <a:rPr lang="en-US" dirty="0" smtClean="0"/>
              <a:t> 		private String </a:t>
            </a:r>
            <a:r>
              <a:rPr lang="en-US" dirty="0" err="1" smtClean="0"/>
              <a:t>first_name</a:t>
            </a:r>
            <a:r>
              <a:rPr lang="en-US" dirty="0" smtClean="0"/>
              <a:t>; </a:t>
            </a:r>
          </a:p>
          <a:p>
            <a:pPr>
              <a:buNone/>
            </a:pPr>
            <a:r>
              <a:rPr lang="en-US" dirty="0" smtClean="0"/>
              <a:t>		private String </a:t>
            </a:r>
            <a:r>
              <a:rPr lang="en-US" dirty="0" err="1" smtClean="0"/>
              <a:t>last_name</a:t>
            </a:r>
            <a:r>
              <a:rPr lang="en-US" dirty="0" smtClean="0"/>
              <a:t>; </a:t>
            </a:r>
          </a:p>
          <a:p>
            <a:pPr>
              <a:buNone/>
            </a:pPr>
            <a:r>
              <a:rPr lang="en-US" dirty="0" smtClean="0"/>
              <a:t>		private </a:t>
            </a:r>
            <a:r>
              <a:rPr lang="en-US" dirty="0" err="1" smtClean="0"/>
              <a:t>int</a:t>
            </a:r>
            <a:r>
              <a:rPr lang="en-US" dirty="0" smtClean="0"/>
              <a:t> salary; </a:t>
            </a:r>
          </a:p>
          <a:p>
            <a:pPr>
              <a:buNone/>
            </a:pPr>
            <a:r>
              <a:rPr lang="en-US" dirty="0" smtClean="0"/>
              <a:t>		public Employee() {} </a:t>
            </a:r>
          </a:p>
          <a:p>
            <a:pPr>
              <a:buNone/>
            </a:pPr>
            <a:r>
              <a:rPr lang="en-US" dirty="0" smtClean="0"/>
              <a:t>		public Employee(String </a:t>
            </a:r>
            <a:r>
              <a:rPr lang="en-US" dirty="0" err="1" smtClean="0"/>
              <a:t>fname</a:t>
            </a:r>
            <a:r>
              <a:rPr lang="en-US" dirty="0" smtClean="0"/>
              <a:t>, String </a:t>
            </a:r>
            <a:r>
              <a:rPr lang="en-US" dirty="0" err="1" smtClean="0"/>
              <a:t>lname</a:t>
            </a:r>
            <a:r>
              <a:rPr lang="en-US" dirty="0" smtClean="0"/>
              <a:t>, </a:t>
            </a:r>
            <a:r>
              <a:rPr lang="en-US" dirty="0" err="1" smtClean="0"/>
              <a:t>int</a:t>
            </a:r>
            <a:r>
              <a:rPr lang="en-US" dirty="0" smtClean="0"/>
              <a:t> salary) 	{</a:t>
            </a:r>
          </a:p>
          <a:p>
            <a:pPr>
              <a:buNone/>
            </a:pPr>
            <a:r>
              <a:rPr lang="en-US" dirty="0" smtClean="0"/>
              <a:t>			 </a:t>
            </a:r>
            <a:r>
              <a:rPr lang="en-US" dirty="0" err="1" smtClean="0"/>
              <a:t>this.first_name</a:t>
            </a:r>
            <a:r>
              <a:rPr lang="en-US" dirty="0" smtClean="0"/>
              <a:t> = </a:t>
            </a:r>
            <a:r>
              <a:rPr lang="en-US" dirty="0" err="1" smtClean="0"/>
              <a:t>fname</a:t>
            </a:r>
            <a:r>
              <a:rPr lang="en-US" dirty="0" smtClean="0"/>
              <a:t>; </a:t>
            </a:r>
            <a:r>
              <a:rPr lang="en-US" dirty="0" err="1" smtClean="0"/>
              <a:t>this.last_name</a:t>
            </a:r>
            <a:r>
              <a:rPr lang="en-US" dirty="0" smtClean="0"/>
              <a:t> = </a:t>
            </a:r>
            <a:r>
              <a:rPr lang="en-US" dirty="0" err="1" smtClean="0"/>
              <a:t>lname</a:t>
            </a:r>
            <a:r>
              <a:rPr lang="en-US" dirty="0" smtClean="0"/>
              <a:t>; 		</a:t>
            </a:r>
            <a:r>
              <a:rPr lang="en-US" dirty="0" err="1" smtClean="0"/>
              <a:t>this.salary</a:t>
            </a:r>
            <a:r>
              <a:rPr lang="en-US" dirty="0" smtClean="0"/>
              <a:t> = salary; }</a:t>
            </a:r>
          </a:p>
          <a:p>
            <a:pPr>
              <a:buNone/>
            </a:pPr>
            <a:r>
              <a:rPr lang="en-US" dirty="0" smtClean="0"/>
              <a:t>		 public </a:t>
            </a:r>
            <a:r>
              <a:rPr lang="en-US" dirty="0" err="1" smtClean="0"/>
              <a:t>int</a:t>
            </a:r>
            <a:r>
              <a:rPr lang="en-US" dirty="0" smtClean="0"/>
              <a:t> </a:t>
            </a:r>
            <a:r>
              <a:rPr lang="en-US" dirty="0" err="1" smtClean="0"/>
              <a:t>getId</a:t>
            </a:r>
            <a:r>
              <a:rPr lang="en-US" dirty="0" smtClean="0"/>
              <a:t>() </a:t>
            </a:r>
          </a:p>
          <a:p>
            <a:pPr>
              <a:buNone/>
            </a:pPr>
            <a:r>
              <a:rPr lang="en-US" dirty="0" smtClean="0"/>
              <a:t>		{ return id; }</a:t>
            </a:r>
          </a:p>
          <a:p>
            <a:pPr>
              <a:buNone/>
            </a:pPr>
            <a:r>
              <a:rPr lang="en-US" dirty="0" smtClean="0"/>
              <a:t>		 public String </a:t>
            </a:r>
            <a:r>
              <a:rPr lang="en-US" dirty="0" err="1" smtClean="0"/>
              <a:t>getFirstName</a:t>
            </a:r>
            <a:r>
              <a:rPr lang="en-US" dirty="0" smtClean="0"/>
              <a:t>() </a:t>
            </a:r>
          </a:p>
          <a:p>
            <a:pPr>
              <a:buNone/>
            </a:pPr>
            <a:r>
              <a:rPr lang="en-US" dirty="0" smtClean="0"/>
              <a:t>		{ return </a:t>
            </a:r>
            <a:r>
              <a:rPr lang="en-US" dirty="0" err="1" smtClean="0"/>
              <a:t>first_name</a:t>
            </a:r>
            <a:r>
              <a:rPr lang="en-US" dirty="0" smtClean="0"/>
              <a:t>; } </a:t>
            </a:r>
          </a:p>
          <a:p>
            <a:pPr>
              <a:buNone/>
            </a:pPr>
            <a:r>
              <a:rPr lang="en-US" dirty="0" smtClean="0"/>
              <a:t>		public String </a:t>
            </a:r>
            <a:r>
              <a:rPr lang="en-US" dirty="0" err="1" smtClean="0"/>
              <a:t>getLastName</a:t>
            </a:r>
            <a:r>
              <a:rPr lang="en-US" dirty="0" smtClean="0"/>
              <a:t>() </a:t>
            </a:r>
          </a:p>
          <a:p>
            <a:pPr>
              <a:buNone/>
            </a:pPr>
            <a:r>
              <a:rPr lang="en-US" dirty="0" smtClean="0"/>
              <a:t>		{ return </a:t>
            </a:r>
            <a:r>
              <a:rPr lang="en-US" dirty="0" err="1" smtClean="0"/>
              <a:t>last_name</a:t>
            </a:r>
            <a:r>
              <a:rPr lang="en-US" dirty="0" smtClean="0"/>
              <a:t>; } </a:t>
            </a:r>
          </a:p>
          <a:p>
            <a:pPr>
              <a:buNone/>
            </a:pPr>
            <a:r>
              <a:rPr lang="en-US" dirty="0" smtClean="0"/>
              <a:t>		public </a:t>
            </a:r>
            <a:r>
              <a:rPr lang="en-US" dirty="0" err="1" smtClean="0"/>
              <a:t>int</a:t>
            </a:r>
            <a:r>
              <a:rPr lang="en-US" dirty="0" smtClean="0"/>
              <a:t> </a:t>
            </a:r>
            <a:r>
              <a:rPr lang="en-US" dirty="0" err="1" smtClean="0"/>
              <a:t>getSalary</a:t>
            </a:r>
            <a:r>
              <a:rPr lang="en-US" dirty="0" smtClean="0"/>
              <a:t>() </a:t>
            </a:r>
          </a:p>
          <a:p>
            <a:pPr>
              <a:buNone/>
            </a:pPr>
            <a:r>
              <a:rPr lang="en-US" dirty="0" smtClean="0"/>
              <a:t>		{ return salary; } </a:t>
            </a:r>
          </a:p>
          <a:p>
            <a:pPr>
              <a:buNone/>
            </a:pPr>
            <a:r>
              <a:rPr lang="en-US" dirty="0" smtClean="0"/>
              <a:t>}</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Aggregate Methods</a:t>
            </a:r>
            <a:br>
              <a:rPr lang="en-US" b="1" dirty="0" smtClean="0"/>
            </a:br>
            <a:endParaRPr lang="en-US" dirty="0"/>
          </a:p>
        </p:txBody>
      </p:sp>
      <p:sp>
        <p:nvSpPr>
          <p:cNvPr id="5" name="Content Placeholder 4"/>
          <p:cNvSpPr>
            <a:spLocks noGrp="1"/>
          </p:cNvSpPr>
          <p:nvPr>
            <p:ph idx="1"/>
          </p:nvPr>
        </p:nvSpPr>
        <p:spPr/>
        <p:txBody>
          <a:bodyPr>
            <a:normAutofit/>
          </a:bodyPr>
          <a:lstStyle/>
          <a:p>
            <a:r>
              <a:rPr lang="en-US" sz="2000" dirty="0" smtClean="0">
                <a:latin typeface="Times New Roman" pitchFamily="18" charset="0"/>
                <a:cs typeface="Times New Roman" pitchFamily="18" charset="0"/>
              </a:rPr>
              <a:t>HQL supports a range of aggregate methods, similar to SQL. They work the same way in HQL as in SQL and following is the list of the available functions:</a:t>
            </a:r>
            <a:endParaRPr lang="en-US" sz="2000" dirty="0">
              <a:latin typeface="Times New Roman" pitchFamily="18" charset="0"/>
              <a:cs typeface="Times New Roman" pitchFamily="18" charset="0"/>
            </a:endParaRPr>
          </a:p>
        </p:txBody>
      </p:sp>
      <p:pic>
        <p:nvPicPr>
          <p:cNvPr id="6" name="Picture 2" descr="C:\Users\DELL\Desktop\hib img\h1.PNG"/>
          <p:cNvPicPr>
            <a:picLocks noChangeAspect="1" noChangeArrowheads="1"/>
          </p:cNvPicPr>
          <p:nvPr/>
        </p:nvPicPr>
        <p:blipFill>
          <a:blip r:embed="rId2"/>
          <a:srcRect/>
          <a:stretch>
            <a:fillRect/>
          </a:stretch>
        </p:blipFill>
        <p:spPr bwMode="auto">
          <a:xfrm>
            <a:off x="0" y="2624758"/>
            <a:ext cx="9144000" cy="4080842"/>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 table:</a:t>
            </a:r>
            <a:endParaRPr lang="en-US" dirty="0"/>
          </a:p>
        </p:txBody>
      </p:sp>
      <p:sp>
        <p:nvSpPr>
          <p:cNvPr id="3" name="Content Placeholder 2"/>
          <p:cNvSpPr>
            <a:spLocks noGrp="1"/>
          </p:cNvSpPr>
          <p:nvPr>
            <p:ph idx="1"/>
          </p:nvPr>
        </p:nvSpPr>
        <p:spPr/>
        <p:txBody>
          <a:bodyPr/>
          <a:lstStyle/>
          <a:p>
            <a:r>
              <a:rPr lang="en-US" dirty="0" smtClean="0"/>
              <a:t>create table EMPLOYEE (</a:t>
            </a:r>
          </a:p>
          <a:p>
            <a:pPr>
              <a:buNone/>
            </a:pPr>
            <a:r>
              <a:rPr lang="en-US" dirty="0" smtClean="0"/>
              <a:t>     id INT NOT NULL </a:t>
            </a:r>
            <a:r>
              <a:rPr lang="en-US" dirty="0" err="1" smtClean="0"/>
              <a:t>auto_increment</a:t>
            </a:r>
            <a:r>
              <a:rPr lang="en-US" dirty="0" smtClean="0"/>
              <a:t>, </a:t>
            </a:r>
          </a:p>
          <a:p>
            <a:pPr>
              <a:buNone/>
            </a:pPr>
            <a:r>
              <a:rPr lang="en-US" dirty="0" smtClean="0"/>
              <a:t>	</a:t>
            </a:r>
            <a:r>
              <a:rPr lang="en-US" dirty="0" err="1" smtClean="0"/>
              <a:t>first_name</a:t>
            </a:r>
            <a:r>
              <a:rPr lang="en-US" dirty="0" smtClean="0"/>
              <a:t> VARCHAR(20) default NULL, </a:t>
            </a:r>
            <a:r>
              <a:rPr lang="en-US" dirty="0" err="1" smtClean="0"/>
              <a:t>last_name</a:t>
            </a:r>
            <a:r>
              <a:rPr lang="en-US" dirty="0" smtClean="0"/>
              <a:t> VARCHAR(20) default NULL, </a:t>
            </a:r>
          </a:p>
          <a:p>
            <a:pPr>
              <a:buNone/>
            </a:pPr>
            <a:r>
              <a:rPr lang="en-US" dirty="0" smtClean="0"/>
              <a:t>	salary INT default NULL, PRIMARY KEY (id)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what if we need to modify the design of our database after having developed few pages or our application?</a:t>
            </a:r>
          </a:p>
          <a:p>
            <a:pPr marL="514350" indent="-514350">
              <a:buFont typeface="+mj-lt"/>
              <a:buAutoNum type="arabicPeriod"/>
            </a:pPr>
            <a:r>
              <a:rPr lang="en-US" dirty="0" smtClean="0"/>
              <a:t>Loading and storing objects in a relational database exposes us to the following five mismatch problems.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Mismatch</a:t>
            </a:r>
            <a:endParaRPr lang="en-US" dirty="0"/>
          </a:p>
        </p:txBody>
      </p:sp>
      <p:graphicFrame>
        <p:nvGraphicFramePr>
          <p:cNvPr id="4" name="Content Placeholder 3"/>
          <p:cNvGraphicFramePr>
            <a:graphicFrameLocks noGrp="1"/>
          </p:cNvGraphicFramePr>
          <p:nvPr>
            <p:ph idx="1"/>
          </p:nvPr>
        </p:nvGraphicFramePr>
        <p:xfrm>
          <a:off x="457200" y="1600200"/>
          <a:ext cx="8229600" cy="4978400"/>
        </p:xfrm>
        <a:graphic>
          <a:graphicData uri="http://schemas.openxmlformats.org/drawingml/2006/table">
            <a:tbl>
              <a:tblPr firstRow="1" bandRow="1">
                <a:tableStyleId>{5C22544A-7EE6-4342-B048-85BDC9FD1C3A}</a:tableStyleId>
              </a:tblPr>
              <a:tblGrid>
                <a:gridCol w="1905000"/>
                <a:gridCol w="6324600"/>
              </a:tblGrid>
              <a:tr h="787400">
                <a:tc>
                  <a:txBody>
                    <a:bodyPr/>
                    <a:lstStyle/>
                    <a:p>
                      <a:r>
                        <a:rPr lang="en-US" dirty="0" smtClean="0"/>
                        <a:t>Mismatch</a:t>
                      </a:r>
                      <a:endParaRPr lang="en-US" dirty="0"/>
                    </a:p>
                  </a:txBody>
                  <a:tcPr/>
                </a:tc>
                <a:tc>
                  <a:txBody>
                    <a:bodyPr/>
                    <a:lstStyle/>
                    <a:p>
                      <a:r>
                        <a:rPr lang="en-US" dirty="0" smtClean="0"/>
                        <a:t>Description</a:t>
                      </a:r>
                      <a:endParaRPr lang="en-US" dirty="0"/>
                    </a:p>
                  </a:txBody>
                  <a:tcPr/>
                </a:tc>
              </a:tr>
              <a:tr h="787400">
                <a:tc>
                  <a:txBody>
                    <a:bodyPr/>
                    <a:lstStyle/>
                    <a:p>
                      <a:r>
                        <a:rPr lang="en-US" dirty="0" smtClean="0"/>
                        <a:t>Granularity</a:t>
                      </a:r>
                      <a:endParaRPr lang="en-US" dirty="0"/>
                    </a:p>
                  </a:txBody>
                  <a:tcPr/>
                </a:tc>
                <a:tc>
                  <a:txBody>
                    <a:bodyPr/>
                    <a:lstStyle/>
                    <a:p>
                      <a:r>
                        <a:rPr lang="en-US" dirty="0" smtClean="0"/>
                        <a:t>Sometimes you will have an object model which has more classes than the number of corresponding tables in the database.</a:t>
                      </a:r>
                      <a:endParaRPr lang="en-US" dirty="0"/>
                    </a:p>
                  </a:txBody>
                  <a:tcPr/>
                </a:tc>
              </a:tr>
              <a:tr h="787400">
                <a:tc>
                  <a:txBody>
                    <a:bodyPr/>
                    <a:lstStyle/>
                    <a:p>
                      <a:r>
                        <a:rPr lang="en-US" dirty="0" smtClean="0"/>
                        <a:t>Inheritance</a:t>
                      </a:r>
                      <a:endParaRPr lang="en-US" dirty="0"/>
                    </a:p>
                  </a:txBody>
                  <a:tcPr/>
                </a:tc>
                <a:tc>
                  <a:txBody>
                    <a:bodyPr/>
                    <a:lstStyle/>
                    <a:p>
                      <a:r>
                        <a:rPr lang="en-US" dirty="0" smtClean="0"/>
                        <a:t>RDBMSs do not define anything similar to Inheritance which is a natural paradigm in object-oriented programming languages.</a:t>
                      </a:r>
                      <a:endParaRPr lang="en-US" dirty="0"/>
                    </a:p>
                  </a:txBody>
                  <a:tcPr/>
                </a:tc>
              </a:tr>
              <a:tr h="787400">
                <a:tc>
                  <a:txBody>
                    <a:bodyPr/>
                    <a:lstStyle/>
                    <a:p>
                      <a:r>
                        <a:rPr lang="en-US" dirty="0" smtClean="0"/>
                        <a:t>Identity</a:t>
                      </a:r>
                      <a:endParaRPr lang="en-US" dirty="0"/>
                    </a:p>
                  </a:txBody>
                  <a:tcPr/>
                </a:tc>
                <a:tc>
                  <a:txBody>
                    <a:bodyPr/>
                    <a:lstStyle/>
                    <a:p>
                      <a:r>
                        <a:rPr lang="en-US" dirty="0" smtClean="0"/>
                        <a:t>A RDBMS defines exactly one notion of 'sameness': the primary key. Java, however, defines both object identity (a==b) and object equality (</a:t>
                      </a:r>
                      <a:r>
                        <a:rPr lang="en-US" dirty="0" err="1" smtClean="0"/>
                        <a:t>a.equals</a:t>
                      </a:r>
                      <a:r>
                        <a:rPr lang="en-US" dirty="0" smtClean="0"/>
                        <a:t>(b)).</a:t>
                      </a:r>
                      <a:endParaRPr lang="en-US" dirty="0"/>
                    </a:p>
                  </a:txBody>
                  <a:tcPr/>
                </a:tc>
              </a:tr>
              <a:tr h="787400">
                <a:tc>
                  <a:txBody>
                    <a:bodyPr/>
                    <a:lstStyle/>
                    <a:p>
                      <a:r>
                        <a:rPr lang="en-US" dirty="0" smtClean="0"/>
                        <a:t>Associations</a:t>
                      </a:r>
                      <a:endParaRPr lang="en-US" dirty="0"/>
                    </a:p>
                  </a:txBody>
                  <a:tcPr/>
                </a:tc>
                <a:tc>
                  <a:txBody>
                    <a:bodyPr/>
                    <a:lstStyle/>
                    <a:p>
                      <a:r>
                        <a:rPr lang="en-US" dirty="0" smtClean="0"/>
                        <a:t>Object-oriented languages represent associations using object references where as am RDBMS represents an association as a foreign key column.</a:t>
                      </a:r>
                      <a:endParaRPr lang="en-US" dirty="0"/>
                    </a:p>
                  </a:txBody>
                  <a:tcPr/>
                </a:tc>
              </a:tr>
              <a:tr h="787400">
                <a:tc>
                  <a:txBody>
                    <a:bodyPr/>
                    <a:lstStyle/>
                    <a:p>
                      <a:r>
                        <a:rPr lang="en-US" dirty="0" smtClean="0"/>
                        <a:t>Navigation</a:t>
                      </a:r>
                      <a:endParaRPr lang="en-US" dirty="0"/>
                    </a:p>
                  </a:txBody>
                  <a:tcPr/>
                </a:tc>
                <a:tc>
                  <a:txBody>
                    <a:bodyPr/>
                    <a:lstStyle/>
                    <a:p>
                      <a:r>
                        <a:rPr lang="en-US" dirty="0" smtClean="0"/>
                        <a:t>The ways you access objects in Java and in a RDBMS are fundamentally different.</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TotalTime>
  <Words>3235</Words>
  <Application>Microsoft Office PowerPoint</Application>
  <PresentationFormat>On-screen Show (4:3)</PresentationFormat>
  <Paragraphs>300</Paragraphs>
  <Slides>61</Slides>
  <Notes>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HIBERNATE</vt:lpstr>
      <vt:lpstr>OVERVIEW</vt:lpstr>
      <vt:lpstr>What is JDBC? </vt:lpstr>
      <vt:lpstr>Pros and Cons of JDBC </vt:lpstr>
      <vt:lpstr>Why Object Relational Mapping (ORM)? </vt:lpstr>
      <vt:lpstr>JAVA PROGRAM</vt:lpstr>
      <vt:lpstr>RDBMS table:</vt:lpstr>
      <vt:lpstr>Problem</vt:lpstr>
      <vt:lpstr>Mismatch</vt:lpstr>
      <vt:lpstr>What is ORM? </vt:lpstr>
      <vt:lpstr>ADVANTAGES OF ORM</vt:lpstr>
      <vt:lpstr>ORM solution</vt:lpstr>
      <vt:lpstr>Java ORM Frameworks: </vt:lpstr>
      <vt:lpstr>Why Hibernate and not JDBC? </vt:lpstr>
      <vt:lpstr>Hibernate vs. JDBC (an example)</vt:lpstr>
      <vt:lpstr>Hibernate - Overview </vt:lpstr>
      <vt:lpstr>Slide 17</vt:lpstr>
      <vt:lpstr>Hibernate Advantages: </vt:lpstr>
      <vt:lpstr>Supported Databases: </vt:lpstr>
      <vt:lpstr>Supported Technologies: </vt:lpstr>
      <vt:lpstr>Hibernate - Architecture </vt:lpstr>
      <vt:lpstr>Slide 22</vt:lpstr>
      <vt:lpstr>detailed view of the Hibernate Application Architecture</vt:lpstr>
      <vt:lpstr>Slide 24</vt:lpstr>
      <vt:lpstr>Configuration Object: </vt:lpstr>
      <vt:lpstr>SessionFactory Object: </vt:lpstr>
      <vt:lpstr>Session Object: </vt:lpstr>
      <vt:lpstr>Transaction Object: </vt:lpstr>
      <vt:lpstr>Query Object: </vt:lpstr>
      <vt:lpstr>Criteria Object: </vt:lpstr>
      <vt:lpstr>Hibernate - Mapping Types </vt:lpstr>
      <vt:lpstr>Primitive types: </vt:lpstr>
      <vt:lpstr>Date and time types: </vt:lpstr>
      <vt:lpstr>Binary and large object types: </vt:lpstr>
      <vt:lpstr>JDK-related types: </vt:lpstr>
      <vt:lpstr>Hibernate O/R Mapping</vt:lpstr>
      <vt:lpstr>Collections Mappings: </vt:lpstr>
      <vt:lpstr>Slide 38</vt:lpstr>
      <vt:lpstr>Association Mappings: </vt:lpstr>
      <vt:lpstr>Component Mappings </vt:lpstr>
      <vt:lpstr>Hibernate - Annotations </vt:lpstr>
      <vt:lpstr>Environment Setup for Hibernate Annotation </vt:lpstr>
      <vt:lpstr>Various  Annotations</vt:lpstr>
      <vt:lpstr>Slide 44</vt:lpstr>
      <vt:lpstr>@Entity Annotation: </vt:lpstr>
      <vt:lpstr>@Table Annotation: </vt:lpstr>
      <vt:lpstr>@Id </vt:lpstr>
      <vt:lpstr>@Column Annotation: </vt:lpstr>
      <vt:lpstr>Hibernate - Query Language </vt:lpstr>
      <vt:lpstr>Advantages of HQL</vt:lpstr>
      <vt:lpstr>1.FROM Clause </vt:lpstr>
      <vt:lpstr>2.AS Clause </vt:lpstr>
      <vt:lpstr>3.SELECT Clause </vt:lpstr>
      <vt:lpstr>4.WHERE Clause </vt:lpstr>
      <vt:lpstr>5.ORDER BY Clause </vt:lpstr>
      <vt:lpstr>6.GROUP BY Clause </vt:lpstr>
      <vt:lpstr>7.UPDATE Clause </vt:lpstr>
      <vt:lpstr>8.DELETE Clause </vt:lpstr>
      <vt:lpstr>9.INSERT Clause </vt:lpstr>
      <vt:lpstr>Aggregate Methods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18</cp:revision>
  <dcterms:created xsi:type="dcterms:W3CDTF">2016-03-23T03:30:54Z</dcterms:created>
  <dcterms:modified xsi:type="dcterms:W3CDTF">2019-03-28T07:36:12Z</dcterms:modified>
</cp:coreProperties>
</file>