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57" r:id="rId3"/>
    <p:sldId id="258" r:id="rId4"/>
    <p:sldId id="259" r:id="rId5"/>
    <p:sldId id="260" r:id="rId6"/>
    <p:sldId id="261" r:id="rId7"/>
    <p:sldId id="262" r:id="rId8"/>
    <p:sldId id="291" r:id="rId9"/>
    <p:sldId id="292" r:id="rId10"/>
    <p:sldId id="293" r:id="rId11"/>
    <p:sldId id="294" r:id="rId12"/>
    <p:sldId id="295" r:id="rId13"/>
    <p:sldId id="296" r:id="rId14"/>
    <p:sldId id="263" r:id="rId15"/>
    <p:sldId id="298" r:id="rId16"/>
    <p:sldId id="264" r:id="rId17"/>
    <p:sldId id="265" r:id="rId18"/>
    <p:sldId id="299" r:id="rId19"/>
    <p:sldId id="266" r:id="rId20"/>
    <p:sldId id="267" r:id="rId21"/>
    <p:sldId id="268" r:id="rId22"/>
    <p:sldId id="314" r:id="rId23"/>
    <p:sldId id="300" r:id="rId24"/>
    <p:sldId id="305" r:id="rId25"/>
    <p:sldId id="306" r:id="rId26"/>
    <p:sldId id="301" r:id="rId27"/>
    <p:sldId id="302" r:id="rId28"/>
    <p:sldId id="303" r:id="rId29"/>
    <p:sldId id="304"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307" r:id="rId49"/>
    <p:sldId id="308" r:id="rId50"/>
    <p:sldId id="309" r:id="rId51"/>
    <p:sldId id="310" r:id="rId52"/>
    <p:sldId id="315" r:id="rId53"/>
    <p:sldId id="316" r:id="rId54"/>
    <p:sldId id="317" r:id="rId55"/>
    <p:sldId id="323" r:id="rId56"/>
    <p:sldId id="320" r:id="rId57"/>
    <p:sldId id="321" r:id="rId58"/>
    <p:sldId id="322" r:id="rId59"/>
    <p:sldId id="318" r:id="rId60"/>
    <p:sldId id="319" r:id="rId61"/>
    <p:sldId id="32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EC4B9C-EE0C-47A4-9DEE-68E96B9D0BA4}" type="datetimeFigureOut">
              <a:rPr lang="en-US" smtClean="0"/>
              <a:pPr/>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E81D9-D158-46FD-A5B4-DF9D54BDF7C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C4B9C-EE0C-47A4-9DEE-68E96B9D0BA4}" type="datetimeFigureOut">
              <a:rPr lang="en-US" smtClean="0"/>
              <a:pPr/>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E81D9-D158-46FD-A5B4-DF9D54BDF7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C4B9C-EE0C-47A4-9DEE-68E96B9D0BA4}" type="datetimeFigureOut">
              <a:rPr lang="en-US" smtClean="0"/>
              <a:pPr/>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E81D9-D158-46FD-A5B4-DF9D54BDF7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EC4B9C-EE0C-47A4-9DEE-68E96B9D0BA4}" type="datetimeFigureOut">
              <a:rPr lang="en-US" smtClean="0"/>
              <a:pPr/>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E81D9-D158-46FD-A5B4-DF9D54BDF7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EC4B9C-EE0C-47A4-9DEE-68E96B9D0BA4}" type="datetimeFigureOut">
              <a:rPr lang="en-US" smtClean="0"/>
              <a:pPr/>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E81D9-D158-46FD-A5B4-DF9D54BDF7C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EC4B9C-EE0C-47A4-9DEE-68E96B9D0BA4}" type="datetimeFigureOut">
              <a:rPr lang="en-US" smtClean="0"/>
              <a:pPr/>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E81D9-D158-46FD-A5B4-DF9D54BDF7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C4B9C-EE0C-47A4-9DEE-68E96B9D0BA4}" type="datetimeFigureOut">
              <a:rPr lang="en-US" smtClean="0"/>
              <a:pPr/>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E81D9-D158-46FD-A5B4-DF9D54BDF7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EC4B9C-EE0C-47A4-9DEE-68E96B9D0BA4}" type="datetimeFigureOut">
              <a:rPr lang="en-US" smtClean="0"/>
              <a:pPr/>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E81D9-D158-46FD-A5B4-DF9D54BDF7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C4B9C-EE0C-47A4-9DEE-68E96B9D0BA4}" type="datetimeFigureOut">
              <a:rPr lang="en-US" smtClean="0"/>
              <a:pPr/>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E81D9-D158-46FD-A5B4-DF9D54BDF7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C4B9C-EE0C-47A4-9DEE-68E96B9D0BA4}" type="datetimeFigureOut">
              <a:rPr lang="en-US" smtClean="0"/>
              <a:pPr/>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E81D9-D158-46FD-A5B4-DF9D54BDF7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EC4B9C-EE0C-47A4-9DEE-68E96B9D0BA4}" type="datetimeFigureOut">
              <a:rPr lang="en-US" smtClean="0"/>
              <a:pPr/>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E81D9-D158-46FD-A5B4-DF9D54BDF7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C4B9C-EE0C-47A4-9DEE-68E96B9D0BA4}" type="datetimeFigureOut">
              <a:rPr lang="en-US" smtClean="0"/>
              <a:pPr/>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E81D9-D158-46FD-A5B4-DF9D54BDF7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533400"/>
            <a:ext cx="7772400" cy="1470025"/>
          </a:xfrm>
        </p:spPr>
        <p:txBody>
          <a:bodyPr/>
          <a:lstStyle/>
          <a:p>
            <a:endParaRPr lang="en-US" b="1" dirty="0"/>
          </a:p>
        </p:txBody>
      </p:sp>
      <p:sp>
        <p:nvSpPr>
          <p:cNvPr id="5" name="Subtitle 4"/>
          <p:cNvSpPr>
            <a:spLocks noGrp="1"/>
          </p:cNvSpPr>
          <p:nvPr>
            <p:ph type="subTitle" idx="1"/>
          </p:nvPr>
        </p:nvSpPr>
        <p:spPr>
          <a:xfrm>
            <a:off x="1371600" y="2590800"/>
            <a:ext cx="7239000" cy="3733800"/>
          </a:xfrm>
        </p:spPr>
        <p:txBody>
          <a:bodyPr>
            <a:noAutofit/>
          </a:bodyPr>
          <a:lstStyle/>
          <a:p>
            <a:r>
              <a:rPr lang="en-US" sz="7200" dirty="0" smtClean="0">
                <a:solidFill>
                  <a:srgbClr val="FF0000"/>
                </a:solidFill>
              </a:rPr>
              <a:t>JAVA NETWORKING</a:t>
            </a:r>
          </a:p>
          <a:p>
            <a:endParaRPr lang="en-US" sz="2800" b="1" dirty="0" smtClean="0">
              <a:solidFill>
                <a:srgbClr val="00B050"/>
              </a:solidFill>
            </a:endParaRPr>
          </a:p>
          <a:p>
            <a:r>
              <a:rPr lang="en-US" sz="2800" b="1" dirty="0" smtClean="0">
                <a:solidFill>
                  <a:srgbClr val="00B050"/>
                </a:solidFill>
              </a:rPr>
              <a:t>                     </a:t>
            </a:r>
            <a:endParaRPr lang="en-US" sz="2800" b="1"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Interfaces of the java.net package</a:t>
            </a:r>
            <a:endParaRPr lang="en-US" dirty="0">
              <a:solidFill>
                <a:srgbClr val="FF0000"/>
              </a:solidFill>
            </a:endParaRPr>
          </a:p>
        </p:txBody>
      </p:sp>
      <p:graphicFrame>
        <p:nvGraphicFramePr>
          <p:cNvPr id="4" name="Content Placeholder 3"/>
          <p:cNvGraphicFramePr>
            <a:graphicFrameLocks noGrp="1"/>
          </p:cNvGraphicFramePr>
          <p:nvPr>
            <p:ph idx="1"/>
          </p:nvPr>
        </p:nvGraphicFramePr>
        <p:xfrm>
          <a:off x="0" y="1371600"/>
          <a:ext cx="9144000" cy="4419599"/>
        </p:xfrm>
        <a:graphic>
          <a:graphicData uri="http://schemas.openxmlformats.org/drawingml/2006/table">
            <a:tbl>
              <a:tblPr firstRow="1" bandRow="1">
                <a:tableStyleId>{93296810-A885-4BE3-A3E7-6D5BEEA58F35}</a:tableStyleId>
              </a:tblPr>
              <a:tblGrid>
                <a:gridCol w="3048000"/>
                <a:gridCol w="3048000"/>
                <a:gridCol w="3048000"/>
              </a:tblGrid>
              <a:tr h="417270">
                <a:tc>
                  <a:txBody>
                    <a:bodyPr/>
                    <a:lstStyle/>
                    <a:p>
                      <a:pPr algn="ctr"/>
                      <a:r>
                        <a:rPr lang="en-US" dirty="0" smtClean="0"/>
                        <a:t>INTERFACE</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METHODS</a:t>
                      </a:r>
                      <a:endParaRPr lang="en-US" dirty="0"/>
                    </a:p>
                  </a:txBody>
                  <a:tcPr/>
                </a:tc>
              </a:tr>
              <a:tr h="1077106">
                <a:tc>
                  <a:txBody>
                    <a:bodyPr/>
                    <a:lstStyle/>
                    <a:p>
                      <a:r>
                        <a:rPr lang="en-US" b="1" dirty="0" err="1" smtClean="0">
                          <a:solidFill>
                            <a:schemeClr val="accent1">
                              <a:lumMod val="75000"/>
                            </a:schemeClr>
                          </a:solidFill>
                        </a:rPr>
                        <a:t>ContentHandlerFactory</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This interface defines a factory for </a:t>
                      </a:r>
                      <a:r>
                        <a:rPr lang="en-US" b="1" dirty="0" err="1" smtClean="0">
                          <a:solidFill>
                            <a:schemeClr val="accent1">
                              <a:lumMod val="75000"/>
                            </a:schemeClr>
                          </a:solidFill>
                        </a:rPr>
                        <a:t>contenthandler</a:t>
                      </a:r>
                      <a:endParaRPr lang="en-US" b="1" dirty="0">
                        <a:solidFill>
                          <a:schemeClr val="accent1">
                            <a:lumMod val="75000"/>
                          </a:schemeClr>
                        </a:solidFill>
                      </a:endParaRPr>
                    </a:p>
                  </a:txBody>
                  <a:tcPr/>
                </a:tc>
                <a:tc>
                  <a:txBody>
                    <a:bodyPr/>
                    <a:lstStyle/>
                    <a:p>
                      <a:r>
                        <a:rPr lang="en-US" b="1" dirty="0" err="1" smtClean="0">
                          <a:solidFill>
                            <a:schemeClr val="accent1">
                              <a:lumMod val="75000"/>
                            </a:schemeClr>
                          </a:solidFill>
                        </a:rPr>
                        <a:t>createContentHandler</a:t>
                      </a:r>
                      <a:r>
                        <a:rPr lang="en-US" b="1" dirty="0" smtClean="0">
                          <a:solidFill>
                            <a:schemeClr val="accent1">
                              <a:lumMod val="75000"/>
                            </a:schemeClr>
                          </a:solidFill>
                        </a:rPr>
                        <a:t>(string</a:t>
                      </a:r>
                      <a:r>
                        <a:rPr lang="en-US" b="1" baseline="0" dirty="0" smtClean="0">
                          <a:solidFill>
                            <a:schemeClr val="accent1">
                              <a:lumMod val="75000"/>
                            </a:schemeClr>
                          </a:solidFill>
                        </a:rPr>
                        <a:t> </a:t>
                      </a:r>
                      <a:r>
                        <a:rPr lang="en-US" b="1" baseline="0" dirty="0" err="1" smtClean="0">
                          <a:solidFill>
                            <a:schemeClr val="accent1">
                              <a:lumMod val="75000"/>
                            </a:schemeClr>
                          </a:solidFill>
                        </a:rPr>
                        <a:t>MIME_type</a:t>
                      </a:r>
                      <a:r>
                        <a:rPr lang="en-US" b="1" baseline="0" dirty="0" smtClean="0">
                          <a:solidFill>
                            <a:schemeClr val="accent1">
                              <a:lumMod val="75000"/>
                            </a:schemeClr>
                          </a:solidFill>
                        </a:rPr>
                        <a:t>)-&gt;</a:t>
                      </a:r>
                    </a:p>
                    <a:p>
                      <a:r>
                        <a:rPr lang="en-US" b="1" baseline="0" dirty="0" smtClean="0">
                          <a:solidFill>
                            <a:schemeClr val="accent1">
                              <a:lumMod val="75000"/>
                            </a:schemeClr>
                          </a:solidFill>
                        </a:rPr>
                        <a:t>creates content handler.</a:t>
                      </a:r>
                      <a:endParaRPr lang="en-US" b="1" dirty="0">
                        <a:solidFill>
                          <a:schemeClr val="accent1">
                            <a:lumMod val="75000"/>
                          </a:schemeClr>
                        </a:solidFill>
                      </a:endParaRPr>
                    </a:p>
                  </a:txBody>
                  <a:tcPr/>
                </a:tc>
              </a:tr>
              <a:tr h="1022468">
                <a:tc>
                  <a:txBody>
                    <a:bodyPr/>
                    <a:lstStyle/>
                    <a:p>
                      <a:r>
                        <a:rPr lang="en-US" b="1" dirty="0" err="1" smtClean="0">
                          <a:solidFill>
                            <a:schemeClr val="accent1">
                              <a:lumMod val="75000"/>
                            </a:schemeClr>
                          </a:solidFill>
                        </a:rPr>
                        <a:t>SocketImplFactory</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This Interface is for defining the factory for implementing sockets.</a:t>
                      </a:r>
                      <a:endParaRPr lang="en-US" b="1" dirty="0">
                        <a:solidFill>
                          <a:schemeClr val="accent1">
                            <a:lumMod val="75000"/>
                          </a:schemeClr>
                        </a:solidFill>
                      </a:endParaRPr>
                    </a:p>
                  </a:txBody>
                  <a:tcPr/>
                </a:tc>
                <a:tc>
                  <a:txBody>
                    <a:bodyPr/>
                    <a:lstStyle/>
                    <a:p>
                      <a:r>
                        <a:rPr lang="en-US" b="1" dirty="0" err="1" smtClean="0">
                          <a:solidFill>
                            <a:schemeClr val="accent1">
                              <a:lumMod val="75000"/>
                            </a:schemeClr>
                          </a:solidFill>
                        </a:rPr>
                        <a:t>createSocketImpl</a:t>
                      </a:r>
                      <a:r>
                        <a:rPr lang="en-US" b="1" dirty="0" smtClean="0">
                          <a:solidFill>
                            <a:schemeClr val="accent1">
                              <a:lumMod val="75000"/>
                            </a:schemeClr>
                          </a:solidFill>
                        </a:rPr>
                        <a:t>()-&gt;</a:t>
                      </a:r>
                    </a:p>
                    <a:p>
                      <a:r>
                        <a:rPr lang="en-US" b="1" dirty="0" smtClean="0">
                          <a:solidFill>
                            <a:schemeClr val="accent1">
                              <a:lumMod val="75000"/>
                            </a:schemeClr>
                          </a:solidFill>
                        </a:rPr>
                        <a:t>creates</a:t>
                      </a:r>
                      <a:r>
                        <a:rPr lang="en-US" b="1" baseline="0" dirty="0" smtClean="0">
                          <a:solidFill>
                            <a:schemeClr val="accent1">
                              <a:lumMod val="75000"/>
                            </a:schemeClr>
                          </a:solidFill>
                        </a:rPr>
                        <a:t> a new instance for </a:t>
                      </a:r>
                    </a:p>
                    <a:p>
                      <a:r>
                        <a:rPr lang="en-US" b="1" baseline="0" dirty="0" smtClean="0">
                          <a:solidFill>
                            <a:schemeClr val="accent1">
                              <a:lumMod val="75000"/>
                            </a:schemeClr>
                          </a:solidFill>
                        </a:rPr>
                        <a:t> implementing sockets.</a:t>
                      </a:r>
                      <a:endParaRPr lang="en-US" b="1" dirty="0">
                        <a:solidFill>
                          <a:schemeClr val="accent1">
                            <a:lumMod val="75000"/>
                          </a:schemeClr>
                        </a:solidFill>
                      </a:endParaRPr>
                    </a:p>
                  </a:txBody>
                  <a:tcPr/>
                </a:tc>
              </a:tr>
              <a:tr h="1902755">
                <a:tc>
                  <a:txBody>
                    <a:bodyPr/>
                    <a:lstStyle/>
                    <a:p>
                      <a:r>
                        <a:rPr lang="en-US" b="1" dirty="0" err="1" smtClean="0">
                          <a:solidFill>
                            <a:schemeClr val="accent1">
                              <a:lumMod val="75000"/>
                            </a:schemeClr>
                          </a:solidFill>
                        </a:rPr>
                        <a:t>URLStreamHandlerFactory</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This</a:t>
                      </a:r>
                      <a:r>
                        <a:rPr lang="en-US" b="1" baseline="0" dirty="0" smtClean="0">
                          <a:solidFill>
                            <a:schemeClr val="accent1">
                              <a:lumMod val="75000"/>
                            </a:schemeClr>
                          </a:solidFill>
                        </a:rPr>
                        <a:t> interface defines a factory for URL Stream protocol handler</a:t>
                      </a:r>
                      <a:endParaRPr lang="en-US" b="1" dirty="0">
                        <a:solidFill>
                          <a:schemeClr val="accent1">
                            <a:lumMod val="75000"/>
                          </a:schemeClr>
                        </a:solidFill>
                      </a:endParaRPr>
                    </a:p>
                  </a:txBody>
                  <a:tcPr/>
                </a:tc>
                <a:tc>
                  <a:txBody>
                    <a:bodyPr/>
                    <a:lstStyle/>
                    <a:p>
                      <a:r>
                        <a:rPr lang="en-US" b="1" dirty="0" err="1" smtClean="0">
                          <a:solidFill>
                            <a:schemeClr val="accent1">
                              <a:lumMod val="75000"/>
                            </a:schemeClr>
                          </a:solidFill>
                        </a:rPr>
                        <a:t>createURLStreamHandler</a:t>
                      </a:r>
                      <a:r>
                        <a:rPr lang="en-US" b="1" dirty="0" smtClean="0">
                          <a:solidFill>
                            <a:schemeClr val="accent1">
                              <a:lumMod val="75000"/>
                            </a:schemeClr>
                          </a:solidFill>
                        </a:rPr>
                        <a:t>(String p)-&gt;</a:t>
                      </a:r>
                    </a:p>
                    <a:p>
                      <a:r>
                        <a:rPr lang="en-US" b="1" dirty="0" smtClean="0">
                          <a:solidFill>
                            <a:schemeClr val="accent1">
                              <a:lumMod val="75000"/>
                            </a:schemeClr>
                          </a:solidFill>
                        </a:rPr>
                        <a:t>for specific protocol ‘p’ a new </a:t>
                      </a:r>
                      <a:r>
                        <a:rPr lang="en-US" b="1" dirty="0" err="1" smtClean="0">
                          <a:solidFill>
                            <a:schemeClr val="accent1">
                              <a:lumMod val="75000"/>
                            </a:schemeClr>
                          </a:solidFill>
                        </a:rPr>
                        <a:t>URLstreamHandler</a:t>
                      </a:r>
                      <a:r>
                        <a:rPr lang="en-US" b="1" dirty="0" smtClean="0">
                          <a:solidFill>
                            <a:schemeClr val="accent1">
                              <a:lumMod val="75000"/>
                            </a:schemeClr>
                          </a:solidFill>
                        </a:rPr>
                        <a:t> instance can be created using this method</a:t>
                      </a:r>
                      <a:endParaRPr lang="en-US" b="1" dirty="0">
                        <a:solidFill>
                          <a:schemeClr val="accent1">
                            <a:lumMod val="75000"/>
                          </a:schemeClr>
                        </a:solidFill>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Classes of java.net package</a:t>
            </a:r>
            <a:endParaRPr lang="en-US" u="sng" dirty="0">
              <a:solidFill>
                <a:srgbClr val="FF0000"/>
              </a:solidFill>
            </a:endParaRPr>
          </a:p>
        </p:txBody>
      </p:sp>
      <p:graphicFrame>
        <p:nvGraphicFramePr>
          <p:cNvPr id="6" name="Content Placeholder 5"/>
          <p:cNvGraphicFramePr>
            <a:graphicFrameLocks noGrp="1"/>
          </p:cNvGraphicFramePr>
          <p:nvPr>
            <p:ph idx="1"/>
          </p:nvPr>
        </p:nvGraphicFramePr>
        <p:xfrm>
          <a:off x="152400" y="1501800"/>
          <a:ext cx="8991600" cy="5356200"/>
        </p:xfrm>
        <a:graphic>
          <a:graphicData uri="http://schemas.openxmlformats.org/drawingml/2006/table">
            <a:tbl>
              <a:tblPr firstRow="1" bandRow="1">
                <a:tableStyleId>{93296810-A885-4BE3-A3E7-6D5BEEA58F35}</a:tableStyleId>
              </a:tblPr>
              <a:tblGrid>
                <a:gridCol w="2414411"/>
                <a:gridCol w="6577189"/>
              </a:tblGrid>
              <a:tr h="617126">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r>
              <a:tr h="647983">
                <a:tc>
                  <a:txBody>
                    <a:bodyPr/>
                    <a:lstStyle/>
                    <a:p>
                      <a:r>
                        <a:rPr lang="en-US" b="1" dirty="0" smtClean="0">
                          <a:solidFill>
                            <a:schemeClr val="accent1">
                              <a:lumMod val="75000"/>
                            </a:schemeClr>
                          </a:solidFill>
                        </a:rPr>
                        <a:t>1.ContentHandler</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The abstract class </a:t>
                      </a:r>
                      <a:r>
                        <a:rPr lang="en-US" b="1" dirty="0" err="1" smtClean="0">
                          <a:solidFill>
                            <a:schemeClr val="accent1">
                              <a:lumMod val="75000"/>
                            </a:schemeClr>
                          </a:solidFill>
                        </a:rPr>
                        <a:t>ContentHandler</a:t>
                      </a:r>
                      <a:r>
                        <a:rPr lang="en-US" b="1" dirty="0" smtClean="0">
                          <a:solidFill>
                            <a:schemeClr val="accent1">
                              <a:lumMod val="75000"/>
                            </a:schemeClr>
                          </a:solidFill>
                        </a:rPr>
                        <a:t> is the </a:t>
                      </a:r>
                      <a:r>
                        <a:rPr lang="en-US" b="1" dirty="0" err="1" smtClean="0">
                          <a:solidFill>
                            <a:schemeClr val="accent1">
                              <a:lumMod val="75000"/>
                            </a:schemeClr>
                          </a:solidFill>
                        </a:rPr>
                        <a:t>superclass</a:t>
                      </a:r>
                      <a:r>
                        <a:rPr lang="en-US" b="1" dirty="0" smtClean="0">
                          <a:solidFill>
                            <a:schemeClr val="accent1">
                              <a:lumMod val="75000"/>
                            </a:schemeClr>
                          </a:solidFill>
                        </a:rPr>
                        <a:t> of all classes that read an Object from a </a:t>
                      </a:r>
                      <a:r>
                        <a:rPr lang="en-US" b="1" dirty="0" err="1" smtClean="0">
                          <a:solidFill>
                            <a:schemeClr val="accent1">
                              <a:lumMod val="75000"/>
                            </a:schemeClr>
                          </a:solidFill>
                        </a:rPr>
                        <a:t>URLConnection</a:t>
                      </a:r>
                      <a:r>
                        <a:rPr lang="en-US" b="1" dirty="0" smtClean="0">
                          <a:solidFill>
                            <a:schemeClr val="accent1">
                              <a:lumMod val="75000"/>
                            </a:schemeClr>
                          </a:solidFill>
                        </a:rPr>
                        <a:t>.</a:t>
                      </a:r>
                      <a:endParaRPr lang="en-US" b="1" dirty="0">
                        <a:solidFill>
                          <a:schemeClr val="accent1">
                            <a:lumMod val="75000"/>
                          </a:schemeClr>
                        </a:solidFill>
                      </a:endParaRPr>
                    </a:p>
                  </a:txBody>
                  <a:tcPr/>
                </a:tc>
              </a:tr>
              <a:tr h="663410">
                <a:tc>
                  <a:txBody>
                    <a:bodyPr/>
                    <a:lstStyle/>
                    <a:p>
                      <a:r>
                        <a:rPr lang="en-US" b="1" dirty="0" smtClean="0">
                          <a:solidFill>
                            <a:schemeClr val="accent1">
                              <a:lumMod val="75000"/>
                            </a:schemeClr>
                          </a:solidFill>
                        </a:rPr>
                        <a:t>2.DatagramSocket</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This class represents a socket for sending and receiving datagram packets.</a:t>
                      </a:r>
                      <a:endParaRPr lang="en-US" b="1" dirty="0">
                        <a:solidFill>
                          <a:schemeClr val="accent1">
                            <a:lumMod val="75000"/>
                          </a:schemeClr>
                        </a:solidFill>
                      </a:endParaRPr>
                    </a:p>
                  </a:txBody>
                  <a:tcPr/>
                </a:tc>
              </a:tr>
              <a:tr h="461903">
                <a:tc>
                  <a:txBody>
                    <a:bodyPr/>
                    <a:lstStyle/>
                    <a:p>
                      <a:r>
                        <a:rPr lang="en-US" b="1" dirty="0" smtClean="0">
                          <a:solidFill>
                            <a:schemeClr val="accent1">
                              <a:lumMod val="75000"/>
                            </a:schemeClr>
                          </a:solidFill>
                        </a:rPr>
                        <a:t>3.DatagramPacket</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This class represents a datagram packet.</a:t>
                      </a:r>
                      <a:endParaRPr lang="en-US" b="1" dirty="0">
                        <a:solidFill>
                          <a:schemeClr val="accent1">
                            <a:lumMod val="75000"/>
                          </a:schemeClr>
                        </a:solidFill>
                      </a:endParaRPr>
                    </a:p>
                  </a:txBody>
                  <a:tcPr/>
                </a:tc>
              </a:tr>
              <a:tr h="505177">
                <a:tc>
                  <a:txBody>
                    <a:bodyPr/>
                    <a:lstStyle/>
                    <a:p>
                      <a:r>
                        <a:rPr lang="en-US" b="1" dirty="0" smtClean="0">
                          <a:solidFill>
                            <a:schemeClr val="accent1">
                              <a:lumMod val="75000"/>
                            </a:schemeClr>
                          </a:solidFill>
                        </a:rPr>
                        <a:t>4.InetAddress</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This class represents an Internet Protocol (IP) address.</a:t>
                      </a:r>
                      <a:endParaRPr lang="en-US" b="1" dirty="0">
                        <a:solidFill>
                          <a:schemeClr val="accent1">
                            <a:lumMod val="75000"/>
                          </a:schemeClr>
                        </a:solidFill>
                      </a:endParaRPr>
                    </a:p>
                  </a:txBody>
                  <a:tcPr/>
                </a:tc>
              </a:tr>
              <a:tr h="925689">
                <a:tc>
                  <a:txBody>
                    <a:bodyPr/>
                    <a:lstStyle/>
                    <a:p>
                      <a:r>
                        <a:rPr lang="en-US" b="1" dirty="0" smtClean="0">
                          <a:solidFill>
                            <a:schemeClr val="accent1">
                              <a:lumMod val="75000"/>
                            </a:schemeClr>
                          </a:solidFill>
                        </a:rPr>
                        <a:t>5.InetSocketAddress</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This class implements an IP Socket Address (IP address + port number) It can also be a pair (hostname + port number), in which case an attempt will be made to resolve the hostname.</a:t>
                      </a:r>
                      <a:endParaRPr lang="en-US" b="1" dirty="0">
                        <a:solidFill>
                          <a:schemeClr val="accent1">
                            <a:lumMod val="75000"/>
                          </a:schemeClr>
                        </a:solidFill>
                      </a:endParaRPr>
                    </a:p>
                  </a:txBody>
                  <a:tcPr/>
                </a:tc>
              </a:tr>
              <a:tr h="6084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1">
                              <a:lumMod val="75000"/>
                            </a:schemeClr>
                          </a:solidFill>
                        </a:rPr>
                        <a:t>6. </a:t>
                      </a:r>
                      <a:r>
                        <a:rPr lang="en-US" b="1" dirty="0" err="1" smtClean="0">
                          <a:solidFill>
                            <a:schemeClr val="accent1">
                              <a:lumMod val="75000"/>
                            </a:schemeClr>
                          </a:solidFill>
                        </a:rPr>
                        <a:t>ServerSocket</a:t>
                      </a:r>
                      <a:endParaRPr lang="en-US" b="1" dirty="0" smtClean="0">
                        <a:solidFill>
                          <a:schemeClr val="accent1">
                            <a:lumMod val="75000"/>
                          </a:schemeClr>
                        </a:solidFill>
                      </a:endParaRPr>
                    </a:p>
                    <a:p>
                      <a:endParaRPr lang="en-US" b="1" dirty="0">
                        <a:solidFill>
                          <a:schemeClr val="accent1">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1">
                              <a:lumMod val="75000"/>
                            </a:schemeClr>
                          </a:solidFill>
                        </a:rPr>
                        <a:t>This class implements server sockets.</a:t>
                      </a:r>
                    </a:p>
                    <a:p>
                      <a:endParaRPr lang="en-US" b="1" dirty="0">
                        <a:solidFill>
                          <a:schemeClr val="accent1">
                            <a:lumMod val="75000"/>
                          </a:schemeClr>
                        </a:solidFill>
                      </a:endParaRPr>
                    </a:p>
                  </a:txBody>
                  <a:tcPr/>
                </a:tc>
              </a:tr>
              <a:tr h="894832">
                <a:tc>
                  <a:txBody>
                    <a:bodyPr/>
                    <a:lstStyle/>
                    <a:p>
                      <a:r>
                        <a:rPr lang="en-US" b="1" dirty="0" smtClean="0">
                          <a:solidFill>
                            <a:schemeClr val="accent1">
                              <a:lumMod val="75000"/>
                            </a:schemeClr>
                          </a:solidFill>
                        </a:rPr>
                        <a:t>7.Socket</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This class implements client sockets (also called just "sockets").</a:t>
                      </a:r>
                      <a:endParaRPr lang="en-US" b="1" dirty="0">
                        <a:solidFill>
                          <a:schemeClr val="accent1">
                            <a:lumMod val="75000"/>
                          </a:schemeClr>
                        </a:solidFill>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Classes of java.net package</a:t>
            </a:r>
            <a:endParaRPr lang="en-US" dirty="0"/>
          </a:p>
        </p:txBody>
      </p:sp>
      <p:graphicFrame>
        <p:nvGraphicFramePr>
          <p:cNvPr id="4" name="Content Placeholder 3"/>
          <p:cNvGraphicFramePr>
            <a:graphicFrameLocks noGrp="1"/>
          </p:cNvGraphicFramePr>
          <p:nvPr>
            <p:ph idx="1"/>
          </p:nvPr>
        </p:nvGraphicFramePr>
        <p:xfrm>
          <a:off x="228600" y="1371600"/>
          <a:ext cx="8686800" cy="5283200"/>
        </p:xfrm>
        <a:graphic>
          <a:graphicData uri="http://schemas.openxmlformats.org/drawingml/2006/table">
            <a:tbl>
              <a:tblPr firstRow="1" bandRow="1">
                <a:tableStyleId>{93296810-A885-4BE3-A3E7-6D5BEEA58F35}</a:tableStyleId>
              </a:tblPr>
              <a:tblGrid>
                <a:gridCol w="2743200"/>
                <a:gridCol w="5943600"/>
              </a:tblGrid>
              <a:tr h="584200">
                <a:tc>
                  <a:txBody>
                    <a:bodyPr/>
                    <a:lstStyle/>
                    <a:p>
                      <a:r>
                        <a:rPr lang="en-US" dirty="0" smtClean="0"/>
                        <a:t>Name</a:t>
                      </a:r>
                      <a:endParaRPr lang="en-US" dirty="0"/>
                    </a:p>
                  </a:txBody>
                  <a:tcPr/>
                </a:tc>
                <a:tc>
                  <a:txBody>
                    <a:bodyPr/>
                    <a:lstStyle/>
                    <a:p>
                      <a:r>
                        <a:rPr lang="en-US" dirty="0" smtClean="0"/>
                        <a:t>Descriptio</a:t>
                      </a:r>
                      <a:r>
                        <a:rPr lang="en-US" baseline="0" dirty="0" smtClean="0"/>
                        <a:t>n</a:t>
                      </a:r>
                      <a:endParaRPr lang="en-US" dirty="0"/>
                    </a:p>
                  </a:txBody>
                  <a:tcPr/>
                </a:tc>
              </a:tr>
              <a:tr h="584200">
                <a:tc>
                  <a:txBody>
                    <a:bodyPr/>
                    <a:lstStyle/>
                    <a:p>
                      <a:r>
                        <a:rPr lang="en-US" b="1" dirty="0" smtClean="0">
                          <a:solidFill>
                            <a:schemeClr val="accent1">
                              <a:lumMod val="75000"/>
                            </a:schemeClr>
                          </a:solidFill>
                        </a:rPr>
                        <a:t>8.SocketAddress</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This class represents a Socket Address with no protocol attachment.</a:t>
                      </a:r>
                      <a:endParaRPr lang="en-US" b="1" dirty="0">
                        <a:solidFill>
                          <a:schemeClr val="accent1">
                            <a:lumMod val="75000"/>
                          </a:schemeClr>
                        </a:solidFill>
                      </a:endParaRPr>
                    </a:p>
                  </a:txBody>
                  <a:tcPr/>
                </a:tc>
              </a:tr>
              <a:tr h="604520">
                <a:tc>
                  <a:txBody>
                    <a:bodyPr/>
                    <a:lstStyle/>
                    <a:p>
                      <a:r>
                        <a:rPr lang="en-US" b="1" dirty="0" smtClean="0">
                          <a:solidFill>
                            <a:schemeClr val="accent1">
                              <a:lumMod val="75000"/>
                            </a:schemeClr>
                          </a:solidFill>
                        </a:rPr>
                        <a:t>9.URL</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Class URL represents a Uniform Resource Locator, a pointer to a "resource" on the World Wide Web.</a:t>
                      </a:r>
                      <a:endParaRPr lang="en-US" b="1" dirty="0">
                        <a:solidFill>
                          <a:schemeClr val="accent1">
                            <a:lumMod val="75000"/>
                          </a:schemeClr>
                        </a:solidFill>
                      </a:endParaRPr>
                    </a:p>
                  </a:txBody>
                  <a:tcPr/>
                </a:tc>
              </a:tr>
              <a:tr h="584200">
                <a:tc>
                  <a:txBody>
                    <a:bodyPr/>
                    <a:lstStyle/>
                    <a:p>
                      <a:pPr algn="l"/>
                      <a:r>
                        <a:rPr lang="en-US" b="1" dirty="0" smtClean="0">
                          <a:solidFill>
                            <a:schemeClr val="accent1">
                              <a:lumMod val="75000"/>
                            </a:schemeClr>
                          </a:solidFill>
                        </a:rPr>
                        <a:t>10</a:t>
                      </a:r>
                      <a:r>
                        <a:rPr lang="en-US" b="1" u="none" dirty="0" smtClean="0">
                          <a:solidFill>
                            <a:schemeClr val="accent1">
                              <a:lumMod val="75000"/>
                            </a:schemeClr>
                          </a:solidFill>
                        </a:rPr>
                        <a:t>.URI</a:t>
                      </a:r>
                      <a:endParaRPr lang="en-US" b="1" u="none" dirty="0">
                        <a:solidFill>
                          <a:schemeClr val="accent1">
                            <a:lumMod val="75000"/>
                          </a:schemeClr>
                        </a:solidFill>
                      </a:endParaRPr>
                    </a:p>
                  </a:txBody>
                  <a:tcPr/>
                </a:tc>
                <a:tc>
                  <a:txBody>
                    <a:bodyPr/>
                    <a:lstStyle/>
                    <a:p>
                      <a:r>
                        <a:rPr lang="en-US" b="1" dirty="0" smtClean="0">
                          <a:solidFill>
                            <a:schemeClr val="accent1">
                              <a:lumMod val="75000"/>
                            </a:schemeClr>
                          </a:solidFill>
                        </a:rPr>
                        <a:t>Represents a Uniform Resource Identifier (URI) reference.</a:t>
                      </a:r>
                      <a:endParaRPr lang="en-US" b="1" dirty="0">
                        <a:solidFill>
                          <a:schemeClr val="accent1">
                            <a:lumMod val="75000"/>
                          </a:schemeClr>
                        </a:solidFill>
                      </a:endParaRPr>
                    </a:p>
                  </a:txBody>
                  <a:tcPr/>
                </a:tc>
              </a:tr>
              <a:tr h="584200">
                <a:tc>
                  <a:txBody>
                    <a:bodyPr/>
                    <a:lstStyle/>
                    <a:p>
                      <a:r>
                        <a:rPr lang="en-US" b="1" dirty="0" smtClean="0">
                          <a:solidFill>
                            <a:schemeClr val="accent1">
                              <a:lumMod val="75000"/>
                            </a:schemeClr>
                          </a:solidFill>
                        </a:rPr>
                        <a:t>11.URLConnection</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The abstract class </a:t>
                      </a:r>
                      <a:r>
                        <a:rPr lang="en-US" b="1" dirty="0" err="1" smtClean="0">
                          <a:solidFill>
                            <a:schemeClr val="accent1">
                              <a:lumMod val="75000"/>
                            </a:schemeClr>
                          </a:solidFill>
                        </a:rPr>
                        <a:t>URLConnection</a:t>
                      </a:r>
                      <a:r>
                        <a:rPr lang="en-US" b="1" dirty="0" smtClean="0">
                          <a:solidFill>
                            <a:schemeClr val="accent1">
                              <a:lumMod val="75000"/>
                            </a:schemeClr>
                          </a:solidFill>
                        </a:rPr>
                        <a:t> is the </a:t>
                      </a:r>
                      <a:r>
                        <a:rPr lang="en-US" b="1" dirty="0" err="1" smtClean="0">
                          <a:solidFill>
                            <a:schemeClr val="accent1">
                              <a:lumMod val="75000"/>
                            </a:schemeClr>
                          </a:solidFill>
                        </a:rPr>
                        <a:t>superclass</a:t>
                      </a:r>
                      <a:r>
                        <a:rPr lang="en-US" b="1" dirty="0" smtClean="0">
                          <a:solidFill>
                            <a:schemeClr val="accent1">
                              <a:lumMod val="75000"/>
                            </a:schemeClr>
                          </a:solidFill>
                        </a:rPr>
                        <a:t> of all classes that represent a communications link between the application and a URL.</a:t>
                      </a:r>
                      <a:endParaRPr lang="en-US" b="1" dirty="0">
                        <a:solidFill>
                          <a:schemeClr val="accent1">
                            <a:lumMod val="75000"/>
                          </a:schemeClr>
                        </a:solidFill>
                      </a:endParaRPr>
                    </a:p>
                  </a:txBody>
                  <a:tcPr/>
                </a:tc>
              </a:tr>
              <a:tr h="584200">
                <a:tc>
                  <a:txBody>
                    <a:bodyPr/>
                    <a:lstStyle/>
                    <a:p>
                      <a:r>
                        <a:rPr lang="en-US" b="1" dirty="0" smtClean="0">
                          <a:solidFill>
                            <a:schemeClr val="accent1">
                              <a:lumMod val="75000"/>
                            </a:schemeClr>
                          </a:solidFill>
                        </a:rPr>
                        <a:t>12.UnkownHostException</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IF the IP address of corresponding</a:t>
                      </a:r>
                      <a:r>
                        <a:rPr lang="en-US" b="1" baseline="0" dirty="0" smtClean="0">
                          <a:solidFill>
                            <a:schemeClr val="accent1">
                              <a:lumMod val="75000"/>
                            </a:schemeClr>
                          </a:solidFill>
                        </a:rPr>
                        <a:t> Host could not be located then this kind of error is indicated</a:t>
                      </a:r>
                      <a:endParaRPr lang="en-US" b="1" dirty="0">
                        <a:solidFill>
                          <a:schemeClr val="accent1">
                            <a:lumMod val="75000"/>
                          </a:schemeClr>
                        </a:solidFill>
                      </a:endParaRPr>
                    </a:p>
                  </a:txBody>
                  <a:tcPr/>
                </a:tc>
              </a:tr>
              <a:tr h="584200">
                <a:tc>
                  <a:txBody>
                    <a:bodyPr/>
                    <a:lstStyle/>
                    <a:p>
                      <a:r>
                        <a:rPr lang="en-US" b="1" dirty="0" smtClean="0">
                          <a:solidFill>
                            <a:schemeClr val="accent1">
                              <a:lumMod val="75000"/>
                            </a:schemeClr>
                          </a:solidFill>
                        </a:rPr>
                        <a:t>13.MalfomedURLException</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This Exception is for indicating bad URL</a:t>
                      </a:r>
                      <a:endParaRPr lang="en-US" b="1" dirty="0">
                        <a:solidFill>
                          <a:schemeClr val="accent1">
                            <a:lumMod val="75000"/>
                          </a:schemeClr>
                        </a:solidFill>
                      </a:endParaRPr>
                    </a:p>
                  </a:txBody>
                  <a:tcPr/>
                </a:tc>
              </a:tr>
              <a:tr h="584200">
                <a:tc>
                  <a:txBody>
                    <a:bodyPr/>
                    <a:lstStyle/>
                    <a:p>
                      <a:r>
                        <a:rPr lang="en-US" b="1" dirty="0" smtClean="0">
                          <a:solidFill>
                            <a:schemeClr val="accent1">
                              <a:lumMod val="75000"/>
                            </a:schemeClr>
                          </a:solidFill>
                        </a:rPr>
                        <a:t>14.BindException</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If a failure occurs </a:t>
                      </a:r>
                      <a:r>
                        <a:rPr lang="en-US" b="1" baseline="0" dirty="0" smtClean="0">
                          <a:solidFill>
                            <a:schemeClr val="accent1">
                              <a:lumMod val="75000"/>
                            </a:schemeClr>
                          </a:solidFill>
                        </a:rPr>
                        <a:t> while binding socket  to local address or port then this exception must be thrown.</a:t>
                      </a:r>
                      <a:endParaRPr lang="en-US" b="1" dirty="0">
                        <a:solidFill>
                          <a:schemeClr val="accent1">
                            <a:lumMod val="75000"/>
                          </a:schemeClr>
                        </a:solidFill>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Classes of java.net package</a:t>
            </a:r>
            <a:endParaRPr lang="en-US" dirty="0"/>
          </a:p>
        </p:txBody>
      </p:sp>
      <p:graphicFrame>
        <p:nvGraphicFramePr>
          <p:cNvPr id="4" name="Content Placeholder 3"/>
          <p:cNvGraphicFramePr>
            <a:graphicFrameLocks noGrp="1"/>
          </p:cNvGraphicFramePr>
          <p:nvPr>
            <p:ph idx="1"/>
          </p:nvPr>
        </p:nvGraphicFramePr>
        <p:xfrm>
          <a:off x="457200" y="1600200"/>
          <a:ext cx="8229600" cy="2296160"/>
        </p:xfrm>
        <a:graphic>
          <a:graphicData uri="http://schemas.openxmlformats.org/drawingml/2006/table">
            <a:tbl>
              <a:tblPr firstRow="1" bandRow="1">
                <a:tableStyleId>{93296810-A885-4BE3-A3E7-6D5BEEA58F35}</a:tableStyleId>
              </a:tblPr>
              <a:tblGrid>
                <a:gridCol w="2667000"/>
                <a:gridCol w="5562600"/>
              </a:tblGrid>
              <a:tr h="370840">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r>
              <a:tr h="848360">
                <a:tc>
                  <a:txBody>
                    <a:bodyPr/>
                    <a:lstStyle/>
                    <a:p>
                      <a:r>
                        <a:rPr lang="en-US" b="1" dirty="0" smtClean="0">
                          <a:solidFill>
                            <a:schemeClr val="accent1">
                              <a:lumMod val="75000"/>
                            </a:schemeClr>
                          </a:solidFill>
                        </a:rPr>
                        <a:t>15.ConnectException</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If connection between socket and remote</a:t>
                      </a:r>
                      <a:r>
                        <a:rPr lang="en-US" b="1" baseline="0" dirty="0" smtClean="0">
                          <a:solidFill>
                            <a:schemeClr val="accent1">
                              <a:lumMod val="75000"/>
                            </a:schemeClr>
                          </a:solidFill>
                        </a:rPr>
                        <a:t> address and port could not get established then this exception must be thrown.</a:t>
                      </a:r>
                      <a:endParaRPr lang="en-US" b="1" dirty="0">
                        <a:solidFill>
                          <a:schemeClr val="accent1">
                            <a:lumMod val="75000"/>
                          </a:schemeClr>
                        </a:solidFill>
                      </a:endParaRPr>
                    </a:p>
                  </a:txBody>
                  <a:tcPr/>
                </a:tc>
              </a:tr>
              <a:tr h="370840">
                <a:tc>
                  <a:txBody>
                    <a:bodyPr/>
                    <a:lstStyle/>
                    <a:p>
                      <a:r>
                        <a:rPr lang="en-US" b="1" dirty="0" smtClean="0">
                          <a:solidFill>
                            <a:schemeClr val="accent1">
                              <a:lumMod val="75000"/>
                            </a:schemeClr>
                          </a:solidFill>
                        </a:rPr>
                        <a:t>16.ProtocolException</a:t>
                      </a:r>
                      <a:endParaRPr lang="en-US" b="1" dirty="0">
                        <a:solidFill>
                          <a:schemeClr val="accent1">
                            <a:lumMod val="75000"/>
                          </a:schemeClr>
                        </a:solidFill>
                      </a:endParaRPr>
                    </a:p>
                  </a:txBody>
                  <a:tcPr/>
                </a:tc>
                <a:tc>
                  <a:txBody>
                    <a:bodyPr/>
                    <a:lstStyle/>
                    <a:p>
                      <a:r>
                        <a:rPr lang="en-US" b="1" dirty="0" smtClean="0">
                          <a:solidFill>
                            <a:schemeClr val="accent1">
                              <a:lumMod val="75000"/>
                            </a:schemeClr>
                          </a:solidFill>
                        </a:rPr>
                        <a:t>This Exception is for raising error in underlying protocol.</a:t>
                      </a:r>
                      <a:endParaRPr lang="en-US" b="1" dirty="0">
                        <a:solidFill>
                          <a:schemeClr val="accent1">
                            <a:lumMod val="75000"/>
                          </a:schemeClr>
                        </a:solidFill>
                      </a:endParaRPr>
                    </a:p>
                  </a:txBody>
                  <a:tcPr/>
                </a:tc>
              </a:tr>
              <a:tr h="370840">
                <a:tc>
                  <a:txBody>
                    <a:bodyPr/>
                    <a:lstStyle/>
                    <a:p>
                      <a:r>
                        <a:rPr lang="en-US" b="1" dirty="0" smtClean="0">
                          <a:solidFill>
                            <a:schemeClr val="accent1">
                              <a:lumMod val="75000"/>
                            </a:schemeClr>
                          </a:solidFill>
                        </a:rPr>
                        <a:t>17.SocketException</a:t>
                      </a:r>
                      <a:endParaRPr lang="en-US" b="1" dirty="0">
                        <a:solidFill>
                          <a:schemeClr val="accent1">
                            <a:lumMod val="7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accent1">
                              <a:lumMod val="75000"/>
                            </a:schemeClr>
                          </a:solidFill>
                        </a:rPr>
                        <a:t>This Exception is for raising error in Socket</a:t>
                      </a:r>
                      <a:r>
                        <a:rPr lang="en-US" b="1" baseline="0" dirty="0" smtClean="0">
                          <a:solidFill>
                            <a:schemeClr val="accent1">
                              <a:lumMod val="75000"/>
                            </a:schemeClr>
                          </a:solidFill>
                        </a:rPr>
                        <a:t> Communication.</a:t>
                      </a:r>
                      <a:endParaRPr lang="en-US" b="1" dirty="0" smtClean="0">
                        <a:solidFill>
                          <a:schemeClr val="accent1">
                            <a:lumMod val="75000"/>
                          </a:schemeClr>
                        </a:solidFill>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Java InetAddress Class&#10;http://www.java2all.com&#10; "/>
          <p:cNvPicPr>
            <a:picLocks noChangeAspect="1" noChangeArrowheads="1"/>
          </p:cNvPicPr>
          <p:nvPr/>
        </p:nvPicPr>
        <p:blipFill>
          <a:blip r:embed="rId2"/>
          <a:srcRect/>
          <a:stretch>
            <a:fillRect/>
          </a:stretch>
        </p:blipFill>
        <p:spPr bwMode="auto">
          <a:xfrm>
            <a:off x="0" y="0"/>
            <a:ext cx="9144000" cy="6629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rPr>
              <a:t>InetAddress</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solidFill>
                  <a:schemeClr val="accent6">
                    <a:lumMod val="50000"/>
                  </a:schemeClr>
                </a:solidFill>
              </a:rPr>
              <a:t>An IP address is just a number that corresponds to a particular host computer on the internet.</a:t>
            </a:r>
          </a:p>
          <a:p>
            <a:pPr>
              <a:buNone/>
            </a:pPr>
            <a:endParaRPr lang="en-US" dirty="0" smtClean="0"/>
          </a:p>
          <a:p>
            <a:r>
              <a:rPr lang="en-US" dirty="0" smtClean="0">
                <a:solidFill>
                  <a:srgbClr val="0070C0"/>
                </a:solidFill>
              </a:rPr>
              <a:t>JAVA created a powerful class called </a:t>
            </a:r>
            <a:r>
              <a:rPr lang="en-US" dirty="0" err="1" smtClean="0">
                <a:solidFill>
                  <a:srgbClr val="0070C0"/>
                </a:solidFill>
              </a:rPr>
              <a:t>InetAddress</a:t>
            </a:r>
            <a:r>
              <a:rPr lang="en-US" dirty="0" smtClean="0">
                <a:solidFill>
                  <a:srgbClr val="0070C0"/>
                </a:solidFill>
              </a:rPr>
              <a:t> that represents an IP address</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Java InetAddress Class is used to encapsulate the two thing.&#10;1. Numeric IP Address&#10;2. The domain name for that address.&#10;Th..."/>
          <p:cNvPicPr>
            <a:picLocks noChangeAspect="1" noChangeArrowheads="1"/>
          </p:cNvPicPr>
          <p:nvPr/>
        </p:nvPicPr>
        <p:blipFill>
          <a:blip r:embed="rId2"/>
          <a:srcRect/>
          <a:stretch>
            <a:fillRect/>
          </a:stretch>
        </p:blipFill>
        <p:spPr bwMode="auto">
          <a:xfrm>
            <a:off x="381000" y="0"/>
            <a:ext cx="8458200" cy="6553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2) getByName(): It returns an InetAddress for a host name passed to it as&#10;a parameter argument. If this method unable to ..."/>
          <p:cNvPicPr>
            <a:picLocks noChangeAspect="1" noChangeArrowheads="1"/>
          </p:cNvPicPr>
          <p:nvPr/>
        </p:nvPicPr>
        <p:blipFill>
          <a:blip r:embed="rId2"/>
          <a:srcRect/>
          <a:stretch>
            <a:fillRect/>
          </a:stretch>
        </p:blipFill>
        <p:spPr bwMode="auto">
          <a:xfrm>
            <a:off x="0" y="0"/>
            <a:ext cx="8839200" cy="6477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dirty="0" smtClean="0"/>
              <a:t>(</a:t>
            </a:r>
            <a:r>
              <a:rPr lang="en-US" sz="2400" b="1" dirty="0" smtClean="0"/>
              <a:t>4)</a:t>
            </a:r>
            <a:r>
              <a:rPr lang="en-US" sz="2400" b="1" dirty="0" err="1" smtClean="0">
                <a:solidFill>
                  <a:srgbClr val="FF0000"/>
                </a:solidFill>
              </a:rPr>
              <a:t>getByAddress</a:t>
            </a:r>
            <a:r>
              <a:rPr lang="en-US" sz="2400" b="1" dirty="0" smtClean="0">
                <a:solidFill>
                  <a:srgbClr val="FF0000"/>
                </a:solidFill>
              </a:rPr>
              <a:t>:-</a:t>
            </a:r>
          </a:p>
          <a:p>
            <a:pPr>
              <a:buNone/>
            </a:pPr>
            <a:r>
              <a:rPr lang="en-US" sz="2400" dirty="0" smtClean="0"/>
              <a:t>	</a:t>
            </a:r>
            <a:r>
              <a:rPr lang="en-US" sz="2400" b="1" dirty="0" smtClean="0">
                <a:solidFill>
                  <a:srgbClr val="7030A0"/>
                </a:solidFill>
              </a:rPr>
              <a:t>1.static </a:t>
            </a:r>
            <a:r>
              <a:rPr lang="en-US" sz="2400" b="1" dirty="0" err="1" smtClean="0">
                <a:solidFill>
                  <a:srgbClr val="7030A0"/>
                </a:solidFill>
              </a:rPr>
              <a:t>InetAddress</a:t>
            </a:r>
            <a:r>
              <a:rPr lang="en-US" sz="2400" b="1" dirty="0" smtClean="0">
                <a:solidFill>
                  <a:srgbClr val="7030A0"/>
                </a:solidFill>
              </a:rPr>
              <a:t>  </a:t>
            </a:r>
            <a:r>
              <a:rPr lang="en-US" sz="2400" b="1" dirty="0" err="1" smtClean="0">
                <a:solidFill>
                  <a:srgbClr val="7030A0"/>
                </a:solidFill>
              </a:rPr>
              <a:t>getByAddress</a:t>
            </a:r>
            <a:r>
              <a:rPr lang="en-US" sz="2400" b="1" dirty="0" smtClean="0">
                <a:solidFill>
                  <a:srgbClr val="7030A0"/>
                </a:solidFill>
              </a:rPr>
              <a:t>(byte []</a:t>
            </a:r>
            <a:r>
              <a:rPr lang="en-US" sz="2400" b="1" dirty="0" err="1" smtClean="0">
                <a:solidFill>
                  <a:srgbClr val="7030A0"/>
                </a:solidFill>
              </a:rPr>
              <a:t>addr</a:t>
            </a:r>
            <a:r>
              <a:rPr lang="en-US" sz="2400" b="1" dirty="0" smtClean="0">
                <a:solidFill>
                  <a:srgbClr val="7030A0"/>
                </a:solidFill>
              </a:rPr>
              <a:t>)</a:t>
            </a:r>
          </a:p>
          <a:p>
            <a:pPr>
              <a:buNone/>
            </a:pPr>
            <a:r>
              <a:rPr lang="en-US" sz="2400" b="1" dirty="0" smtClean="0"/>
              <a:t>      </a:t>
            </a:r>
            <a:r>
              <a:rPr lang="en-US" sz="2400" b="1" dirty="0" smtClean="0">
                <a:solidFill>
                  <a:schemeClr val="accent6">
                    <a:lumMod val="75000"/>
                  </a:schemeClr>
                </a:solidFill>
              </a:rPr>
              <a:t>-&gt;</a:t>
            </a:r>
            <a:r>
              <a:rPr lang="en-US" sz="2400" dirty="0" smtClean="0">
                <a:solidFill>
                  <a:schemeClr val="accent6">
                    <a:lumMod val="75000"/>
                  </a:schemeClr>
                </a:solidFill>
              </a:rPr>
              <a:t>It returns an </a:t>
            </a:r>
            <a:r>
              <a:rPr lang="en-US" sz="2400" dirty="0" err="1" smtClean="0">
                <a:solidFill>
                  <a:schemeClr val="accent6">
                    <a:lumMod val="75000"/>
                  </a:schemeClr>
                </a:solidFill>
              </a:rPr>
              <a:t>InetAddress</a:t>
            </a:r>
            <a:r>
              <a:rPr lang="en-US" sz="2400" dirty="0" smtClean="0">
                <a:solidFill>
                  <a:schemeClr val="accent6">
                    <a:lumMod val="75000"/>
                  </a:schemeClr>
                </a:solidFill>
              </a:rPr>
              <a:t> object given the raw IP address</a:t>
            </a:r>
          </a:p>
          <a:p>
            <a:pPr>
              <a:buNone/>
            </a:pPr>
            <a:endParaRPr lang="en-US" sz="2400" b="1" dirty="0" smtClean="0"/>
          </a:p>
          <a:p>
            <a:pPr>
              <a:buNone/>
            </a:pPr>
            <a:r>
              <a:rPr lang="en-US" sz="2400" b="1" dirty="0" smtClean="0"/>
              <a:t>	</a:t>
            </a:r>
            <a:r>
              <a:rPr lang="en-US" sz="2400" b="1" dirty="0" smtClean="0">
                <a:solidFill>
                  <a:srgbClr val="7030A0"/>
                </a:solidFill>
              </a:rPr>
              <a:t>2. static </a:t>
            </a:r>
            <a:r>
              <a:rPr lang="en-US" sz="2400" b="1" dirty="0" err="1" smtClean="0">
                <a:solidFill>
                  <a:srgbClr val="7030A0"/>
                </a:solidFill>
              </a:rPr>
              <a:t>InetAddress</a:t>
            </a:r>
            <a:r>
              <a:rPr lang="en-US" sz="2400" b="1" dirty="0" smtClean="0">
                <a:solidFill>
                  <a:srgbClr val="7030A0"/>
                </a:solidFill>
              </a:rPr>
              <a:t>  </a:t>
            </a:r>
            <a:r>
              <a:rPr lang="en-US" sz="2400" b="1" dirty="0" err="1" smtClean="0">
                <a:solidFill>
                  <a:srgbClr val="7030A0"/>
                </a:solidFill>
              </a:rPr>
              <a:t>getByAddress</a:t>
            </a:r>
            <a:r>
              <a:rPr lang="en-US" sz="2400" b="1" dirty="0" smtClean="0">
                <a:solidFill>
                  <a:srgbClr val="7030A0"/>
                </a:solidFill>
              </a:rPr>
              <a:t>(String </a:t>
            </a:r>
            <a:r>
              <a:rPr lang="en-US" sz="2400" b="1" dirty="0" err="1" smtClean="0">
                <a:solidFill>
                  <a:srgbClr val="7030A0"/>
                </a:solidFill>
              </a:rPr>
              <a:t>host,byte</a:t>
            </a:r>
            <a:r>
              <a:rPr lang="en-US" sz="2400" b="1" dirty="0" smtClean="0">
                <a:solidFill>
                  <a:srgbClr val="7030A0"/>
                </a:solidFill>
              </a:rPr>
              <a:t> []</a:t>
            </a:r>
            <a:r>
              <a:rPr lang="en-US" sz="2400" b="1" dirty="0" err="1" smtClean="0">
                <a:solidFill>
                  <a:srgbClr val="7030A0"/>
                </a:solidFill>
              </a:rPr>
              <a:t>addr</a:t>
            </a:r>
            <a:r>
              <a:rPr lang="en-US" sz="2400" b="1" dirty="0" smtClean="0">
                <a:solidFill>
                  <a:srgbClr val="7030A0"/>
                </a:solidFill>
              </a:rPr>
              <a:t>)</a:t>
            </a:r>
          </a:p>
          <a:p>
            <a:pPr>
              <a:buNone/>
            </a:pPr>
            <a:r>
              <a:rPr lang="en-US" sz="2400" b="1" dirty="0" smtClean="0"/>
              <a:t>     </a:t>
            </a:r>
            <a:r>
              <a:rPr lang="en-US" sz="2400" dirty="0" smtClean="0">
                <a:solidFill>
                  <a:schemeClr val="accent6">
                    <a:lumMod val="75000"/>
                  </a:schemeClr>
                </a:solidFill>
              </a:rPr>
              <a:t>-&gt;It creates an </a:t>
            </a:r>
            <a:r>
              <a:rPr lang="en-US" sz="2400" dirty="0" err="1" smtClean="0">
                <a:solidFill>
                  <a:schemeClr val="accent6">
                    <a:lumMod val="75000"/>
                  </a:schemeClr>
                </a:solidFill>
              </a:rPr>
              <a:t>InetAddress</a:t>
            </a:r>
            <a:r>
              <a:rPr lang="en-US" sz="2400" dirty="0" smtClean="0">
                <a:solidFill>
                  <a:schemeClr val="accent6">
                    <a:lumMod val="75000"/>
                  </a:schemeClr>
                </a:solidFill>
              </a:rPr>
              <a:t>  based on provided  host name and IP address NO name service is checked for the validity of the address</a:t>
            </a:r>
            <a:r>
              <a:rPr lang="en-US" sz="2400" b="1" dirty="0" smtClean="0">
                <a:solidFill>
                  <a:schemeClr val="accent6">
                    <a:lumMod val="75000"/>
                  </a:schemeClr>
                </a:solidFill>
              </a:rPr>
              <a:t>.</a:t>
            </a:r>
          </a:p>
          <a:p>
            <a:pPr>
              <a:buNone/>
            </a:pPr>
            <a:endParaRPr lang="en-US" sz="2400" dirty="0" smtClean="0">
              <a:solidFill>
                <a:schemeClr val="accent6">
                  <a:lumMod val="75000"/>
                </a:schemeClr>
              </a:solidFill>
            </a:endParaRPr>
          </a:p>
          <a:p>
            <a:pPr>
              <a:buNone/>
            </a:pPr>
            <a:r>
              <a:rPr lang="en-US" sz="2400" b="1" dirty="0" smtClean="0"/>
              <a:t>(5)</a:t>
            </a:r>
            <a:r>
              <a:rPr lang="en-US" sz="2400" b="1" dirty="0" err="1" smtClean="0">
                <a:solidFill>
                  <a:srgbClr val="FF0000"/>
                </a:solidFill>
              </a:rPr>
              <a:t>getHostAddress</a:t>
            </a:r>
            <a:r>
              <a:rPr lang="en-US" sz="2400" dirty="0" smtClean="0">
                <a:solidFill>
                  <a:schemeClr val="accent6">
                    <a:lumMod val="75000"/>
                  </a:schemeClr>
                </a:solidFill>
              </a:rPr>
              <a:t>:-</a:t>
            </a:r>
            <a:r>
              <a:rPr lang="en-US" sz="2400" dirty="0" smtClean="0">
                <a:solidFill>
                  <a:srgbClr val="7030A0"/>
                </a:solidFill>
              </a:rPr>
              <a:t>It returns the IP address string in textual presentation.</a:t>
            </a:r>
          </a:p>
          <a:p>
            <a:pPr>
              <a:buNone/>
            </a:pPr>
            <a:r>
              <a:rPr lang="en-US" sz="2400" dirty="0" smtClean="0">
                <a:solidFill>
                  <a:schemeClr val="accent6">
                    <a:lumMod val="75000"/>
                  </a:schemeClr>
                </a:solidFill>
              </a:rPr>
              <a:t>                           -&gt;   </a:t>
            </a:r>
            <a:r>
              <a:rPr lang="en-US" sz="2400" b="1" dirty="0" smtClean="0">
                <a:solidFill>
                  <a:schemeClr val="accent6">
                    <a:lumMod val="75000"/>
                  </a:schemeClr>
                </a:solidFill>
              </a:rPr>
              <a:t>String </a:t>
            </a:r>
            <a:r>
              <a:rPr lang="en-US" sz="2400" b="1" dirty="0" err="1" smtClean="0">
                <a:solidFill>
                  <a:schemeClr val="accent6">
                    <a:lumMod val="75000"/>
                  </a:schemeClr>
                </a:solidFill>
              </a:rPr>
              <a:t>getHostAddress</a:t>
            </a:r>
            <a:r>
              <a:rPr lang="en-US" sz="2400" b="1" dirty="0" smtClean="0">
                <a:solidFill>
                  <a:schemeClr val="accent6">
                    <a:lumMod val="75000"/>
                  </a:schemeClr>
                </a:solidFill>
              </a:rPr>
              <a:t>()</a:t>
            </a:r>
          </a:p>
          <a:p>
            <a:pPr>
              <a:buNone/>
            </a:pPr>
            <a:endParaRPr lang="en-US" sz="2400" dirty="0" smtClean="0">
              <a:solidFill>
                <a:schemeClr val="accent6">
                  <a:lumMod val="75000"/>
                </a:schemeClr>
              </a:solidFill>
            </a:endParaRPr>
          </a:p>
          <a:p>
            <a:pPr>
              <a:buNone/>
            </a:pPr>
            <a:r>
              <a:rPr lang="en-US" sz="2400" b="1" dirty="0" smtClean="0"/>
              <a:t>(6)</a:t>
            </a:r>
            <a:r>
              <a:rPr lang="en-US" sz="2400" b="1" dirty="0" err="1" smtClean="0">
                <a:solidFill>
                  <a:srgbClr val="FF0000"/>
                </a:solidFill>
              </a:rPr>
              <a:t>getHostName</a:t>
            </a:r>
            <a:r>
              <a:rPr lang="en-US" sz="2400" dirty="0" smtClean="0">
                <a:solidFill>
                  <a:schemeClr val="accent6">
                    <a:lumMod val="75000"/>
                  </a:schemeClr>
                </a:solidFill>
              </a:rPr>
              <a:t>:-</a:t>
            </a:r>
            <a:r>
              <a:rPr lang="en-US" sz="2400" dirty="0" smtClean="0">
                <a:solidFill>
                  <a:srgbClr val="7030A0"/>
                </a:solidFill>
              </a:rPr>
              <a:t>It gets the Host name for the IP address</a:t>
            </a:r>
          </a:p>
          <a:p>
            <a:pPr>
              <a:buNone/>
            </a:pPr>
            <a:r>
              <a:rPr lang="en-US" sz="2400" dirty="0" smtClean="0">
                <a:solidFill>
                  <a:schemeClr val="accent6">
                    <a:lumMod val="75000"/>
                  </a:schemeClr>
                </a:solidFill>
              </a:rPr>
              <a:t>                           </a:t>
            </a:r>
            <a:r>
              <a:rPr lang="en-US" sz="2400" b="1" dirty="0" smtClean="0">
                <a:solidFill>
                  <a:schemeClr val="accent6">
                    <a:lumMod val="75000"/>
                  </a:schemeClr>
                </a:solidFill>
              </a:rPr>
              <a:t>-&gt;   String </a:t>
            </a:r>
            <a:r>
              <a:rPr lang="en-US" sz="2400" b="1" dirty="0" err="1" smtClean="0">
                <a:solidFill>
                  <a:schemeClr val="accent6">
                    <a:lumMod val="75000"/>
                  </a:schemeClr>
                </a:solidFill>
              </a:rPr>
              <a:t>getHostName</a:t>
            </a:r>
            <a:r>
              <a:rPr lang="en-US" sz="2400" b="1" dirty="0" smtClean="0">
                <a:solidFill>
                  <a:schemeClr val="accent6">
                    <a:lumMod val="75000"/>
                  </a:schemeClr>
                </a:solidFill>
              </a:rPr>
              <a:t>()</a:t>
            </a:r>
          </a:p>
          <a:p>
            <a:pPr>
              <a:buNone/>
            </a:pPr>
            <a:r>
              <a:rPr lang="en-US" sz="2400" dirty="0" smtClean="0">
                <a:solidFill>
                  <a:schemeClr val="accent6">
                    <a:lumMod val="75000"/>
                  </a:schemeClr>
                </a:solidFill>
              </a:rPr>
              <a:t>      </a:t>
            </a:r>
            <a:endParaRPr lang="en-US" sz="2400" dirty="0">
              <a:solidFill>
                <a:schemeClr val="accent6">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Program: Write down a program which demonstrate an InetAddress class.&#10;import java.net.InetAddress;&#10;import java.net.Unknown..."/>
          <p:cNvPicPr>
            <a:picLocks noChangeAspect="1" noChangeArrowheads="1"/>
          </p:cNvPicPr>
          <p:nvPr/>
        </p:nvPicPr>
        <p:blipFill>
          <a:blip r:embed="rId2"/>
          <a:srcRect/>
          <a:stretch>
            <a:fillRect/>
          </a:stretch>
        </p:blipFill>
        <p:spPr bwMode="auto">
          <a:xfrm>
            <a:off x="0" y="228600"/>
            <a:ext cx="8763000" cy="6629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troduction&#10;http://www.java2all.com&#10; "/>
          <p:cNvPicPr>
            <a:picLocks noChangeAspect="1" noChangeArrowheads="1"/>
          </p:cNvPicPr>
          <p:nvPr/>
        </p:nvPicPr>
        <p:blipFill>
          <a:blip r:embed="rId2"/>
          <a:srcRect/>
          <a:stretch>
            <a:fillRect/>
          </a:stretch>
        </p:blipFill>
        <p:spPr bwMode="auto">
          <a:xfrm>
            <a:off x="0" y="0"/>
            <a:ext cx="9144000" cy="6477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socket programming in java&#10;http://www.java2all.com&#10; "/>
          <p:cNvPicPr>
            <a:picLocks noChangeAspect="1" noChangeArrowheads="1"/>
          </p:cNvPicPr>
          <p:nvPr/>
        </p:nvPicPr>
        <p:blipFill>
          <a:blip r:embed="rId2"/>
          <a:srcRect/>
          <a:stretch>
            <a:fillRect/>
          </a:stretch>
        </p:blipFill>
        <p:spPr bwMode="auto">
          <a:xfrm>
            <a:off x="0" y="0"/>
            <a:ext cx="9144000" cy="62484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socket programming in java is very important topic and concept of&#10;network programming.&#10;Java network Programming supports t..."/>
          <p:cNvPicPr>
            <a:picLocks noChangeAspect="1" noChangeArrowheads="1"/>
          </p:cNvPicPr>
          <p:nvPr/>
        </p:nvPicPr>
        <p:blipFill>
          <a:blip r:embed="rId2"/>
          <a:srcRect/>
          <a:stretch>
            <a:fillRect/>
          </a:stretch>
        </p:blipFill>
        <p:spPr bwMode="auto">
          <a:xfrm>
            <a:off x="83858" y="-88248"/>
            <a:ext cx="9060142" cy="6946247"/>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839200" cy="6477000"/>
          </a:xfrm>
        </p:spPr>
        <p:txBody>
          <a:bodyPr>
            <a:normAutofit/>
          </a:bodyPr>
          <a:lstStyle/>
          <a:p>
            <a:r>
              <a:rPr lang="en-US" sz="2400" dirty="0" smtClean="0">
                <a:solidFill>
                  <a:srgbClr val="7030A0"/>
                </a:solidFill>
              </a:rPr>
              <a:t>Typically the socket  programs are Server &amp; Client Program</a:t>
            </a:r>
          </a:p>
          <a:p>
            <a:pPr>
              <a:buNone/>
            </a:pPr>
            <a:endParaRPr lang="en-US" sz="2400" dirty="0" smtClean="0">
              <a:solidFill>
                <a:srgbClr val="7030A0"/>
              </a:solidFill>
            </a:endParaRPr>
          </a:p>
          <a:p>
            <a:r>
              <a:rPr lang="en-US" sz="2400" dirty="0" smtClean="0">
                <a:solidFill>
                  <a:srgbClr val="7030A0"/>
                </a:solidFill>
              </a:rPr>
              <a:t>A Server is a device which has resources and from which the services can be obtained</a:t>
            </a:r>
          </a:p>
          <a:p>
            <a:pPr>
              <a:buNone/>
            </a:pPr>
            <a:endParaRPr lang="en-US" sz="2400" dirty="0" smtClean="0">
              <a:solidFill>
                <a:srgbClr val="7030A0"/>
              </a:solidFill>
            </a:endParaRPr>
          </a:p>
          <a:p>
            <a:r>
              <a:rPr lang="en-US" sz="2400" dirty="0" smtClean="0">
                <a:solidFill>
                  <a:srgbClr val="7030A0"/>
                </a:solidFill>
              </a:rPr>
              <a:t>A Client is a device which wants to get Service from particular Server.</a:t>
            </a:r>
          </a:p>
          <a:p>
            <a:pPr>
              <a:buNone/>
            </a:pPr>
            <a:endParaRPr lang="en-US" sz="2400" dirty="0" smtClean="0">
              <a:solidFill>
                <a:srgbClr val="7030A0"/>
              </a:solidFill>
            </a:endParaRPr>
          </a:p>
          <a:p>
            <a:r>
              <a:rPr lang="en-US" sz="2400" dirty="0" smtClean="0">
                <a:solidFill>
                  <a:srgbClr val="7030A0"/>
                </a:solidFill>
              </a:rPr>
              <a:t>A Socket is bound to a port number so that the TCP/UDP from transport layer can identify the corresponding application at destination.</a:t>
            </a:r>
          </a:p>
          <a:p>
            <a:pPr>
              <a:buNone/>
            </a:pPr>
            <a:endParaRPr lang="en-US" sz="2400" dirty="0" smtClean="0">
              <a:solidFill>
                <a:srgbClr val="7030A0"/>
              </a:solidFill>
            </a:endParaRPr>
          </a:p>
          <a:p>
            <a:r>
              <a:rPr lang="en-US" sz="2400" dirty="0" smtClean="0">
                <a:solidFill>
                  <a:srgbClr val="7030A0"/>
                </a:solidFill>
              </a:rPr>
              <a:t>There are typically two types of Sockets-</a:t>
            </a:r>
          </a:p>
          <a:p>
            <a:pPr>
              <a:buNone/>
            </a:pPr>
            <a:r>
              <a:rPr lang="en-US" sz="2400" dirty="0" smtClean="0">
                <a:solidFill>
                  <a:srgbClr val="7030A0"/>
                </a:solidFill>
              </a:rPr>
              <a:t>                 -&gt; TCP Sockets:-Which are denoted by streams</a:t>
            </a:r>
          </a:p>
          <a:p>
            <a:pPr>
              <a:buNone/>
            </a:pPr>
            <a:r>
              <a:rPr lang="en-US" sz="2400" dirty="0" smtClean="0">
                <a:solidFill>
                  <a:srgbClr val="7030A0"/>
                </a:solidFill>
              </a:rPr>
              <a:t>                 -&gt; UDP Sockets:-Which are denoted by </a:t>
            </a:r>
            <a:r>
              <a:rPr lang="en-US" sz="2400" dirty="0" err="1" smtClean="0">
                <a:solidFill>
                  <a:srgbClr val="7030A0"/>
                </a:solidFill>
              </a:rPr>
              <a:t>Datagrams</a:t>
            </a:r>
            <a:r>
              <a:rPr lang="en-US" sz="2400" dirty="0" smtClean="0">
                <a:solidFill>
                  <a:srgbClr val="7030A0"/>
                </a:solidFill>
              </a:rPr>
              <a:t>.            </a:t>
            </a:r>
            <a:endParaRPr lang="en-US" sz="2400" dirty="0">
              <a:solidFill>
                <a:srgbClr val="7030A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Creating Networking application using TCP/IP socket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600" dirty="0" smtClean="0">
                <a:solidFill>
                  <a:srgbClr val="0070C0"/>
                </a:solidFill>
                <a:latin typeface="Times New Roman" pitchFamily="18" charset="0"/>
                <a:cs typeface="Times New Roman" pitchFamily="18" charset="0"/>
              </a:rPr>
              <a:t>Network application will contain Client and Server. It will use TCP protocol for communication.</a:t>
            </a:r>
          </a:p>
          <a:p>
            <a:pPr>
              <a:buNone/>
            </a:pPr>
            <a:endParaRPr lang="en-US" sz="2600" dirty="0" smtClean="0">
              <a:solidFill>
                <a:srgbClr val="0070C0"/>
              </a:solidFill>
              <a:latin typeface="Times New Roman" pitchFamily="18" charset="0"/>
              <a:cs typeface="Times New Roman" pitchFamily="18" charset="0"/>
            </a:endParaRPr>
          </a:p>
          <a:p>
            <a:r>
              <a:rPr lang="en-US" sz="2600" dirty="0" smtClean="0">
                <a:solidFill>
                  <a:srgbClr val="0070C0"/>
                </a:solidFill>
                <a:latin typeface="Times New Roman" pitchFamily="18" charset="0"/>
                <a:cs typeface="Times New Roman" pitchFamily="18" charset="0"/>
              </a:rPr>
              <a:t>To create the network application, you need to perform the following steps.</a:t>
            </a:r>
          </a:p>
          <a:p>
            <a:pPr>
              <a:buNone/>
            </a:pPr>
            <a:endParaRPr lang="en-US" sz="2600" dirty="0" smtClean="0">
              <a:solidFill>
                <a:srgbClr val="0070C0"/>
              </a:solidFill>
              <a:latin typeface="Times New Roman" pitchFamily="18" charset="0"/>
              <a:cs typeface="Times New Roman" pitchFamily="18" charset="0"/>
            </a:endParaRPr>
          </a:p>
          <a:p>
            <a:pPr>
              <a:buNone/>
            </a:pPr>
            <a:r>
              <a:rPr lang="en-US" sz="2600" dirty="0" smtClean="0">
                <a:solidFill>
                  <a:schemeClr val="accent3">
                    <a:lumMod val="50000"/>
                  </a:schemeClr>
                </a:solidFill>
                <a:latin typeface="Times New Roman" pitchFamily="18" charset="0"/>
                <a:cs typeface="Times New Roman" pitchFamily="18" charset="0"/>
              </a:rPr>
              <a:t>    1. Create a Server that delivers required information</a:t>
            </a:r>
          </a:p>
          <a:p>
            <a:pPr>
              <a:buNone/>
            </a:pPr>
            <a:r>
              <a:rPr lang="en-US" sz="2600" dirty="0" smtClean="0">
                <a:solidFill>
                  <a:schemeClr val="accent3">
                    <a:lumMod val="50000"/>
                  </a:schemeClr>
                </a:solidFill>
                <a:latin typeface="Times New Roman" pitchFamily="18" charset="0"/>
                <a:cs typeface="Times New Roman" pitchFamily="18" charset="0"/>
              </a:rPr>
              <a:t>    2. Create a Client that receives the data delivered by the                     Server.</a:t>
            </a:r>
          </a:p>
          <a:p>
            <a:pPr>
              <a:buNone/>
            </a:pPr>
            <a:r>
              <a:rPr lang="en-US" sz="2600" dirty="0" smtClean="0">
                <a:solidFill>
                  <a:schemeClr val="accent3">
                    <a:lumMod val="50000"/>
                  </a:schemeClr>
                </a:solidFill>
                <a:latin typeface="Times New Roman" pitchFamily="18" charset="0"/>
                <a:cs typeface="Times New Roman" pitchFamily="18" charset="0"/>
              </a:rPr>
              <a:t>    3.Executing the Server and Client Program</a:t>
            </a:r>
            <a:r>
              <a:rPr lang="en-US" sz="2600" dirty="0" smtClean="0">
                <a:solidFill>
                  <a:srgbClr val="0070C0"/>
                </a:solidFill>
                <a:latin typeface="Times New Roman" pitchFamily="18" charset="0"/>
                <a:cs typeface="Times New Roman" pitchFamily="18" charset="0"/>
              </a:rPr>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TCP/IP Sockets:&#10;TCP/IP sockets are used to implement point-to-point, reliable,&#10;bidirectional, stream-based connections bet..."/>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b) Socket(InetAddress ip,int port) throws IOException it creates a&#10;socket using a pre-existing InetAddress object and a p..."/>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FF0000"/>
                </a:solidFill>
                <a:latin typeface="Times New Roman" pitchFamily="18" charset="0"/>
                <a:cs typeface="Times New Roman" pitchFamily="18" charset="0"/>
              </a:rPr>
              <a:t>Creating Networking application using TCP/IP socket</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524000"/>
            <a:ext cx="9144000" cy="5334000"/>
          </a:xfrm>
        </p:spPr>
        <p:txBody>
          <a:bodyPr>
            <a:normAutofit fontScale="62500" lnSpcReduction="20000"/>
          </a:bodyPr>
          <a:lstStyle/>
          <a:p>
            <a:r>
              <a:rPr lang="en-US" sz="3400" b="1" dirty="0" smtClean="0">
                <a:solidFill>
                  <a:srgbClr val="00B050"/>
                </a:solidFill>
                <a:latin typeface="Times New Roman" pitchFamily="18" charset="0"/>
                <a:cs typeface="Times New Roman" pitchFamily="18" charset="0"/>
              </a:rPr>
              <a:t>Develop a Server that sends data</a:t>
            </a:r>
          </a:p>
          <a:p>
            <a:endParaRPr lang="en-US" dirty="0" smtClean="0">
              <a:latin typeface="Times New Roman" pitchFamily="18" charset="0"/>
              <a:cs typeface="Times New Roman" pitchFamily="18" charset="0"/>
            </a:endParaRPr>
          </a:p>
          <a:p>
            <a:pPr>
              <a:buNone/>
            </a:pPr>
            <a:r>
              <a:rPr lang="en-US" b="1" dirty="0" smtClean="0">
                <a:solidFill>
                  <a:srgbClr val="0070C0"/>
                </a:solidFill>
                <a:latin typeface="Times New Roman" pitchFamily="18" charset="0"/>
                <a:cs typeface="Times New Roman" pitchFamily="18" charset="0"/>
              </a:rPr>
              <a:t>   1. Create Server Socket with some port number.</a:t>
            </a:r>
          </a:p>
          <a:p>
            <a:pPr>
              <a:buNone/>
            </a:pPr>
            <a:r>
              <a:rPr lang="en-US" b="1" dirty="0" smtClean="0">
                <a:solidFill>
                  <a:srgbClr val="0070C0"/>
                </a:solidFill>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ServerSocket</a:t>
            </a:r>
            <a:r>
              <a:rPr lang="en-US" b="1" dirty="0" smtClean="0">
                <a:solidFill>
                  <a:srgbClr val="0070C0"/>
                </a:solidFill>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ss</a:t>
            </a:r>
            <a:r>
              <a:rPr lang="en-US" b="1" dirty="0" smtClean="0">
                <a:solidFill>
                  <a:srgbClr val="0070C0"/>
                </a:solidFill>
                <a:latin typeface="Times New Roman" pitchFamily="18" charset="0"/>
                <a:cs typeface="Times New Roman" pitchFamily="18" charset="0"/>
              </a:rPr>
              <a:t>= new </a:t>
            </a:r>
            <a:r>
              <a:rPr lang="en-US" b="1" dirty="0" err="1" smtClean="0">
                <a:solidFill>
                  <a:srgbClr val="0070C0"/>
                </a:solidFill>
                <a:latin typeface="Times New Roman" pitchFamily="18" charset="0"/>
                <a:cs typeface="Times New Roman" pitchFamily="18" charset="0"/>
              </a:rPr>
              <a:t>ServerSocket</a:t>
            </a:r>
            <a:r>
              <a:rPr lang="en-US" b="1" dirty="0" smtClean="0">
                <a:solidFill>
                  <a:srgbClr val="0070C0"/>
                </a:solidFill>
                <a:latin typeface="Times New Roman" pitchFamily="18" charset="0"/>
                <a:cs typeface="Times New Roman" pitchFamily="18" charset="0"/>
              </a:rPr>
              <a:t>(7777);</a:t>
            </a:r>
          </a:p>
          <a:p>
            <a:pPr>
              <a:buNone/>
            </a:pPr>
            <a:endParaRPr lang="en-US" b="1" dirty="0" smtClean="0">
              <a:solidFill>
                <a:srgbClr val="0070C0"/>
              </a:solidFill>
              <a:latin typeface="Times New Roman" pitchFamily="18" charset="0"/>
              <a:cs typeface="Times New Roman" pitchFamily="18" charset="0"/>
            </a:endParaRPr>
          </a:p>
          <a:p>
            <a:pPr>
              <a:buNone/>
            </a:pPr>
            <a:r>
              <a:rPr lang="en-US" b="1" dirty="0" smtClean="0">
                <a:solidFill>
                  <a:srgbClr val="0070C0"/>
                </a:solidFill>
                <a:latin typeface="Times New Roman" pitchFamily="18" charset="0"/>
                <a:cs typeface="Times New Roman" pitchFamily="18" charset="0"/>
              </a:rPr>
              <a:t>   2. Make the server to wait till a client accept connection.</a:t>
            </a:r>
          </a:p>
          <a:p>
            <a:pPr>
              <a:buNone/>
            </a:pPr>
            <a:r>
              <a:rPr lang="en-US" b="1" dirty="0" smtClean="0">
                <a:solidFill>
                  <a:srgbClr val="0070C0"/>
                </a:solidFill>
                <a:latin typeface="Times New Roman" pitchFamily="18" charset="0"/>
                <a:cs typeface="Times New Roman" pitchFamily="18" charset="0"/>
              </a:rPr>
              <a:t>        Socket s = </a:t>
            </a:r>
            <a:r>
              <a:rPr lang="en-US" b="1" dirty="0" err="1" smtClean="0">
                <a:solidFill>
                  <a:srgbClr val="0070C0"/>
                </a:solidFill>
                <a:latin typeface="Times New Roman" pitchFamily="18" charset="0"/>
                <a:cs typeface="Times New Roman" pitchFamily="18" charset="0"/>
              </a:rPr>
              <a:t>ss.accept</a:t>
            </a:r>
            <a:r>
              <a:rPr lang="en-US" b="1" dirty="0" smtClean="0">
                <a:solidFill>
                  <a:srgbClr val="0070C0"/>
                </a:solidFill>
                <a:latin typeface="Times New Roman" pitchFamily="18" charset="0"/>
                <a:cs typeface="Times New Roman" pitchFamily="18" charset="0"/>
              </a:rPr>
              <a:t>();	</a:t>
            </a:r>
          </a:p>
          <a:p>
            <a:pPr>
              <a:buNone/>
            </a:pPr>
            <a:endParaRPr lang="en-US" b="1" dirty="0" smtClean="0">
              <a:solidFill>
                <a:srgbClr val="0070C0"/>
              </a:solidFill>
              <a:latin typeface="Times New Roman" pitchFamily="18" charset="0"/>
              <a:cs typeface="Times New Roman" pitchFamily="18" charset="0"/>
            </a:endParaRPr>
          </a:p>
          <a:p>
            <a:pPr>
              <a:buNone/>
            </a:pPr>
            <a:r>
              <a:rPr lang="en-US" b="1" dirty="0" smtClean="0">
                <a:solidFill>
                  <a:srgbClr val="0070C0"/>
                </a:solidFill>
                <a:latin typeface="Times New Roman" pitchFamily="18" charset="0"/>
                <a:cs typeface="Times New Roman" pitchFamily="18" charset="0"/>
              </a:rPr>
              <a:t>   3. Attach output stream to the server socket using its </a:t>
            </a:r>
            <a:r>
              <a:rPr lang="en-US" b="1" dirty="0" err="1" smtClean="0">
                <a:solidFill>
                  <a:srgbClr val="0070C0"/>
                </a:solidFill>
                <a:latin typeface="Times New Roman" pitchFamily="18" charset="0"/>
                <a:cs typeface="Times New Roman" pitchFamily="18" charset="0"/>
              </a:rPr>
              <a:t>getOutputStream</a:t>
            </a:r>
            <a:r>
              <a:rPr lang="en-US" b="1" dirty="0" smtClean="0">
                <a:solidFill>
                  <a:srgbClr val="0070C0"/>
                </a:solidFill>
                <a:latin typeface="Times New Roman" pitchFamily="18" charset="0"/>
                <a:cs typeface="Times New Roman" pitchFamily="18" charset="0"/>
              </a:rPr>
              <a:t>() method.</a:t>
            </a:r>
          </a:p>
          <a:p>
            <a:pPr>
              <a:buNone/>
            </a:pPr>
            <a:endParaRPr lang="en-US" b="1" dirty="0" smtClean="0">
              <a:solidFill>
                <a:srgbClr val="0070C0"/>
              </a:solidFill>
              <a:latin typeface="Times New Roman" pitchFamily="18" charset="0"/>
              <a:cs typeface="Times New Roman" pitchFamily="18" charset="0"/>
            </a:endParaRPr>
          </a:p>
          <a:p>
            <a:pPr>
              <a:buNone/>
            </a:pPr>
            <a:r>
              <a:rPr lang="en-US" b="1" dirty="0" smtClean="0">
                <a:solidFill>
                  <a:srgbClr val="0070C0"/>
                </a:solidFill>
                <a:latin typeface="Times New Roman" pitchFamily="18" charset="0"/>
                <a:cs typeface="Times New Roman" pitchFamily="18" charset="0"/>
              </a:rPr>
              <a:t>   4.Take another Stream, such as </a:t>
            </a:r>
            <a:r>
              <a:rPr lang="en-US" b="1" dirty="0" err="1" smtClean="0">
                <a:solidFill>
                  <a:srgbClr val="0070C0"/>
                </a:solidFill>
                <a:latin typeface="Times New Roman" pitchFamily="18" charset="0"/>
                <a:cs typeface="Times New Roman" pitchFamily="18" charset="0"/>
              </a:rPr>
              <a:t>PrintStream</a:t>
            </a:r>
            <a:r>
              <a:rPr lang="en-US" b="1" dirty="0" smtClean="0">
                <a:solidFill>
                  <a:srgbClr val="0070C0"/>
                </a:solidFill>
                <a:latin typeface="Times New Roman" pitchFamily="18" charset="0"/>
                <a:cs typeface="Times New Roman" pitchFamily="18" charset="0"/>
              </a:rPr>
              <a:t>, to send data to the client.</a:t>
            </a:r>
          </a:p>
          <a:p>
            <a:pPr>
              <a:buNone/>
            </a:pPr>
            <a:endParaRPr lang="en-US" b="1" dirty="0" smtClean="0">
              <a:solidFill>
                <a:srgbClr val="0070C0"/>
              </a:solidFill>
              <a:latin typeface="Times New Roman" pitchFamily="18" charset="0"/>
              <a:cs typeface="Times New Roman" pitchFamily="18" charset="0"/>
            </a:endParaRPr>
          </a:p>
          <a:p>
            <a:pPr>
              <a:buNone/>
            </a:pPr>
            <a:r>
              <a:rPr lang="en-US" b="1" dirty="0" smtClean="0">
                <a:solidFill>
                  <a:srgbClr val="0070C0"/>
                </a:solidFill>
                <a:latin typeface="Times New Roman" pitchFamily="18" charset="0"/>
                <a:cs typeface="Times New Roman" pitchFamily="18" charset="0"/>
              </a:rPr>
              <a:t>   5.Send data to the client using the print() or </a:t>
            </a:r>
            <a:r>
              <a:rPr lang="en-US" b="1" dirty="0" err="1" smtClean="0">
                <a:solidFill>
                  <a:srgbClr val="0070C0"/>
                </a:solidFill>
                <a:latin typeface="Times New Roman" pitchFamily="18" charset="0"/>
                <a:cs typeface="Times New Roman" pitchFamily="18" charset="0"/>
              </a:rPr>
              <a:t>println</a:t>
            </a:r>
            <a:r>
              <a:rPr lang="en-US" b="1" dirty="0" smtClean="0">
                <a:solidFill>
                  <a:srgbClr val="0070C0"/>
                </a:solidFill>
                <a:latin typeface="Times New Roman" pitchFamily="18" charset="0"/>
                <a:cs typeface="Times New Roman" pitchFamily="18" charset="0"/>
              </a:rPr>
              <a:t>() method.</a:t>
            </a:r>
          </a:p>
          <a:p>
            <a:pPr>
              <a:buNone/>
            </a:pPr>
            <a:endParaRPr lang="en-US" b="1" dirty="0" smtClean="0">
              <a:solidFill>
                <a:srgbClr val="0070C0"/>
              </a:solidFill>
              <a:latin typeface="Times New Roman" pitchFamily="18" charset="0"/>
              <a:cs typeface="Times New Roman" pitchFamily="18" charset="0"/>
            </a:endParaRPr>
          </a:p>
          <a:p>
            <a:pPr>
              <a:buNone/>
            </a:pPr>
            <a:r>
              <a:rPr lang="en-US" b="1" dirty="0" smtClean="0">
                <a:solidFill>
                  <a:srgbClr val="0070C0"/>
                </a:solidFill>
                <a:latin typeface="Times New Roman" pitchFamily="18" charset="0"/>
                <a:cs typeface="Times New Roman" pitchFamily="18" charset="0"/>
              </a:rPr>
              <a:t>    6.Close the connection.</a:t>
            </a:r>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solidFill>
                  <a:srgbClr val="FF0000"/>
                </a:solidFill>
                <a:latin typeface="Times New Roman" pitchFamily="18" charset="0"/>
                <a:cs typeface="Times New Roman" pitchFamily="18" charset="0"/>
              </a:rPr>
              <a:t>Creating  Networking application using TCP/IP socket</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447800"/>
            <a:ext cx="9144000" cy="5410200"/>
          </a:xfrm>
        </p:spPr>
        <p:txBody>
          <a:bodyPr>
            <a:normAutofit/>
          </a:bodyPr>
          <a:lstStyle/>
          <a:p>
            <a:r>
              <a:rPr lang="en-US" sz="2400" b="1" dirty="0" smtClean="0">
                <a:solidFill>
                  <a:srgbClr val="00B050"/>
                </a:solidFill>
                <a:latin typeface="Times New Roman" pitchFamily="18" charset="0"/>
                <a:cs typeface="Times New Roman" pitchFamily="18" charset="0"/>
              </a:rPr>
              <a:t>Develop a Client that receives Data</a:t>
            </a:r>
          </a:p>
          <a:p>
            <a:endParaRPr lang="en-US" sz="2400" b="1" dirty="0" smtClean="0">
              <a:solidFill>
                <a:srgbClr val="00B050"/>
              </a:solidFill>
              <a:latin typeface="Times New Roman" pitchFamily="18" charset="0"/>
              <a:cs typeface="Times New Roman" pitchFamily="18" charset="0"/>
            </a:endParaRPr>
          </a:p>
          <a:p>
            <a:pPr>
              <a:buNone/>
            </a:pPr>
            <a:r>
              <a:rPr lang="en-US" sz="2000" b="1" dirty="0" smtClean="0">
                <a:solidFill>
                  <a:srgbClr val="0070C0"/>
                </a:solidFill>
                <a:latin typeface="Times New Roman" pitchFamily="18" charset="0"/>
                <a:cs typeface="Times New Roman" pitchFamily="18" charset="0"/>
              </a:rPr>
              <a:t>     1.Create a Socket at the client side using the Socket class.</a:t>
            </a:r>
          </a:p>
          <a:p>
            <a:pPr>
              <a:buNone/>
            </a:pPr>
            <a:r>
              <a:rPr lang="en-US" sz="2000" b="1" dirty="0" smtClean="0">
                <a:solidFill>
                  <a:srgbClr val="0070C0"/>
                </a:solidFill>
                <a:latin typeface="Times New Roman" pitchFamily="18" charset="0"/>
                <a:cs typeface="Times New Roman" pitchFamily="18" charset="0"/>
              </a:rPr>
              <a:t>        Socket s = new Socket(“</a:t>
            </a:r>
            <a:r>
              <a:rPr lang="en-US" sz="2000" b="1" dirty="0" err="1" smtClean="0">
                <a:solidFill>
                  <a:srgbClr val="0070C0"/>
                </a:solidFill>
                <a:latin typeface="Times New Roman" pitchFamily="18" charset="0"/>
                <a:cs typeface="Times New Roman" pitchFamily="18" charset="0"/>
              </a:rPr>
              <a:t>IPAddress</a:t>
            </a:r>
            <a:r>
              <a:rPr lang="en-US" sz="2000" b="1" dirty="0" smtClean="0">
                <a:solidFill>
                  <a:srgbClr val="0070C0"/>
                </a:solidFill>
                <a:latin typeface="Times New Roman" pitchFamily="18" charset="0"/>
                <a:cs typeface="Times New Roman" pitchFamily="18" charset="0"/>
              </a:rPr>
              <a:t>”, port number);</a:t>
            </a:r>
          </a:p>
          <a:p>
            <a:pPr>
              <a:buNone/>
            </a:pPr>
            <a:endParaRPr lang="en-US" sz="2000" b="1" dirty="0" smtClean="0">
              <a:solidFill>
                <a:srgbClr val="0070C0"/>
              </a:solidFill>
              <a:latin typeface="Times New Roman" pitchFamily="18" charset="0"/>
              <a:cs typeface="Times New Roman" pitchFamily="18" charset="0"/>
            </a:endParaRPr>
          </a:p>
          <a:p>
            <a:pPr>
              <a:buNone/>
            </a:pPr>
            <a:r>
              <a:rPr lang="en-US" sz="2000" b="1" dirty="0" smtClean="0">
                <a:solidFill>
                  <a:srgbClr val="0070C0"/>
                </a:solidFill>
                <a:latin typeface="Times New Roman" pitchFamily="18" charset="0"/>
                <a:cs typeface="Times New Roman" pitchFamily="18" charset="0"/>
              </a:rPr>
              <a:t>     2.Add </a:t>
            </a:r>
            <a:r>
              <a:rPr lang="en-US" sz="2000" b="1" dirty="0" err="1" smtClean="0">
                <a:solidFill>
                  <a:srgbClr val="0070C0"/>
                </a:solidFill>
                <a:latin typeface="Times New Roman" pitchFamily="18" charset="0"/>
                <a:cs typeface="Times New Roman" pitchFamily="18" charset="0"/>
              </a:rPr>
              <a:t>InputStream</a:t>
            </a:r>
            <a:r>
              <a:rPr lang="en-US" sz="2000" b="1" dirty="0" smtClean="0">
                <a:solidFill>
                  <a:srgbClr val="0070C0"/>
                </a:solidFill>
                <a:latin typeface="Times New Roman" pitchFamily="18" charset="0"/>
                <a:cs typeface="Times New Roman" pitchFamily="18" charset="0"/>
              </a:rPr>
              <a:t> to the socket so that the socket will be able to receive the   data on the </a:t>
            </a:r>
            <a:r>
              <a:rPr lang="en-US" sz="2000" b="1" dirty="0" err="1" smtClean="0">
                <a:solidFill>
                  <a:srgbClr val="0070C0"/>
                </a:solidFill>
                <a:latin typeface="Times New Roman" pitchFamily="18" charset="0"/>
                <a:cs typeface="Times New Roman" pitchFamily="18" charset="0"/>
              </a:rPr>
              <a:t>InputStream</a:t>
            </a:r>
            <a:r>
              <a:rPr lang="en-US" sz="2000" b="1" dirty="0" smtClean="0">
                <a:solidFill>
                  <a:srgbClr val="0070C0"/>
                </a:solidFill>
                <a:latin typeface="Times New Roman" pitchFamily="18" charset="0"/>
                <a:cs typeface="Times New Roman" pitchFamily="18" charset="0"/>
              </a:rPr>
              <a:t>.</a:t>
            </a:r>
          </a:p>
          <a:p>
            <a:pPr>
              <a:buNone/>
            </a:pPr>
            <a:r>
              <a:rPr lang="en-US" sz="2000" b="1" dirty="0" smtClean="0">
                <a:solidFill>
                  <a:srgbClr val="0070C0"/>
                </a:solidFill>
                <a:latin typeface="Times New Roman" pitchFamily="18" charset="0"/>
                <a:cs typeface="Times New Roman" pitchFamily="18" charset="0"/>
              </a:rPr>
              <a:t>                </a:t>
            </a:r>
            <a:r>
              <a:rPr lang="en-US" sz="2000" b="1" dirty="0" err="1" smtClean="0">
                <a:solidFill>
                  <a:srgbClr val="0070C0"/>
                </a:solidFill>
                <a:latin typeface="Times New Roman" pitchFamily="18" charset="0"/>
                <a:cs typeface="Times New Roman" pitchFamily="18" charset="0"/>
              </a:rPr>
              <a:t>InputStream</a:t>
            </a:r>
            <a:r>
              <a:rPr lang="en-US" sz="2000" b="1" dirty="0" smtClean="0">
                <a:solidFill>
                  <a:srgbClr val="0070C0"/>
                </a:solidFill>
                <a:latin typeface="Times New Roman" pitchFamily="18" charset="0"/>
                <a:cs typeface="Times New Roman" pitchFamily="18" charset="0"/>
              </a:rPr>
              <a:t> </a:t>
            </a:r>
            <a:r>
              <a:rPr lang="en-US" sz="2000" b="1" dirty="0" err="1" smtClean="0">
                <a:solidFill>
                  <a:srgbClr val="0070C0"/>
                </a:solidFill>
                <a:latin typeface="Times New Roman" pitchFamily="18" charset="0"/>
                <a:cs typeface="Times New Roman" pitchFamily="18" charset="0"/>
              </a:rPr>
              <a:t>obj</a:t>
            </a:r>
            <a:r>
              <a:rPr lang="en-US" sz="2000" b="1" dirty="0" smtClean="0">
                <a:solidFill>
                  <a:srgbClr val="0070C0"/>
                </a:solidFill>
                <a:latin typeface="Times New Roman" pitchFamily="18" charset="0"/>
                <a:cs typeface="Times New Roman" pitchFamily="18" charset="0"/>
              </a:rPr>
              <a:t>= </a:t>
            </a:r>
            <a:r>
              <a:rPr lang="en-US" sz="2000" b="1" dirty="0" err="1" smtClean="0">
                <a:solidFill>
                  <a:srgbClr val="0070C0"/>
                </a:solidFill>
                <a:latin typeface="Times New Roman" pitchFamily="18" charset="0"/>
                <a:cs typeface="Times New Roman" pitchFamily="18" charset="0"/>
              </a:rPr>
              <a:t>s.getInputStream</a:t>
            </a:r>
            <a:r>
              <a:rPr lang="en-US" sz="2000" b="1" dirty="0" smtClean="0">
                <a:solidFill>
                  <a:srgbClr val="0070C0"/>
                </a:solidFill>
                <a:latin typeface="Times New Roman" pitchFamily="18" charset="0"/>
                <a:cs typeface="Times New Roman" pitchFamily="18" charset="0"/>
              </a:rPr>
              <a:t>();</a:t>
            </a:r>
          </a:p>
          <a:p>
            <a:pPr>
              <a:buNone/>
            </a:pPr>
            <a:endParaRPr lang="en-US" sz="2000" b="1" dirty="0" smtClean="0">
              <a:solidFill>
                <a:srgbClr val="0070C0"/>
              </a:solidFill>
              <a:latin typeface="Times New Roman" pitchFamily="18" charset="0"/>
              <a:cs typeface="Times New Roman" pitchFamily="18" charset="0"/>
            </a:endParaRPr>
          </a:p>
          <a:p>
            <a:pPr>
              <a:buNone/>
            </a:pPr>
            <a:r>
              <a:rPr lang="en-US" sz="2000" b="1" dirty="0" smtClean="0">
                <a:solidFill>
                  <a:srgbClr val="0070C0"/>
                </a:solidFill>
                <a:latin typeface="Times New Roman" pitchFamily="18" charset="0"/>
                <a:cs typeface="Times New Roman" pitchFamily="18" charset="0"/>
              </a:rPr>
              <a:t>     3.Create a </a:t>
            </a:r>
            <a:r>
              <a:rPr lang="en-US" sz="2000" b="1" dirty="0" err="1" smtClean="0">
                <a:solidFill>
                  <a:srgbClr val="0070C0"/>
                </a:solidFill>
                <a:latin typeface="Times New Roman" pitchFamily="18" charset="0"/>
                <a:cs typeface="Times New Roman" pitchFamily="18" charset="0"/>
              </a:rPr>
              <a:t>BufferedReaderobject</a:t>
            </a:r>
            <a:r>
              <a:rPr lang="en-US" sz="2000" b="1" dirty="0" smtClean="0">
                <a:solidFill>
                  <a:srgbClr val="0070C0"/>
                </a:solidFill>
                <a:latin typeface="Times New Roman" pitchFamily="18" charset="0"/>
                <a:cs typeface="Times New Roman" pitchFamily="18" charset="0"/>
              </a:rPr>
              <a:t> to read the data.</a:t>
            </a:r>
          </a:p>
          <a:p>
            <a:pPr>
              <a:buNone/>
            </a:pPr>
            <a:endParaRPr lang="en-US" sz="2000" b="1" dirty="0" smtClean="0">
              <a:solidFill>
                <a:srgbClr val="0070C0"/>
              </a:solidFill>
              <a:latin typeface="Times New Roman" pitchFamily="18" charset="0"/>
              <a:cs typeface="Times New Roman" pitchFamily="18" charset="0"/>
            </a:endParaRPr>
          </a:p>
          <a:p>
            <a:pPr>
              <a:buNone/>
            </a:pPr>
            <a:r>
              <a:rPr lang="en-US" sz="2000" b="1" dirty="0" smtClean="0">
                <a:solidFill>
                  <a:srgbClr val="0070C0"/>
                </a:solidFill>
                <a:latin typeface="Times New Roman" pitchFamily="18" charset="0"/>
                <a:cs typeface="Times New Roman" pitchFamily="18" charset="0"/>
              </a:rPr>
              <a:t>     4.Read the data using the read() or </a:t>
            </a:r>
            <a:r>
              <a:rPr lang="en-US" sz="2000" b="1" dirty="0" err="1" smtClean="0">
                <a:solidFill>
                  <a:srgbClr val="0070C0"/>
                </a:solidFill>
                <a:latin typeface="Times New Roman" pitchFamily="18" charset="0"/>
                <a:cs typeface="Times New Roman" pitchFamily="18" charset="0"/>
              </a:rPr>
              <a:t>readLine</a:t>
            </a:r>
            <a:r>
              <a:rPr lang="en-US" sz="2000" b="1" dirty="0" smtClean="0">
                <a:solidFill>
                  <a:srgbClr val="0070C0"/>
                </a:solidFill>
                <a:latin typeface="Times New Roman" pitchFamily="18" charset="0"/>
                <a:cs typeface="Times New Roman" pitchFamily="18" charset="0"/>
              </a:rPr>
              <a:t>() method.</a:t>
            </a:r>
          </a:p>
          <a:p>
            <a:pPr>
              <a:buNone/>
            </a:pPr>
            <a:endParaRPr lang="en-US" sz="2000" b="1" dirty="0" smtClean="0">
              <a:solidFill>
                <a:srgbClr val="0070C0"/>
              </a:solidFill>
              <a:latin typeface="Times New Roman" pitchFamily="18" charset="0"/>
              <a:cs typeface="Times New Roman" pitchFamily="18" charset="0"/>
            </a:endParaRPr>
          </a:p>
          <a:p>
            <a:pPr>
              <a:buNone/>
            </a:pPr>
            <a:r>
              <a:rPr lang="en-US" sz="2000" b="1" dirty="0" smtClean="0">
                <a:solidFill>
                  <a:srgbClr val="0070C0"/>
                </a:solidFill>
                <a:latin typeface="Times New Roman" pitchFamily="18" charset="0"/>
                <a:cs typeface="Times New Roman" pitchFamily="18" charset="0"/>
              </a:rPr>
              <a:t>      5.Close the connection</a:t>
            </a:r>
            <a:r>
              <a:rPr lang="en-US" sz="2400" b="1" dirty="0" smtClean="0">
                <a:solidFill>
                  <a:srgbClr val="0070C0"/>
                </a:solidFill>
                <a:latin typeface="Times New Roman" pitchFamily="18" charset="0"/>
                <a:cs typeface="Times New Roman" pitchFamily="18" charset="0"/>
              </a:rPr>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FF0000"/>
                </a:solidFill>
                <a:latin typeface="Times New Roman" pitchFamily="18" charset="0"/>
                <a:cs typeface="Times New Roman" pitchFamily="18" charset="0"/>
              </a:rPr>
              <a:t>Creating Two-Way Networking application using TCP/IP socket</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447800"/>
            <a:ext cx="9144000" cy="5410200"/>
          </a:xfrm>
        </p:spPr>
        <p:txBody>
          <a:bodyPr>
            <a:normAutofit fontScale="62500" lnSpcReduction="20000"/>
          </a:bodyPr>
          <a:lstStyle/>
          <a:p>
            <a:r>
              <a:rPr lang="en-US" sz="3800" b="1" dirty="0" smtClean="0">
                <a:solidFill>
                  <a:srgbClr val="00B050"/>
                </a:solidFill>
                <a:latin typeface="Times New Roman" pitchFamily="18" charset="0"/>
                <a:cs typeface="Times New Roman" pitchFamily="18" charset="0"/>
              </a:rPr>
              <a:t>Develop a Server that sends data</a:t>
            </a:r>
          </a:p>
          <a:p>
            <a:pPr>
              <a:buNone/>
            </a:pPr>
            <a:r>
              <a:rPr lang="en-US" b="1" dirty="0" smtClean="0">
                <a:solidFill>
                  <a:srgbClr val="0070C0"/>
                </a:solidFill>
                <a:latin typeface="Times New Roman" pitchFamily="18" charset="0"/>
                <a:cs typeface="Times New Roman" pitchFamily="18" charset="0"/>
              </a:rPr>
              <a:t>     1.Create Server Socket with some port number.</a:t>
            </a:r>
          </a:p>
          <a:p>
            <a:pPr>
              <a:buNone/>
            </a:pPr>
            <a:r>
              <a:rPr lang="en-US" b="1" dirty="0" smtClean="0">
                <a:solidFill>
                  <a:srgbClr val="0070C0"/>
                </a:solidFill>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ServerSocketss</a:t>
            </a:r>
            <a:r>
              <a:rPr lang="en-US" b="1" dirty="0" smtClean="0">
                <a:solidFill>
                  <a:srgbClr val="0070C0"/>
                </a:solidFill>
                <a:latin typeface="Times New Roman" pitchFamily="18" charset="0"/>
                <a:cs typeface="Times New Roman" pitchFamily="18" charset="0"/>
              </a:rPr>
              <a:t>= new </a:t>
            </a:r>
            <a:r>
              <a:rPr lang="en-US" b="1" dirty="0" err="1" smtClean="0">
                <a:solidFill>
                  <a:srgbClr val="0070C0"/>
                </a:solidFill>
                <a:latin typeface="Times New Roman" pitchFamily="18" charset="0"/>
                <a:cs typeface="Times New Roman" pitchFamily="18" charset="0"/>
              </a:rPr>
              <a:t>ServerSocket</a:t>
            </a:r>
            <a:r>
              <a:rPr lang="en-US" b="1" dirty="0" smtClean="0">
                <a:solidFill>
                  <a:srgbClr val="0070C0"/>
                </a:solidFill>
                <a:latin typeface="Times New Roman" pitchFamily="18" charset="0"/>
                <a:cs typeface="Times New Roman" pitchFamily="18" charset="0"/>
              </a:rPr>
              <a:t>(7777);</a:t>
            </a:r>
          </a:p>
          <a:p>
            <a:pPr>
              <a:buNone/>
            </a:pPr>
            <a:endParaRPr lang="en-US" b="1" dirty="0" smtClean="0">
              <a:solidFill>
                <a:srgbClr val="0070C0"/>
              </a:solidFill>
              <a:latin typeface="Times New Roman" pitchFamily="18" charset="0"/>
              <a:cs typeface="Times New Roman" pitchFamily="18" charset="0"/>
            </a:endParaRPr>
          </a:p>
          <a:p>
            <a:pPr>
              <a:buNone/>
            </a:pPr>
            <a:r>
              <a:rPr lang="en-US" b="1" dirty="0" smtClean="0">
                <a:solidFill>
                  <a:srgbClr val="0070C0"/>
                </a:solidFill>
                <a:latin typeface="Times New Roman" pitchFamily="18" charset="0"/>
                <a:cs typeface="Times New Roman" pitchFamily="18" charset="0"/>
              </a:rPr>
              <a:t>    2.Make the server to wait till a client accept connection.</a:t>
            </a:r>
          </a:p>
          <a:p>
            <a:pPr>
              <a:buNone/>
            </a:pPr>
            <a:r>
              <a:rPr lang="en-US" b="1" dirty="0" smtClean="0">
                <a:solidFill>
                  <a:srgbClr val="0070C0"/>
                </a:solidFill>
                <a:latin typeface="Times New Roman" pitchFamily="18" charset="0"/>
                <a:cs typeface="Times New Roman" pitchFamily="18" charset="0"/>
              </a:rPr>
              <a:t>            Socket s = </a:t>
            </a:r>
            <a:r>
              <a:rPr lang="en-US" b="1" dirty="0" err="1" smtClean="0">
                <a:solidFill>
                  <a:srgbClr val="0070C0"/>
                </a:solidFill>
                <a:latin typeface="Times New Roman" pitchFamily="18" charset="0"/>
                <a:cs typeface="Times New Roman" pitchFamily="18" charset="0"/>
              </a:rPr>
              <a:t>ss.accept</a:t>
            </a:r>
            <a:r>
              <a:rPr lang="en-US" b="1" dirty="0" smtClean="0">
                <a:solidFill>
                  <a:srgbClr val="0070C0"/>
                </a:solidFill>
                <a:latin typeface="Times New Roman" pitchFamily="18" charset="0"/>
                <a:cs typeface="Times New Roman" pitchFamily="18" charset="0"/>
              </a:rPr>
              <a:t>();</a:t>
            </a:r>
          </a:p>
          <a:p>
            <a:pPr>
              <a:buNone/>
            </a:pPr>
            <a:endParaRPr lang="en-US" b="1" dirty="0" smtClean="0">
              <a:solidFill>
                <a:srgbClr val="0070C0"/>
              </a:solidFill>
              <a:latin typeface="Times New Roman" pitchFamily="18" charset="0"/>
              <a:cs typeface="Times New Roman" pitchFamily="18" charset="0"/>
            </a:endParaRPr>
          </a:p>
          <a:p>
            <a:pPr>
              <a:buNone/>
            </a:pPr>
            <a:r>
              <a:rPr lang="en-US" b="1" dirty="0" smtClean="0">
                <a:solidFill>
                  <a:srgbClr val="0070C0"/>
                </a:solidFill>
                <a:latin typeface="Times New Roman" pitchFamily="18" charset="0"/>
                <a:cs typeface="Times New Roman" pitchFamily="18" charset="0"/>
              </a:rPr>
              <a:t>    3.Attach </a:t>
            </a:r>
            <a:r>
              <a:rPr lang="en-US" b="1" dirty="0" err="1" smtClean="0">
                <a:solidFill>
                  <a:srgbClr val="0070C0"/>
                </a:solidFill>
                <a:latin typeface="Times New Roman" pitchFamily="18" charset="0"/>
                <a:cs typeface="Times New Roman" pitchFamily="18" charset="0"/>
              </a:rPr>
              <a:t>InputStreamto</a:t>
            </a:r>
            <a:r>
              <a:rPr lang="en-US" b="1" dirty="0" smtClean="0">
                <a:solidFill>
                  <a:srgbClr val="0070C0"/>
                </a:solidFill>
                <a:latin typeface="Times New Roman" pitchFamily="18" charset="0"/>
                <a:cs typeface="Times New Roman" pitchFamily="18" charset="0"/>
              </a:rPr>
              <a:t> the server socket using its </a:t>
            </a:r>
            <a:r>
              <a:rPr lang="en-US" b="1" dirty="0" err="1" smtClean="0">
                <a:solidFill>
                  <a:srgbClr val="0070C0"/>
                </a:solidFill>
                <a:latin typeface="Times New Roman" pitchFamily="18" charset="0"/>
                <a:cs typeface="Times New Roman" pitchFamily="18" charset="0"/>
              </a:rPr>
              <a:t>getInputStream</a:t>
            </a:r>
            <a:r>
              <a:rPr lang="en-US" b="1" dirty="0" smtClean="0">
                <a:solidFill>
                  <a:srgbClr val="0070C0"/>
                </a:solidFill>
                <a:latin typeface="Times New Roman" pitchFamily="18" charset="0"/>
                <a:cs typeface="Times New Roman" pitchFamily="18" charset="0"/>
              </a:rPr>
              <a:t>() method and </a:t>
            </a:r>
            <a:r>
              <a:rPr lang="en-US" b="1" dirty="0" err="1" smtClean="0">
                <a:solidFill>
                  <a:srgbClr val="0070C0"/>
                </a:solidFill>
                <a:latin typeface="Times New Roman" pitchFamily="18" charset="0"/>
                <a:cs typeface="Times New Roman" pitchFamily="18" charset="0"/>
              </a:rPr>
              <a:t>BufferedReaderclass</a:t>
            </a:r>
            <a:r>
              <a:rPr lang="en-US" b="1" dirty="0" smtClean="0">
                <a:solidFill>
                  <a:srgbClr val="0070C0"/>
                </a:solidFill>
                <a:latin typeface="Times New Roman" pitchFamily="18" charset="0"/>
                <a:cs typeface="Times New Roman" pitchFamily="18" charset="0"/>
              </a:rPr>
              <a:t>.</a:t>
            </a:r>
          </a:p>
          <a:p>
            <a:pPr>
              <a:buNone/>
            </a:pPr>
            <a:endParaRPr lang="en-US" b="1" dirty="0" smtClean="0">
              <a:solidFill>
                <a:srgbClr val="0070C0"/>
              </a:solidFill>
              <a:latin typeface="Times New Roman" pitchFamily="18" charset="0"/>
              <a:cs typeface="Times New Roman" pitchFamily="18" charset="0"/>
            </a:endParaRPr>
          </a:p>
          <a:p>
            <a:pPr>
              <a:buNone/>
            </a:pPr>
            <a:r>
              <a:rPr lang="en-US" b="1" dirty="0" smtClean="0">
                <a:solidFill>
                  <a:srgbClr val="0070C0"/>
                </a:solidFill>
                <a:latin typeface="Times New Roman" pitchFamily="18" charset="0"/>
                <a:cs typeface="Times New Roman" pitchFamily="18" charset="0"/>
              </a:rPr>
              <a:t>    4.Attach output stream to the server socket using its </a:t>
            </a:r>
            <a:r>
              <a:rPr lang="en-US" b="1" dirty="0" err="1" smtClean="0">
                <a:solidFill>
                  <a:srgbClr val="0070C0"/>
                </a:solidFill>
                <a:latin typeface="Times New Roman" pitchFamily="18" charset="0"/>
                <a:cs typeface="Times New Roman" pitchFamily="18" charset="0"/>
              </a:rPr>
              <a:t>getOutputStream</a:t>
            </a:r>
            <a:r>
              <a:rPr lang="en-US" b="1" dirty="0" smtClean="0">
                <a:solidFill>
                  <a:srgbClr val="0070C0"/>
                </a:solidFill>
                <a:latin typeface="Times New Roman" pitchFamily="18" charset="0"/>
                <a:cs typeface="Times New Roman" pitchFamily="18" charset="0"/>
              </a:rPr>
              <a:t>() method.</a:t>
            </a:r>
          </a:p>
          <a:p>
            <a:pPr>
              <a:buNone/>
            </a:pPr>
            <a:endParaRPr lang="en-US" b="1" dirty="0" smtClean="0">
              <a:solidFill>
                <a:srgbClr val="0070C0"/>
              </a:solidFill>
              <a:latin typeface="Times New Roman" pitchFamily="18" charset="0"/>
              <a:cs typeface="Times New Roman" pitchFamily="18" charset="0"/>
            </a:endParaRPr>
          </a:p>
          <a:p>
            <a:pPr>
              <a:buNone/>
            </a:pPr>
            <a:r>
              <a:rPr lang="en-US" b="1" dirty="0" smtClean="0">
                <a:solidFill>
                  <a:srgbClr val="0070C0"/>
                </a:solidFill>
                <a:latin typeface="Times New Roman" pitchFamily="18" charset="0"/>
                <a:cs typeface="Times New Roman" pitchFamily="18" charset="0"/>
              </a:rPr>
              <a:t>    5.Take another Stream, such as </a:t>
            </a:r>
            <a:r>
              <a:rPr lang="en-US" b="1" dirty="0" err="1" smtClean="0">
                <a:solidFill>
                  <a:srgbClr val="0070C0"/>
                </a:solidFill>
                <a:latin typeface="Times New Roman" pitchFamily="18" charset="0"/>
                <a:cs typeface="Times New Roman" pitchFamily="18" charset="0"/>
              </a:rPr>
              <a:t>PrintStream</a:t>
            </a:r>
            <a:r>
              <a:rPr lang="en-US" b="1" dirty="0" smtClean="0">
                <a:solidFill>
                  <a:srgbClr val="0070C0"/>
                </a:solidFill>
                <a:latin typeface="Times New Roman" pitchFamily="18" charset="0"/>
                <a:cs typeface="Times New Roman" pitchFamily="18" charset="0"/>
              </a:rPr>
              <a:t>, to send data to the client.</a:t>
            </a:r>
          </a:p>
          <a:p>
            <a:pPr>
              <a:buNone/>
            </a:pPr>
            <a:endParaRPr lang="en-US" b="1" dirty="0" smtClean="0">
              <a:solidFill>
                <a:srgbClr val="0070C0"/>
              </a:solidFill>
              <a:latin typeface="Times New Roman" pitchFamily="18" charset="0"/>
              <a:cs typeface="Times New Roman" pitchFamily="18" charset="0"/>
            </a:endParaRPr>
          </a:p>
          <a:p>
            <a:pPr>
              <a:buNone/>
            </a:pPr>
            <a:r>
              <a:rPr lang="en-US" b="1" dirty="0" smtClean="0">
                <a:solidFill>
                  <a:srgbClr val="0070C0"/>
                </a:solidFill>
                <a:latin typeface="Times New Roman" pitchFamily="18" charset="0"/>
                <a:cs typeface="Times New Roman" pitchFamily="18" charset="0"/>
              </a:rPr>
              <a:t>    6.Send data to the client using the print() or </a:t>
            </a:r>
            <a:r>
              <a:rPr lang="en-US" b="1" dirty="0" err="1" smtClean="0">
                <a:solidFill>
                  <a:srgbClr val="0070C0"/>
                </a:solidFill>
                <a:latin typeface="Times New Roman" pitchFamily="18" charset="0"/>
                <a:cs typeface="Times New Roman" pitchFamily="18" charset="0"/>
              </a:rPr>
              <a:t>println</a:t>
            </a:r>
            <a:r>
              <a:rPr lang="en-US" b="1" dirty="0" smtClean="0">
                <a:solidFill>
                  <a:srgbClr val="0070C0"/>
                </a:solidFill>
                <a:latin typeface="Times New Roman" pitchFamily="18" charset="0"/>
                <a:cs typeface="Times New Roman" pitchFamily="18" charset="0"/>
              </a:rPr>
              <a:t>() method.</a:t>
            </a:r>
          </a:p>
          <a:p>
            <a:pPr>
              <a:buNone/>
            </a:pPr>
            <a:endParaRPr lang="en-US" b="1" dirty="0" smtClean="0">
              <a:solidFill>
                <a:srgbClr val="0070C0"/>
              </a:solidFill>
              <a:latin typeface="Times New Roman" pitchFamily="18" charset="0"/>
              <a:cs typeface="Times New Roman" pitchFamily="18" charset="0"/>
            </a:endParaRPr>
          </a:p>
          <a:p>
            <a:pPr>
              <a:buNone/>
            </a:pPr>
            <a:r>
              <a:rPr lang="en-US" b="1" dirty="0" smtClean="0">
                <a:solidFill>
                  <a:srgbClr val="0070C0"/>
                </a:solidFill>
                <a:latin typeface="Times New Roman" pitchFamily="18" charset="0"/>
                <a:cs typeface="Times New Roman" pitchFamily="18" charset="0"/>
              </a:rPr>
              <a:t>    7.Close the connection.</a:t>
            </a:r>
          </a:p>
          <a:p>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FF0000"/>
                </a:solidFill>
                <a:latin typeface="Times New Roman" pitchFamily="18" charset="0"/>
                <a:cs typeface="Times New Roman" pitchFamily="18" charset="0"/>
              </a:rPr>
              <a:t>Creating Two-Way Networking application using TCP/IP socket</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371600"/>
            <a:ext cx="8915400" cy="5334000"/>
          </a:xfrm>
        </p:spPr>
        <p:txBody>
          <a:bodyPr>
            <a:normAutofit lnSpcReduction="10000"/>
          </a:bodyPr>
          <a:lstStyle/>
          <a:p>
            <a:r>
              <a:rPr lang="en-US" sz="2400" b="1" dirty="0" smtClean="0">
                <a:solidFill>
                  <a:srgbClr val="00B050"/>
                </a:solidFill>
                <a:latin typeface="Times New Roman" pitchFamily="18" charset="0"/>
                <a:cs typeface="Times New Roman" pitchFamily="18" charset="0"/>
              </a:rPr>
              <a:t>Develop a Client that receives Data</a:t>
            </a:r>
          </a:p>
          <a:p>
            <a:pPr>
              <a:buNone/>
            </a:pPr>
            <a:r>
              <a:rPr lang="en-US" sz="2000" b="1" dirty="0" smtClean="0">
                <a:solidFill>
                  <a:srgbClr val="0070C0"/>
                </a:solidFill>
                <a:latin typeface="Times New Roman" pitchFamily="18" charset="0"/>
                <a:cs typeface="Times New Roman" pitchFamily="18" charset="0"/>
              </a:rPr>
              <a:t>    1.Create a Socket at the client side using the Socket class.</a:t>
            </a:r>
          </a:p>
          <a:p>
            <a:pPr>
              <a:buNone/>
            </a:pPr>
            <a:r>
              <a:rPr lang="en-US" sz="2000" b="1" dirty="0" smtClean="0">
                <a:solidFill>
                  <a:srgbClr val="0070C0"/>
                </a:solidFill>
                <a:latin typeface="Times New Roman" pitchFamily="18" charset="0"/>
                <a:cs typeface="Times New Roman" pitchFamily="18" charset="0"/>
              </a:rPr>
              <a:t>            Socket s = new Socket(“</a:t>
            </a:r>
            <a:r>
              <a:rPr lang="en-US" sz="2000" b="1" dirty="0" err="1" smtClean="0">
                <a:solidFill>
                  <a:srgbClr val="0070C0"/>
                </a:solidFill>
                <a:latin typeface="Times New Roman" pitchFamily="18" charset="0"/>
                <a:cs typeface="Times New Roman" pitchFamily="18" charset="0"/>
              </a:rPr>
              <a:t>IPAddress</a:t>
            </a:r>
            <a:r>
              <a:rPr lang="en-US" sz="2000" b="1" dirty="0" smtClean="0">
                <a:solidFill>
                  <a:srgbClr val="0070C0"/>
                </a:solidFill>
                <a:latin typeface="Times New Roman" pitchFamily="18" charset="0"/>
                <a:cs typeface="Times New Roman" pitchFamily="18" charset="0"/>
              </a:rPr>
              <a:t>”, port number);</a:t>
            </a:r>
          </a:p>
          <a:p>
            <a:pPr>
              <a:buNone/>
            </a:pPr>
            <a:endParaRPr lang="en-US" sz="2000" b="1" dirty="0" smtClean="0">
              <a:solidFill>
                <a:srgbClr val="0070C0"/>
              </a:solidFill>
              <a:latin typeface="Times New Roman" pitchFamily="18" charset="0"/>
              <a:cs typeface="Times New Roman" pitchFamily="18" charset="0"/>
            </a:endParaRPr>
          </a:p>
          <a:p>
            <a:pPr>
              <a:buNone/>
            </a:pPr>
            <a:r>
              <a:rPr lang="en-US" sz="2000" b="1" dirty="0" smtClean="0">
                <a:solidFill>
                  <a:srgbClr val="0070C0"/>
                </a:solidFill>
                <a:latin typeface="Times New Roman" pitchFamily="18" charset="0"/>
                <a:cs typeface="Times New Roman" pitchFamily="18" charset="0"/>
              </a:rPr>
              <a:t>     2.Add </a:t>
            </a:r>
            <a:r>
              <a:rPr lang="en-US" sz="2000" b="1" dirty="0" err="1" smtClean="0">
                <a:solidFill>
                  <a:srgbClr val="0070C0"/>
                </a:solidFill>
                <a:latin typeface="Times New Roman" pitchFamily="18" charset="0"/>
                <a:cs typeface="Times New Roman" pitchFamily="18" charset="0"/>
              </a:rPr>
              <a:t>InputStreamto</a:t>
            </a:r>
            <a:r>
              <a:rPr lang="en-US" sz="2000" b="1" dirty="0" smtClean="0">
                <a:solidFill>
                  <a:srgbClr val="0070C0"/>
                </a:solidFill>
                <a:latin typeface="Times New Roman" pitchFamily="18" charset="0"/>
                <a:cs typeface="Times New Roman" pitchFamily="18" charset="0"/>
              </a:rPr>
              <a:t> the socket so that the socket will be able to receive  the data on the </a:t>
            </a:r>
            <a:r>
              <a:rPr lang="en-US" sz="2000" b="1" dirty="0" err="1" smtClean="0">
                <a:solidFill>
                  <a:srgbClr val="0070C0"/>
                </a:solidFill>
                <a:latin typeface="Times New Roman" pitchFamily="18" charset="0"/>
                <a:cs typeface="Times New Roman" pitchFamily="18" charset="0"/>
              </a:rPr>
              <a:t>InputStream</a:t>
            </a:r>
            <a:r>
              <a:rPr lang="en-US" sz="2000" b="1" dirty="0" smtClean="0">
                <a:solidFill>
                  <a:srgbClr val="0070C0"/>
                </a:solidFill>
                <a:latin typeface="Times New Roman" pitchFamily="18" charset="0"/>
                <a:cs typeface="Times New Roman" pitchFamily="18" charset="0"/>
              </a:rPr>
              <a:t>.</a:t>
            </a:r>
          </a:p>
          <a:p>
            <a:pPr>
              <a:buNone/>
            </a:pPr>
            <a:r>
              <a:rPr lang="en-US" sz="2000" b="1" dirty="0" smtClean="0">
                <a:solidFill>
                  <a:srgbClr val="0070C0"/>
                </a:solidFill>
                <a:latin typeface="Times New Roman" pitchFamily="18" charset="0"/>
                <a:cs typeface="Times New Roman" pitchFamily="18" charset="0"/>
              </a:rPr>
              <a:t>                      </a:t>
            </a:r>
            <a:r>
              <a:rPr lang="en-US" sz="2000" b="1" dirty="0" err="1" smtClean="0">
                <a:solidFill>
                  <a:srgbClr val="0070C0"/>
                </a:solidFill>
                <a:latin typeface="Times New Roman" pitchFamily="18" charset="0"/>
                <a:cs typeface="Times New Roman" pitchFamily="18" charset="0"/>
              </a:rPr>
              <a:t>InputStream</a:t>
            </a:r>
            <a:r>
              <a:rPr lang="en-US" sz="2000" b="1" dirty="0" smtClean="0">
                <a:solidFill>
                  <a:srgbClr val="0070C0"/>
                </a:solidFill>
                <a:latin typeface="Times New Roman" pitchFamily="18" charset="0"/>
                <a:cs typeface="Times New Roman" pitchFamily="18" charset="0"/>
              </a:rPr>
              <a:t> </a:t>
            </a:r>
            <a:r>
              <a:rPr lang="en-US" sz="2000" b="1" dirty="0" err="1" smtClean="0">
                <a:solidFill>
                  <a:srgbClr val="0070C0"/>
                </a:solidFill>
                <a:latin typeface="Times New Roman" pitchFamily="18" charset="0"/>
                <a:cs typeface="Times New Roman" pitchFamily="18" charset="0"/>
              </a:rPr>
              <a:t>obj</a:t>
            </a:r>
            <a:r>
              <a:rPr lang="en-US" sz="2000" b="1" dirty="0" smtClean="0">
                <a:solidFill>
                  <a:srgbClr val="0070C0"/>
                </a:solidFill>
                <a:latin typeface="Times New Roman" pitchFamily="18" charset="0"/>
                <a:cs typeface="Times New Roman" pitchFamily="18" charset="0"/>
              </a:rPr>
              <a:t>= </a:t>
            </a:r>
            <a:r>
              <a:rPr lang="en-US" sz="2000" b="1" dirty="0" err="1" smtClean="0">
                <a:solidFill>
                  <a:srgbClr val="0070C0"/>
                </a:solidFill>
                <a:latin typeface="Times New Roman" pitchFamily="18" charset="0"/>
                <a:cs typeface="Times New Roman" pitchFamily="18" charset="0"/>
              </a:rPr>
              <a:t>s.getInputStream</a:t>
            </a:r>
            <a:r>
              <a:rPr lang="en-US" sz="2000" b="1" dirty="0" smtClean="0">
                <a:solidFill>
                  <a:srgbClr val="0070C0"/>
                </a:solidFill>
                <a:latin typeface="Times New Roman" pitchFamily="18" charset="0"/>
                <a:cs typeface="Times New Roman" pitchFamily="18" charset="0"/>
              </a:rPr>
              <a:t>();</a:t>
            </a:r>
          </a:p>
          <a:p>
            <a:pPr>
              <a:buNone/>
            </a:pPr>
            <a:endParaRPr lang="en-US" sz="2000" b="1" dirty="0" smtClean="0">
              <a:solidFill>
                <a:srgbClr val="0070C0"/>
              </a:solidFill>
              <a:latin typeface="Times New Roman" pitchFamily="18" charset="0"/>
              <a:cs typeface="Times New Roman" pitchFamily="18" charset="0"/>
            </a:endParaRPr>
          </a:p>
          <a:p>
            <a:pPr>
              <a:buNone/>
            </a:pPr>
            <a:r>
              <a:rPr lang="en-US" sz="2000" b="1" dirty="0" smtClean="0">
                <a:solidFill>
                  <a:srgbClr val="0070C0"/>
                </a:solidFill>
                <a:latin typeface="Times New Roman" pitchFamily="18" charset="0"/>
                <a:cs typeface="Times New Roman" pitchFamily="18" charset="0"/>
              </a:rPr>
              <a:t>      3.Create a </a:t>
            </a:r>
            <a:r>
              <a:rPr lang="en-US" sz="2000" b="1" dirty="0" err="1" smtClean="0">
                <a:solidFill>
                  <a:srgbClr val="0070C0"/>
                </a:solidFill>
                <a:latin typeface="Times New Roman" pitchFamily="18" charset="0"/>
                <a:cs typeface="Times New Roman" pitchFamily="18" charset="0"/>
              </a:rPr>
              <a:t>BufferedReaderobject</a:t>
            </a:r>
            <a:r>
              <a:rPr lang="en-US" sz="2000" b="1" dirty="0" smtClean="0">
                <a:solidFill>
                  <a:srgbClr val="0070C0"/>
                </a:solidFill>
                <a:latin typeface="Times New Roman" pitchFamily="18" charset="0"/>
                <a:cs typeface="Times New Roman" pitchFamily="18" charset="0"/>
              </a:rPr>
              <a:t> to read the data.</a:t>
            </a:r>
          </a:p>
          <a:p>
            <a:pPr>
              <a:buNone/>
            </a:pPr>
            <a:r>
              <a:rPr lang="en-US" sz="2000" b="1" dirty="0" smtClean="0">
                <a:solidFill>
                  <a:srgbClr val="0070C0"/>
                </a:solidFill>
                <a:latin typeface="Times New Roman" pitchFamily="18" charset="0"/>
                <a:cs typeface="Times New Roman" pitchFamily="18" charset="0"/>
              </a:rPr>
              <a:t>  </a:t>
            </a:r>
          </a:p>
          <a:p>
            <a:pPr>
              <a:buNone/>
            </a:pPr>
            <a:r>
              <a:rPr lang="en-US" sz="2000" b="1" dirty="0" smtClean="0">
                <a:solidFill>
                  <a:srgbClr val="0070C0"/>
                </a:solidFill>
                <a:latin typeface="Times New Roman" pitchFamily="18" charset="0"/>
                <a:cs typeface="Times New Roman" pitchFamily="18" charset="0"/>
              </a:rPr>
              <a:t>     4.Add </a:t>
            </a:r>
            <a:r>
              <a:rPr lang="en-US" sz="2000" b="1" dirty="0" err="1" smtClean="0">
                <a:solidFill>
                  <a:srgbClr val="0070C0"/>
                </a:solidFill>
                <a:latin typeface="Times New Roman" pitchFamily="18" charset="0"/>
                <a:cs typeface="Times New Roman" pitchFamily="18" charset="0"/>
              </a:rPr>
              <a:t>OutputStreamto</a:t>
            </a:r>
            <a:r>
              <a:rPr lang="en-US" sz="2000" b="1" dirty="0" smtClean="0">
                <a:solidFill>
                  <a:srgbClr val="0070C0"/>
                </a:solidFill>
                <a:latin typeface="Times New Roman" pitchFamily="18" charset="0"/>
                <a:cs typeface="Times New Roman" pitchFamily="18" charset="0"/>
              </a:rPr>
              <a:t> the socket so that the socket will be able to write the data on the </a:t>
            </a:r>
            <a:r>
              <a:rPr lang="en-US" sz="2000" b="1" dirty="0" err="1" smtClean="0">
                <a:solidFill>
                  <a:srgbClr val="0070C0"/>
                </a:solidFill>
                <a:latin typeface="Times New Roman" pitchFamily="18" charset="0"/>
                <a:cs typeface="Times New Roman" pitchFamily="18" charset="0"/>
              </a:rPr>
              <a:t>OutputStream</a:t>
            </a:r>
            <a:r>
              <a:rPr lang="en-US" sz="2000" b="1" dirty="0" smtClean="0">
                <a:solidFill>
                  <a:srgbClr val="0070C0"/>
                </a:solidFill>
                <a:latin typeface="Times New Roman" pitchFamily="18" charset="0"/>
                <a:cs typeface="Times New Roman" pitchFamily="18" charset="0"/>
              </a:rPr>
              <a:t>.</a:t>
            </a:r>
          </a:p>
          <a:p>
            <a:pPr>
              <a:buNone/>
            </a:pPr>
            <a:endParaRPr lang="en-US" sz="2000" b="1" dirty="0" smtClean="0">
              <a:solidFill>
                <a:srgbClr val="0070C0"/>
              </a:solidFill>
              <a:latin typeface="Times New Roman" pitchFamily="18" charset="0"/>
              <a:cs typeface="Times New Roman" pitchFamily="18" charset="0"/>
            </a:endParaRPr>
          </a:p>
          <a:p>
            <a:pPr>
              <a:buNone/>
            </a:pPr>
            <a:r>
              <a:rPr lang="en-US" sz="2000" b="1" dirty="0" smtClean="0">
                <a:solidFill>
                  <a:srgbClr val="0070C0"/>
                </a:solidFill>
                <a:latin typeface="Times New Roman" pitchFamily="18" charset="0"/>
                <a:cs typeface="Times New Roman" pitchFamily="18" charset="0"/>
              </a:rPr>
              <a:t>     5.Read the data using the read() or </a:t>
            </a:r>
            <a:r>
              <a:rPr lang="en-US" sz="2000" b="1" dirty="0" err="1" smtClean="0">
                <a:solidFill>
                  <a:srgbClr val="0070C0"/>
                </a:solidFill>
                <a:latin typeface="Times New Roman" pitchFamily="18" charset="0"/>
                <a:cs typeface="Times New Roman" pitchFamily="18" charset="0"/>
              </a:rPr>
              <a:t>readLine</a:t>
            </a:r>
            <a:r>
              <a:rPr lang="en-US" sz="2000" b="1" dirty="0" smtClean="0">
                <a:solidFill>
                  <a:srgbClr val="0070C0"/>
                </a:solidFill>
                <a:latin typeface="Times New Roman" pitchFamily="18" charset="0"/>
                <a:cs typeface="Times New Roman" pitchFamily="18" charset="0"/>
              </a:rPr>
              <a:t>() method.</a:t>
            </a:r>
          </a:p>
          <a:p>
            <a:pPr>
              <a:buNone/>
            </a:pPr>
            <a:endParaRPr lang="en-US" sz="2000" b="1" dirty="0" smtClean="0">
              <a:solidFill>
                <a:srgbClr val="0070C0"/>
              </a:solidFill>
              <a:latin typeface="Times New Roman" pitchFamily="18" charset="0"/>
              <a:cs typeface="Times New Roman" pitchFamily="18" charset="0"/>
            </a:endParaRPr>
          </a:p>
          <a:p>
            <a:pPr>
              <a:buNone/>
            </a:pPr>
            <a:r>
              <a:rPr lang="en-US" sz="2000" b="1" dirty="0" smtClean="0">
                <a:solidFill>
                  <a:srgbClr val="0070C0"/>
                </a:solidFill>
                <a:latin typeface="Times New Roman" pitchFamily="18" charset="0"/>
                <a:cs typeface="Times New Roman" pitchFamily="18" charset="0"/>
              </a:rPr>
              <a:t>     6.Close the connection.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Network Programming Introduction&#10;Java supports Network Programming to communicate&#10;with other machines.&#10;Let`s start with N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Program: Write down a program which demonstrate the Socket programming&#10;for passing the message from server to client.&#10;Clie..."/>
          <p:cNvPicPr>
            <a:picLocks noChangeAspect="1" noChangeArrowheads="1"/>
          </p:cNvPicPr>
          <p:nvPr/>
        </p:nvPicPr>
        <p:blipFill>
          <a:blip r:embed="rId2"/>
          <a:srcRect/>
          <a:stretch>
            <a:fillRect/>
          </a:stretch>
        </p:blipFill>
        <p:spPr bwMode="auto">
          <a:xfrm>
            <a:off x="0" y="0"/>
            <a:ext cx="8686800" cy="6858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Server.java:&#10;import java.io.InputStreamReader;&#10;import java.io.PrintStream;&#10;import java.net.ServerSocket;&#10;import java.net.S..."/>
          <p:cNvPicPr>
            <a:picLocks noChangeAspect="1" noChangeArrowheads="1"/>
          </p:cNvPicPr>
          <p:nvPr/>
        </p:nvPicPr>
        <p:blipFill>
          <a:blip r:embed="rId2"/>
          <a:srcRect/>
          <a:stretch>
            <a:fillRect/>
          </a:stretch>
        </p:blipFill>
        <p:spPr bwMode="auto">
          <a:xfrm>
            <a:off x="0" y="0"/>
            <a:ext cx="9144000" cy="63246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For Output follow the below step:&#10;(1) Run server.java&#10;Console:&#10;waiting for request....&#10;(2) Run Client.java&#10;Console:&#10;waitin..."/>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5) Sending a request.....&#10;connected successfully.....&#10;response from server...&#10;Client side: welcome at server&#10;Program 2: W..."/>
          <p:cNvPicPr>
            <a:picLocks noChangeAspect="1" noChangeArrowheads="1"/>
          </p:cNvPicPr>
          <p:nvPr/>
        </p:nvPicPr>
        <p:blipFill>
          <a:blip r:embed="rId2"/>
          <a:srcRect/>
          <a:stretch>
            <a:fillRect/>
          </a:stretch>
        </p:blipFill>
        <p:spPr bwMode="auto">
          <a:xfrm>
            <a:off x="0" y="0"/>
            <a:ext cx="9144000" cy="64770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java socket programming example&#10;http://www.java2all.com&#10; "/>
          <p:cNvPicPr>
            <a:picLocks noChangeAspect="1" noChangeArrowheads="1"/>
          </p:cNvPicPr>
          <p:nvPr/>
        </p:nvPicPr>
        <p:blipFill>
          <a:blip r:embed="rId2"/>
          <a:srcRect/>
          <a:stretch>
            <a:fillRect/>
          </a:stretch>
        </p:blipFill>
        <p:spPr bwMode="auto">
          <a:xfrm>
            <a:off x="0" y="0"/>
            <a:ext cx="9144000" cy="64770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Two variable addition and passing message from client to server&#10;two different java socket programming example is given bel..."/>
          <p:cNvPicPr>
            <a:picLocks noChangeAspect="1" noChangeArrowheads="1"/>
          </p:cNvPicPr>
          <p:nvPr/>
        </p:nvPicPr>
        <p:blipFill>
          <a:blip r:embed="rId2"/>
          <a:srcRect/>
          <a:stretch>
            <a:fillRect/>
          </a:stretch>
        </p:blipFill>
        <p:spPr bwMode="auto">
          <a:xfrm>
            <a:off x="228600" y="0"/>
            <a:ext cx="8534400" cy="64008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Program: Write down a program for addition the two different&#10;variable by Socket programming.&#10;Client_Addition.java:&#10;import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Server_Addition.java&#10;import java.io.IOException;&#10;import java.io.InputStreamReader;&#10;import java.net.ServerSocket;&#10;import ja..."/>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For Output follow the below step:&#10;(1) Run Server_Addition.java&#10;Console:&#10;Server run successfully......&#10;(2) Run Client.java&#10;..."/>
          <p:cNvPicPr>
            <a:picLocks noChangeAspect="1" noChangeArrowheads="1"/>
          </p:cNvPicPr>
          <p:nvPr/>
        </p:nvPicPr>
        <p:blipFill>
          <a:blip r:embed="rId2"/>
          <a:srcRect/>
          <a:stretch>
            <a:fillRect/>
          </a:stretch>
        </p:blipFill>
        <p:spPr bwMode="auto">
          <a:xfrm>
            <a:off x="-75564" y="381000"/>
            <a:ext cx="9219564" cy="64770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java socket programming example 2:&#10;Program: Write down a program which demonstrate the Socket&#10;programming for passing the ..."/>
          <p:cNvPicPr>
            <a:picLocks noChangeAspect="1" noChangeArrowheads="1"/>
          </p:cNvPicPr>
          <p:nvPr/>
        </p:nvPicPr>
        <p:blipFill>
          <a:blip r:embed="rId2"/>
          <a:srcRect/>
          <a:stretch>
            <a:fillRect/>
          </a:stretch>
        </p:blipFill>
        <p:spPr bwMode="auto">
          <a:xfrm>
            <a:off x="0" y="228600"/>
            <a:ext cx="9144000" cy="6400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Network Programming Introduction&#10;As we all know that Computer Network means a group of&#10;computers connect with each other v..."/>
          <p:cNvPicPr>
            <a:picLocks noChangeAspect="1" noChangeArrowheads="1"/>
          </p:cNvPicPr>
          <p:nvPr/>
        </p:nvPicPr>
        <p:blipFill>
          <a:blip r:embed="rId2"/>
          <a:srcRect/>
          <a:stretch>
            <a:fillRect/>
          </a:stretch>
        </p:blipFill>
        <p:spPr bwMode="auto">
          <a:xfrm>
            <a:off x="0" y="0"/>
            <a:ext cx="9372600" cy="68580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if(st.equals(&quot;exit&quot;))&#10;{&#10;System.exit(1);&#10;}&#10;System.out.println(&quot;data returned&quot;);&#10;System.out.println(st);&#10;}&#10;}&#10;catch (UnknownH..."/>
          <p:cNvPicPr>
            <a:picLocks noChangeAspect="1" noChangeArrowheads="1"/>
          </p:cNvPicPr>
          <p:nvPr/>
        </p:nvPicPr>
        <p:blipFill>
          <a:blip r:embed="rId2"/>
          <a:srcRect/>
          <a:stretch>
            <a:fillRect/>
          </a:stretch>
        </p:blipFill>
        <p:spPr bwMode="auto">
          <a:xfrm>
            <a:off x="0" y="0"/>
            <a:ext cx="8915400" cy="65532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Server.java:&#10;import java.io.IOException;&#10;import java.io.InputStreamReader;&#10;import java.io.PrintStream;&#10;import java.net.Ser..."/>
          <p:cNvPicPr>
            <a:picLocks noChangeAspect="1" noChangeArrowheads="1"/>
          </p:cNvPicPr>
          <p:nvPr/>
        </p:nvPicPr>
        <p:blipFill>
          <a:blip r:embed="rId2"/>
          <a:srcRect/>
          <a:stretch>
            <a:fillRect/>
          </a:stretch>
        </p:blipFill>
        <p:spPr bwMode="auto">
          <a:xfrm>
            <a:off x="0" y="0"/>
            <a:ext cx="9144000" cy="66294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For Output follow the below step:&#10;(1) Put the both file in the bin folder at jdk.&#10;For example: C:Program Files (x86)Javajd..."/>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3) Compile the Server.java &amp; Client.java&#10;…bin&gt;javac Server.java&#10;…bin&gt;javac Client.java&#10;(4) Run the Server.java&#10;…bin&gt;java ..."/>
          <p:cNvPicPr>
            <a:picLocks noChangeAspect="1" noChangeArrowheads="1"/>
          </p:cNvPicPr>
          <p:nvPr/>
        </p:nvPicPr>
        <p:blipFill>
          <a:blip r:embed="rId2"/>
          <a:srcRect/>
          <a:stretch>
            <a:fillRect/>
          </a:stretch>
        </p:blipFill>
        <p:spPr bwMode="auto">
          <a:xfrm>
            <a:off x="101912" y="0"/>
            <a:ext cx="9042088" cy="68580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5) Open new command prompt:&#10;(6) Now revise step-2.&#10;(7) Run the Client.java.&#10;…bin&gt;java Client&#10;http://www.java2all.com&#10;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heck the Message at Server Side Command Prompt.&#10;(8) Write down the message on Client Side Command Prompt Like:&#10;Input the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www.java2all.com&#10;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10) If want to Exit then type exit on Client side Window.&#10;Like: Input the data…&#10;exit&#10;http://www.java2all.com&#10; "/>
          <p:cNvPicPr>
            <a:picLocks noChangeAspect="1" noChangeArrowheads="1"/>
          </p:cNvPicPr>
          <p:nvPr/>
        </p:nvPicPr>
        <p:blipFill>
          <a:blip r:embed="rId2"/>
          <a:srcRect/>
          <a:stretch>
            <a:fillRect/>
          </a:stretch>
        </p:blipFill>
        <p:spPr bwMode="auto">
          <a:xfrm>
            <a:off x="-24021" y="0"/>
            <a:ext cx="9168021" cy="6883202"/>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solidFill>
                  <a:srgbClr val="FF0000"/>
                </a:solidFill>
                <a:latin typeface="Times New Roman" pitchFamily="18" charset="0"/>
                <a:cs typeface="Times New Roman" pitchFamily="18" charset="0"/>
              </a:rPr>
              <a:t>DatagramSocket</a:t>
            </a:r>
            <a:r>
              <a:rPr lang="en-US" b="1" dirty="0" smtClean="0">
                <a:solidFill>
                  <a:srgbClr val="FF0000"/>
                </a:solidFill>
                <a:latin typeface="Times New Roman" pitchFamily="18" charset="0"/>
                <a:cs typeface="Times New Roman" pitchFamily="18" charset="0"/>
              </a:rPr>
              <a:t> &amp; </a:t>
            </a:r>
            <a:r>
              <a:rPr lang="en-US" b="1" dirty="0" err="1" smtClean="0">
                <a:solidFill>
                  <a:srgbClr val="FF0000"/>
                </a:solidFill>
                <a:latin typeface="Times New Roman" pitchFamily="18" charset="0"/>
                <a:cs typeface="Times New Roman" pitchFamily="18" charset="0"/>
              </a:rPr>
              <a:t>DatagramPacket</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sz="2400" b="1" dirty="0" smtClean="0">
                <a:solidFill>
                  <a:srgbClr val="0070C0"/>
                </a:solidFill>
                <a:latin typeface="Times New Roman" pitchFamily="18" charset="0"/>
                <a:cs typeface="Times New Roman" pitchFamily="18" charset="0"/>
              </a:rPr>
              <a:t>UDP transfers </a:t>
            </a:r>
            <a:r>
              <a:rPr lang="en-US" sz="2400" b="1" dirty="0" err="1" smtClean="0">
                <a:solidFill>
                  <a:srgbClr val="0070C0"/>
                </a:solidFill>
                <a:latin typeface="Times New Roman" pitchFamily="18" charset="0"/>
                <a:cs typeface="Times New Roman" pitchFamily="18" charset="0"/>
              </a:rPr>
              <a:t>datagrams</a:t>
            </a:r>
            <a:r>
              <a:rPr lang="en-US" sz="2400" b="1" dirty="0" smtClean="0">
                <a:solidFill>
                  <a:srgbClr val="0070C0"/>
                </a:solidFill>
                <a:latin typeface="Times New Roman" pitchFamily="18" charset="0"/>
                <a:cs typeface="Times New Roman" pitchFamily="18" charset="0"/>
              </a:rPr>
              <a:t> from a process executing in the source host to other process running in the destination host based on information contained within the datagram. Thus, it is implied that each datagram needs to have the destination address.</a:t>
            </a:r>
          </a:p>
          <a:p>
            <a:pPr>
              <a:buNone/>
            </a:pPr>
            <a:endParaRPr lang="en-US" sz="2400" b="1" dirty="0" smtClean="0">
              <a:solidFill>
                <a:srgbClr val="0070C0"/>
              </a:solidFill>
              <a:latin typeface="Times New Roman" pitchFamily="18" charset="0"/>
              <a:cs typeface="Times New Roman" pitchFamily="18" charset="0"/>
            </a:endParaRPr>
          </a:p>
          <a:p>
            <a:r>
              <a:rPr lang="en-US" sz="2400" b="1" dirty="0" smtClean="0">
                <a:solidFill>
                  <a:srgbClr val="0070C0"/>
                </a:solidFill>
                <a:latin typeface="Times New Roman" pitchFamily="18" charset="0"/>
                <a:cs typeface="Times New Roman" pitchFamily="18" charset="0"/>
              </a:rPr>
              <a:t>In this datagram might be routed differently, the datagram might arrive in any order at a receiver and the datagram delivery is not guaranteed.</a:t>
            </a:r>
          </a:p>
          <a:p>
            <a:pPr>
              <a:buNone/>
            </a:pPr>
            <a:endParaRPr lang="en-US" sz="2400" b="1" dirty="0" smtClean="0">
              <a:solidFill>
                <a:srgbClr val="0070C0"/>
              </a:solidFill>
              <a:latin typeface="Times New Roman" pitchFamily="18" charset="0"/>
              <a:cs typeface="Times New Roman" pitchFamily="18" charset="0"/>
            </a:endParaRPr>
          </a:p>
          <a:p>
            <a:r>
              <a:rPr lang="en-US" sz="2400" b="1" dirty="0" smtClean="0">
                <a:solidFill>
                  <a:srgbClr val="0070C0"/>
                </a:solidFill>
                <a:latin typeface="Times New Roman" pitchFamily="18" charset="0"/>
                <a:cs typeface="Times New Roman" pitchFamily="18" charset="0"/>
              </a:rPr>
              <a:t>Java offers datagram communication through the following classes in the Java.net package</a:t>
            </a:r>
          </a:p>
          <a:p>
            <a:pPr>
              <a:buNone/>
            </a:pPr>
            <a:r>
              <a:rPr lang="en-US" sz="2400" b="1" dirty="0" smtClean="0">
                <a:solidFill>
                  <a:srgbClr val="0070C0"/>
                </a:solidFill>
                <a:latin typeface="Times New Roman" pitchFamily="18" charset="0"/>
                <a:cs typeface="Times New Roman" pitchFamily="18" charset="0"/>
              </a:rPr>
              <a:t>                         -&gt;</a:t>
            </a:r>
            <a:r>
              <a:rPr lang="en-US" sz="2400" b="1" dirty="0" err="1" smtClean="0">
                <a:solidFill>
                  <a:srgbClr val="0070C0"/>
                </a:solidFill>
                <a:latin typeface="Times New Roman" pitchFamily="18" charset="0"/>
                <a:cs typeface="Times New Roman" pitchFamily="18" charset="0"/>
              </a:rPr>
              <a:t>DatagramPacket</a:t>
            </a:r>
            <a:endParaRPr lang="en-US" sz="2400" b="1" dirty="0" smtClean="0">
              <a:solidFill>
                <a:srgbClr val="0070C0"/>
              </a:solidFill>
              <a:latin typeface="Times New Roman" pitchFamily="18" charset="0"/>
              <a:cs typeface="Times New Roman" pitchFamily="18" charset="0"/>
            </a:endParaRPr>
          </a:p>
          <a:p>
            <a:pPr>
              <a:buNone/>
            </a:pPr>
            <a:r>
              <a:rPr lang="en-US" sz="2400" b="1" dirty="0" smtClean="0">
                <a:solidFill>
                  <a:srgbClr val="0070C0"/>
                </a:solidFill>
                <a:latin typeface="Times New Roman" pitchFamily="18" charset="0"/>
                <a:cs typeface="Times New Roman" pitchFamily="18" charset="0"/>
              </a:rPr>
              <a:t>                         -&gt;</a:t>
            </a:r>
            <a:r>
              <a:rPr lang="en-US" sz="2400" b="1" dirty="0" err="1" smtClean="0">
                <a:solidFill>
                  <a:srgbClr val="0070C0"/>
                </a:solidFill>
                <a:latin typeface="Times New Roman" pitchFamily="18" charset="0"/>
                <a:cs typeface="Times New Roman" pitchFamily="18" charset="0"/>
              </a:rPr>
              <a:t>DatagramSocket</a:t>
            </a:r>
            <a:endParaRPr lang="en-US" sz="2400" b="1" dirty="0" smtClean="0">
              <a:solidFill>
                <a:srgbClr val="0070C0"/>
              </a:solidFill>
              <a:latin typeface="Times New Roman" pitchFamily="18" charset="0"/>
              <a:cs typeface="Times New Roman" pitchFamily="18" charset="0"/>
            </a:endParaRP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solidFill>
                  <a:srgbClr val="FF0000"/>
                </a:solidFill>
                <a:latin typeface="Times New Roman" pitchFamily="18" charset="0"/>
                <a:cs typeface="Times New Roman" pitchFamily="18" charset="0"/>
              </a:rPr>
              <a:t>DatagramSocket</a:t>
            </a:r>
            <a:r>
              <a:rPr lang="en-US" b="1" dirty="0" smtClean="0">
                <a:solidFill>
                  <a:srgbClr val="FF0000"/>
                </a:solidFill>
                <a:latin typeface="Times New Roman" pitchFamily="18" charset="0"/>
                <a:cs typeface="Times New Roman" pitchFamily="18" charset="0"/>
              </a:rPr>
              <a:t> &amp; </a:t>
            </a:r>
            <a:r>
              <a:rPr lang="en-US" b="1" dirty="0" err="1" smtClean="0">
                <a:solidFill>
                  <a:srgbClr val="FF0000"/>
                </a:solidFill>
                <a:latin typeface="Times New Roman" pitchFamily="18" charset="0"/>
                <a:cs typeface="Times New Roman" pitchFamily="18" charset="0"/>
              </a:rPr>
              <a:t>DatagramPacket</a:t>
            </a:r>
            <a:r>
              <a:rPr lang="en-US" b="1" dirty="0" smtClean="0">
                <a:solidFill>
                  <a:srgbClr val="FF0000"/>
                </a:solidFill>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a:xfrm>
            <a:off x="152400" y="1600200"/>
            <a:ext cx="8763000" cy="5029200"/>
          </a:xfrm>
        </p:spPr>
        <p:txBody>
          <a:bodyPr>
            <a:normAutofit/>
          </a:bodyPr>
          <a:lstStyle/>
          <a:p>
            <a:r>
              <a:rPr lang="en-US" b="1" dirty="0" err="1" smtClean="0">
                <a:solidFill>
                  <a:srgbClr val="00B050"/>
                </a:solidFill>
                <a:latin typeface="Times New Roman" pitchFamily="18" charset="0"/>
                <a:cs typeface="Times New Roman" pitchFamily="18" charset="0"/>
              </a:rPr>
              <a:t>DatagramPacket</a:t>
            </a:r>
            <a:r>
              <a:rPr lang="en-US" b="1" dirty="0" smtClean="0">
                <a:solidFill>
                  <a:srgbClr val="00B050"/>
                </a:solidFill>
                <a:latin typeface="Times New Roman" pitchFamily="18" charset="0"/>
                <a:cs typeface="Times New Roman" pitchFamily="18" charset="0"/>
              </a:rPr>
              <a:t> class</a:t>
            </a:r>
          </a:p>
          <a:p>
            <a:pPr>
              <a:buNone/>
            </a:pPr>
            <a:endParaRPr lang="en-US" b="1" dirty="0" smtClean="0">
              <a:solidFill>
                <a:srgbClr val="00B050"/>
              </a:solidFill>
              <a:latin typeface="Times New Roman" pitchFamily="18" charset="0"/>
              <a:cs typeface="Times New Roman" pitchFamily="18" charset="0"/>
            </a:endParaRPr>
          </a:p>
          <a:p>
            <a:r>
              <a:rPr lang="en-US" sz="2800" b="1" dirty="0" smtClean="0">
                <a:solidFill>
                  <a:srgbClr val="7030A0"/>
                </a:solidFill>
                <a:latin typeface="Times New Roman" pitchFamily="18" charset="0"/>
                <a:cs typeface="Times New Roman" pitchFamily="18" charset="0"/>
              </a:rPr>
              <a:t>Constructors</a:t>
            </a:r>
          </a:p>
          <a:p>
            <a:pPr>
              <a:buNone/>
            </a:pPr>
            <a:r>
              <a:rPr lang="en-US" sz="2800" b="1" dirty="0" smtClean="0">
                <a:solidFill>
                  <a:srgbClr val="00B0F0"/>
                </a:solidFill>
                <a:latin typeface="Times New Roman" pitchFamily="18" charset="0"/>
                <a:cs typeface="Times New Roman" pitchFamily="18" charset="0"/>
              </a:rPr>
              <a:t>     (1)</a:t>
            </a:r>
            <a:r>
              <a:rPr lang="en-US" sz="2800" b="1" dirty="0" err="1" smtClean="0">
                <a:solidFill>
                  <a:srgbClr val="00B0F0"/>
                </a:solidFill>
                <a:latin typeface="Times New Roman" pitchFamily="18" charset="0"/>
                <a:cs typeface="Times New Roman" pitchFamily="18" charset="0"/>
              </a:rPr>
              <a:t>DatagramPacket</a:t>
            </a:r>
            <a:r>
              <a:rPr lang="en-US" sz="2800" b="1" dirty="0" smtClean="0">
                <a:solidFill>
                  <a:srgbClr val="00B0F0"/>
                </a:solidFill>
                <a:latin typeface="Times New Roman" pitchFamily="18" charset="0"/>
                <a:cs typeface="Times New Roman" pitchFamily="18" charset="0"/>
              </a:rPr>
              <a:t>(byte data[], </a:t>
            </a:r>
            <a:r>
              <a:rPr lang="en-US" sz="2800" b="1" dirty="0" err="1" smtClean="0">
                <a:solidFill>
                  <a:srgbClr val="00B0F0"/>
                </a:solidFill>
                <a:latin typeface="Times New Roman" pitchFamily="18" charset="0"/>
                <a:cs typeface="Times New Roman" pitchFamily="18" charset="0"/>
              </a:rPr>
              <a:t>int</a:t>
            </a:r>
            <a:r>
              <a:rPr lang="en-US" sz="2800" b="1" dirty="0" smtClean="0">
                <a:solidFill>
                  <a:srgbClr val="00B0F0"/>
                </a:solidFill>
                <a:latin typeface="Times New Roman" pitchFamily="18" charset="0"/>
                <a:cs typeface="Times New Roman" pitchFamily="18" charset="0"/>
              </a:rPr>
              <a:t> size);</a:t>
            </a:r>
          </a:p>
          <a:p>
            <a:pPr>
              <a:buNone/>
            </a:pPr>
            <a:r>
              <a:rPr lang="en-US" sz="2800" b="1" dirty="0" smtClean="0">
                <a:solidFill>
                  <a:srgbClr val="00B0F0"/>
                </a:solidFill>
                <a:latin typeface="Times New Roman" pitchFamily="18" charset="0"/>
                <a:cs typeface="Times New Roman" pitchFamily="18" charset="0"/>
              </a:rPr>
              <a:t>     (2)</a:t>
            </a:r>
            <a:r>
              <a:rPr lang="en-US" sz="2800" b="1" dirty="0" err="1" smtClean="0">
                <a:solidFill>
                  <a:srgbClr val="00B0F0"/>
                </a:solidFill>
                <a:latin typeface="Times New Roman" pitchFamily="18" charset="0"/>
                <a:cs typeface="Times New Roman" pitchFamily="18" charset="0"/>
              </a:rPr>
              <a:t>DatagramPacket</a:t>
            </a:r>
            <a:r>
              <a:rPr lang="en-US" sz="2800" b="1" dirty="0" smtClean="0">
                <a:solidFill>
                  <a:srgbClr val="00B0F0"/>
                </a:solidFill>
                <a:latin typeface="Times New Roman" pitchFamily="18" charset="0"/>
                <a:cs typeface="Times New Roman" pitchFamily="18" charset="0"/>
              </a:rPr>
              <a:t>(byte data[], </a:t>
            </a:r>
            <a:r>
              <a:rPr lang="en-US" sz="2800" b="1" dirty="0" err="1" smtClean="0">
                <a:solidFill>
                  <a:srgbClr val="00B0F0"/>
                </a:solidFill>
                <a:latin typeface="Times New Roman" pitchFamily="18" charset="0"/>
                <a:cs typeface="Times New Roman" pitchFamily="18" charset="0"/>
              </a:rPr>
              <a:t>int</a:t>
            </a:r>
            <a:r>
              <a:rPr lang="en-US" sz="2800" b="1" dirty="0" smtClean="0">
                <a:solidFill>
                  <a:srgbClr val="00B0F0"/>
                </a:solidFill>
                <a:latin typeface="Times New Roman" pitchFamily="18" charset="0"/>
                <a:cs typeface="Times New Roman" pitchFamily="18" charset="0"/>
              </a:rPr>
              <a:t> offset, </a:t>
            </a:r>
            <a:r>
              <a:rPr lang="en-US" sz="2800" b="1" dirty="0" err="1" smtClean="0">
                <a:solidFill>
                  <a:srgbClr val="00B0F0"/>
                </a:solidFill>
                <a:latin typeface="Times New Roman" pitchFamily="18" charset="0"/>
                <a:cs typeface="Times New Roman" pitchFamily="18" charset="0"/>
              </a:rPr>
              <a:t>intsize</a:t>
            </a:r>
            <a:r>
              <a:rPr lang="en-US" sz="2800" b="1" dirty="0" smtClean="0">
                <a:solidFill>
                  <a:srgbClr val="00B0F0"/>
                </a:solidFill>
                <a:latin typeface="Times New Roman" pitchFamily="18" charset="0"/>
                <a:cs typeface="Times New Roman" pitchFamily="18" charset="0"/>
              </a:rPr>
              <a:t>);</a:t>
            </a:r>
          </a:p>
          <a:p>
            <a:pPr>
              <a:buNone/>
            </a:pPr>
            <a:r>
              <a:rPr lang="en-US" sz="2800" b="1" dirty="0" smtClean="0">
                <a:solidFill>
                  <a:srgbClr val="00B0F0"/>
                </a:solidFill>
                <a:latin typeface="Times New Roman" pitchFamily="18" charset="0"/>
                <a:cs typeface="Times New Roman" pitchFamily="18" charset="0"/>
              </a:rPr>
              <a:t>     (3)</a:t>
            </a:r>
            <a:r>
              <a:rPr lang="en-US" sz="2800" b="1" dirty="0" err="1" smtClean="0">
                <a:solidFill>
                  <a:srgbClr val="00B0F0"/>
                </a:solidFill>
                <a:latin typeface="Times New Roman" pitchFamily="18" charset="0"/>
                <a:cs typeface="Times New Roman" pitchFamily="18" charset="0"/>
              </a:rPr>
              <a:t>DatagramPacket</a:t>
            </a:r>
            <a:r>
              <a:rPr lang="en-US" sz="2800" b="1" dirty="0" smtClean="0">
                <a:solidFill>
                  <a:srgbClr val="00B0F0"/>
                </a:solidFill>
                <a:latin typeface="Times New Roman" pitchFamily="18" charset="0"/>
                <a:cs typeface="Times New Roman" pitchFamily="18" charset="0"/>
              </a:rPr>
              <a:t>(byte data[], </a:t>
            </a:r>
            <a:r>
              <a:rPr lang="en-US" sz="2800" b="1" dirty="0" err="1" smtClean="0">
                <a:solidFill>
                  <a:srgbClr val="00B0F0"/>
                </a:solidFill>
                <a:latin typeface="Times New Roman" pitchFamily="18" charset="0"/>
                <a:cs typeface="Times New Roman" pitchFamily="18" charset="0"/>
              </a:rPr>
              <a:t>int</a:t>
            </a:r>
            <a:r>
              <a:rPr lang="en-US" sz="2800" b="1" dirty="0" smtClean="0">
                <a:solidFill>
                  <a:srgbClr val="00B0F0"/>
                </a:solidFill>
                <a:latin typeface="Times New Roman" pitchFamily="18" charset="0"/>
                <a:cs typeface="Times New Roman" pitchFamily="18" charset="0"/>
              </a:rPr>
              <a:t> size,   </a:t>
            </a:r>
            <a:r>
              <a:rPr lang="en-US" sz="2800" b="1" dirty="0" err="1" smtClean="0">
                <a:solidFill>
                  <a:srgbClr val="00B0F0"/>
                </a:solidFill>
                <a:latin typeface="Times New Roman" pitchFamily="18" charset="0"/>
                <a:cs typeface="Times New Roman" pitchFamily="18" charset="0"/>
              </a:rPr>
              <a:t>InetAddress</a:t>
            </a:r>
            <a:r>
              <a:rPr lang="en-US" sz="2800" b="1" dirty="0" smtClean="0">
                <a:solidFill>
                  <a:srgbClr val="00B0F0"/>
                </a:solidFill>
                <a:latin typeface="Times New Roman" pitchFamily="18" charset="0"/>
                <a:cs typeface="Times New Roman" pitchFamily="18" charset="0"/>
              </a:rPr>
              <a:t> </a:t>
            </a:r>
            <a:r>
              <a:rPr lang="en-US" sz="2800" b="1" dirty="0" err="1" smtClean="0">
                <a:solidFill>
                  <a:srgbClr val="00B0F0"/>
                </a:solidFill>
                <a:latin typeface="Times New Roman" pitchFamily="18" charset="0"/>
                <a:cs typeface="Times New Roman" pitchFamily="18" charset="0"/>
              </a:rPr>
              <a:t>ipAddress</a:t>
            </a:r>
            <a:r>
              <a:rPr lang="en-US" sz="2800" b="1" dirty="0" smtClean="0">
                <a:solidFill>
                  <a:srgbClr val="00B0F0"/>
                </a:solidFill>
                <a:latin typeface="Times New Roman" pitchFamily="18" charset="0"/>
                <a:cs typeface="Times New Roman" pitchFamily="18" charset="0"/>
              </a:rPr>
              <a:t>, </a:t>
            </a:r>
            <a:r>
              <a:rPr lang="en-US" sz="2800" b="1" dirty="0" err="1" smtClean="0">
                <a:solidFill>
                  <a:srgbClr val="00B0F0"/>
                </a:solidFill>
                <a:latin typeface="Times New Roman" pitchFamily="18" charset="0"/>
                <a:cs typeface="Times New Roman" pitchFamily="18" charset="0"/>
              </a:rPr>
              <a:t>int</a:t>
            </a:r>
            <a:r>
              <a:rPr lang="en-US" sz="2800" b="1" dirty="0" smtClean="0">
                <a:solidFill>
                  <a:srgbClr val="00B0F0"/>
                </a:solidFill>
                <a:latin typeface="Times New Roman" pitchFamily="18" charset="0"/>
                <a:cs typeface="Times New Roman" pitchFamily="18" charset="0"/>
              </a:rPr>
              <a:t> port);</a:t>
            </a:r>
          </a:p>
          <a:p>
            <a:pPr>
              <a:buNone/>
            </a:pPr>
            <a:r>
              <a:rPr lang="en-US" sz="2800" b="1" dirty="0" smtClean="0">
                <a:solidFill>
                  <a:srgbClr val="00B0F0"/>
                </a:solidFill>
                <a:latin typeface="Times New Roman" pitchFamily="18" charset="0"/>
                <a:cs typeface="Times New Roman" pitchFamily="18" charset="0"/>
              </a:rPr>
              <a:t>     (4)</a:t>
            </a:r>
            <a:r>
              <a:rPr lang="en-US" sz="2800" b="1" dirty="0" err="1" smtClean="0">
                <a:solidFill>
                  <a:srgbClr val="00B0F0"/>
                </a:solidFill>
                <a:latin typeface="Times New Roman" pitchFamily="18" charset="0"/>
                <a:cs typeface="Times New Roman" pitchFamily="18" charset="0"/>
              </a:rPr>
              <a:t>DatagramPacket</a:t>
            </a:r>
            <a:r>
              <a:rPr lang="en-US" sz="2800" b="1" dirty="0" smtClean="0">
                <a:solidFill>
                  <a:srgbClr val="00B0F0"/>
                </a:solidFill>
                <a:latin typeface="Times New Roman" pitchFamily="18" charset="0"/>
                <a:cs typeface="Times New Roman" pitchFamily="18" charset="0"/>
              </a:rPr>
              <a:t>(byte data[], </a:t>
            </a:r>
            <a:r>
              <a:rPr lang="en-US" sz="2800" b="1" dirty="0" err="1" smtClean="0">
                <a:solidFill>
                  <a:srgbClr val="00B0F0"/>
                </a:solidFill>
                <a:latin typeface="Times New Roman" pitchFamily="18" charset="0"/>
                <a:cs typeface="Times New Roman" pitchFamily="18" charset="0"/>
              </a:rPr>
              <a:t>int</a:t>
            </a:r>
            <a:r>
              <a:rPr lang="en-US" sz="2800" b="1" dirty="0" smtClean="0">
                <a:solidFill>
                  <a:srgbClr val="00B0F0"/>
                </a:solidFill>
                <a:latin typeface="Times New Roman" pitchFamily="18" charset="0"/>
                <a:cs typeface="Times New Roman" pitchFamily="18" charset="0"/>
              </a:rPr>
              <a:t>  offset, </a:t>
            </a:r>
            <a:r>
              <a:rPr lang="en-US" sz="2800" b="1" dirty="0" err="1" smtClean="0">
                <a:solidFill>
                  <a:srgbClr val="00B0F0"/>
                </a:solidFill>
                <a:latin typeface="Times New Roman" pitchFamily="18" charset="0"/>
                <a:cs typeface="Times New Roman" pitchFamily="18" charset="0"/>
              </a:rPr>
              <a:t>int</a:t>
            </a:r>
            <a:r>
              <a:rPr lang="en-US" sz="2800" b="1" dirty="0" smtClean="0">
                <a:solidFill>
                  <a:srgbClr val="00B0F0"/>
                </a:solidFill>
                <a:latin typeface="Times New Roman" pitchFamily="18" charset="0"/>
                <a:cs typeface="Times New Roman" pitchFamily="18" charset="0"/>
              </a:rPr>
              <a:t> size, </a:t>
            </a:r>
            <a:r>
              <a:rPr lang="en-US" sz="2800" b="1" dirty="0" err="1" smtClean="0">
                <a:solidFill>
                  <a:srgbClr val="00B0F0"/>
                </a:solidFill>
                <a:latin typeface="Times New Roman" pitchFamily="18" charset="0"/>
                <a:cs typeface="Times New Roman" pitchFamily="18" charset="0"/>
              </a:rPr>
              <a:t>InetAddress</a:t>
            </a:r>
            <a:r>
              <a:rPr lang="en-US" sz="2800" b="1" dirty="0" smtClean="0">
                <a:solidFill>
                  <a:srgbClr val="00B0F0"/>
                </a:solidFill>
                <a:latin typeface="Times New Roman" pitchFamily="18" charset="0"/>
                <a:cs typeface="Times New Roman" pitchFamily="18" charset="0"/>
              </a:rPr>
              <a:t> </a:t>
            </a:r>
            <a:r>
              <a:rPr lang="en-US" sz="2800" b="1" dirty="0" err="1" smtClean="0">
                <a:solidFill>
                  <a:srgbClr val="00B0F0"/>
                </a:solidFill>
                <a:latin typeface="Times New Roman" pitchFamily="18" charset="0"/>
                <a:cs typeface="Times New Roman" pitchFamily="18" charset="0"/>
              </a:rPr>
              <a:t>ipAddress</a:t>
            </a:r>
            <a:r>
              <a:rPr lang="en-US" sz="2800" b="1" dirty="0" smtClean="0">
                <a:solidFill>
                  <a:srgbClr val="00B0F0"/>
                </a:solidFill>
                <a:latin typeface="Times New Roman" pitchFamily="18" charset="0"/>
                <a:cs typeface="Times New Roman" pitchFamily="18" charset="0"/>
              </a:rPr>
              <a:t>, </a:t>
            </a:r>
            <a:r>
              <a:rPr lang="en-US" sz="2800" b="1" dirty="0" err="1" smtClean="0">
                <a:solidFill>
                  <a:srgbClr val="00B0F0"/>
                </a:solidFill>
                <a:latin typeface="Times New Roman" pitchFamily="18" charset="0"/>
                <a:cs typeface="Times New Roman" pitchFamily="18" charset="0"/>
              </a:rPr>
              <a:t>int</a:t>
            </a:r>
            <a:r>
              <a:rPr lang="en-US" sz="2800" b="1" dirty="0" smtClean="0">
                <a:solidFill>
                  <a:srgbClr val="00B0F0"/>
                </a:solidFill>
                <a:latin typeface="Times New Roman" pitchFamily="18" charset="0"/>
                <a:cs typeface="Times New Roman" pitchFamily="18" charset="0"/>
              </a:rPr>
              <a:t> port);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The Internet Protocol is a lower-level, connection less (means&#10;there is no continuing connection between the end points) p..."/>
          <p:cNvPicPr>
            <a:picLocks noChangeAspect="1" noChangeArrowheads="1"/>
          </p:cNvPicPr>
          <p:nvPr/>
        </p:nvPicPr>
        <p:blipFill>
          <a:blip r:embed="rId2"/>
          <a:srcRect/>
          <a:stretch>
            <a:fillRect/>
          </a:stretch>
        </p:blipFill>
        <p:spPr bwMode="auto">
          <a:xfrm>
            <a:off x="0" y="0"/>
            <a:ext cx="9144000" cy="65532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solidFill>
                  <a:srgbClr val="FF0000"/>
                </a:solidFill>
                <a:latin typeface="Times New Roman" pitchFamily="18" charset="0"/>
                <a:cs typeface="Times New Roman" pitchFamily="18" charset="0"/>
              </a:rPr>
              <a:t>DatagramSocket</a:t>
            </a:r>
            <a:r>
              <a:rPr lang="en-US" b="1" dirty="0" smtClean="0">
                <a:solidFill>
                  <a:srgbClr val="FF0000"/>
                </a:solidFill>
                <a:latin typeface="Times New Roman" pitchFamily="18" charset="0"/>
                <a:cs typeface="Times New Roman" pitchFamily="18" charset="0"/>
              </a:rPr>
              <a:t> &amp; </a:t>
            </a:r>
            <a:r>
              <a:rPr lang="en-US" b="1" dirty="0" err="1" smtClean="0">
                <a:solidFill>
                  <a:srgbClr val="FF0000"/>
                </a:solidFill>
                <a:latin typeface="Times New Roman" pitchFamily="18" charset="0"/>
                <a:cs typeface="Times New Roman" pitchFamily="18" charset="0"/>
              </a:rPr>
              <a:t>DatagramPacket</a:t>
            </a:r>
            <a:r>
              <a:rPr lang="en-US" b="1" dirty="0" smtClean="0">
                <a:solidFill>
                  <a:srgbClr val="FF0000"/>
                </a:solidFill>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p:txBody>
          <a:bodyPr/>
          <a:lstStyle/>
          <a:p>
            <a:r>
              <a:rPr lang="en-US" b="1" dirty="0" err="1" smtClean="0">
                <a:solidFill>
                  <a:srgbClr val="00B050"/>
                </a:solidFill>
              </a:rPr>
              <a:t>DatagramPacketclass</a:t>
            </a:r>
            <a:r>
              <a:rPr lang="en-US" b="1" dirty="0" smtClean="0">
                <a:solidFill>
                  <a:srgbClr val="00B050"/>
                </a:solidFill>
              </a:rPr>
              <a:t> (cont…)</a:t>
            </a:r>
          </a:p>
          <a:p>
            <a:pPr>
              <a:buNone/>
            </a:pPr>
            <a:endParaRPr lang="en-US" b="1" dirty="0" smtClean="0">
              <a:solidFill>
                <a:srgbClr val="0070C0"/>
              </a:solidFill>
            </a:endParaRPr>
          </a:p>
          <a:p>
            <a:r>
              <a:rPr lang="en-US" sz="2800" b="1" dirty="0" smtClean="0">
                <a:solidFill>
                  <a:srgbClr val="0070C0"/>
                </a:solidFill>
                <a:latin typeface="Times New Roman" pitchFamily="18" charset="0"/>
                <a:cs typeface="Times New Roman" pitchFamily="18" charset="0"/>
              </a:rPr>
              <a:t>Methods</a:t>
            </a:r>
          </a:p>
          <a:p>
            <a:pPr>
              <a:buNone/>
            </a:pPr>
            <a:endParaRPr lang="en-US" sz="2800" b="1" dirty="0" smtClean="0">
              <a:solidFill>
                <a:srgbClr val="0070C0"/>
              </a:solidFill>
              <a:latin typeface="Times New Roman" pitchFamily="18" charset="0"/>
              <a:cs typeface="Times New Roman" pitchFamily="18" charset="0"/>
            </a:endParaRPr>
          </a:p>
          <a:p>
            <a:pPr>
              <a:buNone/>
            </a:pPr>
            <a:r>
              <a:rPr lang="en-US" sz="2800" b="1" dirty="0" smtClean="0">
                <a:solidFill>
                  <a:srgbClr val="00B0F0"/>
                </a:solidFill>
                <a:latin typeface="Times New Roman" pitchFamily="18" charset="0"/>
                <a:cs typeface="Times New Roman" pitchFamily="18" charset="0"/>
              </a:rPr>
              <a:t>     (1)</a:t>
            </a:r>
            <a:r>
              <a:rPr lang="en-US" sz="2800" b="1" dirty="0" err="1" smtClean="0">
                <a:solidFill>
                  <a:srgbClr val="00B0F0"/>
                </a:solidFill>
                <a:latin typeface="Times New Roman" pitchFamily="18" charset="0"/>
                <a:cs typeface="Times New Roman" pitchFamily="18" charset="0"/>
              </a:rPr>
              <a:t>InetAddress</a:t>
            </a:r>
            <a:r>
              <a:rPr lang="en-US" sz="2800" b="1" dirty="0" smtClean="0">
                <a:solidFill>
                  <a:srgbClr val="00B0F0"/>
                </a:solidFill>
                <a:latin typeface="Times New Roman" pitchFamily="18" charset="0"/>
                <a:cs typeface="Times New Roman" pitchFamily="18" charset="0"/>
              </a:rPr>
              <a:t> </a:t>
            </a:r>
            <a:r>
              <a:rPr lang="en-US" sz="2800" b="1" dirty="0" err="1" smtClean="0">
                <a:solidFill>
                  <a:srgbClr val="00B0F0"/>
                </a:solidFill>
                <a:latin typeface="Times New Roman" pitchFamily="18" charset="0"/>
                <a:cs typeface="Times New Roman" pitchFamily="18" charset="0"/>
              </a:rPr>
              <a:t>getAddress</a:t>
            </a:r>
            <a:r>
              <a:rPr lang="en-US" sz="2800" b="1" dirty="0" smtClean="0">
                <a:solidFill>
                  <a:srgbClr val="00B0F0"/>
                </a:solidFill>
                <a:latin typeface="Times New Roman" pitchFamily="18" charset="0"/>
                <a:cs typeface="Times New Roman" pitchFamily="18" charset="0"/>
              </a:rPr>
              <a:t>();</a:t>
            </a:r>
          </a:p>
          <a:p>
            <a:pPr>
              <a:buNone/>
            </a:pPr>
            <a:r>
              <a:rPr lang="en-US" sz="2800" b="1" dirty="0" smtClean="0">
                <a:solidFill>
                  <a:srgbClr val="00B0F0"/>
                </a:solidFill>
                <a:latin typeface="Times New Roman" pitchFamily="18" charset="0"/>
                <a:cs typeface="Times New Roman" pitchFamily="18" charset="0"/>
              </a:rPr>
              <a:t>     (2)</a:t>
            </a:r>
            <a:r>
              <a:rPr lang="en-US" sz="2800" b="1" dirty="0" err="1" smtClean="0">
                <a:solidFill>
                  <a:srgbClr val="00B0F0"/>
                </a:solidFill>
                <a:latin typeface="Times New Roman" pitchFamily="18" charset="0"/>
                <a:cs typeface="Times New Roman" pitchFamily="18" charset="0"/>
              </a:rPr>
              <a:t>int</a:t>
            </a:r>
            <a:r>
              <a:rPr lang="en-US" sz="2800" b="1" dirty="0" smtClean="0">
                <a:solidFill>
                  <a:srgbClr val="00B0F0"/>
                </a:solidFill>
                <a:latin typeface="Times New Roman" pitchFamily="18" charset="0"/>
                <a:cs typeface="Times New Roman" pitchFamily="18" charset="0"/>
              </a:rPr>
              <a:t> </a:t>
            </a:r>
            <a:r>
              <a:rPr lang="en-US" sz="2800" b="1" dirty="0" err="1" smtClean="0">
                <a:solidFill>
                  <a:srgbClr val="00B0F0"/>
                </a:solidFill>
                <a:latin typeface="Times New Roman" pitchFamily="18" charset="0"/>
                <a:cs typeface="Times New Roman" pitchFamily="18" charset="0"/>
              </a:rPr>
              <a:t>getPort</a:t>
            </a:r>
            <a:r>
              <a:rPr lang="en-US" sz="2800" b="1" dirty="0" smtClean="0">
                <a:solidFill>
                  <a:srgbClr val="00B0F0"/>
                </a:solidFill>
                <a:latin typeface="Times New Roman" pitchFamily="18" charset="0"/>
                <a:cs typeface="Times New Roman" pitchFamily="18" charset="0"/>
              </a:rPr>
              <a:t>();</a:t>
            </a:r>
          </a:p>
          <a:p>
            <a:pPr>
              <a:buNone/>
            </a:pPr>
            <a:r>
              <a:rPr lang="en-US" sz="2800" b="1" dirty="0" smtClean="0">
                <a:solidFill>
                  <a:srgbClr val="00B0F0"/>
                </a:solidFill>
                <a:latin typeface="Times New Roman" pitchFamily="18" charset="0"/>
                <a:cs typeface="Times New Roman" pitchFamily="18" charset="0"/>
              </a:rPr>
              <a:t>     (3)Byte[] </a:t>
            </a:r>
            <a:r>
              <a:rPr lang="en-US" sz="2800" b="1" dirty="0" err="1" smtClean="0">
                <a:solidFill>
                  <a:srgbClr val="00B0F0"/>
                </a:solidFill>
                <a:latin typeface="Times New Roman" pitchFamily="18" charset="0"/>
                <a:cs typeface="Times New Roman" pitchFamily="18" charset="0"/>
              </a:rPr>
              <a:t>getData</a:t>
            </a:r>
            <a:r>
              <a:rPr lang="en-US" sz="2800" b="1" dirty="0" smtClean="0">
                <a:solidFill>
                  <a:srgbClr val="00B0F0"/>
                </a:solidFill>
                <a:latin typeface="Times New Roman" pitchFamily="18" charset="0"/>
                <a:cs typeface="Times New Roman" pitchFamily="18" charset="0"/>
              </a:rPr>
              <a:t>();</a:t>
            </a:r>
          </a:p>
          <a:p>
            <a:pPr>
              <a:buNone/>
            </a:pPr>
            <a:r>
              <a:rPr lang="en-US" sz="2800" b="1" dirty="0" smtClean="0">
                <a:solidFill>
                  <a:srgbClr val="00B0F0"/>
                </a:solidFill>
                <a:latin typeface="Times New Roman" pitchFamily="18" charset="0"/>
                <a:cs typeface="Times New Roman" pitchFamily="18" charset="0"/>
              </a:rPr>
              <a:t>     (4)</a:t>
            </a:r>
            <a:r>
              <a:rPr lang="en-US" sz="2800" b="1" dirty="0" err="1" smtClean="0">
                <a:solidFill>
                  <a:srgbClr val="00B0F0"/>
                </a:solidFill>
                <a:latin typeface="Times New Roman" pitchFamily="18" charset="0"/>
                <a:cs typeface="Times New Roman" pitchFamily="18" charset="0"/>
              </a:rPr>
              <a:t>int</a:t>
            </a:r>
            <a:r>
              <a:rPr lang="en-US" sz="2800" b="1" dirty="0" smtClean="0">
                <a:solidFill>
                  <a:srgbClr val="00B0F0"/>
                </a:solidFill>
                <a:latin typeface="Times New Roman" pitchFamily="18" charset="0"/>
                <a:cs typeface="Times New Roman" pitchFamily="18" charset="0"/>
              </a:rPr>
              <a:t> </a:t>
            </a:r>
            <a:r>
              <a:rPr lang="en-US" sz="2800" b="1" dirty="0" err="1" smtClean="0">
                <a:solidFill>
                  <a:srgbClr val="00B0F0"/>
                </a:solidFill>
                <a:latin typeface="Times New Roman" pitchFamily="18" charset="0"/>
                <a:cs typeface="Times New Roman" pitchFamily="18" charset="0"/>
              </a:rPr>
              <a:t>getLength</a:t>
            </a:r>
            <a:r>
              <a:rPr lang="en-US" sz="2800" b="1" dirty="0" smtClean="0">
                <a:solidFill>
                  <a:srgbClr val="00B0F0"/>
                </a:solidFill>
                <a:latin typeface="Times New Roman" pitchFamily="18" charset="0"/>
                <a:cs typeface="Times New Roman" pitchFamily="18" charset="0"/>
              </a:rPr>
              <a: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err="1" smtClean="0">
                <a:solidFill>
                  <a:srgbClr val="FF0000"/>
                </a:solidFill>
                <a:latin typeface="Times New Roman" pitchFamily="18" charset="0"/>
                <a:cs typeface="Times New Roman" pitchFamily="18" charset="0"/>
              </a:rPr>
              <a:t>DatagramSocket</a:t>
            </a:r>
            <a:r>
              <a:rPr lang="en-US" b="1" dirty="0" smtClean="0">
                <a:solidFill>
                  <a:srgbClr val="FF0000"/>
                </a:solidFill>
                <a:latin typeface="Times New Roman" pitchFamily="18" charset="0"/>
                <a:cs typeface="Times New Roman" pitchFamily="18" charset="0"/>
              </a:rPr>
              <a:t> &amp; </a:t>
            </a:r>
            <a:r>
              <a:rPr lang="en-US" b="1" dirty="0" err="1" smtClean="0">
                <a:solidFill>
                  <a:srgbClr val="FF0000"/>
                </a:solidFill>
                <a:latin typeface="Times New Roman" pitchFamily="18" charset="0"/>
                <a:cs typeface="Times New Roman" pitchFamily="18" charset="0"/>
              </a:rPr>
              <a:t>DatagramPacket</a:t>
            </a:r>
            <a:r>
              <a:rPr lang="en-US" b="1" dirty="0" smtClean="0">
                <a:solidFill>
                  <a:srgbClr val="FF0000"/>
                </a:solidFill>
                <a:latin typeface="Times New Roman" pitchFamily="18" charset="0"/>
                <a:cs typeface="Times New Roman" pitchFamily="18" charset="0"/>
              </a:rPr>
              <a:t>(Cont..)</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solidFill>
                  <a:srgbClr val="00B050"/>
                </a:solidFill>
                <a:latin typeface="Times New Roman" pitchFamily="18" charset="0"/>
                <a:cs typeface="Times New Roman" pitchFamily="18" charset="0"/>
              </a:rPr>
              <a:t>DatagramSocketclass</a:t>
            </a:r>
            <a:endParaRPr lang="en-US" b="1" dirty="0" smtClean="0">
              <a:solidFill>
                <a:srgbClr val="00B050"/>
              </a:solidFill>
              <a:latin typeface="Times New Roman" pitchFamily="18" charset="0"/>
              <a:cs typeface="Times New Roman" pitchFamily="18" charset="0"/>
            </a:endParaRPr>
          </a:p>
          <a:p>
            <a:pPr>
              <a:buNone/>
            </a:pPr>
            <a:endParaRPr lang="en-US" b="1" dirty="0" smtClean="0">
              <a:solidFill>
                <a:srgbClr val="00B050"/>
              </a:solidFill>
              <a:latin typeface="Times New Roman" pitchFamily="18" charset="0"/>
              <a:cs typeface="Times New Roman" pitchFamily="18" charset="0"/>
            </a:endParaRPr>
          </a:p>
          <a:p>
            <a:r>
              <a:rPr lang="en-US" sz="2800" b="1" dirty="0" smtClean="0">
                <a:solidFill>
                  <a:srgbClr val="7030A0"/>
                </a:solidFill>
                <a:latin typeface="Times New Roman" pitchFamily="18" charset="0"/>
                <a:cs typeface="Times New Roman" pitchFamily="18" charset="0"/>
              </a:rPr>
              <a:t>Constructors</a:t>
            </a:r>
          </a:p>
          <a:p>
            <a:pPr>
              <a:buNone/>
            </a:pPr>
            <a:r>
              <a:rPr lang="en-US" sz="2800" b="1" dirty="0" smtClean="0">
                <a:solidFill>
                  <a:srgbClr val="0070C0"/>
                </a:solidFill>
                <a:latin typeface="Times New Roman" pitchFamily="18" charset="0"/>
                <a:cs typeface="Times New Roman" pitchFamily="18" charset="0"/>
              </a:rPr>
              <a:t>(1)</a:t>
            </a:r>
            <a:r>
              <a:rPr lang="en-US" sz="2800" b="1" dirty="0" err="1" smtClean="0">
                <a:solidFill>
                  <a:srgbClr val="0070C0"/>
                </a:solidFill>
                <a:latin typeface="Times New Roman" pitchFamily="18" charset="0"/>
                <a:cs typeface="Times New Roman" pitchFamily="18" charset="0"/>
              </a:rPr>
              <a:t>DatagramSocket</a:t>
            </a:r>
            <a:r>
              <a:rPr lang="en-US" sz="2800" b="1" dirty="0" smtClean="0">
                <a:solidFill>
                  <a:srgbClr val="0070C0"/>
                </a:solidFill>
                <a:latin typeface="Times New Roman" pitchFamily="18" charset="0"/>
                <a:cs typeface="Times New Roman" pitchFamily="18" charset="0"/>
              </a:rPr>
              <a:t>(</a:t>
            </a:r>
            <a:r>
              <a:rPr lang="en-US" sz="2800" b="1" dirty="0" err="1" smtClean="0">
                <a:solidFill>
                  <a:srgbClr val="0070C0"/>
                </a:solidFill>
                <a:latin typeface="Times New Roman" pitchFamily="18" charset="0"/>
                <a:cs typeface="Times New Roman" pitchFamily="18" charset="0"/>
              </a:rPr>
              <a:t>int</a:t>
            </a:r>
            <a:r>
              <a:rPr lang="en-US" sz="2800" b="1" dirty="0" smtClean="0">
                <a:solidFill>
                  <a:srgbClr val="0070C0"/>
                </a:solidFill>
                <a:latin typeface="Times New Roman" pitchFamily="18" charset="0"/>
                <a:cs typeface="Times New Roman" pitchFamily="18" charset="0"/>
              </a:rPr>
              <a:t> port);</a:t>
            </a:r>
          </a:p>
          <a:p>
            <a:pPr>
              <a:buNone/>
            </a:pPr>
            <a:r>
              <a:rPr lang="en-US" sz="2800" b="1" dirty="0" smtClean="0">
                <a:solidFill>
                  <a:srgbClr val="0070C0"/>
                </a:solidFill>
                <a:latin typeface="Times New Roman" pitchFamily="18" charset="0"/>
                <a:cs typeface="Times New Roman" pitchFamily="18" charset="0"/>
              </a:rPr>
              <a:t>(2)</a:t>
            </a:r>
            <a:r>
              <a:rPr lang="en-US" sz="2800" b="1" dirty="0" err="1" smtClean="0">
                <a:solidFill>
                  <a:srgbClr val="0070C0"/>
                </a:solidFill>
                <a:latin typeface="Times New Roman" pitchFamily="18" charset="0"/>
                <a:cs typeface="Times New Roman" pitchFamily="18" charset="0"/>
              </a:rPr>
              <a:t>DatagramSocket</a:t>
            </a:r>
            <a:r>
              <a:rPr lang="en-US" sz="2800" b="1" dirty="0" smtClean="0">
                <a:solidFill>
                  <a:srgbClr val="0070C0"/>
                </a:solidFill>
                <a:latin typeface="Times New Roman" pitchFamily="18" charset="0"/>
                <a:cs typeface="Times New Roman" pitchFamily="18" charset="0"/>
              </a:rPr>
              <a:t>(</a:t>
            </a:r>
            <a:r>
              <a:rPr lang="en-US" sz="2800" b="1" dirty="0" err="1" smtClean="0">
                <a:solidFill>
                  <a:srgbClr val="0070C0"/>
                </a:solidFill>
                <a:latin typeface="Times New Roman" pitchFamily="18" charset="0"/>
                <a:cs typeface="Times New Roman" pitchFamily="18" charset="0"/>
              </a:rPr>
              <a:t>int</a:t>
            </a:r>
            <a:r>
              <a:rPr lang="en-US" sz="2800" b="1" dirty="0" smtClean="0">
                <a:solidFill>
                  <a:srgbClr val="0070C0"/>
                </a:solidFill>
                <a:latin typeface="Times New Roman" pitchFamily="18" charset="0"/>
                <a:cs typeface="Times New Roman" pitchFamily="18" charset="0"/>
              </a:rPr>
              <a:t> port, </a:t>
            </a:r>
            <a:r>
              <a:rPr lang="en-US" sz="2800" b="1" dirty="0" err="1" smtClean="0">
                <a:solidFill>
                  <a:srgbClr val="0070C0"/>
                </a:solidFill>
                <a:latin typeface="Times New Roman" pitchFamily="18" charset="0"/>
                <a:cs typeface="Times New Roman" pitchFamily="18" charset="0"/>
              </a:rPr>
              <a:t>InetAddress</a:t>
            </a:r>
            <a:r>
              <a:rPr lang="en-US" sz="2800" b="1" dirty="0" smtClean="0">
                <a:solidFill>
                  <a:srgbClr val="0070C0"/>
                </a:solidFill>
                <a:latin typeface="Times New Roman" pitchFamily="18" charset="0"/>
                <a:cs typeface="Times New Roman" pitchFamily="18" charset="0"/>
              </a:rPr>
              <a:t> </a:t>
            </a:r>
            <a:r>
              <a:rPr lang="en-US" sz="2800" b="1" dirty="0" err="1" smtClean="0">
                <a:solidFill>
                  <a:srgbClr val="0070C0"/>
                </a:solidFill>
                <a:latin typeface="Times New Roman" pitchFamily="18" charset="0"/>
                <a:cs typeface="Times New Roman" pitchFamily="18" charset="0"/>
              </a:rPr>
              <a:t>laddress</a:t>
            </a:r>
            <a:r>
              <a:rPr lang="en-US" sz="2800" b="1" dirty="0" smtClean="0">
                <a:solidFill>
                  <a:srgbClr val="0070C0"/>
                </a:solidFill>
                <a:latin typeface="Times New Roman" pitchFamily="18" charset="0"/>
                <a:cs typeface="Times New Roman" pitchFamily="18" charset="0"/>
              </a:rPr>
              <a:t>);</a:t>
            </a:r>
          </a:p>
          <a:p>
            <a:pPr>
              <a:buNone/>
            </a:pPr>
            <a:endParaRPr lang="en-US" sz="2800" b="1" dirty="0" smtClean="0">
              <a:solidFill>
                <a:srgbClr val="0070C0"/>
              </a:solidFill>
              <a:latin typeface="Times New Roman" pitchFamily="18" charset="0"/>
              <a:cs typeface="Times New Roman" pitchFamily="18" charset="0"/>
            </a:endParaRPr>
          </a:p>
          <a:p>
            <a:r>
              <a:rPr lang="en-US" sz="2800" b="1" dirty="0" smtClean="0">
                <a:solidFill>
                  <a:srgbClr val="7030A0"/>
                </a:solidFill>
                <a:latin typeface="Times New Roman" pitchFamily="18" charset="0"/>
                <a:cs typeface="Times New Roman" pitchFamily="18" charset="0"/>
              </a:rPr>
              <a:t>Methods</a:t>
            </a:r>
          </a:p>
          <a:p>
            <a:pPr>
              <a:buNone/>
            </a:pPr>
            <a:r>
              <a:rPr lang="en-US" sz="2800" b="1" dirty="0" smtClean="0">
                <a:solidFill>
                  <a:srgbClr val="0070C0"/>
                </a:solidFill>
                <a:latin typeface="Times New Roman" pitchFamily="18" charset="0"/>
                <a:cs typeface="Times New Roman" pitchFamily="18" charset="0"/>
              </a:rPr>
              <a:t>(1)Void receive(</a:t>
            </a:r>
            <a:r>
              <a:rPr lang="en-US" sz="2800" b="1" dirty="0" err="1" smtClean="0">
                <a:solidFill>
                  <a:srgbClr val="0070C0"/>
                </a:solidFill>
                <a:latin typeface="Times New Roman" pitchFamily="18" charset="0"/>
                <a:cs typeface="Times New Roman" pitchFamily="18" charset="0"/>
              </a:rPr>
              <a:t>DatagramPacket</a:t>
            </a:r>
            <a:r>
              <a:rPr lang="en-US" sz="2800" b="1" dirty="0" smtClean="0">
                <a:solidFill>
                  <a:srgbClr val="0070C0"/>
                </a:solidFill>
                <a:latin typeface="Times New Roman" pitchFamily="18" charset="0"/>
                <a:cs typeface="Times New Roman" pitchFamily="18" charset="0"/>
              </a:rPr>
              <a:t> </a:t>
            </a:r>
            <a:r>
              <a:rPr lang="en-US" sz="2800" b="1" dirty="0" err="1" smtClean="0">
                <a:solidFill>
                  <a:srgbClr val="0070C0"/>
                </a:solidFill>
                <a:latin typeface="Times New Roman" pitchFamily="18" charset="0"/>
                <a:cs typeface="Times New Roman" pitchFamily="18" charset="0"/>
              </a:rPr>
              <a:t>dp</a:t>
            </a:r>
            <a:r>
              <a:rPr lang="en-US" sz="2800" b="1" dirty="0" smtClean="0">
                <a:solidFill>
                  <a:srgbClr val="0070C0"/>
                </a:solidFill>
                <a:latin typeface="Times New Roman" pitchFamily="18" charset="0"/>
                <a:cs typeface="Times New Roman" pitchFamily="18" charset="0"/>
              </a:rPr>
              <a:t>);</a:t>
            </a:r>
          </a:p>
          <a:p>
            <a:pPr>
              <a:buNone/>
            </a:pPr>
            <a:r>
              <a:rPr lang="en-US" sz="2800" b="1" dirty="0" smtClean="0">
                <a:solidFill>
                  <a:srgbClr val="0070C0"/>
                </a:solidFill>
                <a:latin typeface="Times New Roman" pitchFamily="18" charset="0"/>
                <a:cs typeface="Times New Roman" pitchFamily="18" charset="0"/>
              </a:rPr>
              <a:t>(2)Void send(</a:t>
            </a:r>
            <a:r>
              <a:rPr lang="en-US" sz="2800" b="1" dirty="0" err="1" smtClean="0">
                <a:solidFill>
                  <a:srgbClr val="0070C0"/>
                </a:solidFill>
                <a:latin typeface="Times New Roman" pitchFamily="18" charset="0"/>
                <a:cs typeface="Times New Roman" pitchFamily="18" charset="0"/>
              </a:rPr>
              <a:t>DatagramPacket</a:t>
            </a:r>
            <a:r>
              <a:rPr lang="en-US" sz="2800" b="1" dirty="0" smtClean="0">
                <a:solidFill>
                  <a:srgbClr val="0070C0"/>
                </a:solidFill>
                <a:latin typeface="Times New Roman" pitchFamily="18" charset="0"/>
                <a:cs typeface="Times New Roman" pitchFamily="18" charset="0"/>
              </a:rPr>
              <a:t> </a:t>
            </a:r>
            <a:r>
              <a:rPr lang="en-US" sz="2800" b="1" dirty="0" err="1" smtClean="0">
                <a:solidFill>
                  <a:srgbClr val="0070C0"/>
                </a:solidFill>
                <a:latin typeface="Times New Roman" pitchFamily="18" charset="0"/>
                <a:cs typeface="Times New Roman" pitchFamily="18" charset="0"/>
              </a:rPr>
              <a:t>dp</a:t>
            </a:r>
            <a:r>
              <a:rPr lang="en-US" sz="2800" b="1" dirty="0" smtClean="0">
                <a:solidFill>
                  <a:srgbClr val="0070C0"/>
                </a:solidFill>
                <a:latin typeface="Times New Roman" pitchFamily="18" charset="0"/>
                <a:cs typeface="Times New Roman" pitchFamily="18" charset="0"/>
              </a:rPr>
              <a:t>);</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Times New Roman" pitchFamily="18" charset="0"/>
                <a:cs typeface="Times New Roman" pitchFamily="18" charset="0"/>
              </a:rPr>
              <a:t>URL (Uniform Resource Locator)</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sz="3300" b="1" dirty="0" smtClean="0">
                <a:solidFill>
                  <a:srgbClr val="0070C0"/>
                </a:solidFill>
                <a:latin typeface="Times New Roman" pitchFamily="18" charset="0"/>
                <a:cs typeface="Times New Roman" pitchFamily="18" charset="0"/>
              </a:rPr>
              <a:t>It represents the address that is specified to access some information or resource on internet.</a:t>
            </a:r>
          </a:p>
          <a:p>
            <a:endParaRPr lang="en-US" sz="3300" b="1" dirty="0" smtClean="0">
              <a:solidFill>
                <a:srgbClr val="0070C0"/>
              </a:solidFill>
              <a:latin typeface="Times New Roman" pitchFamily="18" charset="0"/>
              <a:cs typeface="Times New Roman" pitchFamily="18" charset="0"/>
            </a:endParaRPr>
          </a:p>
          <a:p>
            <a:r>
              <a:rPr lang="en-US" sz="3300" b="1" dirty="0" smtClean="0">
                <a:solidFill>
                  <a:srgbClr val="0070C0"/>
                </a:solidFill>
                <a:latin typeface="Times New Roman" pitchFamily="18" charset="0"/>
                <a:cs typeface="Times New Roman" pitchFamily="18" charset="0"/>
              </a:rPr>
              <a:t>An example of URL is  </a:t>
            </a:r>
            <a:r>
              <a:rPr lang="en-US" sz="3300" b="1" u="heavy" dirty="0" smtClean="0">
                <a:solidFill>
                  <a:srgbClr val="0070C0"/>
                </a:solidFill>
                <a:latin typeface="Times New Roman" pitchFamily="18" charset="0"/>
                <a:cs typeface="Times New Roman" pitchFamily="18" charset="0"/>
              </a:rPr>
              <a:t>http://www.abc.com:80/index.html</a:t>
            </a:r>
            <a:r>
              <a:rPr lang="en-US" sz="3300" b="1" dirty="0" smtClean="0">
                <a:solidFill>
                  <a:srgbClr val="0070C0"/>
                </a:solidFill>
                <a:latin typeface="Times New Roman" pitchFamily="18" charset="0"/>
                <a:cs typeface="Times New Roman" pitchFamily="18" charset="0"/>
              </a:rPr>
              <a:t> </a:t>
            </a:r>
          </a:p>
          <a:p>
            <a:pPr>
              <a:buNone/>
            </a:pPr>
            <a:endParaRPr lang="en-US" sz="3300" b="1" dirty="0" smtClean="0">
              <a:solidFill>
                <a:srgbClr val="0070C0"/>
              </a:solidFill>
              <a:latin typeface="Times New Roman" pitchFamily="18" charset="0"/>
              <a:cs typeface="Times New Roman" pitchFamily="18" charset="0"/>
            </a:endParaRPr>
          </a:p>
          <a:p>
            <a:r>
              <a:rPr lang="en-US" sz="3300" b="1" dirty="0" smtClean="0">
                <a:solidFill>
                  <a:srgbClr val="0070C0"/>
                </a:solidFill>
                <a:latin typeface="Times New Roman" pitchFamily="18" charset="0"/>
                <a:cs typeface="Times New Roman" pitchFamily="18" charset="0"/>
              </a:rPr>
              <a:t>  The URL contains 4 parts which are as follows</a:t>
            </a:r>
          </a:p>
          <a:p>
            <a:pPr>
              <a:buNone/>
            </a:pPr>
            <a:r>
              <a:rPr lang="en-US" sz="3300" b="1" dirty="0" smtClean="0">
                <a:solidFill>
                  <a:srgbClr val="0070C0"/>
                </a:solidFill>
                <a:latin typeface="Times New Roman" pitchFamily="18" charset="0"/>
                <a:cs typeface="Times New Roman" pitchFamily="18" charset="0"/>
              </a:rPr>
              <a:t>1)   The protocol to use (http://)</a:t>
            </a:r>
          </a:p>
          <a:p>
            <a:pPr>
              <a:buNone/>
            </a:pPr>
            <a:r>
              <a:rPr lang="en-US" sz="3300" b="1" dirty="0" smtClean="0">
                <a:solidFill>
                  <a:srgbClr val="0070C0"/>
                </a:solidFill>
                <a:latin typeface="Times New Roman" pitchFamily="18" charset="0"/>
                <a:cs typeface="Times New Roman" pitchFamily="18" charset="0"/>
              </a:rPr>
              <a:t>2)   The Server name or IP address</a:t>
            </a:r>
          </a:p>
          <a:p>
            <a:pPr>
              <a:buNone/>
            </a:pPr>
            <a:r>
              <a:rPr lang="en-US" sz="3300" b="1" dirty="0" smtClean="0">
                <a:solidFill>
                  <a:srgbClr val="0070C0"/>
                </a:solidFill>
                <a:latin typeface="Times New Roman" pitchFamily="18" charset="0"/>
                <a:cs typeface="Times New Roman" pitchFamily="18" charset="0"/>
              </a:rPr>
              <a:t>3)   Port number which is optional (by default :80)</a:t>
            </a:r>
          </a:p>
          <a:p>
            <a:pPr>
              <a:buNone/>
            </a:pPr>
            <a:r>
              <a:rPr lang="en-US" sz="3300" b="1" dirty="0" smtClean="0">
                <a:solidFill>
                  <a:srgbClr val="0070C0"/>
                </a:solidFill>
                <a:latin typeface="Times New Roman" pitchFamily="18" charset="0"/>
                <a:cs typeface="Times New Roman" pitchFamily="18" charset="0"/>
              </a:rPr>
              <a:t>4)   The file(resource) that is referred.</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URL (Uniform Resource Locator)(cont…)</a:t>
            </a:r>
            <a:endParaRPr lang="en-US" dirty="0"/>
          </a:p>
        </p:txBody>
      </p:sp>
      <p:sp>
        <p:nvSpPr>
          <p:cNvPr id="3" name="Content Placeholder 2"/>
          <p:cNvSpPr>
            <a:spLocks noGrp="1"/>
          </p:cNvSpPr>
          <p:nvPr>
            <p:ph idx="1"/>
          </p:nvPr>
        </p:nvSpPr>
        <p:spPr/>
        <p:txBody>
          <a:bodyPr>
            <a:normAutofit fontScale="25000" lnSpcReduction="20000"/>
          </a:bodyPr>
          <a:lstStyle/>
          <a:p>
            <a:r>
              <a:rPr lang="en-US" sz="11200" b="1" dirty="0" smtClean="0">
                <a:solidFill>
                  <a:srgbClr val="0070C0"/>
                </a:solidFill>
                <a:latin typeface="Times New Roman" pitchFamily="18" charset="0"/>
                <a:cs typeface="Times New Roman" pitchFamily="18" charset="0"/>
              </a:rPr>
              <a:t>     It will create URL object in java application.</a:t>
            </a:r>
          </a:p>
          <a:p>
            <a:r>
              <a:rPr lang="en-US" sz="11200" b="1" dirty="0" smtClean="0">
                <a:solidFill>
                  <a:srgbClr val="0070C0"/>
                </a:solidFill>
                <a:latin typeface="Times New Roman" pitchFamily="18" charset="0"/>
                <a:cs typeface="Times New Roman" pitchFamily="18" charset="0"/>
              </a:rPr>
              <a:t>     It has the following constructors</a:t>
            </a:r>
          </a:p>
          <a:p>
            <a:pPr>
              <a:buNone/>
            </a:pPr>
            <a:r>
              <a:rPr lang="en-US" sz="11200" b="1" dirty="0" smtClean="0">
                <a:solidFill>
                  <a:srgbClr val="0070C0"/>
                </a:solidFill>
                <a:latin typeface="Times New Roman" pitchFamily="18" charset="0"/>
                <a:cs typeface="Times New Roman" pitchFamily="18" charset="0"/>
              </a:rPr>
              <a:t> </a:t>
            </a:r>
          </a:p>
          <a:p>
            <a:pPr>
              <a:buNone/>
            </a:pPr>
            <a:r>
              <a:rPr lang="en-US" sz="11200" b="1" dirty="0" smtClean="0">
                <a:solidFill>
                  <a:srgbClr val="0070C0"/>
                </a:solidFill>
                <a:latin typeface="Times New Roman" pitchFamily="18" charset="0"/>
                <a:cs typeface="Times New Roman" pitchFamily="18" charset="0"/>
              </a:rPr>
              <a:t>    (1)URL(String </a:t>
            </a:r>
            <a:r>
              <a:rPr lang="en-US" sz="11200" b="1" dirty="0" err="1" smtClean="0">
                <a:solidFill>
                  <a:srgbClr val="0070C0"/>
                </a:solidFill>
                <a:latin typeface="Times New Roman" pitchFamily="18" charset="0"/>
                <a:cs typeface="Times New Roman" pitchFamily="18" charset="0"/>
              </a:rPr>
              <a:t>urlSpecifier</a:t>
            </a:r>
            <a:r>
              <a:rPr lang="en-US" sz="11200" b="1" dirty="0" smtClean="0">
                <a:solidFill>
                  <a:srgbClr val="0070C0"/>
                </a:solidFill>
                <a:latin typeface="Times New Roman" pitchFamily="18" charset="0"/>
                <a:cs typeface="Times New Roman" pitchFamily="18" charset="0"/>
              </a:rPr>
              <a:t>)</a:t>
            </a:r>
          </a:p>
          <a:p>
            <a:pPr>
              <a:buNone/>
            </a:pPr>
            <a:r>
              <a:rPr lang="en-US" sz="11200" b="1" dirty="0" smtClean="0">
                <a:solidFill>
                  <a:srgbClr val="0070C0"/>
                </a:solidFill>
                <a:latin typeface="Times New Roman" pitchFamily="18" charset="0"/>
                <a:cs typeface="Times New Roman" pitchFamily="18" charset="0"/>
              </a:rPr>
              <a:t>    (2)URL(String protocol, String </a:t>
            </a:r>
            <a:r>
              <a:rPr lang="en-US" sz="11200" b="1" dirty="0" err="1" smtClean="0">
                <a:solidFill>
                  <a:srgbClr val="0070C0"/>
                </a:solidFill>
                <a:latin typeface="Times New Roman" pitchFamily="18" charset="0"/>
                <a:cs typeface="Times New Roman" pitchFamily="18" charset="0"/>
              </a:rPr>
              <a:t>hostName</a:t>
            </a:r>
            <a:r>
              <a:rPr lang="en-US" sz="11200" b="1" dirty="0" smtClean="0">
                <a:solidFill>
                  <a:srgbClr val="0070C0"/>
                </a:solidFill>
                <a:latin typeface="Times New Roman" pitchFamily="18" charset="0"/>
                <a:cs typeface="Times New Roman" pitchFamily="18" charset="0"/>
              </a:rPr>
              <a:t>, </a:t>
            </a:r>
            <a:r>
              <a:rPr lang="en-US" sz="11200" b="1" dirty="0" err="1" smtClean="0">
                <a:solidFill>
                  <a:srgbClr val="0070C0"/>
                </a:solidFill>
                <a:latin typeface="Times New Roman" pitchFamily="18" charset="0"/>
                <a:cs typeface="Times New Roman" pitchFamily="18" charset="0"/>
              </a:rPr>
              <a:t>int</a:t>
            </a:r>
            <a:r>
              <a:rPr lang="en-US" sz="11200" b="1" dirty="0" smtClean="0">
                <a:solidFill>
                  <a:srgbClr val="0070C0"/>
                </a:solidFill>
                <a:latin typeface="Times New Roman" pitchFamily="18" charset="0"/>
                <a:cs typeface="Times New Roman" pitchFamily="18" charset="0"/>
              </a:rPr>
              <a:t>      port, String path);</a:t>
            </a:r>
          </a:p>
          <a:p>
            <a:pPr>
              <a:buNone/>
            </a:pPr>
            <a:r>
              <a:rPr lang="en-US" sz="11200" b="1" dirty="0" smtClean="0">
                <a:solidFill>
                  <a:srgbClr val="0070C0"/>
                </a:solidFill>
                <a:latin typeface="Times New Roman" pitchFamily="18" charset="0"/>
                <a:cs typeface="Times New Roman" pitchFamily="18" charset="0"/>
              </a:rPr>
              <a:t>    (3)URL (String protocol, String </a:t>
            </a:r>
            <a:r>
              <a:rPr lang="en-US" sz="11200" b="1" dirty="0" err="1" smtClean="0">
                <a:solidFill>
                  <a:srgbClr val="0070C0"/>
                </a:solidFill>
                <a:latin typeface="Times New Roman" pitchFamily="18" charset="0"/>
                <a:cs typeface="Times New Roman" pitchFamily="18" charset="0"/>
              </a:rPr>
              <a:t>hostName</a:t>
            </a:r>
            <a:r>
              <a:rPr lang="en-US" sz="11200" b="1" dirty="0" smtClean="0">
                <a:solidFill>
                  <a:srgbClr val="0070C0"/>
                </a:solidFill>
                <a:latin typeface="Times New Roman" pitchFamily="18" charset="0"/>
                <a:cs typeface="Times New Roman" pitchFamily="18" charset="0"/>
              </a:rPr>
              <a:t>, String path);</a:t>
            </a:r>
          </a:p>
          <a:p>
            <a:pPr>
              <a:buNone/>
            </a:pPr>
            <a:r>
              <a:rPr lang="en-US" sz="11200" b="1" dirty="0" smtClean="0">
                <a:solidFill>
                  <a:srgbClr val="0070C0"/>
                </a:solidFill>
                <a:latin typeface="Times New Roman" pitchFamily="18" charset="0"/>
                <a:cs typeface="Times New Roman" pitchFamily="18" charset="0"/>
              </a:rPr>
              <a:t>    (4)URL (URL </a:t>
            </a:r>
            <a:r>
              <a:rPr lang="en-US" sz="11200" b="1" dirty="0" err="1" smtClean="0">
                <a:solidFill>
                  <a:srgbClr val="0070C0"/>
                </a:solidFill>
                <a:latin typeface="Times New Roman" pitchFamily="18" charset="0"/>
                <a:cs typeface="Times New Roman" pitchFamily="18" charset="0"/>
              </a:rPr>
              <a:t>urlObj</a:t>
            </a:r>
            <a:r>
              <a:rPr lang="en-US" sz="11200" b="1" dirty="0" smtClean="0">
                <a:solidFill>
                  <a:srgbClr val="0070C0"/>
                </a:solidFill>
                <a:latin typeface="Times New Roman" pitchFamily="18" charset="0"/>
                <a:cs typeface="Times New Roman" pitchFamily="18" charset="0"/>
              </a:rPr>
              <a:t>, String </a:t>
            </a:r>
            <a:r>
              <a:rPr lang="en-US" sz="11200" b="1" dirty="0" err="1" smtClean="0">
                <a:solidFill>
                  <a:srgbClr val="0070C0"/>
                </a:solidFill>
                <a:latin typeface="Times New Roman" pitchFamily="18" charset="0"/>
                <a:cs typeface="Times New Roman" pitchFamily="18" charset="0"/>
              </a:rPr>
              <a:t>urlSpecifier</a:t>
            </a:r>
            <a:r>
              <a:rPr lang="en-US" sz="11200" b="1" dirty="0" smtClean="0">
                <a:solidFill>
                  <a:srgbClr val="0070C0"/>
                </a:solidFill>
                <a:latin typeface="Times New Roman" pitchFamily="18" charset="0"/>
                <a:cs typeface="Times New Roman" pitchFamily="18" charset="0"/>
              </a:rPr>
              <a:t>);</a:t>
            </a:r>
          </a:p>
          <a:p>
            <a:pPr>
              <a:buNone/>
            </a:pPr>
            <a:r>
              <a:rPr lang="en-US" sz="11200" b="1" dirty="0" smtClean="0">
                <a:solidFill>
                  <a:srgbClr val="0070C0"/>
                </a:solidFill>
                <a:latin typeface="Times New Roman" pitchFamily="18" charset="0"/>
                <a:cs typeface="Times New Roman" pitchFamily="18" charset="0"/>
              </a:rPr>
              <a:t> </a:t>
            </a:r>
          </a:p>
          <a:p>
            <a:pPr>
              <a:buNone/>
            </a:pPr>
            <a:r>
              <a:rPr lang="en-US" sz="11200" b="1" dirty="0" smtClean="0">
                <a:solidFill>
                  <a:srgbClr val="0070C0"/>
                </a:solidFill>
                <a:latin typeface="Times New Roman" pitchFamily="18" charset="0"/>
                <a:cs typeface="Times New Roman" pitchFamily="18" charset="0"/>
              </a:rPr>
              <a:t> </a:t>
            </a:r>
          </a:p>
          <a:p>
            <a:pPr>
              <a:buNone/>
            </a:pPr>
            <a:r>
              <a:rPr lang="en-US" sz="11200" b="1" dirty="0" smtClean="0">
                <a:solidFill>
                  <a:srgbClr val="0070C0"/>
                </a:solidFill>
                <a:latin typeface="Times New Roman" pitchFamily="18" charset="0"/>
                <a:cs typeface="Times New Roman" pitchFamily="18" charset="0"/>
              </a:rPr>
              <a:t> </a:t>
            </a:r>
          </a:p>
          <a:p>
            <a:pPr>
              <a:buNone/>
            </a:pPr>
            <a:r>
              <a:rPr lang="en-US" dirty="0" smtClean="0"/>
              <a:t> </a:t>
            </a:r>
          </a:p>
          <a:p>
            <a:pPr>
              <a:buNone/>
            </a:pPr>
            <a:r>
              <a:rPr lang="en-US" dirty="0" smtClean="0"/>
              <a:t>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URL (Uniform Resource Locator)(Cont..)</a:t>
            </a:r>
            <a:br>
              <a:rPr lang="en-US" b="1" dirty="0" smtClean="0">
                <a:solidFill>
                  <a:srgbClr val="FF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r>
              <a:rPr lang="en-US" sz="3000" b="1" dirty="0" smtClean="0">
                <a:solidFill>
                  <a:srgbClr val="0070C0"/>
                </a:solidFill>
                <a:latin typeface="Times New Roman" pitchFamily="18" charset="0"/>
                <a:cs typeface="Times New Roman" pitchFamily="18" charset="0"/>
              </a:rPr>
              <a:t>     It contains following instance methods</a:t>
            </a:r>
          </a:p>
          <a:p>
            <a:pPr>
              <a:buNone/>
            </a:pPr>
            <a:r>
              <a:rPr lang="en-US" sz="3000" b="1" dirty="0" smtClean="0">
                <a:solidFill>
                  <a:srgbClr val="0070C0"/>
                </a:solidFill>
                <a:latin typeface="Times New Roman" pitchFamily="18" charset="0"/>
                <a:cs typeface="Times New Roman" pitchFamily="18" charset="0"/>
              </a:rPr>
              <a:t> </a:t>
            </a:r>
          </a:p>
          <a:p>
            <a:pPr>
              <a:buNone/>
            </a:pPr>
            <a:r>
              <a:rPr lang="en-US" sz="3000" b="1" dirty="0" smtClean="0">
                <a:solidFill>
                  <a:srgbClr val="0070C0"/>
                </a:solidFill>
                <a:latin typeface="Times New Roman" pitchFamily="18" charset="0"/>
                <a:cs typeface="Times New Roman" pitchFamily="18" charset="0"/>
              </a:rPr>
              <a:t> 	(1) String </a:t>
            </a:r>
            <a:r>
              <a:rPr lang="en-US" sz="3000" b="1" dirty="0" err="1" smtClean="0">
                <a:solidFill>
                  <a:srgbClr val="0070C0"/>
                </a:solidFill>
                <a:latin typeface="Times New Roman" pitchFamily="18" charset="0"/>
                <a:cs typeface="Times New Roman" pitchFamily="18" charset="0"/>
              </a:rPr>
              <a:t>getProtocol</a:t>
            </a:r>
            <a:r>
              <a:rPr lang="en-US" sz="3000" b="1" dirty="0" smtClean="0">
                <a:solidFill>
                  <a:srgbClr val="0070C0"/>
                </a:solidFill>
                <a:latin typeface="Times New Roman" pitchFamily="18" charset="0"/>
                <a:cs typeface="Times New Roman" pitchFamily="18" charset="0"/>
              </a:rPr>
              <a:t>();</a:t>
            </a:r>
          </a:p>
          <a:p>
            <a:pPr>
              <a:buNone/>
            </a:pPr>
            <a:r>
              <a:rPr lang="en-US" sz="3000" b="1" dirty="0" smtClean="0">
                <a:solidFill>
                  <a:srgbClr val="0070C0"/>
                </a:solidFill>
                <a:latin typeface="Times New Roman" pitchFamily="18" charset="0"/>
                <a:cs typeface="Times New Roman" pitchFamily="18" charset="0"/>
              </a:rPr>
              <a:t> 	(2)  String </a:t>
            </a:r>
            <a:r>
              <a:rPr lang="en-US" sz="3000" b="1" dirty="0" err="1" smtClean="0">
                <a:solidFill>
                  <a:srgbClr val="0070C0"/>
                </a:solidFill>
                <a:latin typeface="Times New Roman" pitchFamily="18" charset="0"/>
                <a:cs typeface="Times New Roman" pitchFamily="18" charset="0"/>
              </a:rPr>
              <a:t>getPort</a:t>
            </a:r>
            <a:r>
              <a:rPr lang="en-US" sz="3000" b="1" dirty="0" smtClean="0">
                <a:solidFill>
                  <a:srgbClr val="0070C0"/>
                </a:solidFill>
                <a:latin typeface="Times New Roman" pitchFamily="18" charset="0"/>
                <a:cs typeface="Times New Roman" pitchFamily="18" charset="0"/>
              </a:rPr>
              <a:t>();</a:t>
            </a:r>
          </a:p>
          <a:p>
            <a:pPr>
              <a:buNone/>
            </a:pPr>
            <a:r>
              <a:rPr lang="en-US" sz="3000" b="1" dirty="0" smtClean="0">
                <a:solidFill>
                  <a:srgbClr val="0070C0"/>
                </a:solidFill>
                <a:latin typeface="Times New Roman" pitchFamily="18" charset="0"/>
                <a:cs typeface="Times New Roman" pitchFamily="18" charset="0"/>
              </a:rPr>
              <a:t>    (3)  String </a:t>
            </a:r>
            <a:r>
              <a:rPr lang="en-US" sz="3000" b="1" dirty="0" err="1" smtClean="0">
                <a:solidFill>
                  <a:srgbClr val="0070C0"/>
                </a:solidFill>
                <a:latin typeface="Times New Roman" pitchFamily="18" charset="0"/>
                <a:cs typeface="Times New Roman" pitchFamily="18" charset="0"/>
              </a:rPr>
              <a:t>getHost</a:t>
            </a:r>
            <a:r>
              <a:rPr lang="en-US" sz="3000" b="1" dirty="0" smtClean="0">
                <a:solidFill>
                  <a:srgbClr val="0070C0"/>
                </a:solidFill>
                <a:latin typeface="Times New Roman" pitchFamily="18" charset="0"/>
                <a:cs typeface="Times New Roman" pitchFamily="18" charset="0"/>
              </a:rPr>
              <a:t>();</a:t>
            </a:r>
          </a:p>
          <a:p>
            <a:pPr>
              <a:buNone/>
            </a:pPr>
            <a:r>
              <a:rPr lang="en-US" sz="3000" b="1" dirty="0" smtClean="0">
                <a:solidFill>
                  <a:srgbClr val="0070C0"/>
                </a:solidFill>
                <a:latin typeface="Times New Roman" pitchFamily="18" charset="0"/>
                <a:cs typeface="Times New Roman" pitchFamily="18" charset="0"/>
              </a:rPr>
              <a:t>    (4)  String </a:t>
            </a:r>
            <a:r>
              <a:rPr lang="en-US" sz="3000" b="1" dirty="0" err="1" smtClean="0">
                <a:solidFill>
                  <a:srgbClr val="0070C0"/>
                </a:solidFill>
                <a:latin typeface="Times New Roman" pitchFamily="18" charset="0"/>
                <a:cs typeface="Times New Roman" pitchFamily="18" charset="0"/>
              </a:rPr>
              <a:t>getFile</a:t>
            </a:r>
            <a:r>
              <a:rPr lang="en-US" sz="3000" b="1" dirty="0" smtClean="0">
                <a:solidFill>
                  <a:srgbClr val="0070C0"/>
                </a:solidFill>
                <a:latin typeface="Times New Roman" pitchFamily="18" charset="0"/>
                <a:cs typeface="Times New Roman" pitchFamily="18" charset="0"/>
              </a:rPr>
              <a:t>();</a:t>
            </a:r>
          </a:p>
          <a:p>
            <a:pPr>
              <a:buNone/>
            </a:pPr>
            <a:r>
              <a:rPr lang="en-US" sz="3000" b="1" dirty="0" smtClean="0">
                <a:solidFill>
                  <a:srgbClr val="0070C0"/>
                </a:solidFill>
                <a:latin typeface="Times New Roman" pitchFamily="18" charset="0"/>
                <a:cs typeface="Times New Roman" pitchFamily="18" charset="0"/>
              </a:rPr>
              <a:t>    (5)  </a:t>
            </a:r>
            <a:r>
              <a:rPr lang="en-US" sz="3000" b="1" dirty="0" err="1" smtClean="0">
                <a:solidFill>
                  <a:srgbClr val="0070C0"/>
                </a:solidFill>
                <a:latin typeface="Times New Roman" pitchFamily="18" charset="0"/>
                <a:cs typeface="Times New Roman" pitchFamily="18" charset="0"/>
              </a:rPr>
              <a:t>URLConnection</a:t>
            </a:r>
            <a:r>
              <a:rPr lang="en-US" sz="3000" b="1" dirty="0" smtClean="0">
                <a:solidFill>
                  <a:srgbClr val="0070C0"/>
                </a:solidFill>
                <a:latin typeface="Times New Roman" pitchFamily="18" charset="0"/>
                <a:cs typeface="Times New Roman" pitchFamily="18" charset="0"/>
              </a:rPr>
              <a:t> </a:t>
            </a:r>
            <a:r>
              <a:rPr lang="en-US" sz="3000" b="1" dirty="0" err="1" smtClean="0">
                <a:solidFill>
                  <a:srgbClr val="0070C0"/>
                </a:solidFill>
                <a:latin typeface="Times New Roman" pitchFamily="18" charset="0"/>
                <a:cs typeface="Times New Roman" pitchFamily="18" charset="0"/>
              </a:rPr>
              <a:t>openConnection</a:t>
            </a:r>
            <a:r>
              <a:rPr lang="en-US" sz="3000" b="1" dirty="0" smtClean="0">
                <a:solidFill>
                  <a:srgbClr val="0070C0"/>
                </a:solidFill>
                <a:latin typeface="Times New Roman" pitchFamily="18" charset="0"/>
                <a:cs typeface="Times New Roman" pitchFamily="18" charset="0"/>
              </a:rPr>
              <a:t>();</a:t>
            </a:r>
          </a:p>
          <a:p>
            <a:pPr>
              <a:buNone/>
            </a:pPr>
            <a:r>
              <a:rPr lang="en-US" sz="3000" b="1" dirty="0" smtClean="0">
                <a:solidFill>
                  <a:srgbClr val="0070C0"/>
                </a:solidFill>
                <a:latin typeface="Times New Roman" pitchFamily="18" charset="0"/>
                <a:cs typeface="Times New Roman" pitchFamily="18" charset="0"/>
              </a:rPr>
              <a:t>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553200"/>
          </a:xfrm>
        </p:spPr>
        <p:txBody>
          <a:bodyPr>
            <a:normAutofit fontScale="32500" lnSpcReduction="20000"/>
          </a:bodyPr>
          <a:lstStyle/>
          <a:p>
            <a:pPr>
              <a:buNone/>
            </a:pPr>
            <a:r>
              <a:rPr lang="en-US" sz="5500" dirty="0" smtClean="0"/>
              <a:t>import java.net.*;</a:t>
            </a:r>
          </a:p>
          <a:p>
            <a:pPr>
              <a:buNone/>
            </a:pPr>
            <a:r>
              <a:rPr lang="en-US" sz="5500" dirty="0" smtClean="0"/>
              <a:t>import java.io.*;</a:t>
            </a:r>
          </a:p>
          <a:p>
            <a:pPr>
              <a:buNone/>
            </a:pPr>
            <a:r>
              <a:rPr lang="en-US" sz="5500" dirty="0" smtClean="0"/>
              <a:t>public class </a:t>
            </a:r>
            <a:r>
              <a:rPr lang="en-US" sz="5500" dirty="0" err="1" smtClean="0"/>
              <a:t>URLDemo</a:t>
            </a:r>
            <a:endParaRPr lang="en-US" sz="5500" dirty="0" smtClean="0"/>
          </a:p>
          <a:p>
            <a:pPr>
              <a:buNone/>
            </a:pPr>
            <a:r>
              <a:rPr lang="en-US" sz="5500" dirty="0" smtClean="0"/>
              <a:t>{</a:t>
            </a:r>
          </a:p>
          <a:p>
            <a:pPr>
              <a:buNone/>
            </a:pPr>
            <a:r>
              <a:rPr lang="en-US" sz="5500" dirty="0" smtClean="0"/>
              <a:t>   public static void main(String [] </a:t>
            </a:r>
            <a:r>
              <a:rPr lang="en-US" sz="5500" dirty="0" err="1" smtClean="0"/>
              <a:t>args</a:t>
            </a:r>
            <a:r>
              <a:rPr lang="en-US" sz="5500" dirty="0" smtClean="0"/>
              <a:t>)</a:t>
            </a:r>
          </a:p>
          <a:p>
            <a:pPr>
              <a:buNone/>
            </a:pPr>
            <a:r>
              <a:rPr lang="en-US" sz="5500" dirty="0" smtClean="0"/>
              <a:t>   {</a:t>
            </a:r>
          </a:p>
          <a:p>
            <a:pPr>
              <a:buNone/>
            </a:pPr>
            <a:r>
              <a:rPr lang="en-US" sz="5500" dirty="0" smtClean="0"/>
              <a:t>      try</a:t>
            </a:r>
          </a:p>
          <a:p>
            <a:pPr>
              <a:buNone/>
            </a:pPr>
            <a:r>
              <a:rPr lang="en-US" sz="5500" dirty="0" smtClean="0"/>
              <a:t>      {</a:t>
            </a:r>
          </a:p>
          <a:p>
            <a:pPr>
              <a:buNone/>
            </a:pPr>
            <a:r>
              <a:rPr lang="en-US" sz="5500" dirty="0" smtClean="0"/>
              <a:t>         URL </a:t>
            </a:r>
            <a:r>
              <a:rPr lang="en-US" sz="5500" dirty="0" err="1" smtClean="0"/>
              <a:t>url</a:t>
            </a:r>
            <a:r>
              <a:rPr lang="en-US" sz="5500" dirty="0" smtClean="0"/>
              <a:t> = new URL("http://www.amrood.com/index.html");</a:t>
            </a:r>
          </a:p>
          <a:p>
            <a:pPr>
              <a:buNone/>
            </a:pPr>
            <a:r>
              <a:rPr lang="en-US" sz="5500" dirty="0" smtClean="0"/>
              <a:t>         </a:t>
            </a:r>
            <a:r>
              <a:rPr lang="en-US" sz="5500" dirty="0" err="1" smtClean="0"/>
              <a:t>System.out.println</a:t>
            </a:r>
            <a:r>
              <a:rPr lang="en-US" sz="5500" dirty="0" smtClean="0"/>
              <a:t>("URL is " + </a:t>
            </a:r>
            <a:r>
              <a:rPr lang="en-US" sz="5500" dirty="0" err="1" smtClean="0"/>
              <a:t>url.toString</a:t>
            </a:r>
            <a:r>
              <a:rPr lang="en-US" sz="5500" dirty="0" smtClean="0"/>
              <a:t>());</a:t>
            </a:r>
          </a:p>
          <a:p>
            <a:pPr>
              <a:buNone/>
            </a:pPr>
            <a:r>
              <a:rPr lang="en-US" sz="5500" dirty="0" smtClean="0"/>
              <a:t>         </a:t>
            </a:r>
            <a:r>
              <a:rPr lang="en-US" sz="5500" dirty="0" err="1" smtClean="0"/>
              <a:t>System.out.println</a:t>
            </a:r>
            <a:r>
              <a:rPr lang="en-US" sz="5500" dirty="0" smtClean="0"/>
              <a:t>("protocol is "  + </a:t>
            </a:r>
            <a:r>
              <a:rPr lang="en-US" sz="5500" dirty="0" err="1" smtClean="0"/>
              <a:t>url.getProtocol</a:t>
            </a:r>
            <a:r>
              <a:rPr lang="en-US" sz="5500" dirty="0" smtClean="0"/>
              <a:t>());</a:t>
            </a:r>
          </a:p>
          <a:p>
            <a:pPr>
              <a:buNone/>
            </a:pPr>
            <a:r>
              <a:rPr lang="en-US" sz="5500" dirty="0" smtClean="0"/>
              <a:t>      </a:t>
            </a:r>
            <a:r>
              <a:rPr lang="en-US" sz="5500" dirty="0" err="1" smtClean="0"/>
              <a:t>System.out.println</a:t>
            </a:r>
            <a:r>
              <a:rPr lang="en-US" sz="5500" dirty="0" smtClean="0"/>
              <a:t>("file name is " + </a:t>
            </a:r>
            <a:r>
              <a:rPr lang="en-US" sz="5500" dirty="0" err="1" smtClean="0"/>
              <a:t>url.getFile</a:t>
            </a:r>
            <a:r>
              <a:rPr lang="en-US" sz="5500" dirty="0" smtClean="0"/>
              <a:t>());</a:t>
            </a:r>
          </a:p>
          <a:p>
            <a:pPr>
              <a:buNone/>
            </a:pPr>
            <a:r>
              <a:rPr lang="en-US" sz="5500" dirty="0" smtClean="0"/>
              <a:t>         </a:t>
            </a:r>
            <a:r>
              <a:rPr lang="en-US" sz="5500" dirty="0" err="1" smtClean="0"/>
              <a:t>System.out.println</a:t>
            </a:r>
            <a:r>
              <a:rPr lang="en-US" sz="5500" dirty="0" smtClean="0"/>
              <a:t>("host is " + </a:t>
            </a:r>
            <a:r>
              <a:rPr lang="en-US" sz="5500" dirty="0" err="1" smtClean="0"/>
              <a:t>url.getHost</a:t>
            </a:r>
            <a:r>
              <a:rPr lang="en-US" sz="5500" dirty="0" smtClean="0"/>
              <a:t>());</a:t>
            </a:r>
          </a:p>
          <a:p>
            <a:pPr>
              <a:buNone/>
            </a:pPr>
            <a:r>
              <a:rPr lang="en-US" sz="5500" dirty="0" smtClean="0"/>
              <a:t>         </a:t>
            </a:r>
            <a:r>
              <a:rPr lang="en-US" sz="5500" dirty="0" err="1" smtClean="0"/>
              <a:t>System.out.println</a:t>
            </a:r>
            <a:r>
              <a:rPr lang="en-US" sz="5500" dirty="0" smtClean="0"/>
              <a:t>("path is " + </a:t>
            </a:r>
            <a:r>
              <a:rPr lang="en-US" sz="5500" dirty="0" err="1" smtClean="0"/>
              <a:t>url.getPath</a:t>
            </a:r>
            <a:r>
              <a:rPr lang="en-US" sz="5500" dirty="0" smtClean="0"/>
              <a:t>());</a:t>
            </a:r>
          </a:p>
          <a:p>
            <a:pPr>
              <a:buNone/>
            </a:pPr>
            <a:r>
              <a:rPr lang="en-US" sz="5500" dirty="0" smtClean="0"/>
              <a:t>         </a:t>
            </a:r>
            <a:r>
              <a:rPr lang="en-US" sz="5500" dirty="0" err="1" smtClean="0"/>
              <a:t>System.out.println</a:t>
            </a:r>
            <a:r>
              <a:rPr lang="en-US" sz="5500" dirty="0" smtClean="0"/>
              <a:t>("port is " + </a:t>
            </a:r>
            <a:r>
              <a:rPr lang="en-US" sz="5500" dirty="0" err="1" smtClean="0"/>
              <a:t>url.getPort</a:t>
            </a:r>
            <a:r>
              <a:rPr lang="en-US" sz="5500" dirty="0" smtClean="0"/>
              <a:t>());</a:t>
            </a:r>
          </a:p>
          <a:p>
            <a:pPr>
              <a:buNone/>
            </a:pPr>
            <a:r>
              <a:rPr lang="en-US" sz="5500" dirty="0" smtClean="0"/>
              <a:t>         </a:t>
            </a:r>
            <a:r>
              <a:rPr lang="en-US" sz="5500" dirty="0" err="1" smtClean="0"/>
              <a:t>System.out.println</a:t>
            </a:r>
            <a:r>
              <a:rPr lang="en-US" sz="5500" dirty="0" smtClean="0"/>
              <a:t>("default port is "+ </a:t>
            </a:r>
            <a:r>
              <a:rPr lang="en-US" sz="5500" dirty="0" err="1" smtClean="0"/>
              <a:t>url.getDefaultPort</a:t>
            </a:r>
            <a:r>
              <a:rPr lang="en-US" sz="5500" dirty="0" smtClean="0"/>
              <a:t>());</a:t>
            </a:r>
          </a:p>
          <a:p>
            <a:pPr>
              <a:buNone/>
            </a:pPr>
            <a:r>
              <a:rPr lang="en-US" sz="5500" dirty="0" smtClean="0"/>
              <a:t>          }catch(</a:t>
            </a:r>
            <a:r>
              <a:rPr lang="en-US" sz="5500" dirty="0" err="1" smtClean="0"/>
              <a:t>IOException</a:t>
            </a:r>
            <a:r>
              <a:rPr lang="en-US" sz="5500" dirty="0" smtClean="0"/>
              <a:t> e)</a:t>
            </a:r>
          </a:p>
          <a:p>
            <a:pPr>
              <a:buNone/>
            </a:pPr>
            <a:r>
              <a:rPr lang="en-US" sz="5500" dirty="0" smtClean="0"/>
              <a:t>    	  {</a:t>
            </a:r>
          </a:p>
          <a:p>
            <a:pPr>
              <a:buNone/>
            </a:pPr>
            <a:r>
              <a:rPr lang="en-US" sz="5500" dirty="0" smtClean="0"/>
              <a:t>         		</a:t>
            </a:r>
            <a:r>
              <a:rPr lang="en-US" sz="5500" dirty="0" err="1" smtClean="0"/>
              <a:t>e.printStackTrace</a:t>
            </a:r>
            <a:r>
              <a:rPr lang="en-US" sz="5500" dirty="0" smtClean="0"/>
              <a:t>();</a:t>
            </a:r>
          </a:p>
          <a:p>
            <a:pPr>
              <a:buNone/>
            </a:pPr>
            <a:r>
              <a:rPr lang="en-US" sz="5500" dirty="0" smtClean="0"/>
              <a:t>            }</a:t>
            </a:r>
          </a:p>
          <a:p>
            <a:pPr>
              <a:buNone/>
            </a:pPr>
            <a:r>
              <a:rPr lang="en-US" sz="5500" dirty="0" smtClean="0"/>
              <a:t>   }</a:t>
            </a:r>
          </a:p>
          <a:p>
            <a:pPr>
              <a:buNone/>
            </a:pPr>
            <a:r>
              <a:rPr lang="en-US" sz="5500" dirty="0" smtClean="0"/>
              <a:t>}</a:t>
            </a:r>
          </a:p>
          <a:p>
            <a:r>
              <a:rPr lang="en-US" dirty="0" smtClean="0"/>
              <a:t>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The Content &amp; Protocol Handler</a:t>
            </a:r>
            <a:endParaRPr lang="en-US" b="1"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b="1" dirty="0" smtClean="0">
                <a:solidFill>
                  <a:srgbClr val="0070C0"/>
                </a:solidFill>
                <a:latin typeface="Times New Roman" pitchFamily="18" charset="0"/>
                <a:cs typeface="Times New Roman" pitchFamily="18" charset="0"/>
              </a:rPr>
              <a:t>Content handlers in Java are the objects that are responsible for parsing the content of a Web page and showing it in the Web browser window, at the client side.</a:t>
            </a:r>
          </a:p>
          <a:p>
            <a:pPr>
              <a:buNone/>
            </a:pPr>
            <a:endParaRPr lang="en-US" b="1" dirty="0" smtClean="0">
              <a:solidFill>
                <a:srgbClr val="0070C0"/>
              </a:solidFill>
              <a:latin typeface="Times New Roman" pitchFamily="18" charset="0"/>
              <a:cs typeface="Times New Roman" pitchFamily="18" charset="0"/>
            </a:endParaRPr>
          </a:p>
          <a:p>
            <a:r>
              <a:rPr lang="en-US" b="1" dirty="0" smtClean="0">
                <a:solidFill>
                  <a:srgbClr val="0070C0"/>
                </a:solidFill>
                <a:latin typeface="Times New Roman" pitchFamily="18" charset="0"/>
                <a:cs typeface="Times New Roman" pitchFamily="18" charset="0"/>
              </a:rPr>
              <a:t>All content handlers extend an abstract class </a:t>
            </a:r>
            <a:r>
              <a:rPr lang="en-US" b="1" dirty="0" err="1" smtClean="0">
                <a:solidFill>
                  <a:srgbClr val="0070C0"/>
                </a:solidFill>
                <a:latin typeface="Times New Roman" pitchFamily="18" charset="0"/>
                <a:cs typeface="Times New Roman" pitchFamily="18" charset="0"/>
              </a:rPr>
              <a:t>java.net.ContentHandler</a:t>
            </a:r>
            <a:r>
              <a:rPr lang="en-US" b="1" dirty="0" smtClean="0">
                <a:solidFill>
                  <a:srgbClr val="0070C0"/>
                </a:solidFill>
                <a:latin typeface="Times New Roman" pitchFamily="18" charset="0"/>
                <a:cs typeface="Times New Roman" pitchFamily="18" charset="0"/>
              </a:rPr>
              <a:t>.</a:t>
            </a:r>
          </a:p>
          <a:p>
            <a:pPr>
              <a:buNone/>
            </a:pPr>
            <a:r>
              <a:rPr lang="en-US" b="1" dirty="0" smtClean="0">
                <a:solidFill>
                  <a:srgbClr val="0070C0"/>
                </a:solidFill>
                <a:latin typeface="Times New Roman" pitchFamily="18" charset="0"/>
                <a:cs typeface="Times New Roman" pitchFamily="18" charset="0"/>
              </a:rPr>
              <a:t> </a:t>
            </a:r>
          </a:p>
          <a:p>
            <a:r>
              <a:rPr lang="en-US" b="1" dirty="0" smtClean="0">
                <a:solidFill>
                  <a:srgbClr val="0070C0"/>
                </a:solidFill>
                <a:latin typeface="Times New Roman" pitchFamily="18" charset="0"/>
                <a:cs typeface="Times New Roman" pitchFamily="18" charset="0"/>
              </a:rPr>
              <a:t>The content handlers are invoked whenever the </a:t>
            </a:r>
            <a:r>
              <a:rPr lang="en-US" b="1" dirty="0" err="1" smtClean="0">
                <a:solidFill>
                  <a:srgbClr val="0070C0"/>
                </a:solidFill>
                <a:latin typeface="Times New Roman" pitchFamily="18" charset="0"/>
                <a:cs typeface="Times New Roman" pitchFamily="18" charset="0"/>
              </a:rPr>
              <a:t>getContent</a:t>
            </a:r>
            <a:r>
              <a:rPr lang="en-US" b="1" dirty="0" smtClean="0">
                <a:solidFill>
                  <a:srgbClr val="0070C0"/>
                </a:solidFill>
                <a:latin typeface="Times New Roman" pitchFamily="18" charset="0"/>
                <a:cs typeface="Times New Roman" pitchFamily="18" charset="0"/>
              </a:rPr>
              <a:t>() method of the </a:t>
            </a:r>
            <a:r>
              <a:rPr lang="en-US" b="1" dirty="0" err="1" smtClean="0">
                <a:solidFill>
                  <a:srgbClr val="0070C0"/>
                </a:solidFill>
                <a:latin typeface="Times New Roman" pitchFamily="18" charset="0"/>
                <a:cs typeface="Times New Roman" pitchFamily="18" charset="0"/>
              </a:rPr>
              <a:t>URLConnection</a:t>
            </a:r>
            <a:r>
              <a:rPr lang="en-US" b="1" dirty="0" smtClean="0">
                <a:solidFill>
                  <a:srgbClr val="0070C0"/>
                </a:solidFill>
                <a:latin typeface="Times New Roman" pitchFamily="18" charset="0"/>
                <a:cs typeface="Times New Roman" pitchFamily="18" charset="0"/>
              </a:rPr>
              <a:t> class is invoked.</a:t>
            </a:r>
          </a:p>
          <a:p>
            <a:pPr>
              <a:buNone/>
            </a:pPr>
            <a:endParaRPr lang="en-US" b="1" dirty="0" smtClean="0">
              <a:solidFill>
                <a:srgbClr val="0070C0"/>
              </a:solidFill>
              <a:latin typeface="Times New Roman" pitchFamily="18" charset="0"/>
              <a:cs typeface="Times New Roman" pitchFamily="18" charset="0"/>
            </a:endParaRPr>
          </a:p>
          <a:p>
            <a:r>
              <a:rPr lang="en-US" b="1" dirty="0" smtClean="0">
                <a:solidFill>
                  <a:srgbClr val="0070C0"/>
                </a:solidFill>
                <a:latin typeface="Times New Roman" pitchFamily="18" charset="0"/>
                <a:cs typeface="Times New Roman" pitchFamily="18" charset="0"/>
              </a:rPr>
              <a:t>The job of the content handler is to read the data provided bye the protocol handler and use the data to construct a well-defined Java object.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b="1" dirty="0" smtClean="0">
                <a:solidFill>
                  <a:srgbClr val="0070C0"/>
                </a:solidFill>
                <a:latin typeface="Times New Roman" pitchFamily="18" charset="0"/>
                <a:cs typeface="Times New Roman" pitchFamily="18" charset="0"/>
              </a:rPr>
              <a:t>The protocol handlers are the objects that are concerned with how the data arrives at an host.</a:t>
            </a:r>
          </a:p>
          <a:p>
            <a:pPr>
              <a:buNone/>
            </a:pPr>
            <a:endParaRPr lang="en-US" sz="2800" b="1" dirty="0" smtClean="0">
              <a:solidFill>
                <a:srgbClr val="0070C0"/>
              </a:solidFill>
              <a:latin typeface="Times New Roman" pitchFamily="18" charset="0"/>
              <a:cs typeface="Times New Roman" pitchFamily="18" charset="0"/>
            </a:endParaRPr>
          </a:p>
          <a:p>
            <a:r>
              <a:rPr lang="en-US" sz="2800" b="1" dirty="0" smtClean="0">
                <a:solidFill>
                  <a:srgbClr val="0070C0"/>
                </a:solidFill>
                <a:latin typeface="Times New Roman" pitchFamily="18" charset="0"/>
                <a:cs typeface="Times New Roman" pitchFamily="18" charset="0"/>
              </a:rPr>
              <a:t>Let’s consider an example of a protocol that delivers an object on the network in a compressed format, then it is the responsibility of the protocol handler to unpack the object prior to providing the object to the content handler.</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solidFill>
                  <a:srgbClr val="0070C0"/>
                </a:solidFill>
              </a:rPr>
              <a:t>The following code snippet shows the construction of an URL object that refers to a JPG image on an FTP archive and an attempt to fetch the content of the JPG file.</a:t>
            </a:r>
          </a:p>
          <a:p>
            <a:pPr>
              <a:buNone/>
            </a:pPr>
            <a:r>
              <a:rPr lang="en-US" b="1" dirty="0" smtClean="0">
                <a:solidFill>
                  <a:srgbClr val="0070C0"/>
                </a:solidFill>
              </a:rPr>
              <a:t>    try</a:t>
            </a:r>
          </a:p>
          <a:p>
            <a:pPr>
              <a:buNone/>
            </a:pPr>
            <a:r>
              <a:rPr lang="en-US" b="1" dirty="0" smtClean="0">
                <a:solidFill>
                  <a:srgbClr val="0070C0"/>
                </a:solidFill>
              </a:rPr>
              <a:t>   {</a:t>
            </a:r>
          </a:p>
          <a:p>
            <a:pPr>
              <a:buNone/>
            </a:pPr>
            <a:r>
              <a:rPr lang="en-US" b="1" dirty="0" smtClean="0">
                <a:solidFill>
                  <a:srgbClr val="0070C0"/>
                </a:solidFill>
              </a:rPr>
              <a:t>      URL </a:t>
            </a:r>
            <a:r>
              <a:rPr lang="en-US" b="1" dirty="0" err="1" smtClean="0">
                <a:solidFill>
                  <a:srgbClr val="0070C0"/>
                </a:solidFill>
              </a:rPr>
              <a:t>myURL</a:t>
            </a:r>
            <a:r>
              <a:rPr lang="en-US" b="1" dirty="0" smtClean="0">
                <a:solidFill>
                  <a:srgbClr val="0070C0"/>
                </a:solidFill>
              </a:rPr>
              <a:t>= new URL(http://kogentindia/emp.jpg);</a:t>
            </a:r>
          </a:p>
          <a:p>
            <a:pPr>
              <a:buNone/>
            </a:pPr>
            <a:r>
              <a:rPr lang="en-US" b="1" dirty="0" smtClean="0">
                <a:solidFill>
                  <a:srgbClr val="0070C0"/>
                </a:solidFill>
              </a:rPr>
              <a:t>     Image </a:t>
            </a:r>
            <a:r>
              <a:rPr lang="en-US" b="1" dirty="0" err="1" smtClean="0">
                <a:solidFill>
                  <a:srgbClr val="0070C0"/>
                </a:solidFill>
              </a:rPr>
              <a:t>myIMG</a:t>
            </a:r>
            <a:r>
              <a:rPr lang="en-US" b="1" dirty="0" smtClean="0">
                <a:solidFill>
                  <a:srgbClr val="0070C0"/>
                </a:solidFill>
              </a:rPr>
              <a:t>= (Image)</a:t>
            </a:r>
            <a:r>
              <a:rPr lang="en-US" b="1" dirty="0" err="1" smtClean="0">
                <a:solidFill>
                  <a:srgbClr val="0070C0"/>
                </a:solidFill>
              </a:rPr>
              <a:t>myURL.getContent</a:t>
            </a:r>
            <a:r>
              <a:rPr lang="en-US" b="1" dirty="0" smtClean="0">
                <a:solidFill>
                  <a:srgbClr val="0070C0"/>
                </a:solidFill>
              </a:rPr>
              <a:t>();</a:t>
            </a:r>
          </a:p>
          <a:p>
            <a:pPr>
              <a:buNone/>
            </a:pPr>
            <a:r>
              <a:rPr lang="en-US" b="1" dirty="0" smtClean="0">
                <a:solidFill>
                  <a:srgbClr val="0070C0"/>
                </a:solidFill>
              </a:rPr>
              <a:t>   }</a:t>
            </a:r>
          </a:p>
          <a:p>
            <a:pPr>
              <a:buNone/>
            </a:pPr>
            <a:r>
              <a:rPr lang="en-US" b="1" dirty="0" smtClean="0">
                <a:solidFill>
                  <a:srgbClr val="0070C0"/>
                </a:solidFill>
              </a:rPr>
              <a:t>   Catch(Exception e)</a:t>
            </a:r>
          </a:p>
          <a:p>
            <a:pPr>
              <a:buNone/>
            </a:pPr>
            <a:r>
              <a:rPr lang="en-US" b="1" dirty="0" smtClean="0">
                <a:solidFill>
                  <a:srgbClr val="0070C0"/>
                </a:solidFill>
              </a:rPr>
              <a:t>   {</a:t>
            </a:r>
          </a:p>
          <a:p>
            <a:pPr>
              <a:buNone/>
            </a:pPr>
            <a:r>
              <a:rPr lang="en-US" b="1" dirty="0" smtClean="0">
                <a:solidFill>
                  <a:srgbClr val="0070C0"/>
                </a:solidFill>
              </a:rPr>
              <a:t>      </a:t>
            </a:r>
            <a:r>
              <a:rPr lang="en-US" b="1" dirty="0" err="1" smtClean="0">
                <a:solidFill>
                  <a:srgbClr val="0070C0"/>
                </a:solidFill>
              </a:rPr>
              <a:t>e.printStactTrace</a:t>
            </a:r>
            <a:r>
              <a:rPr lang="en-US" b="1" dirty="0" smtClean="0">
                <a:solidFill>
                  <a:srgbClr val="0070C0"/>
                </a:solidFill>
              </a:rPr>
              <a:t>();</a:t>
            </a:r>
          </a:p>
          <a:p>
            <a:pPr>
              <a:buNone/>
            </a:pPr>
            <a:r>
              <a:rPr lang="en-US" b="1" dirty="0" smtClean="0">
                <a:solidFill>
                  <a:srgbClr val="0070C0"/>
                </a:solidFill>
              </a:rPr>
              <a:t>   }</a:t>
            </a:r>
            <a:endParaRPr lang="en-US" b="1" dirty="0">
              <a:solidFill>
                <a:srgbClr val="0070C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smtClean="0">
                <a:solidFill>
                  <a:srgbClr val="FF0000"/>
                </a:solidFill>
                <a:latin typeface="Times New Roman" pitchFamily="18" charset="0"/>
                <a:cs typeface="Times New Roman" pitchFamily="18" charset="0"/>
              </a:rPr>
              <a:t>URLConnection</a:t>
            </a:r>
            <a:r>
              <a:rPr lang="en-US" sz="3600" b="1" dirty="0" smtClean="0">
                <a:solidFill>
                  <a:srgbClr val="FF0000"/>
                </a:solidFill>
                <a:latin typeface="Times New Roman" pitchFamily="18" charset="0"/>
                <a:cs typeface="Times New Roman" pitchFamily="18" charset="0"/>
              </a:rPr>
              <a:t> class</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sz="3600" b="1" dirty="0" smtClean="0">
                <a:solidFill>
                  <a:srgbClr val="0070C0"/>
                </a:solidFill>
                <a:latin typeface="Times New Roman" pitchFamily="18" charset="0"/>
                <a:cs typeface="Times New Roman" pitchFamily="18" charset="0"/>
              </a:rPr>
              <a:t>This class is used to connect to a website or resource on a network and get all the details of resource on a website.</a:t>
            </a:r>
          </a:p>
          <a:p>
            <a:pPr>
              <a:buNone/>
            </a:pPr>
            <a:endParaRPr lang="en-US" sz="3600" b="1" dirty="0" smtClean="0">
              <a:solidFill>
                <a:srgbClr val="0070C0"/>
              </a:solidFill>
              <a:latin typeface="Times New Roman" pitchFamily="18" charset="0"/>
              <a:cs typeface="Times New Roman" pitchFamily="18" charset="0"/>
            </a:endParaRPr>
          </a:p>
          <a:p>
            <a:r>
              <a:rPr lang="en-US" sz="3600" b="1" dirty="0" smtClean="0">
                <a:solidFill>
                  <a:srgbClr val="0070C0"/>
                </a:solidFill>
                <a:latin typeface="Times New Roman" pitchFamily="18" charset="0"/>
                <a:cs typeface="Times New Roman" pitchFamily="18" charset="0"/>
              </a:rPr>
              <a:t>Using </a:t>
            </a:r>
            <a:r>
              <a:rPr lang="en-US" sz="3600" b="1" dirty="0" err="1" smtClean="0">
                <a:solidFill>
                  <a:srgbClr val="0070C0"/>
                </a:solidFill>
                <a:latin typeface="Times New Roman" pitchFamily="18" charset="0"/>
                <a:cs typeface="Times New Roman" pitchFamily="18" charset="0"/>
              </a:rPr>
              <a:t>openConnection</a:t>
            </a:r>
            <a:r>
              <a:rPr lang="en-US" sz="3600" b="1" dirty="0" smtClean="0">
                <a:solidFill>
                  <a:srgbClr val="0070C0"/>
                </a:solidFill>
                <a:latin typeface="Times New Roman" pitchFamily="18" charset="0"/>
                <a:cs typeface="Times New Roman" pitchFamily="18" charset="0"/>
              </a:rPr>
              <a:t>() method of the URL Object, contact with the resources on a website is established.</a:t>
            </a:r>
          </a:p>
          <a:p>
            <a:pPr>
              <a:buNone/>
            </a:pPr>
            <a:endParaRPr lang="en-US" sz="3600" b="1" dirty="0" smtClean="0">
              <a:solidFill>
                <a:srgbClr val="0070C0"/>
              </a:solidFill>
              <a:latin typeface="Times New Roman" pitchFamily="18" charset="0"/>
              <a:cs typeface="Times New Roman" pitchFamily="18" charset="0"/>
            </a:endParaRPr>
          </a:p>
          <a:p>
            <a:r>
              <a:rPr lang="en-US" sz="3600" b="1" dirty="0" smtClean="0">
                <a:solidFill>
                  <a:srgbClr val="0070C0"/>
                </a:solidFill>
                <a:latin typeface="Times New Roman" pitchFamily="18" charset="0"/>
                <a:cs typeface="Times New Roman" pitchFamily="18" charset="0"/>
              </a:rPr>
              <a:t>This method returns </a:t>
            </a:r>
            <a:r>
              <a:rPr lang="en-US" sz="3600" b="1" dirty="0" err="1" smtClean="0">
                <a:solidFill>
                  <a:srgbClr val="0070C0"/>
                </a:solidFill>
                <a:latin typeface="Times New Roman" pitchFamily="18" charset="0"/>
                <a:cs typeface="Times New Roman" pitchFamily="18" charset="0"/>
              </a:rPr>
              <a:t>URLConnection</a:t>
            </a:r>
            <a:r>
              <a:rPr lang="en-US" sz="3600" b="1" dirty="0" smtClean="0">
                <a:solidFill>
                  <a:srgbClr val="0070C0"/>
                </a:solidFill>
                <a:latin typeface="Times New Roman" pitchFamily="18" charset="0"/>
                <a:cs typeface="Times New Roman" pitchFamily="18" charset="0"/>
              </a:rPr>
              <a:t> class object.</a:t>
            </a:r>
          </a:p>
          <a:p>
            <a:pPr>
              <a:buNone/>
            </a:pPr>
            <a:r>
              <a:rPr lang="en-US" sz="3600" b="1" dirty="0" smtClean="0">
                <a:solidFill>
                  <a:srgbClr val="0070C0"/>
                </a:solidFill>
                <a:latin typeface="Times New Roman" pitchFamily="18" charset="0"/>
                <a:cs typeface="Times New Roman" pitchFamily="18" charset="0"/>
              </a:rPr>
              <a:t> </a:t>
            </a:r>
          </a:p>
          <a:p>
            <a:r>
              <a:rPr lang="en-US" sz="3600" b="1" dirty="0" smtClean="0">
                <a:solidFill>
                  <a:srgbClr val="0070C0"/>
                </a:solidFill>
                <a:latin typeface="Times New Roman" pitchFamily="18" charset="0"/>
                <a:cs typeface="Times New Roman" pitchFamily="18" charset="0"/>
              </a:rPr>
              <a:t>Then using </a:t>
            </a:r>
            <a:r>
              <a:rPr lang="en-US" sz="3600" b="1" dirty="0" err="1" smtClean="0">
                <a:solidFill>
                  <a:srgbClr val="0070C0"/>
                </a:solidFill>
                <a:latin typeface="Times New Roman" pitchFamily="18" charset="0"/>
                <a:cs typeface="Times New Roman" pitchFamily="18" charset="0"/>
              </a:rPr>
              <a:t>URLConnection</a:t>
            </a:r>
            <a:r>
              <a:rPr lang="en-US" sz="3600" b="1" dirty="0" smtClean="0">
                <a:solidFill>
                  <a:srgbClr val="0070C0"/>
                </a:solidFill>
                <a:latin typeface="Times New Roman" pitchFamily="18" charset="0"/>
                <a:cs typeface="Times New Roman" pitchFamily="18" charset="0"/>
              </a:rPr>
              <a:t> class methods, we can display all the details of the resources on a website and also content of the webpage whose name is given in URL.</a:t>
            </a:r>
          </a:p>
          <a:p>
            <a:pPr>
              <a:buNone/>
            </a:pPr>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It`s not an easy to remember because of so many numbers, they&#10;are often mapped to meaningful names called domain names suc..."/>
          <p:cNvPicPr>
            <a:picLocks noChangeAspect="1" noChangeArrowheads="1"/>
          </p:cNvPicPr>
          <p:nvPr/>
        </p:nvPicPr>
        <p:blipFill>
          <a:blip r:embed="rId2"/>
          <a:srcRect/>
          <a:stretch>
            <a:fillRect/>
          </a:stretch>
        </p:blipFill>
        <p:spPr bwMode="auto">
          <a:xfrm>
            <a:off x="0" y="0"/>
            <a:ext cx="9144000" cy="66294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latin typeface="Times New Roman" pitchFamily="18" charset="0"/>
                <a:cs typeface="Times New Roman" pitchFamily="18" charset="0"/>
              </a:rPr>
              <a:t>URLConnection</a:t>
            </a:r>
            <a:r>
              <a:rPr lang="en-US" b="1" dirty="0" smtClean="0">
                <a:solidFill>
                  <a:srgbClr val="FF0000"/>
                </a:solidFill>
                <a:latin typeface="Times New Roman" pitchFamily="18" charset="0"/>
                <a:cs typeface="Times New Roman" pitchFamily="18" charset="0"/>
              </a:rPr>
              <a:t> class(Cont..)</a:t>
            </a:r>
            <a:endParaRPr lang="en-US" dirty="0"/>
          </a:p>
        </p:txBody>
      </p:sp>
      <p:sp>
        <p:nvSpPr>
          <p:cNvPr id="3" name="Content Placeholder 2"/>
          <p:cNvSpPr>
            <a:spLocks noGrp="1"/>
          </p:cNvSpPr>
          <p:nvPr>
            <p:ph idx="1"/>
          </p:nvPr>
        </p:nvSpPr>
        <p:spPr/>
        <p:txBody>
          <a:bodyPr>
            <a:normAutofit fontScale="70000" lnSpcReduction="20000"/>
          </a:bodyPr>
          <a:lstStyle/>
          <a:p>
            <a:r>
              <a:rPr lang="en-US" sz="3600" b="1" dirty="0" smtClean="0">
                <a:solidFill>
                  <a:srgbClr val="0070C0"/>
                </a:solidFill>
                <a:latin typeface="Times New Roman" pitchFamily="18" charset="0"/>
                <a:cs typeface="Times New Roman" pitchFamily="18" charset="0"/>
              </a:rPr>
              <a:t>     This class contains the following methods</a:t>
            </a:r>
          </a:p>
          <a:p>
            <a:pPr>
              <a:buNone/>
            </a:pPr>
            <a:r>
              <a:rPr lang="en-US" sz="3600" b="1" dirty="0" smtClean="0">
                <a:solidFill>
                  <a:srgbClr val="0070C0"/>
                </a:solidFill>
                <a:latin typeface="Times New Roman" pitchFamily="18" charset="0"/>
                <a:cs typeface="Times New Roman" pitchFamily="18" charset="0"/>
              </a:rPr>
              <a:t> </a:t>
            </a:r>
          </a:p>
          <a:p>
            <a:pPr>
              <a:buNone/>
            </a:pPr>
            <a:r>
              <a:rPr lang="en-US" sz="3600" b="1" dirty="0" smtClean="0">
                <a:solidFill>
                  <a:srgbClr val="0070C0"/>
                </a:solidFill>
                <a:latin typeface="Times New Roman" pitchFamily="18" charset="0"/>
                <a:cs typeface="Times New Roman" pitchFamily="18" charset="0"/>
              </a:rPr>
              <a:t> </a:t>
            </a:r>
          </a:p>
          <a:p>
            <a:pPr>
              <a:buNone/>
            </a:pPr>
            <a:r>
              <a:rPr lang="en-US" sz="3600" b="1" dirty="0" smtClean="0">
                <a:solidFill>
                  <a:srgbClr val="0070C0"/>
                </a:solidFill>
                <a:latin typeface="Times New Roman" pitchFamily="18" charset="0"/>
                <a:cs typeface="Times New Roman" pitchFamily="18" charset="0"/>
              </a:rPr>
              <a:t>	(1) Long </a:t>
            </a:r>
            <a:r>
              <a:rPr lang="en-US" sz="3600" b="1" dirty="0" err="1" smtClean="0">
                <a:solidFill>
                  <a:srgbClr val="0070C0"/>
                </a:solidFill>
                <a:latin typeface="Times New Roman" pitchFamily="18" charset="0"/>
                <a:cs typeface="Times New Roman" pitchFamily="18" charset="0"/>
              </a:rPr>
              <a:t>getDate</a:t>
            </a:r>
            <a:r>
              <a:rPr lang="en-US" sz="3600" b="1" dirty="0" smtClean="0">
                <a:solidFill>
                  <a:srgbClr val="0070C0"/>
                </a:solidFill>
                <a:latin typeface="Times New Roman" pitchFamily="18" charset="0"/>
                <a:cs typeface="Times New Roman" pitchFamily="18" charset="0"/>
              </a:rPr>
              <a:t>();</a:t>
            </a:r>
          </a:p>
          <a:p>
            <a:pPr>
              <a:buNone/>
            </a:pPr>
            <a:r>
              <a:rPr lang="en-US" sz="3600" b="1" dirty="0" smtClean="0">
                <a:solidFill>
                  <a:srgbClr val="0070C0"/>
                </a:solidFill>
                <a:latin typeface="Times New Roman" pitchFamily="18" charset="0"/>
                <a:cs typeface="Times New Roman" pitchFamily="18" charset="0"/>
              </a:rPr>
              <a:t> </a:t>
            </a:r>
          </a:p>
          <a:p>
            <a:pPr>
              <a:buNone/>
            </a:pPr>
            <a:r>
              <a:rPr lang="en-US" sz="3600" b="1" dirty="0" smtClean="0">
                <a:solidFill>
                  <a:srgbClr val="0070C0"/>
                </a:solidFill>
                <a:latin typeface="Times New Roman" pitchFamily="18" charset="0"/>
                <a:cs typeface="Times New Roman" pitchFamily="18" charset="0"/>
              </a:rPr>
              <a:t>  	(2)Long </a:t>
            </a:r>
            <a:r>
              <a:rPr lang="en-US" sz="3600" b="1" dirty="0" err="1" smtClean="0">
                <a:solidFill>
                  <a:srgbClr val="0070C0"/>
                </a:solidFill>
                <a:latin typeface="Times New Roman" pitchFamily="18" charset="0"/>
                <a:cs typeface="Times New Roman" pitchFamily="18" charset="0"/>
              </a:rPr>
              <a:t>getLastModified</a:t>
            </a:r>
            <a:r>
              <a:rPr lang="en-US" sz="3600" b="1" dirty="0" smtClean="0">
                <a:solidFill>
                  <a:srgbClr val="0070C0"/>
                </a:solidFill>
                <a:latin typeface="Times New Roman" pitchFamily="18" charset="0"/>
                <a:cs typeface="Times New Roman" pitchFamily="18" charset="0"/>
              </a:rPr>
              <a:t>();</a:t>
            </a:r>
          </a:p>
          <a:p>
            <a:pPr>
              <a:buNone/>
            </a:pPr>
            <a:r>
              <a:rPr lang="en-US" sz="3600" b="1" dirty="0" smtClean="0">
                <a:solidFill>
                  <a:srgbClr val="0070C0"/>
                </a:solidFill>
                <a:latin typeface="Times New Roman" pitchFamily="18" charset="0"/>
                <a:cs typeface="Times New Roman" pitchFamily="18" charset="0"/>
              </a:rPr>
              <a:t> </a:t>
            </a:r>
          </a:p>
          <a:p>
            <a:pPr>
              <a:buNone/>
            </a:pPr>
            <a:r>
              <a:rPr lang="en-US" sz="3600" b="1" dirty="0" smtClean="0">
                <a:solidFill>
                  <a:srgbClr val="0070C0"/>
                </a:solidFill>
                <a:latin typeface="Times New Roman" pitchFamily="18" charset="0"/>
                <a:cs typeface="Times New Roman" pitchFamily="18" charset="0"/>
              </a:rPr>
              <a:t>  	(3)Long </a:t>
            </a:r>
            <a:r>
              <a:rPr lang="en-US" sz="3600" b="1" dirty="0" err="1" smtClean="0">
                <a:solidFill>
                  <a:srgbClr val="0070C0"/>
                </a:solidFill>
                <a:latin typeface="Times New Roman" pitchFamily="18" charset="0"/>
                <a:cs typeface="Times New Roman" pitchFamily="18" charset="0"/>
              </a:rPr>
              <a:t>getContentLength</a:t>
            </a:r>
            <a:r>
              <a:rPr lang="en-US" sz="3600" b="1" dirty="0" smtClean="0">
                <a:solidFill>
                  <a:srgbClr val="0070C0"/>
                </a:solidFill>
                <a:latin typeface="Times New Roman" pitchFamily="18" charset="0"/>
                <a:cs typeface="Times New Roman" pitchFamily="18" charset="0"/>
              </a:rPr>
              <a:t>();</a:t>
            </a:r>
          </a:p>
          <a:p>
            <a:pPr>
              <a:buNone/>
            </a:pPr>
            <a:r>
              <a:rPr lang="en-US" sz="3600" b="1" dirty="0" smtClean="0">
                <a:solidFill>
                  <a:srgbClr val="0070C0"/>
                </a:solidFill>
                <a:latin typeface="Times New Roman" pitchFamily="18" charset="0"/>
                <a:cs typeface="Times New Roman" pitchFamily="18" charset="0"/>
              </a:rPr>
              <a:t> </a:t>
            </a:r>
          </a:p>
          <a:p>
            <a:pPr>
              <a:buNone/>
            </a:pPr>
            <a:r>
              <a:rPr lang="en-US" sz="3600" b="1" dirty="0" smtClean="0">
                <a:solidFill>
                  <a:srgbClr val="0070C0"/>
                </a:solidFill>
                <a:latin typeface="Times New Roman" pitchFamily="18" charset="0"/>
                <a:cs typeface="Times New Roman" pitchFamily="18" charset="0"/>
              </a:rPr>
              <a:t>     (4)</a:t>
            </a:r>
            <a:r>
              <a:rPr lang="en-US" sz="3600" b="1" dirty="0" err="1" smtClean="0">
                <a:solidFill>
                  <a:srgbClr val="0070C0"/>
                </a:solidFill>
                <a:latin typeface="Times New Roman" pitchFamily="18" charset="0"/>
                <a:cs typeface="Times New Roman" pitchFamily="18" charset="0"/>
              </a:rPr>
              <a:t>InputStream</a:t>
            </a:r>
            <a:r>
              <a:rPr lang="en-US" sz="3600" b="1" dirty="0" smtClean="0">
                <a:solidFill>
                  <a:srgbClr val="0070C0"/>
                </a:solidFill>
                <a:latin typeface="Times New Roman" pitchFamily="18" charset="0"/>
                <a:cs typeface="Times New Roman" pitchFamily="18" charset="0"/>
              </a:rPr>
              <a:t> </a:t>
            </a:r>
            <a:r>
              <a:rPr lang="en-US" sz="3600" b="1" dirty="0" err="1" smtClean="0">
                <a:solidFill>
                  <a:srgbClr val="0070C0"/>
                </a:solidFill>
                <a:latin typeface="Times New Roman" pitchFamily="18" charset="0"/>
                <a:cs typeface="Times New Roman" pitchFamily="18" charset="0"/>
              </a:rPr>
              <a:t>getInputStream</a:t>
            </a:r>
            <a:r>
              <a:rPr lang="en-US" sz="3600" b="1" dirty="0" smtClean="0">
                <a:solidFill>
                  <a:srgbClr val="0070C0"/>
                </a:solidFill>
                <a:latin typeface="Times New Roman" pitchFamily="18" charset="0"/>
                <a:cs typeface="Times New Roman" pitchFamily="18" charset="0"/>
              </a:rPr>
              <a:t>();</a:t>
            </a:r>
          </a:p>
          <a:p>
            <a:pPr>
              <a:buNone/>
            </a:pPr>
            <a:r>
              <a:rPr lang="en-US" dirty="0" smtClean="0"/>
              <a:t>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457200" y="457200"/>
            <a:ext cx="4419600" cy="5668963"/>
          </a:xfrm>
        </p:spPr>
        <p:txBody>
          <a:bodyPr>
            <a:normAutofit fontScale="55000" lnSpcReduction="20000"/>
          </a:bodyPr>
          <a:lstStyle/>
          <a:p>
            <a:pPr>
              <a:buNone/>
            </a:pPr>
            <a:r>
              <a:rPr lang="en-US" dirty="0" smtClean="0"/>
              <a:t>import java.net.*; </a:t>
            </a:r>
          </a:p>
          <a:p>
            <a:pPr>
              <a:buNone/>
            </a:pPr>
            <a:r>
              <a:rPr lang="en-US" dirty="0" smtClean="0"/>
              <a:t>import java.io.*; </a:t>
            </a:r>
          </a:p>
          <a:p>
            <a:pPr>
              <a:buNone/>
            </a:pPr>
            <a:r>
              <a:rPr lang="en-US" dirty="0" smtClean="0"/>
              <a:t>import </a:t>
            </a:r>
            <a:r>
              <a:rPr lang="en-US" dirty="0" err="1" smtClean="0"/>
              <a:t>java.util.Date</a:t>
            </a:r>
            <a:r>
              <a:rPr lang="en-US" dirty="0" smtClean="0"/>
              <a:t>; </a:t>
            </a:r>
          </a:p>
          <a:p>
            <a:pPr>
              <a:buNone/>
            </a:pPr>
            <a:r>
              <a:rPr lang="en-US" dirty="0" smtClean="0"/>
              <a:t>class </a:t>
            </a:r>
            <a:r>
              <a:rPr lang="en-US" dirty="0" err="1" smtClean="0"/>
              <a:t>UCDemo</a:t>
            </a:r>
            <a:r>
              <a:rPr lang="en-US" dirty="0" smtClean="0"/>
              <a:t> </a:t>
            </a:r>
          </a:p>
          <a:p>
            <a:pPr>
              <a:buNone/>
            </a:pPr>
            <a:r>
              <a:rPr lang="en-US" dirty="0" smtClean="0"/>
              <a:t>{ </a:t>
            </a:r>
          </a:p>
          <a:p>
            <a:pPr>
              <a:buNone/>
            </a:pPr>
            <a:r>
              <a:rPr lang="en-US" dirty="0" smtClean="0"/>
              <a:t>public static void main(String </a:t>
            </a:r>
            <a:r>
              <a:rPr lang="en-US" dirty="0" err="1" smtClean="0"/>
              <a:t>args</a:t>
            </a:r>
            <a:r>
              <a:rPr lang="en-US" dirty="0" smtClean="0"/>
              <a:t>[]) throws Exception { </a:t>
            </a:r>
          </a:p>
          <a:p>
            <a:pPr>
              <a:buNone/>
            </a:pPr>
            <a:r>
              <a:rPr lang="en-US" dirty="0" err="1" smtClean="0"/>
              <a:t>Int</a:t>
            </a:r>
            <a:r>
              <a:rPr lang="en-US" dirty="0" smtClean="0"/>
              <a:t> c; </a:t>
            </a:r>
          </a:p>
          <a:p>
            <a:pPr>
              <a:buNone/>
            </a:pPr>
            <a:r>
              <a:rPr lang="en-US" dirty="0" smtClean="0"/>
              <a:t>URL hp = new URL("http://www.pu. </a:t>
            </a:r>
            <a:r>
              <a:rPr lang="en-US" dirty="0" err="1" smtClean="0"/>
              <a:t>ac.in</a:t>
            </a:r>
            <a:r>
              <a:rPr lang="en-US" dirty="0" smtClean="0"/>
              <a:t>/index.php"); </a:t>
            </a:r>
          </a:p>
          <a:p>
            <a:pPr>
              <a:buNone/>
            </a:pPr>
            <a:r>
              <a:rPr lang="en-US" dirty="0" err="1" smtClean="0"/>
              <a:t>URLConnection</a:t>
            </a:r>
            <a:r>
              <a:rPr lang="en-US" dirty="0" smtClean="0"/>
              <a:t> </a:t>
            </a:r>
            <a:r>
              <a:rPr lang="en-US" dirty="0" err="1" smtClean="0"/>
              <a:t>hpCon</a:t>
            </a:r>
            <a:r>
              <a:rPr lang="en-US" dirty="0" smtClean="0"/>
              <a:t> = </a:t>
            </a:r>
            <a:r>
              <a:rPr lang="en-US" dirty="0" err="1" smtClean="0"/>
              <a:t>hp.openConnection</a:t>
            </a:r>
            <a:r>
              <a:rPr lang="en-US" dirty="0" smtClean="0"/>
              <a:t>(); </a:t>
            </a:r>
          </a:p>
          <a:p>
            <a:pPr>
              <a:buNone/>
            </a:pPr>
            <a:r>
              <a:rPr lang="en-US" dirty="0" smtClean="0"/>
              <a:t> </a:t>
            </a:r>
          </a:p>
          <a:p>
            <a:pPr>
              <a:buNone/>
            </a:pPr>
            <a:r>
              <a:rPr lang="en-US" dirty="0" err="1" smtClean="0"/>
              <a:t>System.out.println</a:t>
            </a:r>
            <a:r>
              <a:rPr lang="en-US" dirty="0" smtClean="0"/>
              <a:t>("Date: " + new Date(</a:t>
            </a:r>
            <a:r>
              <a:rPr lang="en-US" dirty="0" err="1" smtClean="0"/>
              <a:t>hpCon.getDate</a:t>
            </a:r>
            <a:r>
              <a:rPr lang="en-US" dirty="0" smtClean="0"/>
              <a:t>())); </a:t>
            </a:r>
          </a:p>
          <a:p>
            <a:pPr>
              <a:buNone/>
            </a:pPr>
            <a:endParaRPr lang="en-US" dirty="0" smtClean="0"/>
          </a:p>
          <a:p>
            <a:pPr>
              <a:buNone/>
            </a:pPr>
            <a:r>
              <a:rPr lang="en-US" dirty="0" err="1" smtClean="0"/>
              <a:t>System.out.println</a:t>
            </a:r>
            <a:r>
              <a:rPr lang="en-US" dirty="0" smtClean="0"/>
              <a:t>("Content-Type: " + </a:t>
            </a:r>
            <a:r>
              <a:rPr lang="en-US" dirty="0" err="1" smtClean="0"/>
              <a:t>hpCon.getContentType</a:t>
            </a:r>
            <a:r>
              <a:rPr lang="en-US" dirty="0" smtClean="0"/>
              <a:t>()); </a:t>
            </a:r>
          </a:p>
          <a:p>
            <a:pPr>
              <a:buNone/>
            </a:pPr>
            <a:endParaRPr lang="en-US" dirty="0" smtClean="0"/>
          </a:p>
          <a:p>
            <a:pPr>
              <a:buNone/>
            </a:pPr>
            <a:r>
              <a:rPr lang="en-US" dirty="0" err="1" smtClean="0"/>
              <a:t>System.out.println</a:t>
            </a:r>
            <a:r>
              <a:rPr lang="en-US" dirty="0" smtClean="0"/>
              <a:t>("Expires: " + </a:t>
            </a:r>
            <a:r>
              <a:rPr lang="en-US" dirty="0" err="1" smtClean="0"/>
              <a:t>hpCon.getExpiration</a:t>
            </a:r>
            <a:r>
              <a:rPr lang="en-US" dirty="0" smtClean="0"/>
              <a:t>()); </a:t>
            </a:r>
          </a:p>
          <a:p>
            <a:pPr>
              <a:buNone/>
            </a:pPr>
            <a:endParaRPr lang="en-US" dirty="0" smtClean="0"/>
          </a:p>
          <a:p>
            <a:pPr>
              <a:buNone/>
            </a:pPr>
            <a:r>
              <a:rPr lang="en-US" dirty="0" err="1" smtClean="0"/>
              <a:t>System.out.println</a:t>
            </a:r>
            <a:r>
              <a:rPr lang="en-US" dirty="0" smtClean="0"/>
              <a:t>("Last-Modified: " + </a:t>
            </a:r>
          </a:p>
          <a:p>
            <a:pPr>
              <a:buNone/>
            </a:pPr>
            <a:r>
              <a:rPr lang="en-US" dirty="0" smtClean="0"/>
              <a:t>new Date(</a:t>
            </a:r>
            <a:r>
              <a:rPr lang="en-US" dirty="0" err="1" smtClean="0"/>
              <a:t>hpCon.getLastModified</a:t>
            </a:r>
            <a:r>
              <a:rPr lang="en-US" dirty="0" smtClean="0"/>
              <a:t>())); </a:t>
            </a:r>
          </a:p>
          <a:p>
            <a:pPr>
              <a:buNone/>
            </a:pPr>
            <a:r>
              <a:rPr lang="en-US" dirty="0" err="1" smtClean="0"/>
              <a:t>int</a:t>
            </a:r>
            <a:r>
              <a:rPr lang="en-US" dirty="0" smtClean="0"/>
              <a:t> </a:t>
            </a:r>
            <a:r>
              <a:rPr lang="en-US" dirty="0" err="1" smtClean="0"/>
              <a:t>len</a:t>
            </a:r>
            <a:r>
              <a:rPr lang="en-US" dirty="0" smtClean="0"/>
              <a:t> = </a:t>
            </a:r>
            <a:r>
              <a:rPr lang="en-US" dirty="0" err="1" smtClean="0"/>
              <a:t>hpCon.getContentLength</a:t>
            </a:r>
            <a:r>
              <a:rPr lang="en-US" dirty="0" smtClean="0"/>
              <a:t>(); </a:t>
            </a:r>
          </a:p>
          <a:p>
            <a:pPr>
              <a:buNone/>
            </a:pPr>
            <a:r>
              <a:rPr lang="en-US" dirty="0" err="1" smtClean="0"/>
              <a:t>System.out.println</a:t>
            </a:r>
            <a:r>
              <a:rPr lang="en-US" dirty="0" smtClean="0"/>
              <a:t>("Content-Length: " + </a:t>
            </a:r>
            <a:r>
              <a:rPr lang="en-US" dirty="0" err="1" smtClean="0"/>
              <a:t>len</a:t>
            </a:r>
            <a:r>
              <a:rPr lang="en-US" dirty="0" smtClean="0"/>
              <a:t>);</a:t>
            </a:r>
          </a:p>
          <a:p>
            <a:pPr>
              <a:buNone/>
            </a:pPr>
            <a:r>
              <a:rPr lang="en-US" dirty="0" smtClean="0"/>
              <a:t> </a:t>
            </a:r>
          </a:p>
        </p:txBody>
      </p:sp>
      <p:sp>
        <p:nvSpPr>
          <p:cNvPr id="5" name="Content Placeholder 4"/>
          <p:cNvSpPr>
            <a:spLocks noGrp="1"/>
          </p:cNvSpPr>
          <p:nvPr>
            <p:ph sz="half" idx="2"/>
          </p:nvPr>
        </p:nvSpPr>
        <p:spPr>
          <a:xfrm>
            <a:off x="4953000" y="304800"/>
            <a:ext cx="4191000" cy="5745163"/>
          </a:xfrm>
        </p:spPr>
        <p:txBody>
          <a:bodyPr>
            <a:normAutofit fontScale="55000" lnSpcReduction="20000"/>
          </a:bodyPr>
          <a:lstStyle/>
          <a:p>
            <a:pPr>
              <a:buNone/>
            </a:pPr>
            <a:r>
              <a:rPr lang="en-US" dirty="0" smtClean="0"/>
              <a:t>if (</a:t>
            </a:r>
            <a:r>
              <a:rPr lang="en-US" dirty="0" err="1" smtClean="0"/>
              <a:t>len</a:t>
            </a:r>
            <a:r>
              <a:rPr lang="en-US" dirty="0" smtClean="0"/>
              <a:t> == 0) </a:t>
            </a:r>
          </a:p>
          <a:p>
            <a:pPr>
              <a:buNone/>
            </a:pPr>
            <a:r>
              <a:rPr lang="en-US" dirty="0" smtClean="0"/>
              <a:t>{ </a:t>
            </a:r>
          </a:p>
          <a:p>
            <a:pPr>
              <a:buNone/>
            </a:pPr>
            <a:r>
              <a:rPr lang="en-US" dirty="0" err="1" smtClean="0"/>
              <a:t>System.out.println</a:t>
            </a:r>
            <a:r>
              <a:rPr lang="en-US" dirty="0" smtClean="0"/>
              <a:t>("=== Content ==="); </a:t>
            </a:r>
          </a:p>
          <a:p>
            <a:pPr>
              <a:buNone/>
            </a:pPr>
            <a:r>
              <a:rPr lang="en-US" dirty="0" err="1" smtClean="0"/>
              <a:t>InputStream</a:t>
            </a:r>
            <a:r>
              <a:rPr lang="en-US" dirty="0" smtClean="0"/>
              <a:t> input = </a:t>
            </a:r>
            <a:r>
              <a:rPr lang="en-US" dirty="0" err="1" smtClean="0"/>
              <a:t>hpCon.getInputStream</a:t>
            </a:r>
            <a:r>
              <a:rPr lang="en-US" dirty="0" smtClean="0"/>
              <a:t>(); </a:t>
            </a:r>
          </a:p>
          <a:p>
            <a:pPr>
              <a:buNone/>
            </a:pPr>
            <a:r>
              <a:rPr lang="en-US" dirty="0" err="1" smtClean="0"/>
              <a:t>int</a:t>
            </a:r>
            <a:r>
              <a:rPr lang="en-US" dirty="0" smtClean="0"/>
              <a:t> </a:t>
            </a:r>
            <a:r>
              <a:rPr lang="en-US" dirty="0" err="1" smtClean="0"/>
              <a:t>i</a:t>
            </a:r>
            <a:r>
              <a:rPr lang="en-US" dirty="0" smtClean="0"/>
              <a:t> = </a:t>
            </a:r>
            <a:r>
              <a:rPr lang="en-US" dirty="0" err="1" smtClean="0"/>
              <a:t>len</a:t>
            </a:r>
            <a:r>
              <a:rPr lang="en-US" dirty="0" smtClean="0"/>
              <a:t>; </a:t>
            </a:r>
          </a:p>
          <a:p>
            <a:pPr>
              <a:buNone/>
            </a:pPr>
            <a:r>
              <a:rPr lang="en-US" dirty="0" smtClean="0"/>
              <a:t>while ((c = input .read()) != -1) { </a:t>
            </a:r>
          </a:p>
          <a:p>
            <a:pPr>
              <a:buNone/>
            </a:pPr>
            <a:r>
              <a:rPr lang="en-US" dirty="0" err="1" smtClean="0"/>
              <a:t>System.out.print</a:t>
            </a:r>
            <a:r>
              <a:rPr lang="en-US" dirty="0" smtClean="0"/>
              <a:t>((char) c); </a:t>
            </a:r>
          </a:p>
          <a:p>
            <a:pPr>
              <a:buNone/>
            </a:pPr>
            <a:r>
              <a:rPr lang="en-US" dirty="0" smtClean="0"/>
              <a:t>} </a:t>
            </a:r>
          </a:p>
          <a:p>
            <a:pPr>
              <a:buNone/>
            </a:pPr>
            <a:r>
              <a:rPr lang="en-US" dirty="0" err="1" smtClean="0"/>
              <a:t>input.close</a:t>
            </a:r>
            <a:r>
              <a:rPr lang="en-US" dirty="0" smtClean="0"/>
              <a:t>(); </a:t>
            </a:r>
          </a:p>
          <a:p>
            <a:pPr>
              <a:buNone/>
            </a:pPr>
            <a:r>
              <a:rPr lang="en-US" dirty="0" smtClean="0"/>
              <a:t>} else { </a:t>
            </a:r>
          </a:p>
          <a:p>
            <a:pPr>
              <a:buNone/>
            </a:pPr>
            <a:r>
              <a:rPr lang="en-US" dirty="0" err="1" smtClean="0"/>
              <a:t>System.out.println</a:t>
            </a:r>
            <a:r>
              <a:rPr lang="en-US" dirty="0" smtClean="0"/>
              <a:t>("No Content Available"); </a:t>
            </a:r>
          </a:p>
          <a:p>
            <a:pPr>
              <a:buNone/>
            </a:pPr>
            <a:r>
              <a:rPr lang="en-US" dirty="0" smtClean="0"/>
              <a:t>} </a:t>
            </a:r>
          </a:p>
          <a:p>
            <a:pPr>
              <a:buNone/>
            </a:pPr>
            <a:r>
              <a:rPr lang="en-US" dirty="0" smtClean="0"/>
              <a:t>} </a:t>
            </a:r>
          </a:p>
          <a:p>
            <a:pPr>
              <a:buNone/>
            </a:pPr>
            <a:r>
              <a:rPr lang="en-US" dirty="0" smtClean="0"/>
              <a:t>}</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The Higher-level protocol used in with the IP are TCP (Transmission&#10;Control Protocol) and UDP (User Datagram Protocol).&#10;Th..."/>
          <p:cNvPicPr>
            <a:picLocks noChangeAspect="1" noChangeArrowheads="1"/>
          </p:cNvPicPr>
          <p:nvPr/>
        </p:nvPicPr>
        <p:blipFill>
          <a:blip r:embed="rId2"/>
          <a:srcRect/>
          <a:stretch>
            <a:fillRect/>
          </a:stretch>
        </p:blipFill>
        <p:spPr bwMode="auto">
          <a:xfrm>
            <a:off x="0" y="0"/>
            <a:ext cx="8763000" cy="6400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latin typeface="Arial Black" pitchFamily="34" charset="0"/>
              </a:rPr>
              <a:t>Java.net package</a:t>
            </a:r>
            <a:endParaRPr lang="en-US" dirty="0">
              <a:solidFill>
                <a:srgbClr val="FF0000"/>
              </a:solidFill>
              <a:latin typeface="Arial Black" pitchFamily="3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Purpose</a:t>
            </a:r>
            <a:endParaRPr lang="en-US" u="sng"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0070C0"/>
                </a:solidFill>
              </a:rPr>
              <a:t>This package is for providing the useful classes &amp; interfaces for Networking application which are used in sockets &amp; URL.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TotalTime>
  <Words>1745</Words>
  <Application>Microsoft Office PowerPoint</Application>
  <PresentationFormat>On-screen Show (4:3)</PresentationFormat>
  <Paragraphs>331</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Arial Black</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Java.net package</vt:lpstr>
      <vt:lpstr>Purpose</vt:lpstr>
      <vt:lpstr>Interfaces of the java.net package</vt:lpstr>
      <vt:lpstr>Classes of java.net package</vt:lpstr>
      <vt:lpstr>Classes of java.net package</vt:lpstr>
      <vt:lpstr>Classes of java.net package</vt:lpstr>
      <vt:lpstr>PowerPoint Presentation</vt:lpstr>
      <vt:lpstr>InetAddress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Networking application using TCP/IP socket</vt:lpstr>
      <vt:lpstr>PowerPoint Presentation</vt:lpstr>
      <vt:lpstr>PowerPoint Presentation</vt:lpstr>
      <vt:lpstr>Creating Networking application using TCP/IP socket</vt:lpstr>
      <vt:lpstr>Creating  Networking application using TCP/IP socket</vt:lpstr>
      <vt:lpstr>Creating Two-Way Networking application using TCP/IP socket</vt:lpstr>
      <vt:lpstr>Creating Two-Way Networking application using TCP/IP socket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DatagramSocket &amp; DatagramPacket</vt:lpstr>
      <vt:lpstr>DatagramSocket &amp; DatagramPacket(Cont..)</vt:lpstr>
      <vt:lpstr>DatagramSocket &amp; DatagramPacket(Cont..)</vt:lpstr>
      <vt:lpstr>DatagramSocket &amp; DatagramPacket(Cont..)</vt:lpstr>
      <vt:lpstr>URL (Uniform Resource Locator)</vt:lpstr>
      <vt:lpstr>URL (Uniform Resource Locator)(cont…)</vt:lpstr>
      <vt:lpstr>URL (Uniform Resource Locator)(Cont..) </vt:lpstr>
      <vt:lpstr>PowerPoint Presentation</vt:lpstr>
      <vt:lpstr>The Content &amp; Protocol Handler</vt:lpstr>
      <vt:lpstr>PowerPoint Presentation</vt:lpstr>
      <vt:lpstr>PowerPoint Presentation</vt:lpstr>
      <vt:lpstr>URLConnection class</vt:lpstr>
      <vt:lpstr>URLConnection class(Cont..)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DKS</cp:lastModifiedBy>
  <cp:revision>28</cp:revision>
  <dcterms:created xsi:type="dcterms:W3CDTF">2015-12-28T06:02:50Z</dcterms:created>
  <dcterms:modified xsi:type="dcterms:W3CDTF">2020-01-08T17:46:15Z</dcterms:modified>
</cp:coreProperties>
</file>