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9" r:id="rId9"/>
    <p:sldId id="26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B18D-F005-4BDD-A9E8-5C91F4586E3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5572-8DE3-4C45-BA8E-5B9F89BE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80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B18D-F005-4BDD-A9E8-5C91F4586E3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5572-8DE3-4C45-BA8E-5B9F89BE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8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B18D-F005-4BDD-A9E8-5C91F4586E3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5572-8DE3-4C45-BA8E-5B9F89BE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9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B18D-F005-4BDD-A9E8-5C91F4586E3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5572-8DE3-4C45-BA8E-5B9F89BE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4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B18D-F005-4BDD-A9E8-5C91F4586E3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5572-8DE3-4C45-BA8E-5B9F89BE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97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B18D-F005-4BDD-A9E8-5C91F4586E3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5572-8DE3-4C45-BA8E-5B9F89BE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5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B18D-F005-4BDD-A9E8-5C91F4586E3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5572-8DE3-4C45-BA8E-5B9F89BE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B18D-F005-4BDD-A9E8-5C91F4586E3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5572-8DE3-4C45-BA8E-5B9F89BE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30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B18D-F005-4BDD-A9E8-5C91F4586E3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5572-8DE3-4C45-BA8E-5B9F89BE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8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B18D-F005-4BDD-A9E8-5C91F4586E3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495572-8DE3-4C45-BA8E-5B9F89BE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7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B18D-F005-4BDD-A9E8-5C91F4586E3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5572-8DE3-4C45-BA8E-5B9F89BE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0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B18D-F005-4BDD-A9E8-5C91F4586E3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5572-8DE3-4C45-BA8E-5B9F89BE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3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B18D-F005-4BDD-A9E8-5C91F4586E3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5572-8DE3-4C45-BA8E-5B9F89BE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1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B18D-F005-4BDD-A9E8-5C91F4586E3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5572-8DE3-4C45-BA8E-5B9F89BE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7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B18D-F005-4BDD-A9E8-5C91F4586E3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5572-8DE3-4C45-BA8E-5B9F89BE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1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B18D-F005-4BDD-A9E8-5C91F4586E3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5572-8DE3-4C45-BA8E-5B9F89BE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65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B18D-F005-4BDD-A9E8-5C91F4586E3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5572-8DE3-4C45-BA8E-5B9F89BE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2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3BB18D-F005-4BDD-A9E8-5C91F4586E3A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495572-8DE3-4C45-BA8E-5B9F89BE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8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IS THE CPI BEST MEASURE OF INFLATION?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174929"/>
            <a:ext cx="5181600" cy="428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3" y="0"/>
            <a:ext cx="10018713" cy="1752599"/>
          </a:xfrm>
        </p:spPr>
        <p:txBody>
          <a:bodyPr/>
          <a:lstStyle/>
          <a:p>
            <a:r>
              <a:rPr lang="en-US" dirty="0" smtClean="0"/>
              <a:t>Maximum Power Point Controller(MPPT)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794" y="1139855"/>
            <a:ext cx="10018713" cy="48838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</a:t>
            </a:r>
            <a:r>
              <a:rPr lang="en-US" dirty="0"/>
              <a:t>N</a:t>
            </a:r>
            <a:r>
              <a:rPr lang="en-US" dirty="0" smtClean="0"/>
              <a:t>O                               </a:t>
            </a:r>
            <a:r>
              <a:rPr lang="en-US" dirty="0"/>
              <a:t>Y</a:t>
            </a:r>
            <a:r>
              <a:rPr lang="en-US" dirty="0" smtClean="0"/>
              <a:t>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No            </a:t>
            </a:r>
            <a:r>
              <a:rPr lang="en-US" dirty="0" smtClean="0"/>
              <a:t>Yes                                </a:t>
            </a:r>
            <a:r>
              <a:rPr lang="en-US" dirty="0" smtClean="0"/>
              <a:t>No         </a:t>
            </a:r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74806" y="1266527"/>
            <a:ext cx="1053896" cy="3132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Measure </a:t>
            </a:r>
          </a:p>
          <a:p>
            <a:pPr algn="ctr"/>
            <a:r>
              <a:rPr lang="en-US" sz="1100" dirty="0" smtClean="0"/>
              <a:t>V(k).I(</a:t>
            </a:r>
            <a:r>
              <a:rPr lang="en-US" sz="1100" dirty="0" err="1" smtClean="0"/>
              <a:t>Ik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5778632" y="1819373"/>
            <a:ext cx="1150070" cy="3110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Calculate P(K)</a:t>
            </a:r>
            <a:endParaRPr lang="en-US" sz="1100" dirty="0"/>
          </a:p>
        </p:txBody>
      </p:sp>
      <p:sp>
        <p:nvSpPr>
          <p:cNvPr id="6" name="Flowchart: Decision 5"/>
          <p:cNvSpPr/>
          <p:nvPr/>
        </p:nvSpPr>
        <p:spPr>
          <a:xfrm>
            <a:off x="5553977" y="2335180"/>
            <a:ext cx="1705901" cy="1070729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P(k)&gt;p(k-1)</a:t>
            </a:r>
            <a:endParaRPr lang="en-US" sz="1100" dirty="0"/>
          </a:p>
        </p:txBody>
      </p:sp>
      <p:sp>
        <p:nvSpPr>
          <p:cNvPr id="8" name="Flowchart: Decision 7"/>
          <p:cNvSpPr/>
          <p:nvPr/>
        </p:nvSpPr>
        <p:spPr>
          <a:xfrm>
            <a:off x="3921210" y="3888162"/>
            <a:ext cx="1681913" cy="978229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V(k)&gt;V(k-1</a:t>
            </a:r>
            <a:r>
              <a:rPr lang="en-US" sz="1100" dirty="0"/>
              <a:t>)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7296205" y="3888162"/>
            <a:ext cx="1691276" cy="870404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V(k)&gt;V(k-1)</a:t>
            </a:r>
            <a:endParaRPr lang="en-US" sz="1100" dirty="0"/>
          </a:p>
        </p:txBody>
      </p:sp>
      <p:sp>
        <p:nvSpPr>
          <p:cNvPr id="10" name="Flowchart: Terminator 9"/>
          <p:cNvSpPr/>
          <p:nvPr/>
        </p:nvSpPr>
        <p:spPr>
          <a:xfrm>
            <a:off x="3480393" y="5306684"/>
            <a:ext cx="1034851" cy="273377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Vref=Vref+c</a:t>
            </a:r>
            <a:endParaRPr lang="en-US" sz="1100" dirty="0"/>
          </a:p>
        </p:txBody>
      </p:sp>
      <p:sp>
        <p:nvSpPr>
          <p:cNvPr id="11" name="Flowchart: Terminator 10"/>
          <p:cNvSpPr/>
          <p:nvPr/>
        </p:nvSpPr>
        <p:spPr>
          <a:xfrm>
            <a:off x="4909079" y="5306684"/>
            <a:ext cx="1026454" cy="273377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Vref=</a:t>
            </a:r>
            <a:r>
              <a:rPr lang="en-US" sz="1100" dirty="0" err="1"/>
              <a:t>Vref+c</a:t>
            </a:r>
            <a:endParaRPr lang="en-US" sz="1100" dirty="0"/>
          </a:p>
        </p:txBody>
      </p:sp>
      <p:sp>
        <p:nvSpPr>
          <p:cNvPr id="12" name="Flowchart: Terminator 11"/>
          <p:cNvSpPr/>
          <p:nvPr/>
        </p:nvSpPr>
        <p:spPr>
          <a:xfrm>
            <a:off x="6972615" y="5329668"/>
            <a:ext cx="1009829" cy="273377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Vref=Vref-c</a:t>
            </a:r>
            <a:endParaRPr lang="en-US" sz="1100" dirty="0"/>
          </a:p>
        </p:txBody>
      </p:sp>
      <p:sp>
        <p:nvSpPr>
          <p:cNvPr id="13" name="Flowchart: Terminator 12"/>
          <p:cNvSpPr/>
          <p:nvPr/>
        </p:nvSpPr>
        <p:spPr>
          <a:xfrm>
            <a:off x="8387612" y="5328273"/>
            <a:ext cx="999240" cy="273377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Vref=</a:t>
            </a:r>
            <a:r>
              <a:rPr lang="en-US" sz="1100" dirty="0" err="1"/>
              <a:t>Vref+c</a:t>
            </a:r>
            <a:endParaRPr lang="en-US" sz="1100" dirty="0"/>
          </a:p>
        </p:txBody>
      </p:sp>
      <p:sp>
        <p:nvSpPr>
          <p:cNvPr id="15" name="Down Arrow 14"/>
          <p:cNvSpPr/>
          <p:nvPr/>
        </p:nvSpPr>
        <p:spPr>
          <a:xfrm>
            <a:off x="6364508" y="2130456"/>
            <a:ext cx="84841" cy="239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344239" y="1579775"/>
            <a:ext cx="84841" cy="239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/>
          <p:cNvSpPr/>
          <p:nvPr/>
        </p:nvSpPr>
        <p:spPr>
          <a:xfrm flipH="1" flipV="1">
            <a:off x="4732606" y="3654449"/>
            <a:ext cx="1696473" cy="23371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flipV="1">
            <a:off x="6353667" y="3406846"/>
            <a:ext cx="84841" cy="2611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>
          <a:xfrm flipV="1">
            <a:off x="6449349" y="3654449"/>
            <a:ext cx="1693713" cy="20934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 Arrow 21"/>
          <p:cNvSpPr/>
          <p:nvPr/>
        </p:nvSpPr>
        <p:spPr>
          <a:xfrm rot="5400000">
            <a:off x="8433701" y="4758773"/>
            <a:ext cx="172125" cy="75584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8086624" y="4758577"/>
            <a:ext cx="112874" cy="306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-Up Arrow 26"/>
          <p:cNvSpPr/>
          <p:nvPr/>
        </p:nvSpPr>
        <p:spPr>
          <a:xfrm flipH="1" flipV="1">
            <a:off x="7407686" y="5048178"/>
            <a:ext cx="720325" cy="1745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732606" y="4866391"/>
            <a:ext cx="78291" cy="233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flipV="1">
            <a:off x="4771750" y="5065372"/>
            <a:ext cx="682117" cy="16629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/>
          <p:cNvSpPr/>
          <p:nvPr/>
        </p:nvSpPr>
        <p:spPr>
          <a:xfrm flipH="1" flipV="1">
            <a:off x="3921210" y="5065372"/>
            <a:ext cx="830967" cy="15738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3867125" y="5584370"/>
            <a:ext cx="129658" cy="300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5345700" y="5584370"/>
            <a:ext cx="130505" cy="300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7401600" y="5632901"/>
            <a:ext cx="131782" cy="251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8808534" y="5623240"/>
            <a:ext cx="126146" cy="270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3397971" y="5907540"/>
            <a:ext cx="606080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6429079" y="5907540"/>
            <a:ext cx="159008" cy="316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Terminator 30"/>
          <p:cNvSpPr/>
          <p:nvPr/>
        </p:nvSpPr>
        <p:spPr>
          <a:xfrm>
            <a:off x="5980512" y="6227717"/>
            <a:ext cx="1056142" cy="275422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P(k-1)=p(k)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421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Up Arrow 3"/>
          <p:cNvSpPr/>
          <p:nvPr/>
        </p:nvSpPr>
        <p:spPr>
          <a:xfrm>
            <a:off x="4530810" y="2767914"/>
            <a:ext cx="82379" cy="20594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604951" y="4782065"/>
            <a:ext cx="3015049" cy="9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Consumer price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AU" dirty="0" smtClean="0"/>
              <a:t>CPI  is used to measure inflation.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 smtClean="0"/>
              <a:t>CPI measure the cost of fixed set(basket) consumer goods and services related to cost of same quantity, same goods and services in a base period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 smtClean="0"/>
              <a:t>It is the average commodity consumed by a class of people so that they can maintained the same standard of living in the current year to the base year.</a:t>
            </a:r>
          </a:p>
        </p:txBody>
      </p:sp>
    </p:spTree>
    <p:extLst>
      <p:ext uri="{BB962C8B-B14F-4D97-AF65-F5344CB8AC3E}">
        <p14:creationId xmlns:p14="http://schemas.microsoft.com/office/powerpoint/2010/main" val="25980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55" y="284339"/>
            <a:ext cx="10018713" cy="1752599"/>
          </a:xfrm>
        </p:spPr>
        <p:txBody>
          <a:bodyPr/>
          <a:lstStyle/>
          <a:p>
            <a:r>
              <a:rPr lang="en-AU" dirty="0" smtClean="0"/>
              <a:t>Formula of CPI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955" y="2028471"/>
            <a:ext cx="5557275" cy="3124201"/>
          </a:xfrm>
        </p:spPr>
        <p:txBody>
          <a:bodyPr/>
          <a:lstStyle/>
          <a:p>
            <a:r>
              <a:rPr lang="en-US" dirty="0"/>
              <a:t>CPI </a:t>
            </a:r>
            <a:r>
              <a:rPr lang="en-US" baseline="-25000" dirty="0"/>
              <a:t>current year</a:t>
            </a:r>
            <a:r>
              <a:rPr lang="en-US" dirty="0"/>
              <a:t> = cost of market basket in current </a:t>
            </a:r>
            <a:r>
              <a:rPr lang="en-US" dirty="0" smtClean="0"/>
              <a:t>period/ </a:t>
            </a:r>
            <a:r>
              <a:rPr lang="en-US" dirty="0"/>
              <a:t>cost of market basket in base period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230" y="1865488"/>
            <a:ext cx="5305460" cy="40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5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490133"/>
            <a:ext cx="5426158" cy="1298223"/>
          </a:xfrm>
        </p:spPr>
        <p:txBody>
          <a:bodyPr/>
          <a:lstStyle/>
          <a:p>
            <a:pPr algn="r"/>
            <a:r>
              <a:rPr lang="en-AU" dirty="0" smtClean="0"/>
              <a:t>PRESENTRS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8098" y="3609622"/>
            <a:ext cx="5595410" cy="2633133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AU" dirty="0" smtClean="0"/>
              <a:t>Suraj panjwani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AU" dirty="0" smtClean="0"/>
              <a:t>Zamanullah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AU" dirty="0" smtClean="0"/>
              <a:t>Sakshi Karara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AU" dirty="0" smtClean="0"/>
              <a:t>Hira Shaikh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AU" dirty="0" smtClean="0"/>
              <a:t>Sadhori Gopchandani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AU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26" y="1016001"/>
            <a:ext cx="5426158" cy="1807632"/>
          </a:xfrm>
        </p:spPr>
        <p:txBody>
          <a:bodyPr>
            <a:normAutofit/>
          </a:bodyPr>
          <a:lstStyle/>
          <a:p>
            <a:r>
              <a:rPr lang="en-AU" sz="3200" b="1" dirty="0" smtClean="0"/>
              <a:t>INFLATION</a:t>
            </a:r>
            <a:endParaRPr lang="en-US" sz="3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2" y="361245"/>
            <a:ext cx="6441899" cy="40468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88445" y="3172872"/>
            <a:ext cx="29012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Inflation is the percentage increase in the prices of goods and services in a given time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/>
              <a:t>When the prices of an economy rise then overall purchases power of individual got reduced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88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369" y="352777"/>
            <a:ext cx="5426158" cy="1371600"/>
          </a:xfrm>
        </p:spPr>
        <p:txBody>
          <a:bodyPr/>
          <a:lstStyle/>
          <a:p>
            <a:pPr algn="r"/>
            <a:r>
              <a:rPr lang="en-AU" dirty="0" smtClean="0"/>
              <a:t>Positive impacts of inflation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889" y="2472267"/>
            <a:ext cx="4143021" cy="207715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AU" sz="1600" dirty="0" smtClean="0"/>
              <a:t>Better savings accounts rates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AU" sz="1600" dirty="0" smtClean="0"/>
              <a:t>Cheaper to travel abroad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AU" sz="1600" dirty="0" smtClean="0"/>
              <a:t>Offsets negative effects of deflation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AU" sz="1600" dirty="0" smtClean="0"/>
              <a:t>Wages will be higher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AU" sz="1600" dirty="0" smtClean="0"/>
              <a:t>Get cost of living adjustments</a:t>
            </a:r>
          </a:p>
        </p:txBody>
      </p:sp>
    </p:spTree>
    <p:extLst>
      <p:ext uri="{BB962C8B-B14F-4D97-AF65-F5344CB8AC3E}">
        <p14:creationId xmlns:p14="http://schemas.microsoft.com/office/powerpoint/2010/main" val="31279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0013" y="770466"/>
            <a:ext cx="5426158" cy="1371600"/>
          </a:xfrm>
        </p:spPr>
        <p:txBody>
          <a:bodyPr/>
          <a:lstStyle/>
          <a:p>
            <a:r>
              <a:rPr lang="en-AU" dirty="0" smtClean="0"/>
              <a:t>Negative impacts of inflation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AU" dirty="0" smtClean="0"/>
              <a:t>Low salary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AU" dirty="0" smtClean="0"/>
              <a:t>Low pension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AU" dirty="0" smtClean="0"/>
              <a:t>Lower the value of treasury notes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AU" dirty="0" smtClean="0"/>
              <a:t>Borrowing money is more expensive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AU" dirty="0" smtClean="0"/>
              <a:t>Stuff cost more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AU" dirty="0" smtClean="0"/>
              <a:t>Long term savings might erode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Whole Sale Price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Definition: It is an indicator that measure the price changes of goods before the retail level. WPI concern with goods that are sold in huge quantity like trade between two businesses.</a:t>
            </a:r>
          </a:p>
          <a:p>
            <a:r>
              <a:rPr lang="en-AU" dirty="0" smtClean="0"/>
              <a:t>Example; Trade between Nikee and Gucci.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382" y="1476632"/>
            <a:ext cx="3549121" cy="1371600"/>
          </a:xfrm>
        </p:spPr>
        <p:txBody>
          <a:bodyPr/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Course Instructor: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27" y="826248"/>
            <a:ext cx="4489818" cy="4736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58" y="2848232"/>
            <a:ext cx="3549121" cy="1828800"/>
          </a:xfrm>
        </p:spPr>
        <p:txBody>
          <a:bodyPr/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Dr.Asim</a:t>
            </a:r>
            <a:r>
              <a:rPr lang="en-US" dirty="0" smtClean="0">
                <a:latin typeface="Arial Rounded MT Bold" panose="020F0704030504030204" pitchFamily="34" charset="0"/>
              </a:rPr>
              <a:t> Ali </a:t>
            </a:r>
            <a:r>
              <a:rPr lang="en-US" dirty="0" err="1" smtClean="0">
                <a:latin typeface="Arial Rounded MT Bold" panose="020F0704030504030204" pitchFamily="34" charset="0"/>
              </a:rPr>
              <a:t>Samejo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3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838" y="1788736"/>
            <a:ext cx="3549121" cy="1371600"/>
          </a:xfrm>
        </p:spPr>
        <p:txBody>
          <a:bodyPr/>
          <a:lstStyle/>
          <a:p>
            <a:r>
              <a:rPr lang="en-US" b="1" dirty="0" smtClean="0"/>
              <a:t>Mr.Tanveer Ahmed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5838" y="3330019"/>
            <a:ext cx="3549121" cy="1828800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latin typeface="Arial Rounded MT Bold" panose="020F0704030504030204" pitchFamily="34" charset="0"/>
              </a:rPr>
              <a:t>Student of Electrical Engineering at Sukkur IBA University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latin typeface="Arial Rounded MT Bold" panose="020F0704030504030204" pitchFamily="34" charset="0"/>
              </a:rPr>
              <a:t>Semester 4</a:t>
            </a:r>
            <a:r>
              <a:rPr lang="en-US" baseline="30000" dirty="0">
                <a:latin typeface="Arial Rounded MT Bold" panose="020F0704030504030204" pitchFamily="34" charset="0"/>
              </a:rPr>
              <a:t>th</a:t>
            </a:r>
            <a:endParaRPr lang="en-US" dirty="0">
              <a:latin typeface="Arial Rounded MT Bold" panose="020F07040305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latin typeface="Arial Rounded MT Bold" panose="020F0704030504030204" pitchFamily="34" charset="0"/>
              </a:rPr>
              <a:t>Cms </a:t>
            </a:r>
            <a:r>
              <a:rPr lang="en-US" dirty="0" smtClean="0">
                <a:latin typeface="Arial Rounded MT Bold" panose="020F0704030504030204" pitchFamily="34" charset="0"/>
              </a:rPr>
              <a:t>Id:033-20-0030</a:t>
            </a:r>
            <a:endParaRPr lang="en-US" dirty="0">
              <a:latin typeface="Arial Rounded MT Bold" panose="020F07040305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Rounded MT Bold" panose="020F0704030504030204" pitchFamily="34" charset="0"/>
              </a:rPr>
              <a:t>Email:tanveerahmed.beef20@iba-suk.edu.pk</a:t>
            </a:r>
            <a:endParaRPr lang="en-US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59" y="1185420"/>
            <a:ext cx="5105400" cy="510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281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30" y="1600200"/>
            <a:ext cx="3549121" cy="137160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Mr. Habibullah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930" y="2971800"/>
            <a:ext cx="3549121" cy="1828800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Rounded MT Bold" panose="020F0704030504030204" pitchFamily="34" charset="0"/>
              </a:rPr>
              <a:t>Student of Electrical Engineering at Sukkur IBA University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Rounded MT Bold" panose="020F0704030504030204" pitchFamily="34" charset="0"/>
              </a:rPr>
              <a:t>Semester 4</a:t>
            </a:r>
            <a:r>
              <a:rPr lang="en-US" baseline="30000" dirty="0" smtClean="0">
                <a:latin typeface="Arial Rounded MT Bold" panose="020F0704030504030204" pitchFamily="34" charset="0"/>
              </a:rPr>
              <a:t>th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Rounded MT Bold" panose="020F0704030504030204" pitchFamily="34" charset="0"/>
              </a:rPr>
              <a:t>Cms Id:033-20-0026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Rounded MT Bold" panose="020F0704030504030204" pitchFamily="34" charset="0"/>
              </a:rPr>
              <a:t>E-mail:habibullah.beef20@iba-suk.edu.pk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7"/>
          <a:stretch/>
        </p:blipFill>
        <p:spPr>
          <a:xfrm>
            <a:off x="4505051" y="1650476"/>
            <a:ext cx="3391627" cy="447144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306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323</TotalTime>
  <Words>320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Corbel</vt:lpstr>
      <vt:lpstr>Wingdings</vt:lpstr>
      <vt:lpstr>Parallax</vt:lpstr>
      <vt:lpstr>IS THE CPI BEST MEASURE OF INFLATION?</vt:lpstr>
      <vt:lpstr>PRESENTRS </vt:lpstr>
      <vt:lpstr>INFLATION</vt:lpstr>
      <vt:lpstr>Positive impacts of inflation</vt:lpstr>
      <vt:lpstr>Negative impacts of inflation</vt:lpstr>
      <vt:lpstr>Whole Sale Price Index</vt:lpstr>
      <vt:lpstr>Course Instructor:</vt:lpstr>
      <vt:lpstr>Mr.Tanveer Ahmed</vt:lpstr>
      <vt:lpstr>Mr. Habibullah</vt:lpstr>
      <vt:lpstr>Maximum Power Point Controller(MPPT)</vt:lpstr>
      <vt:lpstr>PowerPoint Presentation</vt:lpstr>
      <vt:lpstr>Consumer price index</vt:lpstr>
      <vt:lpstr>Formula of CPI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THE CPI BEST MEASURE OF INFLATION?</dc:title>
  <dc:creator>Admin4rre4rer</dc:creator>
  <cp:lastModifiedBy>Habib Ullah</cp:lastModifiedBy>
  <cp:revision>25</cp:revision>
  <dcterms:created xsi:type="dcterms:W3CDTF">2022-01-26T11:15:27Z</dcterms:created>
  <dcterms:modified xsi:type="dcterms:W3CDTF">2022-07-25T15:06:46Z</dcterms:modified>
</cp:coreProperties>
</file>