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47B4C-88A4-449D-B344-A5A00AFDAE20}" type="doc">
      <dgm:prSet loTypeId="urn:microsoft.com/office/officeart/2005/8/layout/hierarchy2" loCatId="hierarchy" qsTypeId="urn:microsoft.com/office/officeart/2005/8/quickstyle/simple1" qsCatId="simple" csTypeId="urn:microsoft.com/office/officeart/2005/8/colors/accent1_2" csCatId="accent1" phldr="0"/>
      <dgm:spPr/>
      <dgm:t>
        <a:bodyPr/>
        <a:lstStyle/>
        <a:p>
          <a:endParaRPr lang="en-US"/>
        </a:p>
      </dgm:t>
    </dgm:pt>
    <dgm:pt modelId="{C6A6C8A2-9A3A-4C7E-B816-F0DBA53ADCE5}" type="pres">
      <dgm:prSet presAssocID="{FCE47B4C-88A4-449D-B344-A5A00AFDAE20}" presName="diagram" presStyleCnt="0">
        <dgm:presLayoutVars>
          <dgm:chPref val="1"/>
          <dgm:dir/>
          <dgm:animOne val="branch"/>
          <dgm:animLvl val="lvl"/>
          <dgm:resizeHandles val="exact"/>
        </dgm:presLayoutVars>
      </dgm:prSet>
      <dgm:spPr/>
      <dgm:t>
        <a:bodyPr/>
        <a:lstStyle/>
        <a:p>
          <a:endParaRPr lang="en-US"/>
        </a:p>
      </dgm:t>
    </dgm:pt>
  </dgm:ptLst>
  <dgm:cxnLst>
    <dgm:cxn modelId="{816BD34D-F8BA-4B44-92DC-B57B5D6FF940}" type="presOf" srcId="{FCE47B4C-88A4-449D-B344-A5A00AFDAE20}" destId="{C6A6C8A2-9A3A-4C7E-B816-F0DBA53ADCE5}" srcOrd="0"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2016-01-29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2016-01-29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2016-01-29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2016-01-29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2016-01-29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2016-01-29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2016-01-29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2016-01-29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2016-01-29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2016-01-29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2016-01-29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2016-01-29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2016-01-29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2016-01-29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2016-01-29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2016-01-29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2016-01-29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2016-01-29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cmcbd.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Inventory Management 									System</a:t>
            </a:r>
            <a:endParaRPr lang="en-US" dirty="0"/>
          </a:p>
        </p:txBody>
      </p:sp>
      <p:sp>
        <p:nvSpPr>
          <p:cNvPr id="3" name="Subtitle 2"/>
          <p:cNvSpPr>
            <a:spLocks noGrp="1"/>
          </p:cNvSpPr>
          <p:nvPr>
            <p:ph type="subTitle" idx="1"/>
          </p:nvPr>
        </p:nvSpPr>
        <p:spPr/>
        <p:txBody>
          <a:bodyPr/>
          <a:lstStyle/>
          <a:p>
            <a:r>
              <a:rPr lang="en-US" dirty="0" smtClean="0"/>
              <a:t>				Purchase, sales, pos, production &amp; inventory</a:t>
            </a:r>
            <a:endParaRPr lang="en-US" dirty="0"/>
          </a:p>
        </p:txBody>
      </p:sp>
    </p:spTree>
    <p:extLst>
      <p:ext uri="{BB962C8B-B14F-4D97-AF65-F5344CB8AC3E}">
        <p14:creationId xmlns:p14="http://schemas.microsoft.com/office/powerpoint/2010/main" val="299511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en-US" dirty="0"/>
          </a:p>
        </p:txBody>
      </p:sp>
      <p:sp>
        <p:nvSpPr>
          <p:cNvPr id="3" name="Content Placeholder 2"/>
          <p:cNvSpPr>
            <a:spLocks noGrp="1"/>
          </p:cNvSpPr>
          <p:nvPr>
            <p:ph idx="1"/>
          </p:nvPr>
        </p:nvSpPr>
        <p:spPr/>
        <p:txBody>
          <a:bodyPr>
            <a:normAutofit fontScale="92500" lnSpcReduction="10000"/>
          </a:bodyPr>
          <a:lstStyle/>
          <a:p>
            <a:pPr>
              <a:buFont typeface="+mj-lt"/>
              <a:buAutoNum type="arabicPeriod"/>
            </a:pPr>
            <a:r>
              <a:rPr lang="en-US" dirty="0" smtClean="0"/>
              <a:t>Purchase: Purchase Requisition -&gt; Purchase Procurement -&gt; Purchase Order -&gt; Purchase Receive / Return -&gt; Create Payment Receipt</a:t>
            </a:r>
          </a:p>
          <a:p>
            <a:pPr>
              <a:buFont typeface="+mj-lt"/>
              <a:buAutoNum type="arabicPeriod"/>
            </a:pPr>
            <a:r>
              <a:rPr lang="en-US" dirty="0" smtClean="0"/>
              <a:t>Sales: Sale Order -&gt; Sale Delivery / Return -&gt; Create Bill -&gt; Create Money Receipt -&gt; Create Credit Memo</a:t>
            </a:r>
          </a:p>
          <a:p>
            <a:pPr>
              <a:buFont typeface="+mj-lt"/>
              <a:buAutoNum type="arabicPeriod"/>
            </a:pPr>
            <a:r>
              <a:rPr lang="en-US" dirty="0" smtClean="0"/>
              <a:t>Production: Store Requisition -&gt; Store Requisitioned Items Delivery To The Temporary Inventory (</a:t>
            </a:r>
            <a:r>
              <a:rPr lang="en-US" dirty="0" smtClean="0">
                <a:solidFill>
                  <a:srgbClr val="FF0000"/>
                </a:solidFill>
              </a:rPr>
              <a:t>see the note</a:t>
            </a:r>
            <a:r>
              <a:rPr lang="en-US" dirty="0" smtClean="0"/>
              <a:t>) / Return -&gt; Production Input -&gt; Wastage -&gt; Production Output -&gt; Transfer The Finished Goods to the Main Inventory from Temporary Inventory (</a:t>
            </a:r>
            <a:r>
              <a:rPr lang="en-US" dirty="0" smtClean="0">
                <a:solidFill>
                  <a:srgbClr val="FF0000"/>
                </a:solidFill>
              </a:rPr>
              <a:t>see the note</a:t>
            </a:r>
            <a:r>
              <a:rPr lang="en-US" dirty="0" smtClean="0"/>
              <a:t>)</a:t>
            </a:r>
          </a:p>
          <a:p>
            <a:pPr marL="0" indent="0">
              <a:buNone/>
            </a:pPr>
            <a:r>
              <a:rPr lang="en-US" i="1" dirty="0" smtClean="0">
                <a:solidFill>
                  <a:schemeClr val="tx2"/>
                </a:solidFill>
              </a:rPr>
              <a:t>[NOTE]: Understand the scenario, at first raw materials are bring to the factory house (where machines are producing the finished goods) from the warehouse with a store requisition procedure and after finished goods are produced, the goods are tranfered from that factory house to the warehouse.</a:t>
            </a:r>
            <a:endParaRPr lang="en-US" i="1" dirty="0">
              <a:solidFill>
                <a:schemeClr val="tx2"/>
              </a:solidFill>
            </a:endParaRPr>
          </a:p>
        </p:txBody>
      </p:sp>
    </p:spTree>
    <p:extLst>
      <p:ext uri="{BB962C8B-B14F-4D97-AF65-F5344CB8AC3E}">
        <p14:creationId xmlns:p14="http://schemas.microsoft.com/office/powerpoint/2010/main" val="280701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528672422"/>
              </p:ext>
            </p:extLst>
          </p:nvPr>
        </p:nvGraphicFramePr>
        <p:xfrm>
          <a:off x="0" y="2641600"/>
          <a:ext cx="10602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58265" y="1983546"/>
            <a:ext cx="1561514" cy="633045"/>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Inventory</a:t>
            </a:r>
            <a:endParaRPr lang="en-US" dirty="0">
              <a:solidFill>
                <a:schemeClr val="accent5">
                  <a:lumMod val="50000"/>
                </a:schemeClr>
              </a:solidFill>
              <a:effectLst>
                <a:innerShdw blurRad="63500" dist="50800" dir="13500000">
                  <a:prstClr val="black">
                    <a:alpha val="50000"/>
                  </a:prstClr>
                </a:innerShdw>
              </a:effectLst>
            </a:endParaRPr>
          </a:p>
        </p:txBody>
      </p:sp>
      <p:sp>
        <p:nvSpPr>
          <p:cNvPr id="6" name="Rectangle 5"/>
          <p:cNvSpPr/>
          <p:nvPr/>
        </p:nvSpPr>
        <p:spPr>
          <a:xfrm>
            <a:off x="2419643" y="703385"/>
            <a:ext cx="1617784" cy="618979"/>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Purchase Requisition</a:t>
            </a:r>
            <a:endParaRPr lang="en-US" dirty="0">
              <a:solidFill>
                <a:schemeClr val="accent5">
                  <a:lumMod val="50000"/>
                </a:schemeClr>
              </a:solidFill>
              <a:effectLst>
                <a:innerShdw blurRad="63500" dist="50800" dir="13500000">
                  <a:prstClr val="black">
                    <a:alpha val="50000"/>
                  </a:prstClr>
                </a:innerShdw>
              </a:effectLst>
            </a:endParaRPr>
          </a:p>
        </p:txBody>
      </p:sp>
      <p:sp>
        <p:nvSpPr>
          <p:cNvPr id="7" name="Rectangle 6"/>
          <p:cNvSpPr/>
          <p:nvPr/>
        </p:nvSpPr>
        <p:spPr>
          <a:xfrm>
            <a:off x="2419643" y="1983546"/>
            <a:ext cx="1617784" cy="647114"/>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Purchase Procurement</a:t>
            </a:r>
            <a:endParaRPr lang="en-US" dirty="0">
              <a:solidFill>
                <a:schemeClr val="accent5">
                  <a:lumMod val="50000"/>
                </a:schemeClr>
              </a:solidFill>
              <a:effectLst>
                <a:innerShdw blurRad="63500" dist="50800" dir="13500000">
                  <a:prstClr val="black">
                    <a:alpha val="50000"/>
                  </a:prstClr>
                </a:innerShdw>
              </a:effectLst>
            </a:endParaRPr>
          </a:p>
        </p:txBody>
      </p:sp>
      <p:sp>
        <p:nvSpPr>
          <p:cNvPr id="8" name="Rectangle 7"/>
          <p:cNvSpPr/>
          <p:nvPr/>
        </p:nvSpPr>
        <p:spPr>
          <a:xfrm>
            <a:off x="2391508" y="3214469"/>
            <a:ext cx="1617784" cy="633045"/>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Purchase Order</a:t>
            </a:r>
            <a:endParaRPr lang="en-US" dirty="0">
              <a:solidFill>
                <a:schemeClr val="accent5">
                  <a:lumMod val="50000"/>
                </a:schemeClr>
              </a:solidFill>
              <a:effectLst>
                <a:innerShdw blurRad="63500" dist="50800" dir="13500000">
                  <a:prstClr val="black">
                    <a:alpha val="50000"/>
                  </a:prstClr>
                </a:innerShdw>
              </a:effectLst>
            </a:endParaRPr>
          </a:p>
        </p:txBody>
      </p:sp>
      <p:sp>
        <p:nvSpPr>
          <p:cNvPr id="9" name="Rectangle 8"/>
          <p:cNvSpPr/>
          <p:nvPr/>
        </p:nvSpPr>
        <p:spPr>
          <a:xfrm>
            <a:off x="2391508" y="4431322"/>
            <a:ext cx="1617784" cy="801859"/>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Purchase Receive / Return</a:t>
            </a:r>
            <a:endParaRPr lang="en-US" dirty="0">
              <a:solidFill>
                <a:schemeClr val="accent5">
                  <a:lumMod val="50000"/>
                </a:schemeClr>
              </a:solidFill>
              <a:effectLst>
                <a:innerShdw blurRad="63500" dist="50800" dir="13500000">
                  <a:prstClr val="black">
                    <a:alpha val="50000"/>
                  </a:prstClr>
                </a:innerShdw>
              </a:effectLst>
            </a:endParaRPr>
          </a:p>
        </p:txBody>
      </p:sp>
      <p:sp>
        <p:nvSpPr>
          <p:cNvPr id="10" name="Rectangle 9"/>
          <p:cNvSpPr/>
          <p:nvPr/>
        </p:nvSpPr>
        <p:spPr>
          <a:xfrm>
            <a:off x="8046719" y="703385"/>
            <a:ext cx="1153551" cy="618979"/>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Sale Order</a:t>
            </a:r>
            <a:endParaRPr lang="en-US" dirty="0">
              <a:solidFill>
                <a:schemeClr val="accent5">
                  <a:lumMod val="50000"/>
                </a:schemeClr>
              </a:solidFill>
              <a:effectLst>
                <a:innerShdw blurRad="63500" dist="50800" dir="13500000">
                  <a:prstClr val="black">
                    <a:alpha val="50000"/>
                  </a:prstClr>
                </a:innerShdw>
              </a:effectLst>
            </a:endParaRPr>
          </a:p>
        </p:txBody>
      </p:sp>
      <p:sp>
        <p:nvSpPr>
          <p:cNvPr id="11" name="Rectangle 10"/>
          <p:cNvSpPr/>
          <p:nvPr/>
        </p:nvSpPr>
        <p:spPr>
          <a:xfrm>
            <a:off x="8046719" y="1828800"/>
            <a:ext cx="1167618" cy="801861"/>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Sale Delivery / Return</a:t>
            </a:r>
            <a:endParaRPr lang="en-US" dirty="0">
              <a:solidFill>
                <a:schemeClr val="accent5">
                  <a:lumMod val="50000"/>
                </a:schemeClr>
              </a:solidFill>
              <a:effectLst>
                <a:innerShdw blurRad="63500" dist="50800" dir="13500000">
                  <a:prstClr val="black">
                    <a:alpha val="50000"/>
                  </a:prstClr>
                </a:innerShdw>
              </a:effectLst>
            </a:endParaRPr>
          </a:p>
        </p:txBody>
      </p:sp>
      <p:sp>
        <p:nvSpPr>
          <p:cNvPr id="12" name="Rectangle 11"/>
          <p:cNvSpPr/>
          <p:nvPr/>
        </p:nvSpPr>
        <p:spPr>
          <a:xfrm>
            <a:off x="8046719" y="2922564"/>
            <a:ext cx="1322362" cy="759655"/>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Store Requisition</a:t>
            </a:r>
            <a:endParaRPr lang="en-US" dirty="0">
              <a:solidFill>
                <a:schemeClr val="accent5">
                  <a:lumMod val="50000"/>
                </a:schemeClr>
              </a:solidFill>
              <a:effectLst>
                <a:innerShdw blurRad="63500" dist="50800" dir="13500000">
                  <a:prstClr val="black">
                    <a:alpha val="50000"/>
                  </a:prstClr>
                </a:innerShdw>
              </a:effectLst>
            </a:endParaRPr>
          </a:p>
        </p:txBody>
      </p:sp>
      <p:sp>
        <p:nvSpPr>
          <p:cNvPr id="13" name="Rectangle 12"/>
          <p:cNvSpPr/>
          <p:nvPr/>
        </p:nvSpPr>
        <p:spPr>
          <a:xfrm>
            <a:off x="8046719" y="4927208"/>
            <a:ext cx="1561514" cy="611945"/>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Production Input</a:t>
            </a:r>
            <a:endParaRPr lang="en-US" dirty="0">
              <a:solidFill>
                <a:schemeClr val="accent5">
                  <a:lumMod val="50000"/>
                </a:schemeClr>
              </a:solidFill>
              <a:effectLst>
                <a:innerShdw blurRad="63500" dist="50800" dir="13500000">
                  <a:prstClr val="black">
                    <a:alpha val="50000"/>
                  </a:prstClr>
                </a:innerShdw>
              </a:effectLst>
            </a:endParaRPr>
          </a:p>
        </p:txBody>
      </p:sp>
      <p:sp>
        <p:nvSpPr>
          <p:cNvPr id="14" name="Rectangle 13"/>
          <p:cNvSpPr/>
          <p:nvPr/>
        </p:nvSpPr>
        <p:spPr>
          <a:xfrm>
            <a:off x="8046719" y="5834574"/>
            <a:ext cx="1561514" cy="787792"/>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Productin Output</a:t>
            </a:r>
            <a:endParaRPr lang="en-US" dirty="0">
              <a:solidFill>
                <a:schemeClr val="accent5">
                  <a:lumMod val="50000"/>
                </a:schemeClr>
              </a:solidFill>
              <a:effectLst>
                <a:innerShdw blurRad="63500" dist="50800" dir="13500000">
                  <a:prstClr val="black">
                    <a:alpha val="50000"/>
                  </a:prstClr>
                </a:innerShdw>
              </a:effectLst>
            </a:endParaRPr>
          </a:p>
        </p:txBody>
      </p:sp>
      <p:cxnSp>
        <p:nvCxnSpPr>
          <p:cNvPr id="16" name="Straight Arrow Connector 15"/>
          <p:cNvCxnSpPr>
            <a:stCxn id="6" idx="2"/>
            <a:endCxn id="7" idx="0"/>
          </p:cNvCxnSpPr>
          <p:nvPr/>
        </p:nvCxnSpPr>
        <p:spPr>
          <a:xfrm>
            <a:off x="3228535" y="1322364"/>
            <a:ext cx="0" cy="66118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28535" y="2630660"/>
            <a:ext cx="0" cy="583809"/>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0"/>
          </p:cNvCxnSpPr>
          <p:nvPr/>
        </p:nvCxnSpPr>
        <p:spPr>
          <a:xfrm>
            <a:off x="3200400" y="3847514"/>
            <a:ext cx="0" cy="583808"/>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5" idx="1"/>
          </p:cNvCxnSpPr>
          <p:nvPr/>
        </p:nvCxnSpPr>
        <p:spPr>
          <a:xfrm flipV="1">
            <a:off x="4009292" y="2300069"/>
            <a:ext cx="1448973" cy="2532183"/>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037427" y="2616591"/>
            <a:ext cx="1420837" cy="2447778"/>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11" idx="0"/>
          </p:cNvCxnSpPr>
          <p:nvPr/>
        </p:nvCxnSpPr>
        <p:spPr>
          <a:xfrm>
            <a:off x="8623495" y="1322364"/>
            <a:ext cx="7033" cy="506436"/>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1"/>
          </p:cNvCxnSpPr>
          <p:nvPr/>
        </p:nvCxnSpPr>
        <p:spPr>
          <a:xfrm flipH="1" flipV="1">
            <a:off x="7019778" y="2229730"/>
            <a:ext cx="1026941" cy="1"/>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019778" y="2433711"/>
            <a:ext cx="102694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046719" y="3978714"/>
            <a:ext cx="2616592" cy="691760"/>
          </a:xfrm>
          <a:prstGeom prst="rect">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Store Requisitioned Item Delivery / Return</a:t>
            </a:r>
            <a:endParaRPr lang="en-US" dirty="0">
              <a:solidFill>
                <a:schemeClr val="accent5">
                  <a:lumMod val="50000"/>
                </a:schemeClr>
              </a:solidFill>
              <a:effectLst>
                <a:innerShdw blurRad="63500" dist="50800" dir="13500000">
                  <a:prstClr val="black">
                    <a:alpha val="50000"/>
                  </a:prstClr>
                </a:innerShdw>
              </a:effectLst>
            </a:endParaRPr>
          </a:p>
        </p:txBody>
      </p:sp>
      <p:cxnSp>
        <p:nvCxnSpPr>
          <p:cNvPr id="35" name="Straight Arrow Connector 34"/>
          <p:cNvCxnSpPr/>
          <p:nvPr/>
        </p:nvCxnSpPr>
        <p:spPr>
          <a:xfrm flipH="1" flipV="1">
            <a:off x="6344529" y="2630660"/>
            <a:ext cx="1702190" cy="583809"/>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77243" y="2630660"/>
            <a:ext cx="1969476" cy="180066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918917" y="4670474"/>
            <a:ext cx="0" cy="256734"/>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918917" y="5539153"/>
            <a:ext cx="0" cy="295421"/>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1"/>
          </p:cNvCxnSpPr>
          <p:nvPr/>
        </p:nvCxnSpPr>
        <p:spPr>
          <a:xfrm flipH="1" flipV="1">
            <a:off x="5880295" y="2630660"/>
            <a:ext cx="2166424" cy="359781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4037427" y="984738"/>
            <a:ext cx="4009292" cy="28136"/>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656406" y="5655212"/>
            <a:ext cx="1688123" cy="967154"/>
          </a:xfrm>
          <a:prstGeom prst="ellipse">
            <a:avLst/>
          </a:prstGeom>
          <a:solidFill>
            <a:schemeClr val="accent5">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accent5">
                    <a:lumMod val="50000"/>
                  </a:schemeClr>
                </a:solidFill>
                <a:effectLst>
                  <a:innerShdw blurRad="63500" dist="50800" dir="13500000">
                    <a:prstClr val="black">
                      <a:alpha val="50000"/>
                    </a:prstClr>
                  </a:innerShdw>
                </a:effectLst>
              </a:rPr>
              <a:t>POS</a:t>
            </a:r>
            <a:endParaRPr lang="en-US" dirty="0">
              <a:solidFill>
                <a:schemeClr val="accent5">
                  <a:lumMod val="50000"/>
                </a:schemeClr>
              </a:solidFill>
              <a:effectLst>
                <a:innerShdw blurRad="63500" dist="50800" dir="13500000">
                  <a:prstClr val="black">
                    <a:alpha val="50000"/>
                  </a:prstClr>
                </a:innerShdw>
              </a:effectLst>
            </a:endParaRPr>
          </a:p>
        </p:txBody>
      </p:sp>
      <p:cxnSp>
        <p:nvCxnSpPr>
          <p:cNvPr id="59" name="Straight Arrow Connector 58"/>
          <p:cNvCxnSpPr/>
          <p:nvPr/>
        </p:nvCxnSpPr>
        <p:spPr>
          <a:xfrm flipH="1">
            <a:off x="5331655" y="2799471"/>
            <a:ext cx="337625" cy="2855741"/>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75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At first, make some users</a:t>
            </a:r>
          </a:p>
          <a:p>
            <a:pPr>
              <a:buFont typeface="+mj-lt"/>
              <a:buAutoNum type="arabicPeriod"/>
            </a:pPr>
            <a:r>
              <a:rPr lang="en-US" dirty="0" smtClean="0"/>
              <a:t>Then assign these users to the ROLE -&gt; POS User , from menu-&gt;configure-&gt;manage permission</a:t>
            </a:r>
          </a:p>
          <a:p>
            <a:pPr>
              <a:buFont typeface="+mj-lt"/>
              <a:buAutoNum type="arabicPeriod"/>
            </a:pPr>
            <a:r>
              <a:rPr lang="en-US" dirty="0" smtClean="0"/>
              <a:t>After that, make some stores from menu-&gt; Stores</a:t>
            </a:r>
          </a:p>
          <a:p>
            <a:pPr>
              <a:buFont typeface="+mj-lt"/>
              <a:buAutoNum type="arabicPeriod"/>
            </a:pPr>
            <a:r>
              <a:rPr lang="en-US" dirty="0" smtClean="0"/>
              <a:t>Assign These stores to those Users from menu -&gt; Assign Store </a:t>
            </a:r>
            <a:r>
              <a:rPr lang="en-US" dirty="0" smtClean="0">
                <a:solidFill>
                  <a:srgbClr val="FF0000"/>
                </a:solidFill>
              </a:rPr>
              <a:t>[Must be: Assign One Store To Exactly One POS User / Cashier]</a:t>
            </a:r>
            <a:endParaRPr lang="en-US" dirty="0">
              <a:solidFill>
                <a:schemeClr val="tx2"/>
              </a:solidFill>
            </a:endParaRPr>
          </a:p>
        </p:txBody>
      </p:sp>
    </p:spTree>
    <p:extLst>
      <p:ext uri="{BB962C8B-B14F-4D97-AF65-F5344CB8AC3E}">
        <p14:creationId xmlns:p14="http://schemas.microsoft.com/office/powerpoint/2010/main" val="134249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PC Configuration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 in the address bar of the Firefox browser, type - </a:t>
            </a:r>
            <a:r>
              <a:rPr lang="en-US" b="1" dirty="0"/>
              <a:t>about:config</a:t>
            </a:r>
            <a:r>
              <a:rPr lang="en-US" dirty="0"/>
              <a:t> and then press ENTER</a:t>
            </a:r>
          </a:p>
          <a:p>
            <a:r>
              <a:rPr lang="en-US" dirty="0"/>
              <a:t> * (there will be an alert message, agree with it by press ENTER again</a:t>
            </a:r>
            <a:r>
              <a:rPr lang="en-US" dirty="0" smtClean="0"/>
              <a:t>)</a:t>
            </a:r>
            <a:endParaRPr lang="en-US" dirty="0"/>
          </a:p>
          <a:p>
            <a:r>
              <a:rPr lang="en-US" dirty="0"/>
              <a:t> * when new page opened, </a:t>
            </a:r>
          </a:p>
          <a:p>
            <a:r>
              <a:rPr lang="en-US" dirty="0"/>
              <a:t> * in the search bar, type </a:t>
            </a:r>
            <a:r>
              <a:rPr lang="en-US" dirty="0" smtClean="0"/>
              <a:t>–</a:t>
            </a:r>
          </a:p>
          <a:p>
            <a:r>
              <a:rPr lang="en-US" dirty="0" smtClean="0"/>
              <a:t> * (1) </a:t>
            </a:r>
            <a:r>
              <a:rPr lang="en-US" b="1" dirty="0"/>
              <a:t>print_dialog</a:t>
            </a:r>
            <a:r>
              <a:rPr lang="en-US" dirty="0"/>
              <a:t> and press ENTER</a:t>
            </a:r>
          </a:p>
          <a:p>
            <a:r>
              <a:rPr lang="en-US" dirty="0"/>
              <a:t> </a:t>
            </a:r>
            <a:r>
              <a:rPr lang="en-US" dirty="0" smtClean="0"/>
              <a:t>* double </a:t>
            </a:r>
            <a:r>
              <a:rPr lang="en-US" dirty="0"/>
              <a:t>click over the "value" and turn it to "</a:t>
            </a:r>
            <a:r>
              <a:rPr lang="en-US" dirty="0">
                <a:solidFill>
                  <a:srgbClr val="FF0000"/>
                </a:solidFill>
              </a:rPr>
              <a:t>false</a:t>
            </a:r>
            <a:r>
              <a:rPr lang="en-US" dirty="0" smtClean="0"/>
              <a:t>"</a:t>
            </a:r>
            <a:endParaRPr lang="en-US" dirty="0"/>
          </a:p>
          <a:p>
            <a:r>
              <a:rPr lang="en-US" dirty="0"/>
              <a:t> </a:t>
            </a:r>
            <a:r>
              <a:rPr lang="en-US" dirty="0" smtClean="0"/>
              <a:t>* (2) </a:t>
            </a:r>
            <a:r>
              <a:rPr lang="en-US" b="1" dirty="0"/>
              <a:t>print.always_print_silent</a:t>
            </a:r>
            <a:r>
              <a:rPr lang="en-US" dirty="0"/>
              <a:t> and press ENTER</a:t>
            </a:r>
          </a:p>
          <a:p>
            <a:r>
              <a:rPr lang="en-US" dirty="0"/>
              <a:t> </a:t>
            </a:r>
            <a:r>
              <a:rPr lang="en-US" dirty="0" smtClean="0"/>
              <a:t>* if </a:t>
            </a:r>
            <a:r>
              <a:rPr lang="en-US" dirty="0"/>
              <a:t>there is no, then mouse right click anywhere -&gt; new -&gt; boolean -&gt; </a:t>
            </a:r>
            <a:r>
              <a:rPr lang="en-US" b="1" dirty="0"/>
              <a:t>print.always_print_silent</a:t>
            </a:r>
            <a:r>
              <a:rPr lang="en-US" dirty="0"/>
              <a:t> </a:t>
            </a:r>
          </a:p>
          <a:p>
            <a:r>
              <a:rPr lang="en-US" dirty="0" smtClean="0"/>
              <a:t>save </a:t>
            </a:r>
            <a:r>
              <a:rPr lang="en-US" dirty="0"/>
              <a:t>(the value should be then "</a:t>
            </a:r>
            <a:r>
              <a:rPr lang="en-US" dirty="0">
                <a:solidFill>
                  <a:srgbClr val="FF0000"/>
                </a:solidFill>
              </a:rPr>
              <a:t>true</a:t>
            </a:r>
            <a:r>
              <a:rPr lang="en-US" dirty="0"/>
              <a:t>" if it is not, double click on value to turn it to "</a:t>
            </a:r>
            <a:r>
              <a:rPr lang="en-US" dirty="0">
                <a:solidFill>
                  <a:srgbClr val="FF0000"/>
                </a:solidFill>
              </a:rPr>
              <a:t>true</a:t>
            </a:r>
            <a:r>
              <a:rPr lang="en-US" dirty="0"/>
              <a:t>") </a:t>
            </a:r>
            <a:endParaRPr lang="en-US" dirty="0" smtClean="0"/>
          </a:p>
          <a:p>
            <a:r>
              <a:rPr lang="en-US" b="1" dirty="0" smtClean="0"/>
              <a:t>dom.allow_scripts_to_close_windows</a:t>
            </a:r>
            <a:r>
              <a:rPr lang="en-US" dirty="0" smtClean="0"/>
              <a:t> set it to </a:t>
            </a:r>
            <a:r>
              <a:rPr lang="en-US" dirty="0" smtClean="0">
                <a:solidFill>
                  <a:srgbClr val="FF0000"/>
                </a:solidFill>
              </a:rPr>
              <a:t>true</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47282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Configuration for Production</a:t>
            </a:r>
            <a:endParaRPr lang="en-US" dirty="0"/>
          </a:p>
        </p:txBody>
      </p:sp>
      <p:sp>
        <p:nvSpPr>
          <p:cNvPr id="3" name="Content Placeholder 2"/>
          <p:cNvSpPr>
            <a:spLocks noGrp="1"/>
          </p:cNvSpPr>
          <p:nvPr>
            <p:ph idx="1"/>
          </p:nvPr>
        </p:nvSpPr>
        <p:spPr/>
        <p:txBody>
          <a:bodyPr/>
          <a:lstStyle/>
          <a:p>
            <a:r>
              <a:rPr lang="en-US" dirty="0" smtClean="0"/>
              <a:t>Many wants to sale their products in different units, say One ROLL of sheet with 2mm Thickness, 10 m Width and 20 m Length, can be sold in Square Meter (SQM)/RFT/SFT/CFT. If dont, no worries, you can still sale your products in normal process.</a:t>
            </a:r>
          </a:p>
          <a:p>
            <a:r>
              <a:rPr lang="en-US" dirty="0" smtClean="0"/>
              <a:t>If Item will be sold via Sale Order in different unit (same product) like, SQM, RFT, SFT, CFT, the item specification should be format like : (T)2mm X (W)10 m X (L)20m</a:t>
            </a:r>
          </a:p>
          <a:p>
            <a:r>
              <a:rPr lang="en-US" dirty="0" smtClean="0"/>
              <a:t>Thickness must be in mili meter, width and length must be in meter. Then set that item as Unit Convertable, After that you can sale these items with convertable unit, see Sale Order Create Page.</a:t>
            </a:r>
            <a:endParaRPr lang="en-US" dirty="0"/>
          </a:p>
        </p:txBody>
      </p:sp>
    </p:spTree>
    <p:extLst>
      <p:ext uri="{BB962C8B-B14F-4D97-AF65-F5344CB8AC3E}">
        <p14:creationId xmlns:p14="http://schemas.microsoft.com/office/powerpoint/2010/main" val="396063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Configuration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Everything </a:t>
            </a:r>
            <a:r>
              <a:rPr lang="en-US" dirty="0" smtClean="0"/>
              <a:t>can </a:t>
            </a:r>
            <a:r>
              <a:rPr lang="en-US" dirty="0" smtClean="0"/>
              <a:t>be set and configured from Menu-&gt; Configuration Sections.</a:t>
            </a:r>
            <a:endParaRPr lang="en-US" dirty="0"/>
          </a:p>
          <a:p>
            <a:r>
              <a:rPr lang="en-US" dirty="0" smtClean="0"/>
              <a:t>FOR Internal Changes: Go To -&gt; Protected -&gt; Config -&gt; main.php file and change the database name, password and some parameters at the bottom of the file,</a:t>
            </a:r>
            <a:endParaRPr lang="en-US" dirty="0"/>
          </a:p>
          <a:p>
            <a:r>
              <a:rPr lang="en-US" dirty="0"/>
              <a:t>Suggestion: servername: </a:t>
            </a:r>
            <a:r>
              <a:rPr lang="en-US" b="1" dirty="0"/>
              <a:t>cmcbd.org</a:t>
            </a:r>
            <a:r>
              <a:rPr lang="en-US" dirty="0"/>
              <a:t> AND </a:t>
            </a:r>
            <a:r>
              <a:rPr lang="en-US" dirty="0" smtClean="0"/>
              <a:t>serverhost: </a:t>
            </a:r>
            <a:r>
              <a:rPr lang="en-US" b="1" dirty="0" smtClean="0">
                <a:hlinkClick r:id="rId2"/>
              </a:rPr>
              <a:t>www.cmcbd.org</a:t>
            </a:r>
            <a:endParaRPr lang="en-US" b="1" dirty="0" smtClean="0"/>
          </a:p>
          <a:p>
            <a:r>
              <a:rPr lang="en-US" dirty="0" smtClean="0"/>
              <a:t>Upload the database sql file located in: Protected-&gt; Data-&gt; inventory.sql</a:t>
            </a:r>
          </a:p>
          <a:p>
            <a:r>
              <a:rPr lang="en-US" dirty="0" smtClean="0">
                <a:solidFill>
                  <a:srgbClr val="FF0000"/>
                </a:solidFill>
              </a:rPr>
              <a:t>MUST BE RUN WITH MOZILA FIREFOX </a:t>
            </a:r>
            <a:r>
              <a:rPr lang="en-US" dirty="0">
                <a:solidFill>
                  <a:srgbClr val="FF0000"/>
                </a:solidFill>
              </a:rPr>
              <a:t>V. </a:t>
            </a:r>
            <a:r>
              <a:rPr lang="en-US" dirty="0" smtClean="0">
                <a:solidFill>
                  <a:srgbClr val="FF0000"/>
                </a:solidFill>
              </a:rPr>
              <a:t>41.0.2 and TURN OFF THE AUTOMATIC UPDATE FIREFOX</a:t>
            </a:r>
          </a:p>
          <a:p>
            <a:r>
              <a:rPr lang="en-US" dirty="0" smtClean="0"/>
              <a:t>Rename the tables in online server: authitem -&gt; </a:t>
            </a:r>
            <a:r>
              <a:rPr lang="en-US" b="1" dirty="0" smtClean="0"/>
              <a:t>AuthItem</a:t>
            </a:r>
            <a:r>
              <a:rPr lang="en-US" dirty="0" smtClean="0"/>
              <a:t>, authitemchild-&gt; </a:t>
            </a:r>
            <a:r>
              <a:rPr lang="en-US" b="1" dirty="0" smtClean="0"/>
              <a:t>AuthItemChild</a:t>
            </a:r>
            <a:r>
              <a:rPr lang="en-US" dirty="0" smtClean="0"/>
              <a:t>, authassignment-&gt;</a:t>
            </a:r>
            <a:r>
              <a:rPr lang="en-US" b="1" dirty="0" smtClean="0"/>
              <a:t>AuthAssignment</a:t>
            </a:r>
            <a:r>
              <a:rPr lang="en-US" dirty="0" smtClean="0"/>
              <a:t> , rights-&gt; </a:t>
            </a:r>
            <a:r>
              <a:rPr lang="en-US" b="1" dirty="0" smtClean="0"/>
              <a:t>Rights</a:t>
            </a:r>
          </a:p>
          <a:p>
            <a:r>
              <a:rPr lang="en-US" dirty="0" smtClean="0">
                <a:solidFill>
                  <a:srgbClr val="FF0000"/>
                </a:solidFill>
              </a:rPr>
              <a:t>DO NOT DELETE THE </a:t>
            </a:r>
            <a:r>
              <a:rPr lang="en-US" b="1" dirty="0" smtClean="0">
                <a:solidFill>
                  <a:srgbClr val="FF0000"/>
                </a:solidFill>
              </a:rPr>
              <a:t>SUPERUSER</a:t>
            </a:r>
            <a:r>
              <a:rPr lang="en-US" dirty="0" smtClean="0">
                <a:solidFill>
                  <a:srgbClr val="FF0000"/>
                </a:solidFill>
              </a:rPr>
              <a:t> ROLE</a:t>
            </a:r>
          </a:p>
          <a:p>
            <a:r>
              <a:rPr lang="en-US" dirty="0" smtClean="0">
                <a:solidFill>
                  <a:srgbClr val="00B0F0"/>
                </a:solidFill>
              </a:rPr>
              <a:t>You can copy and paste the file inside the app folder named: inventory.bat to the desktop and double click it to run the software. Change the icon of this file with the icon given.</a:t>
            </a:r>
          </a:p>
          <a:p>
            <a:r>
              <a:rPr lang="en-US" dirty="0" smtClean="0">
                <a:solidFill>
                  <a:srgbClr val="00B0F0"/>
                </a:solidFill>
              </a:rPr>
              <a:t>You can edit this </a:t>
            </a:r>
            <a:r>
              <a:rPr lang="en-US" dirty="0" smtClean="0">
                <a:solidFill>
                  <a:srgbClr val="00B0F0"/>
                </a:solidFill>
              </a:rPr>
              <a:t>file (</a:t>
            </a:r>
            <a:r>
              <a:rPr lang="en-US" b="1" dirty="0" smtClean="0">
                <a:solidFill>
                  <a:srgbClr val="FF0000"/>
                </a:solidFill>
              </a:rPr>
              <a:t>protected/config/main.php</a:t>
            </a:r>
            <a:r>
              <a:rPr lang="en-US" dirty="0" smtClean="0">
                <a:solidFill>
                  <a:srgbClr val="00B0F0"/>
                </a:solidFill>
              </a:rPr>
              <a:t>) </a:t>
            </a:r>
            <a:r>
              <a:rPr lang="en-US" dirty="0" smtClean="0">
                <a:solidFill>
                  <a:srgbClr val="00B0F0"/>
                </a:solidFill>
              </a:rPr>
              <a:t>and change the server name with the name ‘localhost’ inside that file OR the location of you mozila firefox in your computer, just change these settings. And Remember: Apache AND MySQL must be running in your PC [you can do this from XAMPP Control Panel]</a:t>
            </a:r>
          </a:p>
          <a:p>
            <a:pPr marL="0" indent="0">
              <a:buNone/>
            </a:pPr>
            <a:endParaRPr lang="en-US" dirty="0"/>
          </a:p>
        </p:txBody>
      </p:sp>
    </p:spTree>
    <p:extLst>
      <p:ext uri="{BB962C8B-B14F-4D97-AF65-F5344CB8AC3E}">
        <p14:creationId xmlns:p14="http://schemas.microsoft.com/office/powerpoint/2010/main" val="2902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TotalTime>
  <Words>713</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  Inventory Management          System</vt:lpstr>
      <vt:lpstr>Sections</vt:lpstr>
      <vt:lpstr>PowerPoint Presentation</vt:lpstr>
      <vt:lpstr>POS</vt:lpstr>
      <vt:lpstr>POS PC Configuration</vt:lpstr>
      <vt:lpstr>Item Configuration for Production</vt:lpstr>
      <vt:lpstr>Software Configuration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Inventory Management          System</dc:title>
  <dc:creator>Tanim</dc:creator>
  <cp:lastModifiedBy>Tanim</cp:lastModifiedBy>
  <cp:revision>24</cp:revision>
  <dcterms:created xsi:type="dcterms:W3CDTF">2016-01-28T03:00:26Z</dcterms:created>
  <dcterms:modified xsi:type="dcterms:W3CDTF">2016-01-29T17:13:20Z</dcterms:modified>
</cp:coreProperties>
</file>