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8"/>
  </p:handoutMasterIdLst>
  <p:sldIdLst>
    <p:sldId id="375" r:id="rId2"/>
    <p:sldId id="411" r:id="rId3"/>
    <p:sldId id="384" r:id="rId4"/>
    <p:sldId id="497" r:id="rId5"/>
    <p:sldId id="482" r:id="rId6"/>
    <p:sldId id="496" r:id="rId7"/>
    <p:sldId id="421" r:id="rId8"/>
    <p:sldId id="423" r:id="rId9"/>
    <p:sldId id="507" r:id="rId10"/>
    <p:sldId id="500" r:id="rId11"/>
    <p:sldId id="508" r:id="rId12"/>
    <p:sldId id="509" r:id="rId13"/>
    <p:sldId id="510" r:id="rId14"/>
    <p:sldId id="511" r:id="rId15"/>
    <p:sldId id="512" r:id="rId16"/>
    <p:sldId id="516" r:id="rId17"/>
    <p:sldId id="517" r:id="rId18"/>
    <p:sldId id="518" r:id="rId19"/>
    <p:sldId id="519" r:id="rId20"/>
    <p:sldId id="520" r:id="rId21"/>
    <p:sldId id="522" r:id="rId22"/>
    <p:sldId id="523" r:id="rId23"/>
    <p:sldId id="524" r:id="rId24"/>
    <p:sldId id="525" r:id="rId25"/>
    <p:sldId id="526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493C1C1-9B50-4DF7-A41F-B0B6289A8B5D}">
          <p14:sldIdLst>
            <p14:sldId id="375"/>
            <p14:sldId id="411"/>
          </p14:sldIdLst>
        </p14:section>
        <p14:section name="Overview" id="{CF3AE502-F052-472F-854B-F54CBE0B4AC9}">
          <p14:sldIdLst>
            <p14:sldId id="384"/>
            <p14:sldId id="497"/>
          </p14:sldIdLst>
        </p14:section>
        <p14:section name="Pipeline" id="{A02E5FF9-2B3F-4A20-88D6-7AED080361DB}">
          <p14:sldIdLst>
            <p14:sldId id="482"/>
            <p14:sldId id="496"/>
          </p14:sldIdLst>
        </p14:section>
        <p14:section name="Dataset" id="{5B057CD4-6481-485E-9560-F7C455DBC056}">
          <p14:sldIdLst>
            <p14:sldId id="421"/>
            <p14:sldId id="423"/>
            <p14:sldId id="507"/>
            <p14:sldId id="500"/>
            <p14:sldId id="508"/>
            <p14:sldId id="509"/>
          </p14:sldIdLst>
        </p14:section>
        <p14:section name="EDA" id="{7FFA6DC4-EF76-4429-AB1C-4B79A5948506}">
          <p14:sldIdLst>
            <p14:sldId id="510"/>
            <p14:sldId id="511"/>
            <p14:sldId id="512"/>
            <p14:sldId id="516"/>
            <p14:sldId id="517"/>
            <p14:sldId id="518"/>
          </p14:sldIdLst>
        </p14:section>
        <p14:section name="Modelling" id="{B9561232-48CE-41DB-BD54-7393D9EC07AC}">
          <p14:sldIdLst>
            <p14:sldId id="519"/>
            <p14:sldId id="520"/>
            <p14:sldId id="522"/>
            <p14:sldId id="523"/>
            <p14:sldId id="524"/>
            <p14:sldId id="525"/>
          </p14:sldIdLst>
        </p14:section>
        <p14:section name="Project Outcome" id="{0A492C19-C3B2-4833-90D8-BBBEF71D143D}">
          <p14:sldIdLst>
            <p14:sldId id="526"/>
          </p14:sldIdLst>
        </p14:section>
        <p14:section name="Conclusion" id="{9C699E2D-9DDE-4A05-9C26-615140F4682E}">
          <p14:sldIdLst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44ACC7"/>
    <a:srgbClr val="59B5CE"/>
    <a:srgbClr val="034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993" autoAdjust="0"/>
  </p:normalViewPr>
  <p:slideViewPr>
    <p:cSldViewPr snapToGrid="0" snapToObjects="1">
      <p:cViewPr varScale="1">
        <p:scale>
          <a:sx n="101" d="100"/>
          <a:sy n="101" d="100"/>
        </p:scale>
        <p:origin x="114" y="34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76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667" r:id="rId31"/>
    <p:sldLayoutId id="2147483703" r:id="rId32"/>
    <p:sldLayoutId id="2147483704" r:id="rId33"/>
    <p:sldLayoutId id="2147483705" r:id="rId34"/>
    <p:sldLayoutId id="2147483706" r:id="rId35"/>
    <p:sldLayoutId id="2147483700" r:id="rId36"/>
    <p:sldLayoutId id="2147483699" r:id="rId37"/>
    <p:sldLayoutId id="2147483701" r:id="rId38"/>
    <p:sldLayoutId id="2147483702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5000"/>
          </a:blip>
          <a:srcRect l="12347" r="12347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4425387" cy="663191"/>
          </a:xfrm>
        </p:spPr>
        <p:txBody>
          <a:bodyPr>
            <a:normAutofit/>
          </a:bodyPr>
          <a:lstStyle/>
          <a:p>
            <a:r>
              <a:rPr lang="en-US" dirty="0"/>
              <a:t>Sultan al-</a:t>
            </a:r>
            <a:r>
              <a:rPr lang="en-US" dirty="0" err="1"/>
              <a:t>otaibi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2715790"/>
            <a:ext cx="6943727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‘Steam’ </a:t>
            </a:r>
            <a:r>
              <a:rPr lang="en-US" sz="2000" dirty="0"/>
              <a:t>platform’s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120761"/>
            <a:ext cx="10134369" cy="1002552"/>
          </a:xfrm>
        </p:spPr>
        <p:txBody>
          <a:bodyPr/>
          <a:lstStyle/>
          <a:p>
            <a:r>
              <a:rPr lang="en-US" sz="3200" dirty="0"/>
              <a:t>Pre-processing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22349" y="754435"/>
            <a:ext cx="4672156" cy="823912"/>
          </a:xfrm>
        </p:spPr>
        <p:txBody>
          <a:bodyPr>
            <a:normAutofit/>
          </a:bodyPr>
          <a:lstStyle/>
          <a:p>
            <a:pPr lvl="0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Renaming columns.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5C8DE-EED9-4C8A-8F56-DAF3AA6DE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8"/>
          <a:stretch/>
        </p:blipFill>
        <p:spPr>
          <a:xfrm>
            <a:off x="3175232" y="2647950"/>
            <a:ext cx="7210425" cy="3657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A81EF1-D5C4-4B10-B1A2-DB2630C2A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265"/>
          <a:stretch/>
        </p:blipFill>
        <p:spPr>
          <a:xfrm>
            <a:off x="3794357" y="1516984"/>
            <a:ext cx="7210425" cy="6759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2DA3F6-7F37-4F49-92A4-44DFC939615A}"/>
              </a:ext>
            </a:extLst>
          </p:cNvPr>
          <p:cNvSpPr/>
          <p:nvPr/>
        </p:nvSpPr>
        <p:spPr>
          <a:xfrm>
            <a:off x="4347243" y="2733675"/>
            <a:ext cx="4453858" cy="326754"/>
          </a:xfrm>
          <a:prstGeom prst="rect">
            <a:avLst/>
          </a:prstGeom>
          <a:noFill/>
          <a:ln w="25400">
            <a:solidFill>
              <a:srgbClr val="034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120761"/>
            <a:ext cx="10134369" cy="1002552"/>
          </a:xfrm>
        </p:spPr>
        <p:txBody>
          <a:bodyPr/>
          <a:lstStyle/>
          <a:p>
            <a:r>
              <a:rPr lang="en-US" sz="3200" dirty="0"/>
              <a:t>Pre-processing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22349" y="754435"/>
            <a:ext cx="4672156" cy="823912"/>
          </a:xfrm>
        </p:spPr>
        <p:txBody>
          <a:bodyPr>
            <a:normAutofit/>
          </a:bodyPr>
          <a:lstStyle/>
          <a:p>
            <a:pPr lvl="0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Dealing with missing values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838027-C52A-4D33-AD28-1D354381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91" b="57923"/>
          <a:stretch/>
        </p:blipFill>
        <p:spPr>
          <a:xfrm>
            <a:off x="5476875" y="4082578"/>
            <a:ext cx="6449786" cy="6779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C489F6-56DE-446F-8978-AB5D71A62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35" b="67646"/>
          <a:stretch/>
        </p:blipFill>
        <p:spPr>
          <a:xfrm>
            <a:off x="5476875" y="2669281"/>
            <a:ext cx="6449786" cy="1249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51FEE2-5BFC-4E8C-B947-8749BBB7A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056"/>
          <a:stretch/>
        </p:blipFill>
        <p:spPr>
          <a:xfrm>
            <a:off x="5476875" y="1578347"/>
            <a:ext cx="6449786" cy="9563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93BCCA-D32C-4E76-A0C0-1F230B9670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756" y="2187782"/>
            <a:ext cx="266394" cy="266394"/>
          </a:xfrm>
          <a:prstGeom prst="rect">
            <a:avLst/>
          </a:prstGeom>
        </p:spPr>
      </p:pic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67A19A7-2E14-4AC8-996D-C7C683AFD208}"/>
              </a:ext>
            </a:extLst>
          </p:cNvPr>
          <p:cNvSpPr txBox="1">
            <a:spLocks/>
          </p:cNvSpPr>
          <p:nvPr/>
        </p:nvSpPr>
        <p:spPr>
          <a:xfrm>
            <a:off x="7791449" y="2834440"/>
            <a:ext cx="132888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>
                <a:solidFill>
                  <a:srgbClr val="59B5CE"/>
                </a:solidFill>
              </a:rPr>
              <a:t>=200k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58F5E94-7101-4823-86C8-28740C235F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89" y="3385527"/>
            <a:ext cx="266394" cy="2663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62B74E-FA62-4DB7-ABF3-F9142B24878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89" y="4512075"/>
            <a:ext cx="266394" cy="266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76EF8-6F3E-4228-9B6B-DEDCEA004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57"/>
          <a:stretch/>
        </p:blipFill>
        <p:spPr>
          <a:xfrm>
            <a:off x="5497390" y="1374669"/>
            <a:ext cx="6449786" cy="40217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416BA6-55E1-4ED4-8552-756CCAC36A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09" y="5933554"/>
            <a:ext cx="340021" cy="340021"/>
          </a:xfrm>
          <a:prstGeom prst="rect">
            <a:avLst/>
          </a:prstGeom>
        </p:spPr>
      </p:pic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4B646A5C-40C7-4AEB-AF61-AD231561BFEF}"/>
              </a:ext>
            </a:extLst>
          </p:cNvPr>
          <p:cNvSpPr txBox="1">
            <a:spLocks/>
          </p:cNvSpPr>
          <p:nvPr/>
        </p:nvSpPr>
        <p:spPr>
          <a:xfrm>
            <a:off x="3916930" y="5507831"/>
            <a:ext cx="467215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rgbClr val="44ACC7"/>
                </a:solidFill>
              </a:rPr>
              <a:t>Looks clean to start with </a:t>
            </a:r>
            <a:r>
              <a:rPr lang="en-US" sz="2400" i="1" dirty="0">
                <a:solidFill>
                  <a:srgbClr val="44ACC7"/>
                </a:solidFill>
                <a:sym typeface="Wingdings" panose="05000000000000000000" pitchFamily="2" charset="2"/>
              </a:rPr>
              <a:t></a:t>
            </a:r>
            <a:endParaRPr lang="en-US" sz="2400" i="1" dirty="0">
              <a:solidFill>
                <a:srgbClr val="44AC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120761"/>
            <a:ext cx="10134369" cy="1002552"/>
          </a:xfrm>
        </p:spPr>
        <p:txBody>
          <a:bodyPr/>
          <a:lstStyle/>
          <a:p>
            <a:r>
              <a:rPr lang="en-US" sz="3200" dirty="0"/>
              <a:t>Pre-processing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22349" y="754435"/>
            <a:ext cx="4672156" cy="823912"/>
          </a:xfrm>
        </p:spPr>
        <p:txBody>
          <a:bodyPr>
            <a:normAutofit/>
          </a:bodyPr>
          <a:lstStyle/>
          <a:p>
            <a:pPr lvl="0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Splitting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dataframes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EABE3-7A7B-46AC-9247-F904B39F7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684105" y="2468935"/>
            <a:ext cx="4983001" cy="3838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5DE98-E069-465A-ACC3-BCAA834CE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01"/>
          <a:stretch/>
        </p:blipFill>
        <p:spPr>
          <a:xfrm>
            <a:off x="6135790" y="754435"/>
            <a:ext cx="5486438" cy="4183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85F0CC-55AB-4865-9D19-D696790CD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389"/>
          <a:stretch/>
        </p:blipFill>
        <p:spPr>
          <a:xfrm>
            <a:off x="6135790" y="754435"/>
            <a:ext cx="5486438" cy="643329"/>
          </a:xfrm>
          <a:prstGeom prst="rect">
            <a:avLst/>
          </a:prstGeom>
        </p:spPr>
      </p:pic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C5A60011-C7FD-4593-B73D-39466C5EAC89}"/>
              </a:ext>
            </a:extLst>
          </p:cNvPr>
          <p:cNvSpPr txBox="1">
            <a:spLocks/>
          </p:cNvSpPr>
          <p:nvPr/>
        </p:nvSpPr>
        <p:spPr>
          <a:xfrm>
            <a:off x="2742497" y="1579400"/>
            <a:ext cx="2611823" cy="632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i="1" dirty="0">
                <a:solidFill>
                  <a:srgbClr val="44ACC7"/>
                </a:solidFill>
              </a:rPr>
              <a:t>‘Play” </a:t>
            </a:r>
            <a:r>
              <a:rPr lang="en-US" sz="1400" i="1" dirty="0" err="1">
                <a:solidFill>
                  <a:srgbClr val="44ACC7"/>
                </a:solidFill>
              </a:rPr>
              <a:t>dataframe</a:t>
            </a:r>
            <a:endParaRPr lang="en-US" sz="1400" i="1" dirty="0">
              <a:solidFill>
                <a:srgbClr val="44ACC7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i="1" dirty="0">
                <a:solidFill>
                  <a:srgbClr val="44ACC7"/>
                </a:solidFill>
              </a:rPr>
              <a:t>‘Purchase’ </a:t>
            </a:r>
            <a:r>
              <a:rPr lang="en-US" sz="1400" i="1" dirty="0" err="1">
                <a:solidFill>
                  <a:srgbClr val="44ACC7"/>
                </a:solidFill>
              </a:rPr>
              <a:t>dataframe</a:t>
            </a:r>
            <a:endParaRPr lang="en-US" sz="1400" i="1" dirty="0">
              <a:solidFill>
                <a:srgbClr val="44AC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3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5000"/>
          </a:blip>
          <a:srcRect/>
          <a:stretch/>
        </p:blipFill>
        <p:spPr>
          <a:xfrm>
            <a:off x="1124487" y="-68094"/>
            <a:ext cx="11067514" cy="6926093"/>
          </a:xfrm>
          <a:ln>
            <a:solidFill>
              <a:schemeClr val="bg2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279757" cy="2387600"/>
          </a:xfrm>
        </p:spPr>
        <p:txBody>
          <a:bodyPr/>
          <a:lstStyle/>
          <a:p>
            <a:r>
              <a:rPr lang="en-US" b="1" dirty="0"/>
              <a:t>Exploratory  data analysis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1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8" y="349977"/>
            <a:ext cx="3579302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Dataset statistics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A8F9D91-F4E4-4016-8FBC-3754FCCA6D88}"/>
              </a:ext>
            </a:extLst>
          </p:cNvPr>
          <p:cNvSpPr txBox="1">
            <a:spLocks/>
          </p:cNvSpPr>
          <p:nvPr/>
        </p:nvSpPr>
        <p:spPr>
          <a:xfrm>
            <a:off x="1436821" y="587916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Numbers,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F45EF8-EE09-4B09-A4B5-FFA627C2BFA5}"/>
              </a:ext>
            </a:extLst>
          </p:cNvPr>
          <p:cNvSpPr txBox="1">
            <a:spLocks/>
          </p:cNvSpPr>
          <p:nvPr/>
        </p:nvSpPr>
        <p:spPr>
          <a:xfrm>
            <a:off x="1436821" y="956672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numbers,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21150A-B8B4-4D0A-9514-EBBAABD1BC53}"/>
              </a:ext>
            </a:extLst>
          </p:cNvPr>
          <p:cNvSpPr txBox="1">
            <a:spLocks/>
          </p:cNvSpPr>
          <p:nvPr/>
        </p:nvSpPr>
        <p:spPr>
          <a:xfrm>
            <a:off x="1436821" y="1306005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and numbers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792223-A252-4D1A-95F3-A1D816F27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19"/>
          <a:stretch/>
        </p:blipFill>
        <p:spPr>
          <a:xfrm>
            <a:off x="1436821" y="2811998"/>
            <a:ext cx="10506075" cy="1979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DA222E-D272-4ECF-95F0-EDEC144D8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178"/>
          <a:stretch/>
        </p:blipFill>
        <p:spPr>
          <a:xfrm>
            <a:off x="1446941" y="2204659"/>
            <a:ext cx="10506075" cy="607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107519-E6DA-4F5E-BFF1-2D755CE6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01" y="2204659"/>
            <a:ext cx="105060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7" y="349977"/>
            <a:ext cx="9246678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Bar Chart Comparison of two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EEA46-3353-4038-918B-B0712EEB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976312"/>
            <a:ext cx="10668000" cy="1133475"/>
          </a:xfrm>
          <a:prstGeom prst="rect">
            <a:avLst/>
          </a:prstGeom>
        </p:spPr>
      </p:pic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F552DFE0-D302-4D6B-B576-CB4B0AC0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51" y="2185190"/>
            <a:ext cx="5969874" cy="46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0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7" y="349977"/>
            <a:ext cx="9246678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Extracting Most Purchased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997AA-8480-454F-A424-4707D90F9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26"/>
          <a:stretch/>
        </p:blipFill>
        <p:spPr>
          <a:xfrm>
            <a:off x="1419225" y="804272"/>
            <a:ext cx="10515600" cy="1811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FAA13-7B13-4039-8919-2914C0593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74" b="17518"/>
          <a:stretch/>
        </p:blipFill>
        <p:spPr>
          <a:xfrm>
            <a:off x="1419225" y="2772697"/>
            <a:ext cx="10515600" cy="3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7" y="349977"/>
            <a:ext cx="9246678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Extracting Most Purchased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8E3BB-B59F-4103-8F0B-B5FDDB61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10584"/>
            <a:ext cx="10658475" cy="103822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85D6C71-2A36-41F0-B809-E5366845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57" y="2455121"/>
            <a:ext cx="10332534" cy="41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7" y="349977"/>
            <a:ext cx="9246678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Most Games Purchased </a:t>
            </a:r>
            <a:r>
              <a:rPr lang="en-US" sz="2400" dirty="0">
                <a:solidFill>
                  <a:srgbClr val="A6A6A6"/>
                </a:solidFill>
              </a:rPr>
              <a:t>vs</a:t>
            </a:r>
            <a:r>
              <a:rPr lang="en-US" sz="2400" dirty="0"/>
              <a:t> Hours Played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D6C71-2A36-41F0-B809-E5366845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59974" y="974739"/>
            <a:ext cx="9665110" cy="5468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C01219-A2CC-4304-991C-C2F6248CE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6" y="2580264"/>
            <a:ext cx="10677525" cy="2486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E45AF4-2F9E-439A-AC8E-B4F0E9E45ED4}"/>
              </a:ext>
            </a:extLst>
          </p:cNvPr>
          <p:cNvSpPr/>
          <p:nvPr/>
        </p:nvSpPr>
        <p:spPr>
          <a:xfrm>
            <a:off x="5948516" y="1551360"/>
            <a:ext cx="3598607" cy="452283"/>
          </a:xfrm>
          <a:prstGeom prst="rect">
            <a:avLst/>
          </a:prstGeom>
          <a:noFill/>
          <a:ln w="34925">
            <a:solidFill>
              <a:srgbClr val="034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B62BAC-DEAB-444D-83C1-1DF543FCD29D}"/>
              </a:ext>
            </a:extLst>
          </p:cNvPr>
          <p:cNvSpPr/>
          <p:nvPr/>
        </p:nvSpPr>
        <p:spPr>
          <a:xfrm>
            <a:off x="1759974" y="2609860"/>
            <a:ext cx="3598607" cy="452283"/>
          </a:xfrm>
          <a:prstGeom prst="rect">
            <a:avLst/>
          </a:prstGeom>
          <a:noFill/>
          <a:ln w="34925">
            <a:solidFill>
              <a:srgbClr val="034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762FDD-FB68-4E9A-BC5C-F48FCBB8A45D}"/>
              </a:ext>
            </a:extLst>
          </p:cNvPr>
          <p:cNvSpPr/>
          <p:nvPr/>
        </p:nvSpPr>
        <p:spPr>
          <a:xfrm>
            <a:off x="6833421" y="2065812"/>
            <a:ext cx="2005779" cy="544048"/>
          </a:xfrm>
          <a:prstGeom prst="rect">
            <a:avLst/>
          </a:prstGeom>
          <a:noFill/>
          <a:ln w="34925">
            <a:solidFill>
              <a:srgbClr val="034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82D282-3627-4ADF-AE89-A95C0D007B7B}"/>
              </a:ext>
            </a:extLst>
          </p:cNvPr>
          <p:cNvSpPr/>
          <p:nvPr/>
        </p:nvSpPr>
        <p:spPr>
          <a:xfrm>
            <a:off x="2644877" y="1551359"/>
            <a:ext cx="2713704" cy="452283"/>
          </a:xfrm>
          <a:prstGeom prst="rect">
            <a:avLst/>
          </a:prstGeom>
          <a:noFill/>
          <a:ln w="34925">
            <a:solidFill>
              <a:srgbClr val="034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5000"/>
          </a:blip>
          <a:srcRect/>
          <a:stretch/>
        </p:blipFill>
        <p:spPr>
          <a:xfrm>
            <a:off x="1124487" y="-68094"/>
            <a:ext cx="11067514" cy="6926093"/>
          </a:xfrm>
          <a:ln>
            <a:solidFill>
              <a:schemeClr val="bg2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279757" cy="2387600"/>
          </a:xfrm>
        </p:spPr>
        <p:txBody>
          <a:bodyPr/>
          <a:lstStyle/>
          <a:p>
            <a:r>
              <a:rPr lang="en-US" b="1" dirty="0"/>
              <a:t>Modelling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upcoming slide, we will talk and briefly cover the following phases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Modelling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Outcomes</a:t>
            </a:r>
          </a:p>
        </p:txBody>
      </p:sp>
    </p:spTree>
    <p:extLst>
      <p:ext uri="{BB962C8B-B14F-4D97-AF65-F5344CB8AC3E}">
        <p14:creationId xmlns:p14="http://schemas.microsoft.com/office/powerpoint/2010/main" val="28556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8" y="349977"/>
            <a:ext cx="3579302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Random forest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7F62ECC-CB53-4F59-AADE-AC01A063F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0" r="20264" b="60568"/>
          <a:stretch/>
        </p:blipFill>
        <p:spPr>
          <a:xfrm>
            <a:off x="1789672" y="1104089"/>
            <a:ext cx="9583987" cy="4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8" y="349977"/>
            <a:ext cx="3579302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20039-2754-4B91-A66F-4954D501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78" y="1030082"/>
            <a:ext cx="10610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47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8" y="349977"/>
            <a:ext cx="3579302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9E5F0-8CB3-4547-9E31-E6F8EDF8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07" y="1264367"/>
            <a:ext cx="10534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9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8" y="349977"/>
            <a:ext cx="3579302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ED47B-A03C-449C-82C5-A93D6BDE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87"/>
          <a:stretch/>
        </p:blipFill>
        <p:spPr>
          <a:xfrm>
            <a:off x="1435936" y="1011676"/>
            <a:ext cx="10409626" cy="4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8" y="349977"/>
            <a:ext cx="3579302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Naïve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ED47B-A03C-449C-82C5-A93D6BDE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13" b="8369"/>
          <a:stretch/>
        </p:blipFill>
        <p:spPr>
          <a:xfrm>
            <a:off x="1435936" y="1916349"/>
            <a:ext cx="10409626" cy="18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8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0"/>
          </a:blip>
          <a:srcRect t="20366" r="-5" b="20361"/>
          <a:stretch/>
        </p:blipFill>
        <p:spPr>
          <a:xfrm>
            <a:off x="20" y="3482977"/>
            <a:ext cx="12191980" cy="3375025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244" y="339644"/>
            <a:ext cx="6002556" cy="2806511"/>
          </a:xfrm>
        </p:spPr>
        <p:txBody>
          <a:bodyPr anchor="ctr">
            <a:normAutofit/>
          </a:bodyPr>
          <a:lstStyle/>
          <a:p>
            <a:r>
              <a:rPr lang="en-US" dirty="0"/>
              <a:t>Need a larger scale of data, and re-train the model</a:t>
            </a:r>
          </a:p>
          <a:p>
            <a:r>
              <a:rPr lang="en-US" dirty="0"/>
              <a:t>Not every ‘</a:t>
            </a:r>
            <a:r>
              <a:rPr lang="en-US" b="1" dirty="0">
                <a:solidFill>
                  <a:srgbClr val="002060"/>
                </a:solidFill>
              </a:rPr>
              <a:t>fun</a:t>
            </a:r>
            <a:r>
              <a:rPr lang="en-US" dirty="0"/>
              <a:t>’ data you can manipulate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anchor="ctr">
            <a:normAutofit/>
          </a:bodyPr>
          <a:lstStyle/>
          <a:p>
            <a:r>
              <a:rPr lang="en-US" dirty="0"/>
              <a:t>Project Outcomes</a:t>
            </a:r>
          </a:p>
        </p:txBody>
      </p:sp>
    </p:spTree>
    <p:extLst>
      <p:ext uri="{BB962C8B-B14F-4D97-AF65-F5344CB8AC3E}">
        <p14:creationId xmlns:p14="http://schemas.microsoft.com/office/powerpoint/2010/main" val="111875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172E1B30-93CD-465A-917F-9412412588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0"/>
          </a:blip>
          <a:srcRect t="20366" r="-5" b="20361"/>
          <a:stretch/>
        </p:blipFill>
        <p:spPr>
          <a:xfrm>
            <a:off x="20" y="3482977"/>
            <a:ext cx="12191980" cy="3375025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244" y="339644"/>
            <a:ext cx="6002556" cy="2806511"/>
          </a:xfrm>
        </p:spPr>
        <p:txBody>
          <a:bodyPr anchor="ctr">
            <a:normAutofit/>
          </a:bodyPr>
          <a:lstStyle/>
          <a:p>
            <a:r>
              <a:rPr lang="en-US" dirty="0"/>
              <a:t>Sultan Al-</a:t>
            </a:r>
            <a:r>
              <a:rPr lang="en-US" dirty="0" err="1"/>
              <a:t>Otaibi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anchor="ctr">
            <a:normAutofit/>
          </a:bodyPr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48069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5000"/>
          </a:blip>
          <a:srcRect/>
          <a:stretch/>
        </p:blipFill>
        <p:spPr>
          <a:xfrm>
            <a:off x="1124487" y="0"/>
            <a:ext cx="11067514" cy="6857999"/>
          </a:xfrm>
          <a:ln>
            <a:solidFill>
              <a:schemeClr val="bg2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715790"/>
            <a:ext cx="6981827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34793"/>
                </a:solidFill>
              </a:rPr>
              <a:t>Steam </a:t>
            </a:r>
            <a:r>
              <a:rPr lang="en-US" dirty="0"/>
              <a:t>is a software platform developed by Valve Corporation that offers digital rights management (DRM), multiplayer gaming, video streaming, cloud computing, social networking, and community features..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‘</a:t>
            </a:r>
            <a:r>
              <a:rPr lang="en-US" sz="3600" dirty="0">
                <a:solidFill>
                  <a:srgbClr val="A6A6A6"/>
                </a:solidFill>
              </a:rPr>
              <a:t>Steam</a:t>
            </a:r>
            <a:r>
              <a:rPr lang="en-US" sz="3600" dirty="0"/>
              <a:t>’?</a:t>
            </a:r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5EBF76F0-B33F-4B79-8EC7-324046A33FF2}"/>
              </a:ext>
            </a:extLst>
          </p:cNvPr>
          <p:cNvSpPr txBox="1">
            <a:spLocks/>
          </p:cNvSpPr>
          <p:nvPr/>
        </p:nvSpPr>
        <p:spPr>
          <a:xfrm>
            <a:off x="6756614" y="3146156"/>
            <a:ext cx="4349536" cy="28065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why ‘</a:t>
            </a:r>
            <a:r>
              <a:rPr lang="en-US" sz="3600" dirty="0">
                <a:solidFill>
                  <a:srgbClr val="A6A6A6"/>
                </a:solidFill>
              </a:rPr>
              <a:t>Steam</a:t>
            </a:r>
            <a:r>
              <a:rPr lang="en-US" sz="3600" dirty="0"/>
              <a:t>’ ?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25E8DE7-173D-43F2-BE16-305C5673F988}"/>
              </a:ext>
            </a:extLst>
          </p:cNvPr>
          <p:cNvSpPr txBox="1">
            <a:spLocks/>
          </p:cNvSpPr>
          <p:nvPr/>
        </p:nvSpPr>
        <p:spPr>
          <a:xfrm>
            <a:off x="1423906" y="3146155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34793"/>
                </a:solidFill>
              </a:rPr>
              <a:t>Steam </a:t>
            </a:r>
            <a:r>
              <a:rPr lang="en-US" dirty="0"/>
              <a:t>provide a huge scale of data in gaming industry, for instance, number of games, users, platforms..</a:t>
            </a:r>
            <a:r>
              <a:rPr lang="en-US" dirty="0" err="1"/>
              <a:t>etc</a:t>
            </a:r>
            <a:r>
              <a:rPr lang="en-US" dirty="0"/>
              <a:t> as well as historical data of ‘legacy’ games and platform.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A346A-F55A-49AF-9E2D-286D4B2854E6}"/>
              </a:ext>
            </a:extLst>
          </p:cNvPr>
          <p:cNvSpPr txBox="1"/>
          <p:nvPr/>
        </p:nvSpPr>
        <p:spPr>
          <a:xfrm>
            <a:off x="3754405" y="4925719"/>
            <a:ext cx="28433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034793"/>
                </a:solidFill>
              </a:rPr>
              <a:t>making data more fun to manipulate with </a:t>
            </a:r>
            <a:r>
              <a:rPr lang="en-US" sz="1100" i="1" dirty="0">
                <a:solidFill>
                  <a:srgbClr val="034793"/>
                </a:solidFill>
                <a:sym typeface="Wingdings" panose="05000000000000000000" pitchFamily="2" charset="2"/>
              </a:rPr>
              <a:t>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92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5000"/>
          </a:blip>
          <a:srcRect/>
          <a:stretch/>
        </p:blipFill>
        <p:spPr>
          <a:xfrm>
            <a:off x="1124487" y="0"/>
            <a:ext cx="11067514" cy="6858000"/>
          </a:xfrm>
          <a:ln>
            <a:solidFill>
              <a:schemeClr val="bg2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715790"/>
            <a:ext cx="6068993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6061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A8F281-058D-4C9E-860E-A6DB181F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</a:blip>
          <a:srcRect/>
          <a:stretch/>
        </p:blipFill>
        <p:spPr>
          <a:xfrm>
            <a:off x="1772065" y="2753012"/>
            <a:ext cx="640080" cy="640080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9A190E64-A3D7-4B9E-AA46-147902CE2374}"/>
              </a:ext>
            </a:extLst>
          </p:cNvPr>
          <p:cNvSpPr txBox="1">
            <a:spLocks/>
          </p:cNvSpPr>
          <p:nvPr/>
        </p:nvSpPr>
        <p:spPr>
          <a:xfrm>
            <a:off x="2738137" y="4471127"/>
            <a:ext cx="1707398" cy="5692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dirty="0">
                <a:solidFill>
                  <a:srgbClr val="0070C0"/>
                </a:solidFill>
              </a:rPr>
              <a:t>Pre-Processing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5" name="Bent-Up Arrow 16">
            <a:extLst>
              <a:ext uri="{FF2B5EF4-FFF2-40B4-BE49-F238E27FC236}">
                <a16:creationId xmlns:a16="http://schemas.microsoft.com/office/drawing/2014/main" id="{DA8E08F9-D5D8-43DF-9FE2-F9D032C8ED03}"/>
              </a:ext>
            </a:extLst>
          </p:cNvPr>
          <p:cNvSpPr>
            <a:spLocks/>
          </p:cNvSpPr>
          <p:nvPr/>
        </p:nvSpPr>
        <p:spPr>
          <a:xfrm rot="5400000">
            <a:off x="1804187" y="3861503"/>
            <a:ext cx="883537" cy="632705"/>
          </a:xfrm>
          <a:prstGeom prst="bent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4793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37267C-CD2A-48E7-A9DC-DA51C5DC1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17" y="2720411"/>
            <a:ext cx="640080" cy="6400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02F11B-2F15-4B83-82DD-BF55A35BBD66}"/>
              </a:ext>
            </a:extLst>
          </p:cNvPr>
          <p:cNvSpPr/>
          <p:nvPr/>
        </p:nvSpPr>
        <p:spPr>
          <a:xfrm>
            <a:off x="6284935" y="3360491"/>
            <a:ext cx="1585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+mj-lt"/>
              </a:rPr>
              <a:t>Modelling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BC4BAB-8120-4EE4-B9A5-9E2EB30F36A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96" y="3923496"/>
            <a:ext cx="640080" cy="640080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E7D0C332-AC7A-449A-B8F4-AE3BD7409497}"/>
              </a:ext>
            </a:extLst>
          </p:cNvPr>
          <p:cNvSpPr txBox="1">
            <a:spLocks/>
          </p:cNvSpPr>
          <p:nvPr/>
        </p:nvSpPr>
        <p:spPr>
          <a:xfrm>
            <a:off x="2671395" y="4841129"/>
            <a:ext cx="1774140" cy="4637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 i="1" dirty="0">
                <a:solidFill>
                  <a:schemeClr val="bg1">
                    <a:lumMod val="65000"/>
                  </a:schemeClr>
                </a:solidFill>
              </a:rPr>
              <a:t>Import data</a:t>
            </a:r>
          </a:p>
          <a:p>
            <a:pPr algn="ctr"/>
            <a:r>
              <a:rPr lang="en-US" sz="900" b="1" i="1" dirty="0">
                <a:solidFill>
                  <a:schemeClr val="bg1">
                    <a:lumMod val="65000"/>
                  </a:schemeClr>
                </a:solidFill>
              </a:rPr>
              <a:t>Split Data</a:t>
            </a:r>
          </a:p>
          <a:p>
            <a:pPr algn="ctr"/>
            <a:r>
              <a:rPr lang="en-US" sz="900" b="1" i="1" dirty="0">
                <a:solidFill>
                  <a:schemeClr val="bg1">
                    <a:lumMod val="65000"/>
                  </a:schemeClr>
                </a:solidFill>
              </a:rPr>
              <a:t>Dealing with nulls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7C2F8F9-BB21-476F-B942-3CDAF00AB85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2" y="2720411"/>
            <a:ext cx="640080" cy="640080"/>
          </a:xfrm>
          <a:prstGeom prst="rect">
            <a:avLst/>
          </a:prstGeom>
        </p:spPr>
      </p:pic>
      <p:sp>
        <p:nvSpPr>
          <p:cNvPr id="23" name="Bent-Up Arrow 33">
            <a:extLst>
              <a:ext uri="{FF2B5EF4-FFF2-40B4-BE49-F238E27FC236}">
                <a16:creationId xmlns:a16="http://schemas.microsoft.com/office/drawing/2014/main" id="{E18E9C3D-BD65-4D36-AE85-B9BC7F6B4624}"/>
              </a:ext>
            </a:extLst>
          </p:cNvPr>
          <p:cNvSpPr>
            <a:spLocks/>
          </p:cNvSpPr>
          <p:nvPr/>
        </p:nvSpPr>
        <p:spPr>
          <a:xfrm>
            <a:off x="4478656" y="3970639"/>
            <a:ext cx="666665" cy="632705"/>
          </a:xfrm>
          <a:prstGeom prst="bent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4793"/>
              </a:solidFill>
            </a:endParaRPr>
          </a:p>
        </p:txBody>
      </p:sp>
      <p:sp>
        <p:nvSpPr>
          <p:cNvPr id="24" name="Right Arrow 37">
            <a:extLst>
              <a:ext uri="{FF2B5EF4-FFF2-40B4-BE49-F238E27FC236}">
                <a16:creationId xmlns:a16="http://schemas.microsoft.com/office/drawing/2014/main" id="{2217DAF6-412A-4A8B-A0B7-22803630D329}"/>
              </a:ext>
            </a:extLst>
          </p:cNvPr>
          <p:cNvSpPr/>
          <p:nvPr/>
        </p:nvSpPr>
        <p:spPr>
          <a:xfrm>
            <a:off x="5654156" y="2866381"/>
            <a:ext cx="723900" cy="35052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4793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5A3E3-5855-4647-B2F4-D5835ABC6E1F}"/>
              </a:ext>
            </a:extLst>
          </p:cNvPr>
          <p:cNvSpPr/>
          <p:nvPr/>
        </p:nvSpPr>
        <p:spPr>
          <a:xfrm>
            <a:off x="4212689" y="3360491"/>
            <a:ext cx="1585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+mj-lt"/>
              </a:rPr>
              <a:t>Cleaned</a:t>
            </a:r>
            <a:r>
              <a:rPr lang="en-US" b="1" i="1" dirty="0">
                <a:solidFill>
                  <a:srgbClr val="ED3434"/>
                </a:solidFill>
                <a:latin typeface="+mj-lt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93B110EC-F0AA-4C7F-AF34-A59385EBEA99}"/>
              </a:ext>
            </a:extLst>
          </p:cNvPr>
          <p:cNvSpPr txBox="1">
            <a:spLocks/>
          </p:cNvSpPr>
          <p:nvPr/>
        </p:nvSpPr>
        <p:spPr>
          <a:xfrm>
            <a:off x="4987102" y="4404417"/>
            <a:ext cx="607883" cy="1776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 i="1" dirty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ight Arrow 40">
            <a:extLst>
              <a:ext uri="{FF2B5EF4-FFF2-40B4-BE49-F238E27FC236}">
                <a16:creationId xmlns:a16="http://schemas.microsoft.com/office/drawing/2014/main" id="{D9FB4D9D-D808-4D47-A525-9F46EAAA6699}"/>
              </a:ext>
            </a:extLst>
          </p:cNvPr>
          <p:cNvSpPr/>
          <p:nvPr/>
        </p:nvSpPr>
        <p:spPr>
          <a:xfrm>
            <a:off x="7799718" y="2897792"/>
            <a:ext cx="723900" cy="35052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4793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65D98D1-9CFA-4AD4-8FB2-7C1187767FF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81" y="2749193"/>
            <a:ext cx="647718" cy="64771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1645A33-7AC5-40A1-AAD7-601E849F37A3}"/>
              </a:ext>
            </a:extLst>
          </p:cNvPr>
          <p:cNvSpPr/>
          <p:nvPr/>
        </p:nvSpPr>
        <p:spPr>
          <a:xfrm>
            <a:off x="1299583" y="3366754"/>
            <a:ext cx="1585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  <a:latin typeface="+mj-lt"/>
              </a:rPr>
              <a:t>Raw</a:t>
            </a:r>
            <a:r>
              <a:rPr lang="en-US" b="1" i="1" dirty="0">
                <a:solidFill>
                  <a:srgbClr val="ED3434"/>
                </a:solidFill>
                <a:latin typeface="+mj-lt"/>
              </a:rPr>
              <a:t> 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70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  <p:bldP spid="20" grpId="0"/>
      <p:bldP spid="23" grpId="0" animBg="1"/>
      <p:bldP spid="24" grpId="0" animBg="1"/>
      <p:bldP spid="25" grpId="0"/>
      <p:bldP spid="26" grpId="0"/>
      <p:bldP spid="27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5000"/>
          </a:blip>
          <a:srcRect/>
          <a:stretch/>
        </p:blipFill>
        <p:spPr>
          <a:xfrm>
            <a:off x="1124487" y="-68094"/>
            <a:ext cx="11067514" cy="6926093"/>
          </a:xfrm>
          <a:ln>
            <a:solidFill>
              <a:schemeClr val="bg2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279757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08637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8" y="349977"/>
            <a:ext cx="1798127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Kaggel</a:t>
            </a:r>
            <a:endParaRPr lang="en-US" sz="240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A8F9D91-F4E4-4016-8FBC-3754FCCA6D88}"/>
              </a:ext>
            </a:extLst>
          </p:cNvPr>
          <p:cNvSpPr txBox="1">
            <a:spLocks/>
          </p:cNvSpPr>
          <p:nvPr/>
        </p:nvSpPr>
        <p:spPr>
          <a:xfrm>
            <a:off x="1436821" y="587916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https://www.kaggle.com/tamber/steam-video-games/version/1.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F45EF8-EE09-4B09-A4B5-FFA627C2BFA5}"/>
              </a:ext>
            </a:extLst>
          </p:cNvPr>
          <p:cNvSpPr txBox="1">
            <a:spLocks/>
          </p:cNvSpPr>
          <p:nvPr/>
        </p:nvSpPr>
        <p:spPr>
          <a:xfrm>
            <a:off x="1436821" y="956672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Around 200k records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21150A-B8B4-4D0A-9514-EBBAABD1BC53}"/>
              </a:ext>
            </a:extLst>
          </p:cNvPr>
          <p:cNvSpPr txBox="1">
            <a:spLocks/>
          </p:cNvSpPr>
          <p:nvPr/>
        </p:nvSpPr>
        <p:spPr>
          <a:xfrm>
            <a:off x="1436821" y="1306005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6 features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E870DB69-C3E9-4E28-A141-584CB09A5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64"/>
          <a:stretch/>
        </p:blipFill>
        <p:spPr>
          <a:xfrm>
            <a:off x="5695950" y="4600116"/>
            <a:ext cx="5676900" cy="2257884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526FB5F6-6A84-4B3B-8978-EEA4BFC2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12" y="2024094"/>
            <a:ext cx="5953125" cy="4133850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B2842F18-CE2B-422C-9731-C625F2B28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64"/>
          <a:stretch/>
        </p:blipFill>
        <p:spPr>
          <a:xfrm>
            <a:off x="1297498" y="1982437"/>
            <a:ext cx="5676900" cy="225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616059FB-F591-4528-842F-718279C59A5F}"/>
              </a:ext>
            </a:extLst>
          </p:cNvPr>
          <p:cNvSpPr txBox="1">
            <a:spLocks/>
          </p:cNvSpPr>
          <p:nvPr/>
        </p:nvSpPr>
        <p:spPr>
          <a:xfrm>
            <a:off x="1297498" y="349977"/>
            <a:ext cx="2898582" cy="45429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Pre-processing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A8F9D91-F4E4-4016-8FBC-3754FCCA6D88}"/>
              </a:ext>
            </a:extLst>
          </p:cNvPr>
          <p:cNvSpPr txBox="1">
            <a:spLocks/>
          </p:cNvSpPr>
          <p:nvPr/>
        </p:nvSpPr>
        <p:spPr>
          <a:xfrm>
            <a:off x="1436821" y="587916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Renaming columns.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F45EF8-EE09-4B09-A4B5-FFA627C2BFA5}"/>
              </a:ext>
            </a:extLst>
          </p:cNvPr>
          <p:cNvSpPr txBox="1">
            <a:spLocks/>
          </p:cNvSpPr>
          <p:nvPr/>
        </p:nvSpPr>
        <p:spPr>
          <a:xfrm>
            <a:off x="1436821" y="956672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Dealing with missing values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21150A-B8B4-4D0A-9514-EBBAABD1BC53}"/>
              </a:ext>
            </a:extLst>
          </p:cNvPr>
          <p:cNvSpPr txBox="1">
            <a:spLocks/>
          </p:cNvSpPr>
          <p:nvPr/>
        </p:nvSpPr>
        <p:spPr>
          <a:xfrm>
            <a:off x="1436821" y="1306005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Removing nulls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A2684C8-0417-4EDE-A293-7515C68C0949}"/>
              </a:ext>
            </a:extLst>
          </p:cNvPr>
          <p:cNvSpPr txBox="1">
            <a:spLocks/>
          </p:cNvSpPr>
          <p:nvPr/>
        </p:nvSpPr>
        <p:spPr>
          <a:xfrm>
            <a:off x="1436821" y="1663818"/>
            <a:ext cx="6849929" cy="565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3479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Splitting </a:t>
            </a:r>
            <a:r>
              <a:rPr lang="en-US" dirty="0" err="1">
                <a:solidFill>
                  <a:srgbClr val="0070C0"/>
                </a:solidFill>
              </a:rPr>
              <a:t>dataframes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913C291-3CFC-42A8-9793-D37B9AF79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97"/>
          <a:stretch/>
        </p:blipFill>
        <p:spPr>
          <a:xfrm>
            <a:off x="4330757" y="1239516"/>
            <a:ext cx="7311097" cy="4168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5E09C0-00E5-4A66-A4DE-66C4A0E76EF0}"/>
              </a:ext>
            </a:extLst>
          </p:cNvPr>
          <p:cNvSpPr/>
          <p:nvPr/>
        </p:nvSpPr>
        <p:spPr>
          <a:xfrm>
            <a:off x="5142271" y="1079863"/>
            <a:ext cx="6038415" cy="452283"/>
          </a:xfrm>
          <a:prstGeom prst="rect">
            <a:avLst/>
          </a:prstGeom>
          <a:noFill/>
          <a:ln w="34925">
            <a:solidFill>
              <a:srgbClr val="034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CA519D-2F1C-4D14-B6A4-ECCE09998D50}"/>
              </a:ext>
            </a:extLst>
          </p:cNvPr>
          <p:cNvSpPr/>
          <p:nvPr/>
        </p:nvSpPr>
        <p:spPr>
          <a:xfrm>
            <a:off x="10677833" y="1131708"/>
            <a:ext cx="327680" cy="4020395"/>
          </a:xfrm>
          <a:prstGeom prst="rect">
            <a:avLst/>
          </a:prstGeom>
          <a:noFill/>
          <a:ln w="25400">
            <a:solidFill>
              <a:srgbClr val="034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7FB7A0-EF77-47DC-8D27-F8B10C80EDFA}"/>
              </a:ext>
            </a:extLst>
          </p:cNvPr>
          <p:cNvSpPr/>
          <p:nvPr/>
        </p:nvSpPr>
        <p:spPr>
          <a:xfrm>
            <a:off x="8790039" y="2373130"/>
            <a:ext cx="773241" cy="871515"/>
          </a:xfrm>
          <a:prstGeom prst="rect">
            <a:avLst/>
          </a:prstGeom>
          <a:noFill/>
          <a:ln w="34925">
            <a:solidFill>
              <a:srgbClr val="034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  <p:bldP spid="2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275</Words>
  <Application>Microsoft Office PowerPoint</Application>
  <PresentationFormat>Widescreen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Sagona ExtraLight</vt:lpstr>
      <vt:lpstr>Speak Pro</vt:lpstr>
      <vt:lpstr>Wingdings</vt:lpstr>
      <vt:lpstr>Office Theme</vt:lpstr>
      <vt:lpstr> ‘Steam’ platform’s data analysis</vt:lpstr>
      <vt:lpstr>Outline</vt:lpstr>
      <vt:lpstr>overview </vt:lpstr>
      <vt:lpstr>What is ‘Steam’?</vt:lpstr>
      <vt:lpstr>Project pipeline</vt:lpstr>
      <vt:lpstr>PowerPoint Presentation</vt:lpstr>
      <vt:lpstr>Dataset</vt:lpstr>
      <vt:lpstr>PowerPoint Presentation</vt:lpstr>
      <vt:lpstr>PowerPoint Presentation</vt:lpstr>
      <vt:lpstr>Pre-processing</vt:lpstr>
      <vt:lpstr>Pre-processing</vt:lpstr>
      <vt:lpstr>Pre-processing</vt:lpstr>
      <vt:lpstr>Exploratory 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Outcomes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IS655 Cloud computing</dc:title>
  <dc:creator>Sultan Al-Otaibie</dc:creator>
  <cp:lastModifiedBy>Sultan Al-Otaibie</cp:lastModifiedBy>
  <cp:revision>42</cp:revision>
  <dcterms:created xsi:type="dcterms:W3CDTF">2020-11-03T17:53:47Z</dcterms:created>
  <dcterms:modified xsi:type="dcterms:W3CDTF">2021-12-15T20:09:15Z</dcterms:modified>
</cp:coreProperties>
</file>