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embeddedFontLst>
    <p:embeddedFont>
      <p:font typeface="Roboto Slab"/>
      <p:regular r:id="rId81"/>
      <p:bold r:id="rId82"/>
    </p:embeddedFont>
    <p:embeddedFont>
      <p:font typeface="Raleway"/>
      <p:regular r:id="rId83"/>
      <p:bold r:id="rId84"/>
      <p:italic r:id="rId85"/>
      <p:boldItalic r:id="rId86"/>
    </p:embeddedFont>
    <p:embeddedFont>
      <p:font typeface="Average"/>
      <p:regular r:id="rId87"/>
    </p:embeddedFont>
    <p:embeddedFont>
      <p:font typeface="Oswald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aleway-bold.fntdata"/><Relationship Id="rId83" Type="http://schemas.openxmlformats.org/officeDocument/2006/relationships/font" Target="fonts/Raleway-regular.fntdata"/><Relationship Id="rId42" Type="http://schemas.openxmlformats.org/officeDocument/2006/relationships/slide" Target="slides/slide37.xml"/><Relationship Id="rId86" Type="http://schemas.openxmlformats.org/officeDocument/2006/relationships/font" Target="fonts/Raleway-boldItalic.fntdata"/><Relationship Id="rId41" Type="http://schemas.openxmlformats.org/officeDocument/2006/relationships/slide" Target="slides/slide36.xml"/><Relationship Id="rId85" Type="http://schemas.openxmlformats.org/officeDocument/2006/relationships/font" Target="fonts/Raleway-italic.fntdata"/><Relationship Id="rId44" Type="http://schemas.openxmlformats.org/officeDocument/2006/relationships/slide" Target="slides/slide39.xml"/><Relationship Id="rId88" Type="http://schemas.openxmlformats.org/officeDocument/2006/relationships/font" Target="fonts/Oswald-regular.fntdata"/><Relationship Id="rId43" Type="http://schemas.openxmlformats.org/officeDocument/2006/relationships/slide" Target="slides/slide38.xml"/><Relationship Id="rId87" Type="http://schemas.openxmlformats.org/officeDocument/2006/relationships/font" Target="fonts/Average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bold.fntdata"/><Relationship Id="rId80" Type="http://schemas.openxmlformats.org/officeDocument/2006/relationships/slide" Target="slides/slide75.xml"/><Relationship Id="rId82" Type="http://schemas.openxmlformats.org/officeDocument/2006/relationships/font" Target="fonts/RobotoSlab-bold.fntdata"/><Relationship Id="rId81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026809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026809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6809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6809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d71b6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0d71b6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d71b6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d71b6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0d71b6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0d71b6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d71b6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d71b6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d71b68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0d71b68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d71b68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d71b68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0d71b6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0d71b6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d71b68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d71b68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10bf78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10bf78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10bf789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10bf789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10bf789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10bf789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10bf789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10bf789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10bf789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10bf789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10bf789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10bf789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10bf789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10bf789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10bf789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10bf789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10bf789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10bf789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efbb33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efbb33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efbb33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efbb33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132e3ac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132e3ac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32e3a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32e3a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32e3a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32e3a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32e3ac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32e3ac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32e3ac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32e3ac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32e3ac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32e3ac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32e3ac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32e3ac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32e3ac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32e3ac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132e3ac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132e3ac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132e3ac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132e3ac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132e3ac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7132e3ac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132e3ac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132e3ac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icndb.com/api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someurl.com/api/users" TargetMode="External"/><Relationship Id="rId4" Type="http://schemas.openxmlformats.org/officeDocument/2006/relationships/hyperlink" Target="https://someurl.com/api/users/1" TargetMode="External"/><Relationship Id="rId5" Type="http://schemas.openxmlformats.org/officeDocument/2006/relationships/hyperlink" Target="https://someurl.com/api/users" TargetMode="External"/><Relationship Id="rId6" Type="http://schemas.openxmlformats.org/officeDocument/2006/relationships/hyperlink" Target="https://someurl.com/api/users/1" TargetMode="External"/><Relationship Id="rId7" Type="http://schemas.openxmlformats.org/officeDocument/2006/relationships/hyperlink" Target="https://someurl.com/api/users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Bubbling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Project - Part 1</a:t>
            </a:r>
            <a:endParaRPr/>
          </a:p>
        </p:txBody>
      </p:sp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&amp; This Keyword</a:t>
            </a:r>
            <a:endParaRPr/>
          </a:p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Constructors</a:t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435" name="Google Shape;435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 Inheritance </a:t>
            </a:r>
            <a:endParaRPr/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Object.create</a:t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Classes</a:t>
            </a:r>
            <a:endParaRPr/>
          </a:p>
        </p:txBody>
      </p:sp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Sub-Classes</a:t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List </a:t>
            </a:r>
            <a:r>
              <a:rPr lang="en"/>
              <a:t>Project</a:t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311700" y="445025"/>
            <a:ext cx="31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Code</a:t>
            </a:r>
            <a:endParaRPr/>
          </a:p>
        </p:txBody>
      </p:sp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224475" y="1783175"/>
            <a:ext cx="85206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</a:t>
            </a:r>
            <a:r>
              <a:rPr lang="en">
                <a:solidFill>
                  <a:srgbClr val="FFFF00"/>
                </a:solidFill>
              </a:rPr>
              <a:t>here are many factors to be considered such as band-width , network speed , etc.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In this way of writing this code we're going to have to wait until the posts are fetched and then </a:t>
            </a:r>
            <a:r>
              <a:rPr lang="en">
                <a:solidFill>
                  <a:srgbClr val="FFFF00"/>
                </a:solidFill>
              </a:rPr>
              <a:t>do something</a:t>
            </a:r>
            <a:r>
              <a:rPr lang="en">
                <a:solidFill>
                  <a:srgbClr val="FFFF00"/>
                </a:solidFill>
              </a:rPr>
              <a:t> with the post and then only after that's done can we </a:t>
            </a:r>
            <a:r>
              <a:rPr lang="en">
                <a:solidFill>
                  <a:srgbClr val="FFFF00"/>
                </a:solidFill>
              </a:rPr>
              <a:t>move</a:t>
            </a:r>
            <a:r>
              <a:rPr lang="en">
                <a:solidFill>
                  <a:srgbClr val="FFFF00"/>
                </a:solidFill>
              </a:rPr>
              <a:t> on to the doNextThing() function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this is what's called a blocking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It's going to block until the posts are fetched and loaded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obviously slows things down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4731550" y="299775"/>
            <a:ext cx="42255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=loadPostsSync();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Has to wait until posts load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445025"/>
            <a:ext cx="31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Code</a:t>
            </a:r>
            <a:endParaRPr/>
          </a:p>
        </p:txBody>
      </p:sp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311700" y="1574850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this case instead of just pulling the posts out of a SYNC </a:t>
            </a:r>
            <a:r>
              <a:rPr lang="en">
                <a:solidFill>
                  <a:srgbClr val="FFFF00"/>
                </a:solidFill>
              </a:rPr>
              <a:t>function</a:t>
            </a:r>
            <a:r>
              <a:rPr lang="en">
                <a:solidFill>
                  <a:srgbClr val="FFFF00"/>
                </a:solidFill>
              </a:rPr>
              <a:t> we are passing in a callback function which is just one method for handling a sync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call back will run and fetch the posts and allow us to do something with the post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 doTheNextThing() does not have to wait until the posts are fetched and loaded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, the program is not blocked and it will simply </a:t>
            </a:r>
            <a:r>
              <a:rPr lang="en">
                <a:solidFill>
                  <a:srgbClr val="FFFF00"/>
                </a:solidFill>
              </a:rPr>
              <a:t>just</a:t>
            </a:r>
            <a:r>
              <a:rPr lang="en">
                <a:solidFill>
                  <a:srgbClr val="FFFF00"/>
                </a:solidFill>
              </a:rPr>
              <a:t> keep going even if it takes a while for the posts to be fetched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not going to stop the doTheNextThing() function from running.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turn this is much faster and that's the beauty of async javascript and async programing (AJAX)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4" name="Google Shape;494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6" name="Google Shape;496;p67"/>
          <p:cNvSpPr/>
          <p:nvPr/>
        </p:nvSpPr>
        <p:spPr>
          <a:xfrm>
            <a:off x="4166050" y="244950"/>
            <a:ext cx="48729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loadPostsAsync(function(){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Doesn't has to wait until posts load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Browser/Server APIs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2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Most Async code you work with will be part of an API or Library, such as: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Ajax and XMLHttpRequest (XHR) object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There is a few ways to handle Async code such as 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Callbacks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Promises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Asynchronous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JavaScript</a:t>
            </a:r>
            <a:r>
              <a:rPr lang="en">
                <a:solidFill>
                  <a:srgbClr val="FFFF00"/>
                </a:solidFill>
              </a:rPr>
              <a:t> &amp; XML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Set of web technologies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is Not programming language or a framework or a library , it's a set of web </a:t>
            </a:r>
            <a:r>
              <a:rPr lang="en" sz="1800">
                <a:solidFill>
                  <a:srgbClr val="FFFFFF"/>
                </a:solidFill>
              </a:rPr>
              <a:t>technologies</a:t>
            </a:r>
            <a:r>
              <a:rPr lang="en" sz="1800">
                <a:solidFill>
                  <a:srgbClr val="FFFFFF"/>
                </a:solidFill>
              </a:rPr>
              <a:t> to send and receive data from the client and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Send &amp; Receive data asynchronously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Does not interfere with the current page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It does this </a:t>
            </a:r>
            <a:r>
              <a:rPr lang="en" sz="1800">
                <a:solidFill>
                  <a:srgbClr val="FFFFFF"/>
                </a:solidFill>
              </a:rPr>
              <a:t>behind</a:t>
            </a:r>
            <a:r>
              <a:rPr lang="en" sz="1800">
                <a:solidFill>
                  <a:srgbClr val="FFFFFF"/>
                </a:solidFill>
              </a:rPr>
              <a:t> the scenes without having the explicity    	 reload the webpage.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JSON has replaced XML for the most part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API returned JSON data not XML or in some cases they'll return both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can also work with just plain text.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1" name="Google Shape;511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311700" y="1152425"/>
            <a:ext cx="4260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Make async requests in the background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No page reload/refresh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data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very interactive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7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20" name="Google Shape;5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51" y="268460"/>
            <a:ext cx="4430349" cy="4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XmlHttpRequest(XHR) Object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API in the form of an object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Provided by the browser JS </a:t>
            </a:r>
            <a:r>
              <a:rPr lang="en">
                <a:solidFill>
                  <a:srgbClr val="FFFF00"/>
                </a:solidFill>
              </a:rPr>
              <a:t>environment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Methods transfer data between client/Server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with other protocols than 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work with data other than XML(JSON,plain text)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7" name="Google Shape;527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7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Other Methods</a:t>
            </a:r>
            <a:endParaRPr/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API ..</a:t>
            </a:r>
            <a:r>
              <a:rPr i="1" lang="en">
                <a:solidFill>
                  <a:srgbClr val="FFFFFF"/>
                </a:solidFill>
              </a:rPr>
              <a:t>It’s part of core Javascript and browser</a:t>
            </a:r>
            <a:endParaRPr i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Axios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Superagent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JQuery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Hode HTTP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XHR Object</a:t>
            </a:r>
            <a:endParaRPr/>
          </a:p>
        </p:txBody>
      </p:sp>
      <p:sp>
        <p:nvSpPr>
          <p:cNvPr id="542" name="Google Shape;542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7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From External API</a:t>
            </a:r>
            <a:endParaRPr/>
          </a:p>
        </p:txBody>
      </p:sp>
      <p:sp>
        <p:nvSpPr>
          <p:cNvPr id="550" name="Google Shape;550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7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506100" y="2930725"/>
            <a:ext cx="3884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http://www.icndb.com/api/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icn-app.js 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API Data </a:t>
            </a:r>
            <a:endParaRPr/>
          </a:p>
        </p:txBody>
      </p:sp>
      <p:sp>
        <p:nvSpPr>
          <p:cNvPr id="558" name="Google Shape;558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7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566" name="Google Shape;566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Application Programming Interface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Contract Provided by one piece of </a:t>
            </a:r>
            <a:r>
              <a:rPr lang="en">
                <a:solidFill>
                  <a:srgbClr val="FFFF00"/>
                </a:solidFill>
              </a:rPr>
              <a:t>software</a:t>
            </a:r>
            <a:r>
              <a:rPr lang="en">
                <a:solidFill>
                  <a:srgbClr val="FFFF00"/>
                </a:solidFill>
              </a:rPr>
              <a:t> to another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Structured request and response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4" name="Google Shape;574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7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3882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940575"/>
            <a:ext cx="8127300" cy="4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REpresentational State Transfer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API , how client communicates with the server to extract the required information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Architecture</a:t>
            </a:r>
            <a:r>
              <a:rPr lang="en">
                <a:solidFill>
                  <a:srgbClr val="FFFF00"/>
                </a:solidFill>
              </a:rPr>
              <a:t> style for designing network applications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Relies on a client-</a:t>
            </a:r>
            <a:r>
              <a:rPr lang="en">
                <a:solidFill>
                  <a:srgbClr val="FFFF00"/>
                </a:solidFill>
              </a:rPr>
              <a:t>server</a:t>
            </a:r>
            <a:r>
              <a:rPr lang="en">
                <a:solidFill>
                  <a:srgbClr val="FFFF00"/>
                </a:solidFill>
              </a:rPr>
              <a:t> protocol,almost always </a:t>
            </a:r>
            <a:r>
              <a:rPr lang="en">
                <a:solidFill>
                  <a:srgbClr val="FFFF00"/>
                </a:solidFill>
              </a:rPr>
              <a:t>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Treats server objects as resources that can  be created or destroyed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Create an object of the data requested by the client and then send the </a:t>
            </a:r>
            <a:r>
              <a:rPr lang="en" sz="1800">
                <a:solidFill>
                  <a:srgbClr val="FFFF00"/>
                </a:solidFill>
              </a:rPr>
              <a:t>values</a:t>
            </a:r>
            <a:r>
              <a:rPr lang="en" sz="1800">
                <a:solidFill>
                  <a:srgbClr val="FFFF00"/>
                </a:solidFill>
              </a:rPr>
              <a:t> of the object in response to the user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by virtually any programming languages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All APIs have their own rules and structure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82" name="Google Shape;582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7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REpresentational State Transfer</a:t>
            </a:r>
            <a:endParaRPr/>
          </a:p>
        </p:txBody>
      </p:sp>
      <p:sp>
        <p:nvSpPr>
          <p:cNvPr id="589" name="Google Shape;589;p79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State is came from , when a client sends a request for data , and API search in the server once finds the data , API returns the values of client’s request in an object state to deal with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N.B , it does not need to create an object </a:t>
            </a:r>
            <a:r>
              <a:rPr lang="en">
                <a:solidFill>
                  <a:srgbClr val="FFFF00"/>
                </a:solidFill>
              </a:rPr>
              <a:t>every time</a:t>
            </a:r>
            <a:r>
              <a:rPr lang="en">
                <a:solidFill>
                  <a:srgbClr val="FFFF00"/>
                </a:solidFill>
              </a:rPr>
              <a:t> you request , but the state is changed and represented each time , so REST is defined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an architectural style as well as an approach for </a:t>
            </a:r>
            <a:r>
              <a:rPr lang="en">
                <a:solidFill>
                  <a:srgbClr val="FFFF00"/>
                </a:solidFill>
              </a:rPr>
              <a:t>communications</a:t>
            </a:r>
            <a:r>
              <a:rPr lang="en">
                <a:solidFill>
                  <a:srgbClr val="FFFF00"/>
                </a:solidFill>
              </a:rPr>
              <a:t> purpose that is often used in various web services </a:t>
            </a:r>
            <a:r>
              <a:rPr lang="en">
                <a:solidFill>
                  <a:srgbClr val="FFFF00"/>
                </a:solidFill>
              </a:rPr>
              <a:t>development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architectural style of REST helps in leveraging the lesser use of bandwidth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0" name="Google Shape;590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597" name="Google Shape;597;p80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defines 6 architectural constraints which make any web service – a true RESTful API.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Stateless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all client-server interactions stateless. The server will not store anything about the latest HTTP request the client made. It will treat every request as new. No session, no history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8" name="Google Shape;598;p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8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Client Server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essentially means that client application and server application MUST be able to evolve separately without any dependency on each other. A client should know only resource URIs, and that’s all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Layered System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 allows you to use a layered system architecture where you deploy the APIs on server A, and store data on server B and authenticate requests in Server C, for example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06" name="Google Shape;606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8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13" name="Google Shape;613;p82"/>
          <p:cNvSpPr txBox="1"/>
          <p:nvPr>
            <p:ph idx="1" type="body"/>
          </p:nvPr>
        </p:nvSpPr>
        <p:spPr>
          <a:xfrm>
            <a:off x="272850" y="940550"/>
            <a:ext cx="87660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4"/>
            </a:pPr>
            <a:r>
              <a:rPr lang="en">
                <a:solidFill>
                  <a:srgbClr val="FFFF00"/>
                </a:solidFill>
              </a:rPr>
              <a:t>Uniform Interface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obtain the uniformity to the application REST has defined 4 interface constraints which are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Resource identification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The source manipulation using representations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Self descriptive messages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Any single resource should not be too large and contain each and everything in its representation. Whenever relevant, a resource should contain linksc (HATEOAS) pointing to relative URIs to fetch related information.Hypermedia as the engine of the application state (HATEOAS)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4" name="Google Shape;614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8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1" name="Google Shape;621;p83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5"/>
            </a:pPr>
            <a:r>
              <a:rPr lang="en">
                <a:solidFill>
                  <a:srgbClr val="FFFF00"/>
                </a:solidFill>
              </a:rPr>
              <a:t>Cacheable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Caching brings performance improvement for the client-side and better scope for scalability for a server because the load has reduced.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 REST, caching shall be applied to resources when applicable, and then these resources MUST declare themselves cacheable. Caching can be implemented on the server or client-side.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22" name="Google Shape;622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8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4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9" name="Google Shape;629;p84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6"/>
            </a:pPr>
            <a:r>
              <a:rPr lang="en">
                <a:solidFill>
                  <a:srgbClr val="FFFF00"/>
                </a:solidFill>
              </a:rPr>
              <a:t>Code on Demand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Well, this constraint is optional.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time, you will be sending the static representations of resources in the form of XML or JSON.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But when you need to, you are free to return executable code to support a part of your application, e.g., clients may call your API to get a UI widget rendering code. It is permitted.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30" name="Google Shape;630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8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"/>
          <p:cNvSpPr txBox="1"/>
          <p:nvPr>
            <p:ph type="ctrTitle"/>
          </p:nvPr>
        </p:nvSpPr>
        <p:spPr>
          <a:xfrm>
            <a:off x="801175" y="146400"/>
            <a:ext cx="78015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REST API</a:t>
            </a:r>
            <a:endParaRPr/>
          </a:p>
        </p:txBody>
      </p:sp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8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9" name="Google Shape;63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1211300"/>
            <a:ext cx="6309351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645" name="Google Shape;645;p86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>
                <a:solidFill>
                  <a:srgbClr val="FFFF00"/>
                </a:solidFill>
              </a:rPr>
              <a:t>Retrieve</a:t>
            </a:r>
            <a:r>
              <a:rPr lang="en">
                <a:solidFill>
                  <a:srgbClr val="FFFF00"/>
                </a:solidFill>
              </a:rPr>
              <a:t> data from a specified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Submit data to be processed to a </a:t>
            </a:r>
            <a:r>
              <a:rPr lang="en">
                <a:solidFill>
                  <a:srgbClr val="FFFF00"/>
                </a:solidFill>
              </a:rPr>
              <a:t>specified</a:t>
            </a:r>
            <a:r>
              <a:rPr lang="en">
                <a:solidFill>
                  <a:srgbClr val="FFFF00"/>
                </a:solidFill>
              </a:rPr>
              <a:t>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 : Update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 : Delete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HEAD:Same as get but does not return a body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OPTIONS:Returns the supported HTTP methods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PATCH:Update partial resource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6" name="Google Shape;646;p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8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7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</a:t>
            </a:r>
            <a:endParaRPr/>
          </a:p>
        </p:txBody>
      </p:sp>
      <p:sp>
        <p:nvSpPr>
          <p:cNvPr id="653" name="Google Shape;653;p87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			// Get all users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Get a </a:t>
            </a:r>
            <a:r>
              <a:rPr lang="en">
                <a:solidFill>
                  <a:srgbClr val="FFFF00"/>
                </a:solidFill>
              </a:rPr>
              <a:t>single</a:t>
            </a:r>
            <a:r>
              <a:rPr lang="en">
                <a:solidFill>
                  <a:srgbClr val="FFFF00"/>
                </a:solidFill>
              </a:rPr>
              <a:t>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    		// Add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Update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		// Delete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POST &amp; PUT &amp; DELETE you send a data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54" name="Google Shape;654;p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8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