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5143500" cx="9144000"/>
  <p:notesSz cx="6858000" cy="9144000"/>
  <p:embeddedFontLst>
    <p:embeddedFont>
      <p:font typeface="Roboto Slab"/>
      <p:regular r:id="rId82"/>
      <p:bold r:id="rId83"/>
    </p:embeddedFont>
    <p:embeddedFont>
      <p:font typeface="Raleway"/>
      <p:regular r:id="rId84"/>
      <p:bold r:id="rId85"/>
      <p:italic r:id="rId86"/>
      <p:boldItalic r:id="rId87"/>
    </p:embeddedFont>
    <p:embeddedFont>
      <p:font typeface="Average"/>
      <p:regular r:id="rId88"/>
    </p:embeddedFont>
    <p:embeddedFont>
      <p:font typeface="Oswald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aleway-regular.fntdata"/><Relationship Id="rId83" Type="http://schemas.openxmlformats.org/officeDocument/2006/relationships/font" Target="fonts/RobotoSlab-bold.fntdata"/><Relationship Id="rId42" Type="http://schemas.openxmlformats.org/officeDocument/2006/relationships/slide" Target="slides/slide37.xml"/><Relationship Id="rId86" Type="http://schemas.openxmlformats.org/officeDocument/2006/relationships/font" Target="fonts/Raleway-italic.fntdata"/><Relationship Id="rId41" Type="http://schemas.openxmlformats.org/officeDocument/2006/relationships/slide" Target="slides/slide36.xml"/><Relationship Id="rId85" Type="http://schemas.openxmlformats.org/officeDocument/2006/relationships/font" Target="fonts/Raleway-bold.fntdata"/><Relationship Id="rId44" Type="http://schemas.openxmlformats.org/officeDocument/2006/relationships/slide" Target="slides/slide39.xml"/><Relationship Id="rId88" Type="http://schemas.openxmlformats.org/officeDocument/2006/relationships/font" Target="fonts/Average-regular.fntdata"/><Relationship Id="rId43" Type="http://schemas.openxmlformats.org/officeDocument/2006/relationships/slide" Target="slides/slide38.xml"/><Relationship Id="rId87" Type="http://schemas.openxmlformats.org/officeDocument/2006/relationships/font" Target="fonts/Raleway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swald-regular.fntdata"/><Relationship Id="rId80" Type="http://schemas.openxmlformats.org/officeDocument/2006/relationships/slide" Target="slides/slide75.xml"/><Relationship Id="rId82" Type="http://schemas.openxmlformats.org/officeDocument/2006/relationships/font" Target="fonts/RobotoSlab-regular.fntdata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Oswald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9883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9883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d9883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d9883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9883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9883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d9883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d9883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d9883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d9883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d98833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d98833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fd98833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fd98833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e3254e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e3254e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3254e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3254e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e3254e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e3254e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3254e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3254e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e3254e8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e3254e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3254e8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3254e8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3254e8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e3254e8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e3254e8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e3254e8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3254e8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3254e8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026809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026809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e3254e8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e3254e8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6809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6809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0d71b6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0d71b6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d71b68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0d71b68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0d71b68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0d71b68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d71b68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d71b68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0d71b68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0d71b68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0d71b68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0d71b68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0d71b68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0d71b68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0d71b68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0d71b68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10bf78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10bf78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10bf789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710bf789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10bf789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10bf789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710bf789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710bf789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10bf789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10bf789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10bf789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10bf789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710bf789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710bf789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10bf789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710bf789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10bf789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10bf789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efbb33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efbb33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efbb33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efbb33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132e3ac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132e3ac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32e3a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32e3a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32e3ac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32e3ac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32e3ac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32e3ac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32e3ac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32e3ac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32e3ac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32e3ac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32e3ac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32e3ac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32e3ac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32e3ac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132e3ac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132e3ac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7132e3ac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7132e3ac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7132e3ac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7132e3ac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7132e3ac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7132e3ac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32e3ac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32e3ac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www.icndb.com/api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someurl.com/api/users" TargetMode="External"/><Relationship Id="rId4" Type="http://schemas.openxmlformats.org/officeDocument/2006/relationships/hyperlink" Target="https://someurl.com/api/users/1" TargetMode="External"/><Relationship Id="rId5" Type="http://schemas.openxmlformats.org/officeDocument/2006/relationships/hyperlink" Target="https://someurl.com/api/users" TargetMode="External"/><Relationship Id="rId6" Type="http://schemas.openxmlformats.org/officeDocument/2006/relationships/hyperlink" Target="https://someurl.com/api/users/1" TargetMode="External"/><Relationship Id="rId7" Type="http://schemas.openxmlformats.org/officeDocument/2006/relationships/hyperlink" Target="https://someurl.com/api/users/1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Object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Scope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32781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DOCUMENT OBJECT MODEL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of nodes/elements created by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can be used to read/write/</a:t>
            </a:r>
            <a:r>
              <a:rPr lang="en"/>
              <a:t>manipulate to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Representation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5190575" y="3178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5189965" y="12941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cxnSp>
        <p:nvCxnSpPr>
          <p:cNvPr id="320" name="Google Shape;320;p45"/>
          <p:cNvCxnSpPr>
            <a:stCxn id="318" idx="2"/>
            <a:endCxn id="319" idx="0"/>
          </p:cNvCxnSpPr>
          <p:nvPr/>
        </p:nvCxnSpPr>
        <p:spPr>
          <a:xfrm flipH="1">
            <a:off x="5937425" y="1017700"/>
            <a:ext cx="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/>
          <p:nvPr/>
        </p:nvSpPr>
        <p:spPr>
          <a:xfrm>
            <a:off x="5938025" y="2199755"/>
            <a:ext cx="28071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3589800" y="2258020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cxnSp>
        <p:nvCxnSpPr>
          <p:cNvPr id="323" name="Google Shape;323;p45"/>
          <p:cNvCxnSpPr>
            <a:stCxn id="319" idx="1"/>
            <a:endCxn id="322" idx="0"/>
          </p:cNvCxnSpPr>
          <p:nvPr/>
        </p:nvCxnSpPr>
        <p:spPr>
          <a:xfrm flipH="1">
            <a:off x="4172365" y="1644050"/>
            <a:ext cx="1017600" cy="61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5"/>
          <p:cNvCxnSpPr>
            <a:stCxn id="319" idx="3"/>
            <a:endCxn id="321" idx="0"/>
          </p:cNvCxnSpPr>
          <p:nvPr/>
        </p:nvCxnSpPr>
        <p:spPr>
          <a:xfrm>
            <a:off x="6684865" y="1644050"/>
            <a:ext cx="656700" cy="5556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/>
          <p:nvPr/>
        </p:nvSpPr>
        <p:spPr>
          <a:xfrm>
            <a:off x="3636880" y="3316700"/>
            <a:ext cx="10830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cxnSp>
        <p:nvCxnSpPr>
          <p:cNvPr id="326" name="Google Shape;326;p45"/>
          <p:cNvCxnSpPr>
            <a:stCxn id="322" idx="2"/>
            <a:endCxn id="325" idx="0"/>
          </p:cNvCxnSpPr>
          <p:nvPr/>
        </p:nvCxnSpPr>
        <p:spPr>
          <a:xfrm>
            <a:off x="4172400" y="2957920"/>
            <a:ext cx="6000" cy="35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5"/>
          <p:cNvSpPr/>
          <p:nvPr/>
        </p:nvSpPr>
        <p:spPr>
          <a:xfrm>
            <a:off x="3601570" y="4243465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Title”</a:t>
            </a:r>
            <a:endParaRPr/>
          </a:p>
        </p:txBody>
      </p:sp>
      <p:cxnSp>
        <p:nvCxnSpPr>
          <p:cNvPr id="328" name="Google Shape;328;p45"/>
          <p:cNvCxnSpPr>
            <a:stCxn id="325" idx="2"/>
            <a:endCxn id="327" idx="0"/>
          </p:cNvCxnSpPr>
          <p:nvPr/>
        </p:nvCxnSpPr>
        <p:spPr>
          <a:xfrm>
            <a:off x="4178380" y="4016600"/>
            <a:ext cx="5700" cy="226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5"/>
          <p:cNvSpPr/>
          <p:nvPr/>
        </p:nvSpPr>
        <p:spPr>
          <a:xfrm>
            <a:off x="7708775" y="3329170"/>
            <a:ext cx="108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7579500" y="4121925"/>
            <a:ext cx="13416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Header”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6354650" y="3334513"/>
            <a:ext cx="10830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&lt;a&gt;</a:t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6364505" y="4157238"/>
            <a:ext cx="1083000" cy="5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Link”</a:t>
            </a:r>
            <a:endParaRPr/>
          </a:p>
        </p:txBody>
      </p:sp>
      <p:cxnSp>
        <p:nvCxnSpPr>
          <p:cNvPr id="333" name="Google Shape;333;p45"/>
          <p:cNvCxnSpPr>
            <a:stCxn id="321" idx="2"/>
            <a:endCxn id="329" idx="0"/>
          </p:cNvCxnSpPr>
          <p:nvPr/>
        </p:nvCxnSpPr>
        <p:spPr>
          <a:xfrm flipH="1" rot="-5400000">
            <a:off x="7581125" y="2660105"/>
            <a:ext cx="429600" cy="908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>
            <a:stCxn id="321" idx="2"/>
            <a:endCxn id="331" idx="0"/>
          </p:cNvCxnSpPr>
          <p:nvPr/>
        </p:nvCxnSpPr>
        <p:spPr>
          <a:xfrm rot="5400000">
            <a:off x="6901325" y="2894405"/>
            <a:ext cx="435000" cy="4455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/>
          <p:nvPr/>
        </p:nvSpPr>
        <p:spPr>
          <a:xfrm>
            <a:off x="4977055" y="3300749"/>
            <a:ext cx="1083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“href”</a:t>
            </a:r>
            <a:endParaRPr/>
          </a:p>
        </p:txBody>
      </p:sp>
      <p:cxnSp>
        <p:nvCxnSpPr>
          <p:cNvPr id="336" name="Google Shape;336;p45"/>
          <p:cNvCxnSpPr>
            <a:stCxn id="331" idx="2"/>
            <a:endCxn id="332" idx="0"/>
          </p:cNvCxnSpPr>
          <p:nvPr/>
        </p:nvCxnSpPr>
        <p:spPr>
          <a:xfrm>
            <a:off x="6896150" y="3890113"/>
            <a:ext cx="9900" cy="267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5"/>
          <p:cNvCxnSpPr>
            <a:stCxn id="331" idx="1"/>
            <a:endCxn id="335" idx="3"/>
          </p:cNvCxnSpPr>
          <p:nvPr/>
        </p:nvCxnSpPr>
        <p:spPr>
          <a:xfrm rot="10800000">
            <a:off x="6060050" y="3607813"/>
            <a:ext cx="294600" cy="4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>
            <a:stCxn id="329" idx="2"/>
            <a:endCxn id="330" idx="0"/>
          </p:cNvCxnSpPr>
          <p:nvPr/>
        </p:nvCxnSpPr>
        <p:spPr>
          <a:xfrm>
            <a:off x="8250275" y="3901870"/>
            <a:ext cx="0" cy="220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</a:t>
            </a:r>
            <a:endParaRPr/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Selector Single Element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Multiple Single Elements</a:t>
            </a:r>
            <a:endParaRPr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Traversing</a:t>
            </a:r>
            <a:endParaRPr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Creating Elements</a:t>
            </a:r>
            <a:endParaRPr/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Removing &amp; Replacing Elements</a:t>
            </a:r>
            <a:endParaRPr/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Event Listeners</a:t>
            </a:r>
            <a:endParaRPr/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Mouse &amp; Keyboard Events</a:t>
            </a:r>
            <a:endParaRPr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Bubbling &amp; Delegation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Local Session Storage</a:t>
            </a:r>
            <a:endParaRPr/>
          </a:p>
        </p:txBody>
      </p:sp>
      <p:sp>
        <p:nvSpPr>
          <p:cNvPr id="407" name="Google Shape;407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List Project - Part 1</a:t>
            </a:r>
            <a:endParaRPr/>
          </a:p>
        </p:txBody>
      </p:sp>
      <p:sp>
        <p:nvSpPr>
          <p:cNvPr id="414" name="Google Shape;414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&amp; This Keyword</a:t>
            </a:r>
            <a:endParaRPr/>
          </a:p>
        </p:txBody>
      </p:sp>
      <p:sp>
        <p:nvSpPr>
          <p:cNvPr id="421" name="Google Shape;421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Constructors</a:t>
            </a:r>
            <a:endParaRPr/>
          </a:p>
        </p:txBody>
      </p:sp>
      <p:sp>
        <p:nvSpPr>
          <p:cNvPr id="428" name="Google Shape;428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435" name="Google Shape;435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 Inheritance </a:t>
            </a:r>
            <a:endParaRPr/>
          </a:p>
        </p:txBody>
      </p:sp>
      <p:sp>
        <p:nvSpPr>
          <p:cNvPr id="442" name="Google Shape;442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Object.create</a:t>
            </a:r>
            <a:endParaRPr/>
          </a:p>
        </p:txBody>
      </p:sp>
      <p:sp>
        <p:nvSpPr>
          <p:cNvPr id="449" name="Google Shape;449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ES6- Classes</a:t>
            </a:r>
            <a:endParaRPr/>
          </a:p>
        </p:txBody>
      </p:sp>
      <p:sp>
        <p:nvSpPr>
          <p:cNvPr id="456" name="Google Shape;456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ES6- Sub-Classes</a:t>
            </a:r>
            <a:endParaRPr/>
          </a:p>
        </p:txBody>
      </p:sp>
      <p:sp>
        <p:nvSpPr>
          <p:cNvPr id="463" name="Google Shape;463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6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List </a:t>
            </a:r>
            <a:r>
              <a:rPr lang="en"/>
              <a:t>Project</a:t>
            </a:r>
            <a:endParaRPr/>
          </a:p>
        </p:txBody>
      </p:sp>
      <p:sp>
        <p:nvSpPr>
          <p:cNvPr id="470" name="Google Shape;470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477" name="Google Shape;477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6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type="title"/>
          </p:nvPr>
        </p:nvSpPr>
        <p:spPr>
          <a:xfrm>
            <a:off x="311700" y="445025"/>
            <a:ext cx="31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Code</a:t>
            </a:r>
            <a:endParaRPr/>
          </a:p>
        </p:txBody>
      </p:sp>
      <p:sp>
        <p:nvSpPr>
          <p:cNvPr id="484" name="Google Shape;484;p66"/>
          <p:cNvSpPr txBox="1"/>
          <p:nvPr>
            <p:ph idx="1" type="body"/>
          </p:nvPr>
        </p:nvSpPr>
        <p:spPr>
          <a:xfrm>
            <a:off x="224475" y="1783175"/>
            <a:ext cx="85206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</a:t>
            </a:r>
            <a:r>
              <a:rPr lang="en">
                <a:solidFill>
                  <a:srgbClr val="FFFF00"/>
                </a:solidFill>
              </a:rPr>
              <a:t>here are many factors to be considered such as band-width , network speed , etc.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In this way of writing this code we're going to have to wait until the posts are fetched and then </a:t>
            </a:r>
            <a:r>
              <a:rPr lang="en">
                <a:solidFill>
                  <a:srgbClr val="FFFF00"/>
                </a:solidFill>
              </a:rPr>
              <a:t>do something</a:t>
            </a:r>
            <a:r>
              <a:rPr lang="en">
                <a:solidFill>
                  <a:srgbClr val="FFFF00"/>
                </a:solidFill>
              </a:rPr>
              <a:t> with the post and then only after that's done can we </a:t>
            </a:r>
            <a:r>
              <a:rPr lang="en">
                <a:solidFill>
                  <a:srgbClr val="FFFF00"/>
                </a:solidFill>
              </a:rPr>
              <a:t>move</a:t>
            </a:r>
            <a:r>
              <a:rPr lang="en">
                <a:solidFill>
                  <a:srgbClr val="FFFF00"/>
                </a:solidFill>
              </a:rPr>
              <a:t> on to the doNextThing() function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So this is what's called a blocking code.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It's going to block until the posts are fetched and loaded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obviously slows things down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85" name="Google Shape;485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7" name="Google Shape;487;p66"/>
          <p:cNvSpPr/>
          <p:nvPr/>
        </p:nvSpPr>
        <p:spPr>
          <a:xfrm>
            <a:off x="4731550" y="299775"/>
            <a:ext cx="4225500" cy="13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posts =loadPostsSync();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 Wait til posts are fetched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... do something with 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doTheNextThing(); // Has to wait until posts load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>
            <p:ph type="title"/>
          </p:nvPr>
        </p:nvSpPr>
        <p:spPr>
          <a:xfrm>
            <a:off x="311700" y="445025"/>
            <a:ext cx="31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Code</a:t>
            </a:r>
            <a:endParaRPr/>
          </a:p>
        </p:txBody>
      </p:sp>
      <p:sp>
        <p:nvSpPr>
          <p:cNvPr id="493" name="Google Shape;493;p67"/>
          <p:cNvSpPr txBox="1"/>
          <p:nvPr>
            <p:ph idx="1" type="body"/>
          </p:nvPr>
        </p:nvSpPr>
        <p:spPr>
          <a:xfrm>
            <a:off x="311700" y="1574850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 In this case instead of just pulling the posts out of a SYNC </a:t>
            </a:r>
            <a:r>
              <a:rPr lang="en">
                <a:solidFill>
                  <a:srgbClr val="FFFF00"/>
                </a:solidFill>
              </a:rPr>
              <a:t>function</a:t>
            </a:r>
            <a:r>
              <a:rPr lang="en">
                <a:solidFill>
                  <a:srgbClr val="FFFF00"/>
                </a:solidFill>
              </a:rPr>
              <a:t> we are passing in a callback function which is just one method for handling a sync code.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This call back will run and fetch the posts and allow us to do something with the post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The doTheNextThing() does not have to wait until the posts are fetched and loaded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So , the program is not blocked and it will simply </a:t>
            </a:r>
            <a:r>
              <a:rPr lang="en">
                <a:solidFill>
                  <a:srgbClr val="FFFF00"/>
                </a:solidFill>
              </a:rPr>
              <a:t>just</a:t>
            </a:r>
            <a:r>
              <a:rPr lang="en">
                <a:solidFill>
                  <a:srgbClr val="FFFF00"/>
                </a:solidFill>
              </a:rPr>
              <a:t> keep going even if it takes a while for the posts to be fetched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 is not going to stop the doTheNextThing() function from running.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 In turn this is much faster and that's the beauty of async javascript and async programing (AJAX)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94" name="Google Shape;494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6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6" name="Google Shape;496;p67"/>
          <p:cNvSpPr/>
          <p:nvPr/>
        </p:nvSpPr>
        <p:spPr>
          <a:xfrm>
            <a:off x="4166050" y="244950"/>
            <a:ext cx="4872900" cy="132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loadPostsAsync(function(){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... Wait til posts are fetched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// ... do something with posts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doTheNextThing(); // Doesn't has to wait until posts load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Browser/Server APIs</a:t>
            </a:r>
            <a:endParaRPr/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311700" y="115242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Most Async code you work with will be part of an API or Library, such as: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Ajax and XMLHttpRequest (XHR) object</a:t>
            </a:r>
            <a:endParaRPr sz="18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There is a few ways to handle Async code such as :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Callbacks</a:t>
            </a:r>
            <a:endParaRPr sz="1800"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Promises</a:t>
            </a:r>
            <a:endParaRPr sz="1800">
              <a:solidFill>
                <a:srgbClr val="FFFF00"/>
              </a:solidFill>
            </a:endParaRPr>
          </a:p>
        </p:txBody>
      </p:sp>
      <p:sp>
        <p:nvSpPr>
          <p:cNvPr id="503" name="Google Shape;503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6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Ajax</a:t>
            </a:r>
            <a:endParaRPr/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311700" y="1152475"/>
            <a:ext cx="8520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Asynchronous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>
                <a:solidFill>
                  <a:srgbClr val="FFFF00"/>
                </a:solidFill>
              </a:rPr>
              <a:t>JavaScript</a:t>
            </a:r>
            <a:r>
              <a:rPr lang="en">
                <a:solidFill>
                  <a:srgbClr val="FFFF00"/>
                </a:solidFill>
              </a:rPr>
              <a:t> &amp; XML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Set of web technologies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Ajax is Not programming language or a framework or a library , it's a set of web </a:t>
            </a:r>
            <a:r>
              <a:rPr lang="en" sz="1800">
                <a:solidFill>
                  <a:srgbClr val="FFFFFF"/>
                </a:solidFill>
              </a:rPr>
              <a:t>technologies</a:t>
            </a:r>
            <a:r>
              <a:rPr lang="en" sz="1800">
                <a:solidFill>
                  <a:srgbClr val="FFFFFF"/>
                </a:solidFill>
              </a:rPr>
              <a:t> to send and receive data from the client and server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Send &amp; Receive data asynchronously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Does not interfere with the current page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It does this </a:t>
            </a:r>
            <a:r>
              <a:rPr lang="en" sz="1800">
                <a:solidFill>
                  <a:srgbClr val="FFFFFF"/>
                </a:solidFill>
              </a:rPr>
              <a:t>behind</a:t>
            </a:r>
            <a:r>
              <a:rPr lang="en" sz="1800">
                <a:solidFill>
                  <a:srgbClr val="FFFFFF"/>
                </a:solidFill>
              </a:rPr>
              <a:t> the scenes without having the explicity    	 reload the webpage.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JSON has replaced XML for the most part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Most of the API returned JSON data not XML or in some cases they'll return both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Ajax can also work with just plain text.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1" name="Google Shape;511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Ajax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0"/>
          <p:cNvSpPr txBox="1"/>
          <p:nvPr>
            <p:ph idx="1" type="body"/>
          </p:nvPr>
        </p:nvSpPr>
        <p:spPr>
          <a:xfrm>
            <a:off x="311700" y="1152425"/>
            <a:ext cx="4260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Make async requests in the background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No page reload/refresh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Fetch data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very interactive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18" name="Google Shape;518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7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20" name="Google Shape;52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951" y="268460"/>
            <a:ext cx="4430349" cy="44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XmlHttpRequest(XHR) Object</a:t>
            </a:r>
            <a:endParaRPr/>
          </a:p>
        </p:txBody>
      </p:sp>
      <p:sp>
        <p:nvSpPr>
          <p:cNvPr id="526" name="Google Shape;526;p71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API in the form of an object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Provided by the browser JS </a:t>
            </a:r>
            <a:r>
              <a:rPr lang="en">
                <a:solidFill>
                  <a:srgbClr val="FFFF00"/>
                </a:solidFill>
              </a:rPr>
              <a:t>environment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Methods transfer data between client/Server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be used with other protocols than HTTP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work with data other than XML(JSON,plain text)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27" name="Google Shape;527;p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7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&amp; Other Methods</a:t>
            </a:r>
            <a:endParaRPr/>
          </a:p>
        </p:txBody>
      </p:sp>
      <p:sp>
        <p:nvSpPr>
          <p:cNvPr id="534" name="Google Shape;534;p72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Fetch API ..</a:t>
            </a:r>
            <a:r>
              <a:rPr i="1" lang="en">
                <a:solidFill>
                  <a:srgbClr val="FFFFFF"/>
                </a:solidFill>
              </a:rPr>
              <a:t>It’s part of core Javascript and browser</a:t>
            </a:r>
            <a:endParaRPr i="1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Axios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Superagent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JQuery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Hode HTTP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35" name="Google Shape;535;p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XHR Object</a:t>
            </a:r>
            <a:endParaRPr/>
          </a:p>
        </p:txBody>
      </p:sp>
      <p:sp>
        <p:nvSpPr>
          <p:cNvPr id="542" name="Google Shape;542;p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7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4" name="Google Shape;544;p73"/>
          <p:cNvSpPr txBox="1"/>
          <p:nvPr/>
        </p:nvSpPr>
        <p:spPr>
          <a:xfrm>
            <a:off x="506100" y="2930725"/>
            <a:ext cx="2307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Xhr-index.html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xhr-app.js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From External API</a:t>
            </a:r>
            <a:endParaRPr/>
          </a:p>
        </p:txBody>
      </p:sp>
      <p:sp>
        <p:nvSpPr>
          <p:cNvPr id="550" name="Google Shape;550;p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7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2" name="Google Shape;552;p74"/>
          <p:cNvSpPr txBox="1"/>
          <p:nvPr/>
        </p:nvSpPr>
        <p:spPr>
          <a:xfrm>
            <a:off x="506100" y="2930725"/>
            <a:ext cx="38841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http://www.icndb.com/api/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icn-index.html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icn-app.js 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API Data </a:t>
            </a:r>
            <a:endParaRPr/>
          </a:p>
        </p:txBody>
      </p:sp>
      <p:sp>
        <p:nvSpPr>
          <p:cNvPr id="558" name="Google Shape;558;p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7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0" name="Google Shape;560;p75"/>
          <p:cNvSpPr txBox="1"/>
          <p:nvPr/>
        </p:nvSpPr>
        <p:spPr>
          <a:xfrm>
            <a:off x="506100" y="2930725"/>
            <a:ext cx="2307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json-index.html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json-app.js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566" name="Google Shape;566;p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7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25"/>
            <a:ext cx="8127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Application Programming Interface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Contract Provided by one piece of </a:t>
            </a:r>
            <a:r>
              <a:rPr lang="en">
                <a:solidFill>
                  <a:srgbClr val="FFFF00"/>
                </a:solidFill>
              </a:rPr>
              <a:t>software</a:t>
            </a:r>
            <a:r>
              <a:rPr lang="en">
                <a:solidFill>
                  <a:srgbClr val="FFFF00"/>
                </a:solidFill>
              </a:rPr>
              <a:t> to another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Structured request and response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74" name="Google Shape;574;p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p7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3882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APIs</a:t>
            </a:r>
            <a:endParaRPr/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940575"/>
            <a:ext cx="8127300" cy="4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REpresentational State Transfer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REST API , how client communicates with the server to extract the required information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Architecture</a:t>
            </a:r>
            <a:r>
              <a:rPr lang="en">
                <a:solidFill>
                  <a:srgbClr val="FFFF00"/>
                </a:solidFill>
              </a:rPr>
              <a:t> style for designing network applications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Relies on a client-</a:t>
            </a:r>
            <a:r>
              <a:rPr lang="en">
                <a:solidFill>
                  <a:srgbClr val="FFFF00"/>
                </a:solidFill>
              </a:rPr>
              <a:t>server</a:t>
            </a:r>
            <a:r>
              <a:rPr lang="en">
                <a:solidFill>
                  <a:srgbClr val="FFFF00"/>
                </a:solidFill>
              </a:rPr>
              <a:t> protocol,almost always </a:t>
            </a:r>
            <a:r>
              <a:rPr lang="en">
                <a:solidFill>
                  <a:srgbClr val="FFFF00"/>
                </a:solidFill>
              </a:rPr>
              <a:t>HTTP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Treats server objects as resources that can  be created or destroyed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○"/>
            </a:pPr>
            <a:r>
              <a:rPr lang="en" sz="1800">
                <a:solidFill>
                  <a:srgbClr val="FFFF00"/>
                </a:solidFill>
              </a:rPr>
              <a:t>Create an object of the data requested by the client and then send the </a:t>
            </a:r>
            <a:r>
              <a:rPr lang="en" sz="1800">
                <a:solidFill>
                  <a:srgbClr val="FFFF00"/>
                </a:solidFill>
              </a:rPr>
              <a:t>values</a:t>
            </a:r>
            <a:r>
              <a:rPr lang="en" sz="1800">
                <a:solidFill>
                  <a:srgbClr val="FFFF00"/>
                </a:solidFill>
              </a:rPr>
              <a:t> of the object in response to the user</a:t>
            </a:r>
            <a:endParaRPr sz="1800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Can be used by virtually any programming languages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All APIs have their own rules and structure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82" name="Google Shape;582;p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7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9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REpresentational State Transfer</a:t>
            </a:r>
            <a:endParaRPr/>
          </a:p>
        </p:txBody>
      </p:sp>
      <p:sp>
        <p:nvSpPr>
          <p:cNvPr id="589" name="Google Shape;589;p79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State is came from , when a client sends a request for data , and API search in the server once finds the data , API returns the values of client’s request in an object state to deal with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N.B , it does not need to create an object </a:t>
            </a:r>
            <a:r>
              <a:rPr lang="en">
                <a:solidFill>
                  <a:srgbClr val="FFFF00"/>
                </a:solidFill>
              </a:rPr>
              <a:t>every time</a:t>
            </a:r>
            <a:r>
              <a:rPr lang="en">
                <a:solidFill>
                  <a:srgbClr val="FFFF00"/>
                </a:solidFill>
              </a:rPr>
              <a:t> you request , but the state is changed and represented each time , so REST is defined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It is an architectural style as well as an approach for </a:t>
            </a:r>
            <a:r>
              <a:rPr lang="en">
                <a:solidFill>
                  <a:srgbClr val="FFFF00"/>
                </a:solidFill>
              </a:rPr>
              <a:t>communications</a:t>
            </a:r>
            <a:r>
              <a:rPr lang="en">
                <a:solidFill>
                  <a:srgbClr val="FFFF00"/>
                </a:solidFill>
              </a:rPr>
              <a:t> purpose that is often used in various web services </a:t>
            </a:r>
            <a:r>
              <a:rPr lang="en">
                <a:solidFill>
                  <a:srgbClr val="FFFF00"/>
                </a:solidFill>
              </a:rPr>
              <a:t>development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This architectural style of REST helps in leveraging the lesser use of bandwidth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90" name="Google Shape;590;p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7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597" name="Google Shape;597;p80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00"/>
                </a:solidFill>
              </a:rPr>
              <a:t>REST defines 6 architectural constraints which make any web service – a true RESTful API.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Stateless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all client-server interactions stateless. The server will not store anything about the latest HTTP request the client made. It will treat every request as new. No session, no history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98" name="Google Shape;598;p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8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1"/>
          <p:cNvSpPr txBox="1"/>
          <p:nvPr>
            <p:ph type="title"/>
          </p:nvPr>
        </p:nvSpPr>
        <p:spPr>
          <a:xfrm>
            <a:off x="311700" y="550950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05" name="Google Shape;605;p81"/>
          <p:cNvSpPr txBox="1"/>
          <p:nvPr>
            <p:ph idx="1" type="body"/>
          </p:nvPr>
        </p:nvSpPr>
        <p:spPr>
          <a:xfrm>
            <a:off x="311700" y="1152425"/>
            <a:ext cx="85983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Client Server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essentially means that client application and server application MUST be able to evolve separately without any dependency on each other. A client should know only resource URIs, and that’s all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Layered System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REST allows you to use a layered system architecture where you deploy the APIs on server A, and store data on server B and authenticate requests in Server C, for example</a:t>
            </a:r>
            <a:r>
              <a:rPr lang="en">
                <a:solidFill>
                  <a:srgbClr val="FFFF00"/>
                </a:solidFill>
              </a:rPr>
              <a:t>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06" name="Google Shape;606;p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8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13" name="Google Shape;613;p82"/>
          <p:cNvSpPr txBox="1"/>
          <p:nvPr>
            <p:ph idx="1" type="body"/>
          </p:nvPr>
        </p:nvSpPr>
        <p:spPr>
          <a:xfrm>
            <a:off x="272850" y="940550"/>
            <a:ext cx="8766000" cy="4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4"/>
            </a:pPr>
            <a:r>
              <a:rPr lang="en">
                <a:solidFill>
                  <a:srgbClr val="FFFF00"/>
                </a:solidFill>
              </a:rPr>
              <a:t>Uniform Interface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 obtain the uniformity to the application REST has defined 4 interface constraints which are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Resource identification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The source manipulation using representations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Self descriptive messages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Any single resource should not be too large and contain each and everything in its representation. Whenever relevant, a resource should contain linksc (HATEOAS) pointing to relative URIs to fetch related information.Hypermedia as the engine of the application state (HATEOAS)</a:t>
            </a:r>
            <a:r>
              <a:rPr lang="en">
                <a:solidFill>
                  <a:srgbClr val="FFFF00"/>
                </a:solidFill>
              </a:rPr>
              <a:t>.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4" name="Google Shape;614;p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8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21" name="Google Shape;621;p83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5"/>
            </a:pPr>
            <a:r>
              <a:rPr lang="en">
                <a:solidFill>
                  <a:srgbClr val="FFFF00"/>
                </a:solidFill>
              </a:rPr>
              <a:t>Cacheable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Caching brings performance improvement for the client-side and better scope for scalability for a server because the load has reduced.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In REST, caching shall be applied to resources when applicable, and then these resources MUST declare themselves cacheable. Caching can be implemented on the server or client-side.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22" name="Google Shape;622;p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8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4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REST API</a:t>
            </a:r>
            <a:endParaRPr/>
          </a:p>
        </p:txBody>
      </p:sp>
      <p:sp>
        <p:nvSpPr>
          <p:cNvPr id="629" name="Google Shape;629;p84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6"/>
            </a:pPr>
            <a:r>
              <a:rPr lang="en">
                <a:solidFill>
                  <a:srgbClr val="FFFF00"/>
                </a:solidFill>
              </a:rPr>
              <a:t>Code on Demand</a:t>
            </a:r>
            <a:endParaRPr>
              <a:solidFill>
                <a:srgbClr val="FFFF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Well, this constraint is optional.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Most of the time, you will be sending the static representations of resources in the form of XML or JSON.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But when you need to, you are free to return executable code to support a part of your application, e.g., clients may call your API to get a UI widget rendering code. It is permitted.</a:t>
            </a:r>
            <a:endParaRPr sz="18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30" name="Google Shape;630;p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8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5"/>
          <p:cNvSpPr txBox="1"/>
          <p:nvPr>
            <p:ph type="ctrTitle"/>
          </p:nvPr>
        </p:nvSpPr>
        <p:spPr>
          <a:xfrm>
            <a:off x="801175" y="146400"/>
            <a:ext cx="78015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REST API</a:t>
            </a:r>
            <a:endParaRPr/>
          </a:p>
        </p:txBody>
      </p:sp>
      <p:sp>
        <p:nvSpPr>
          <p:cNvPr id="637" name="Google Shape;637;p8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8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9" name="Google Shape;63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0" y="1211300"/>
            <a:ext cx="6309351" cy="38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6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</a:t>
            </a:r>
            <a:endParaRPr/>
          </a:p>
        </p:txBody>
      </p:sp>
      <p:sp>
        <p:nvSpPr>
          <p:cNvPr id="645" name="Google Shape;645;p86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>
                <a:solidFill>
                  <a:srgbClr val="FFFF00"/>
                </a:solidFill>
              </a:rPr>
              <a:t>Retrieve</a:t>
            </a:r>
            <a:r>
              <a:rPr lang="en">
                <a:solidFill>
                  <a:srgbClr val="FFFF00"/>
                </a:solidFill>
              </a:rPr>
              <a:t> data from a specified 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POST: Submit data to be processed to a </a:t>
            </a:r>
            <a:r>
              <a:rPr lang="en">
                <a:solidFill>
                  <a:srgbClr val="FFFF00"/>
                </a:solidFill>
              </a:rPr>
              <a:t>specified</a:t>
            </a:r>
            <a:r>
              <a:rPr lang="en">
                <a:solidFill>
                  <a:srgbClr val="FFFF00"/>
                </a:solidFill>
              </a:rPr>
              <a:t> 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PUT : Update a specified </a:t>
            </a:r>
            <a:r>
              <a:rPr lang="en">
                <a:solidFill>
                  <a:srgbClr val="FFFF00"/>
                </a:solidFill>
              </a:rPr>
              <a:t>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DELETE : Delete a specified </a:t>
            </a:r>
            <a:r>
              <a:rPr lang="en">
                <a:solidFill>
                  <a:srgbClr val="FFFF00"/>
                </a:solidFill>
              </a:rPr>
              <a:t>resource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HEAD:Same as get but does not return a body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OPTIONS:Returns the supported HTTP methods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PATCH:Update partial resource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46" name="Google Shape;646;p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8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7"/>
          <p:cNvSpPr txBox="1"/>
          <p:nvPr>
            <p:ph type="title"/>
          </p:nvPr>
        </p:nvSpPr>
        <p:spPr>
          <a:xfrm>
            <a:off x="311700" y="480213"/>
            <a:ext cx="79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Endpoints</a:t>
            </a:r>
            <a:endParaRPr/>
          </a:p>
        </p:txBody>
      </p:sp>
      <p:sp>
        <p:nvSpPr>
          <p:cNvPr id="653" name="Google Shape;653;p87"/>
          <p:cNvSpPr txBox="1"/>
          <p:nvPr>
            <p:ph idx="1" type="body"/>
          </p:nvPr>
        </p:nvSpPr>
        <p:spPr>
          <a:xfrm>
            <a:off x="311700" y="1052925"/>
            <a:ext cx="8766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https://someurl.com/api/users</a:t>
            </a:r>
            <a:r>
              <a:rPr lang="en">
                <a:solidFill>
                  <a:srgbClr val="FFFF00"/>
                </a:solidFill>
              </a:rPr>
              <a:t>			// Get all users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 		// Get a </a:t>
            </a:r>
            <a:r>
              <a:rPr lang="en">
                <a:solidFill>
                  <a:srgbClr val="FFFF00"/>
                </a:solidFill>
              </a:rPr>
              <a:t>single</a:t>
            </a:r>
            <a:r>
              <a:rPr lang="en">
                <a:solidFill>
                  <a:srgbClr val="FFFF00"/>
                </a:solidFill>
              </a:rPr>
              <a:t>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POST: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https://someurl.com/api/users</a:t>
            </a:r>
            <a:r>
              <a:rPr lang="en">
                <a:solidFill>
                  <a:srgbClr val="FFFF00"/>
                </a:solidFill>
              </a:rPr>
              <a:t>    		// Add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PUT: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 		// Update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DELETE: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https://someurl.com/api/users/1</a:t>
            </a:r>
            <a:r>
              <a:rPr lang="en">
                <a:solidFill>
                  <a:srgbClr val="FFFF00"/>
                </a:solidFill>
              </a:rPr>
              <a:t>  		// Delete a user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POST &amp; PUT &amp; DELETE you send a data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54" name="Google Shape;654;p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5" name="Google Shape;655;p8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Function</a:t>
            </a:r>
            <a:endParaRPr/>
          </a:p>
        </p:txBody>
      </p:sp>
      <p:sp>
        <p:nvSpPr>
          <p:cNvPr id="661" name="Google Shape;661;p8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8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3" name="Google Shape;663;p88"/>
          <p:cNvSpPr txBox="1"/>
          <p:nvPr/>
        </p:nvSpPr>
        <p:spPr>
          <a:xfrm>
            <a:off x="506100" y="2930725"/>
            <a:ext cx="27777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callback.html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callback0.js &amp; callback1.js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