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embeddedFontLst>
    <p:embeddedFont>
      <p:font typeface="Roboto Slab"/>
      <p:regular r:id="rId79"/>
      <p:bold r:id="rId80"/>
    </p:embeddedFont>
    <p:embeddedFont>
      <p:font typeface="Raleway"/>
      <p:regular r:id="rId81"/>
      <p:bold r:id="rId82"/>
      <p:italic r:id="rId83"/>
      <p:boldItalic r:id="rId84"/>
    </p:embeddedFont>
    <p:embeddedFont>
      <p:font typeface="Roboto"/>
      <p:regular r:id="rId85"/>
      <p:bold r:id="rId86"/>
      <p:italic r:id="rId87"/>
      <p:boldItalic r:id="rId88"/>
    </p:embeddedFont>
    <p:embeddedFont>
      <p:font typeface="Average"/>
      <p:regular r:id="rId89"/>
    </p:embeddedFont>
    <p:embeddedFont>
      <p:font typeface="Oswald"/>
      <p:regular r:id="rId90"/>
      <p:bold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aleway-boldItalic.fntdata"/><Relationship Id="rId83" Type="http://schemas.openxmlformats.org/officeDocument/2006/relationships/font" Target="fonts/Raleway-italic.fntdata"/><Relationship Id="rId42" Type="http://schemas.openxmlformats.org/officeDocument/2006/relationships/slide" Target="slides/slide37.xml"/><Relationship Id="rId86" Type="http://schemas.openxmlformats.org/officeDocument/2006/relationships/font" Target="fonts/Roboto-bold.fntdata"/><Relationship Id="rId41" Type="http://schemas.openxmlformats.org/officeDocument/2006/relationships/slide" Target="slides/slide36.xml"/><Relationship Id="rId85" Type="http://schemas.openxmlformats.org/officeDocument/2006/relationships/font" Target="fonts/Roboto-regular.fntdata"/><Relationship Id="rId44" Type="http://schemas.openxmlformats.org/officeDocument/2006/relationships/slide" Target="slides/slide39.xml"/><Relationship Id="rId88" Type="http://schemas.openxmlformats.org/officeDocument/2006/relationships/font" Target="fonts/Roboto-boldItalic.fntdata"/><Relationship Id="rId43" Type="http://schemas.openxmlformats.org/officeDocument/2006/relationships/slide" Target="slides/slide38.xml"/><Relationship Id="rId87" Type="http://schemas.openxmlformats.org/officeDocument/2006/relationships/font" Target="fonts/Roboto-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Average-regular.fntdata"/><Relationship Id="rId80" Type="http://schemas.openxmlformats.org/officeDocument/2006/relationships/font" Target="fonts/RobotoSlab-bold.fntdata"/><Relationship Id="rId82" Type="http://schemas.openxmlformats.org/officeDocument/2006/relationships/font" Target="fonts/Raleway-bold.fntdata"/><Relationship Id="rId81"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obotoSlab-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swald-bold.fntdata"/><Relationship Id="rId90" Type="http://schemas.openxmlformats.org/officeDocument/2006/relationships/font" Target="fonts/Oswald-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e3a6347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e3a6347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e3a6347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e3a6347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e3a63472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e3a63472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e3a63472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e3a63472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e3a63472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e3a63472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e3a63472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e3a63472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e3a63472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e3a63472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e53ae28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e53ae28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e53ae28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53ae28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e53ae281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e53ae281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e3a6347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e3a6347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e53ae281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53ae281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e53ae28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53ae28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e53ae281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e53ae281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e53ae281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e53ae281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e53ae281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e53ae281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e53ae281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e53ae281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e53ae281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e53ae281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eca7673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eca7673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eca7673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eca7673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eca76736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eca76736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e3e947c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e3e947c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eca7673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eca7673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eca76736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eca76736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eca76736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eca76736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eca76736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eca76736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6eca76736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eca76736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eca76736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eca76736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eca76736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eca76736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6eca76736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eca76736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6ee46f47d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6ee46f47d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ee11f496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ee11f496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e3e947c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e3e947c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ef0bb90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ef0bb90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6ef0bb90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ef0bb90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ef0bb90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ef0bb90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6ef0bb902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ef0bb902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6ef0bb902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6ef0bb902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ef0bb902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ef0bb902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2bfa2570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2bfa2570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6ef0bb902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6ef0bb902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2bfa257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2bfa257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2bfa2570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2bfa2570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e3e947c4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e3e947c4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52bfa2570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2bfa2570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6eff9f03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6eff9f03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6eff9f03a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6eff9f03a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6eff9f03a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eff9f03a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6eff9f03a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6eff9f03a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6eff9f03a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6eff9f03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6eff9f03a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6eff9f03a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52c495c5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52c495c5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6ee46f47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6ee46f47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6ee46f47d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6ee46f47d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e3e947c4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e3e947c4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6ee11f496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6ee11f496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6ee11f49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6ee11f49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6ee11f496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6ee11f496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6ee11f496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6ee11f496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6ee11f496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6ee11f496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6e53ae281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6e53ae281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6e53ae281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6e53ae281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6e53ae281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6e53ae281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6e53ae281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6e53ae281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6e53ae2815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6e53ae2815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e3e947c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3e947c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6e53ae2815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6e53ae2815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6e53ae2815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6e53ae2815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f24177659882ff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f24177659882ff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6ddc23d819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6ddc23d81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e3e947c4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e3e947c4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e3e947c4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e3e947c4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eng.wsalama@gmail.com" TargetMode="External"/><Relationship Id="rId4" Type="http://schemas.openxmlformats.org/officeDocument/2006/relationships/hyperlink" Target="http://wsalama.000webhostapp.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ithub.com/engwsalama/webdev_html_css.g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developer.mozilla.org/en-US/docs/Web/CS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pn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github.com/engwsalama/webdev_html_cs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hyperlink" Target="https://sass-lang.com/documentation"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developer.mozilla.org/en-US/docs/Web/HTML" TargetMode="External"/><Relationship Id="rId4" Type="http://schemas.openxmlformats.org/officeDocument/2006/relationships/hyperlink" Target="https://www.w3schools.com/html/default.asp" TargetMode="External"/><Relationship Id="rId5" Type="http://schemas.openxmlformats.org/officeDocument/2006/relationships/hyperlink" Target="https://www.w3schools.com/css/" TargetMode="External"/><Relationship Id="rId6" Type="http://schemas.openxmlformats.org/officeDocument/2006/relationships/hyperlink" Target="https://flatuicolors.com/" TargetMode="External"/><Relationship Id="rId7" Type="http://schemas.openxmlformats.org/officeDocument/2006/relationships/hyperlink" Target="http://www.webestools.com/" TargetMode="External"/><Relationship Id="rId8" Type="http://schemas.openxmlformats.org/officeDocument/2006/relationships/hyperlink" Target="https://www.fontsquirrel.com/tools/webfont-generat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9050" y="990800"/>
            <a:ext cx="8930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Web Development</a:t>
            </a:r>
            <a:endParaRPr b="1">
              <a:latin typeface="Raleway"/>
              <a:ea typeface="Raleway"/>
              <a:cs typeface="Raleway"/>
              <a:sym typeface="Raleway"/>
            </a:endParaRPr>
          </a:p>
          <a:p>
            <a:pPr indent="0" lvl="0" marL="0" rtl="0" algn="ctr">
              <a:spcBef>
                <a:spcPts val="0"/>
              </a:spcBef>
              <a:spcAft>
                <a:spcPts val="0"/>
              </a:spcAft>
              <a:buNone/>
            </a:pPr>
            <a:r>
              <a:rPr b="1" lang="en">
                <a:latin typeface="Raleway"/>
                <a:ea typeface="Raleway"/>
                <a:cs typeface="Raleway"/>
                <a:sym typeface="Raleway"/>
              </a:rPr>
              <a:t>HTML5 &amp; CSS</a:t>
            </a:r>
            <a:endParaRPr sz="2400"/>
          </a:p>
        </p:txBody>
      </p:sp>
      <p:sp>
        <p:nvSpPr>
          <p:cNvPr id="60" name="Google Shape;60;p13"/>
          <p:cNvSpPr txBox="1"/>
          <p:nvPr>
            <p:ph idx="1" type="subTitle"/>
          </p:nvPr>
        </p:nvSpPr>
        <p:spPr>
          <a:xfrm>
            <a:off x="671250" y="3174875"/>
            <a:ext cx="7801500" cy="99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solidFill>
                  <a:schemeClr val="dk1"/>
                </a:solidFill>
                <a:latin typeface="Arial"/>
                <a:ea typeface="Arial"/>
                <a:cs typeface="Arial"/>
                <a:sym typeface="Arial"/>
              </a:rPr>
              <a:t>Eng. Wael Salama</a:t>
            </a:r>
            <a:br>
              <a:rPr lang="en" sz="1400">
                <a:solidFill>
                  <a:schemeClr val="dk1"/>
                </a:solidFill>
                <a:latin typeface="Arial"/>
                <a:ea typeface="Arial"/>
                <a:cs typeface="Arial"/>
                <a:sym typeface="Arial"/>
              </a:rPr>
            </a:br>
            <a:r>
              <a:rPr lang="en" sz="1400">
                <a:solidFill>
                  <a:schemeClr val="dk1"/>
                </a:solidFill>
                <a:latin typeface="Arial"/>
                <a:ea typeface="Arial"/>
                <a:cs typeface="Arial"/>
                <a:sym typeface="Arial"/>
              </a:rPr>
              <a:t>Cell: 0122 172 4503</a:t>
            </a:r>
            <a:br>
              <a:rPr lang="en" sz="1400">
                <a:solidFill>
                  <a:schemeClr val="dk1"/>
                </a:solidFill>
                <a:latin typeface="Arial"/>
                <a:ea typeface="Arial"/>
                <a:cs typeface="Arial"/>
                <a:sym typeface="Arial"/>
              </a:rPr>
            </a:br>
            <a:r>
              <a:rPr lang="en" sz="1400" u="sng">
                <a:solidFill>
                  <a:schemeClr val="dk1"/>
                </a:solidFill>
                <a:latin typeface="Arial"/>
                <a:ea typeface="Arial"/>
                <a:cs typeface="Arial"/>
                <a:sym typeface="Arial"/>
                <a:hlinkClick r:id="rId3"/>
              </a:rPr>
              <a:t>eng.wsalama@gmail.com</a:t>
            </a:r>
            <a:br>
              <a:rPr lang="en" sz="1400">
                <a:solidFill>
                  <a:schemeClr val="dk1"/>
                </a:solidFill>
                <a:latin typeface="Arial"/>
                <a:ea typeface="Arial"/>
                <a:cs typeface="Arial"/>
                <a:sym typeface="Arial"/>
              </a:rPr>
            </a:br>
            <a:r>
              <a:rPr lang="en" sz="1400" u="sng">
                <a:solidFill>
                  <a:srgbClr val="8BC34A"/>
                </a:solidFill>
                <a:latin typeface="Arial"/>
                <a:ea typeface="Arial"/>
                <a:cs typeface="Arial"/>
                <a:sym typeface="Arial"/>
                <a:hlinkClick r:id="rId4"/>
              </a:rPr>
              <a:t>http://wsalama.000webhostapp.com</a:t>
            </a:r>
            <a:r>
              <a:rPr lang="en" sz="1400">
                <a:solidFill>
                  <a:schemeClr val="dk1"/>
                </a:solidFill>
                <a:latin typeface="Arial"/>
                <a:ea typeface="Arial"/>
                <a:cs typeface="Arial"/>
                <a:sym typeface="Arial"/>
              </a:rPr>
              <a:t> </a:t>
            </a:r>
            <a:endParaRPr sz="2400">
              <a:solidFill>
                <a:srgbClr val="8BC34A"/>
              </a:solidFill>
              <a:latin typeface="Roboto Slab"/>
              <a:ea typeface="Roboto Slab"/>
              <a:cs typeface="Roboto Slab"/>
              <a:sym typeface="Roboto Slab"/>
            </a:endParaRPr>
          </a:p>
          <a:p>
            <a:pPr indent="0" lvl="0" marL="0" rtl="0" algn="ctr">
              <a:spcBef>
                <a:spcPts val="0"/>
              </a:spcBef>
              <a:spcAft>
                <a:spcPts val="0"/>
              </a:spcAft>
              <a:buNone/>
            </a:pPr>
            <a:r>
              <a:t/>
            </a:r>
            <a:endParaRPr/>
          </a:p>
        </p:txBody>
      </p:sp>
      <p:sp>
        <p:nvSpPr>
          <p:cNvPr id="61" name="Google Shape;61;p1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CSS</a:t>
            </a:r>
            <a:br>
              <a:rPr lang="en"/>
            </a:br>
            <a:r>
              <a:rPr lang="en"/>
              <a:t>Cascaded Style Sheet</a:t>
            </a:r>
            <a:endParaRPr/>
          </a:p>
        </p:txBody>
      </p:sp>
      <p:sp>
        <p:nvSpPr>
          <p:cNvPr id="126" name="Google Shape;126;p2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2"/>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128" name="Google Shape;128;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Working with CSS </a:t>
            </a:r>
            <a:endParaRPr/>
          </a:p>
        </p:txBody>
      </p:sp>
      <p:sp>
        <p:nvSpPr>
          <p:cNvPr id="134" name="Google Shape;134;p2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Styles...</a:t>
            </a:r>
            <a:endParaRPr/>
          </a:p>
        </p:txBody>
      </p:sp>
      <p:sp>
        <p:nvSpPr>
          <p:cNvPr id="135" name="Google Shape;135;p23"/>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136" name="Google Shape;136;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Font</a:t>
            </a:r>
            <a:endParaRPr/>
          </a:p>
        </p:txBody>
      </p:sp>
      <p:sp>
        <p:nvSpPr>
          <p:cNvPr id="142" name="Google Shape;142;p2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4"/>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144" name="Google Shape;144;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Border</a:t>
            </a:r>
            <a:endParaRPr/>
          </a:p>
        </p:txBody>
      </p:sp>
      <p:sp>
        <p:nvSpPr>
          <p:cNvPr id="150" name="Google Shape;150;p2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25"/>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152" name="Google Shape;152;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Styling table</a:t>
            </a:r>
            <a:endParaRPr/>
          </a:p>
        </p:txBody>
      </p:sp>
      <p:sp>
        <p:nvSpPr>
          <p:cNvPr id="158" name="Google Shape;158;p26"/>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26"/>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160" name="Google Shape;160;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ctrTitle"/>
          </p:nvPr>
        </p:nvSpPr>
        <p:spPr>
          <a:xfrm>
            <a:off x="759283" y="8416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Div- Span</a:t>
            </a:r>
            <a:endParaRPr/>
          </a:p>
        </p:txBody>
      </p:sp>
      <p:sp>
        <p:nvSpPr>
          <p:cNvPr id="166" name="Google Shape;166;p27"/>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7"/>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168" name="Google Shape;168;p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Links</a:t>
            </a:r>
            <a:endParaRPr/>
          </a:p>
        </p:txBody>
      </p:sp>
      <p:sp>
        <p:nvSpPr>
          <p:cNvPr id="174" name="Google Shape;174;p28"/>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8"/>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176" name="Google Shape;176;p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ctrTitle"/>
          </p:nvPr>
        </p:nvSpPr>
        <p:spPr>
          <a:xfrm>
            <a:off x="993333" y="3807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HTML4 Organization</a:t>
            </a:r>
            <a:endParaRPr/>
          </a:p>
        </p:txBody>
      </p:sp>
      <p:sp>
        <p:nvSpPr>
          <p:cNvPr id="182" name="Google Shape;182;p29"/>
          <p:cNvSpPr txBox="1"/>
          <p:nvPr>
            <p:ph idx="1" type="subTitle"/>
          </p:nvPr>
        </p:nvSpPr>
        <p:spPr>
          <a:xfrm>
            <a:off x="3184325" y="3253125"/>
            <a:ext cx="3592200" cy="1626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00"/>
              </a:buClr>
              <a:buSzPts val="2100"/>
              <a:buChar char="●"/>
            </a:pPr>
            <a:r>
              <a:rPr lang="en">
                <a:solidFill>
                  <a:srgbClr val="FFFF00"/>
                </a:solidFill>
              </a:rPr>
              <a:t>&lt;div class=”header”&gt;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&lt;div class=”nav”&gt;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&lt;div class=”section”&gt;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&lt;div class=”footer”&gt;</a:t>
            </a:r>
            <a:endParaRPr>
              <a:solidFill>
                <a:srgbClr val="FFFF00"/>
              </a:solidFill>
            </a:endParaRPr>
          </a:p>
        </p:txBody>
      </p:sp>
      <p:sp>
        <p:nvSpPr>
          <p:cNvPr id="183" name="Google Shape;183;p29"/>
          <p:cNvSpPr txBox="1"/>
          <p:nvPr/>
        </p:nvSpPr>
        <p:spPr>
          <a:xfrm>
            <a:off x="224475" y="2226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184" name="Google Shape;184;p2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ctrTitle"/>
          </p:nvPr>
        </p:nvSpPr>
        <p:spPr>
          <a:xfrm>
            <a:off x="993333" y="3807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HTML5 Organization</a:t>
            </a:r>
            <a:endParaRPr/>
          </a:p>
        </p:txBody>
      </p:sp>
      <p:sp>
        <p:nvSpPr>
          <p:cNvPr id="190" name="Google Shape;190;p30"/>
          <p:cNvSpPr txBox="1"/>
          <p:nvPr>
            <p:ph idx="1" type="subTitle"/>
          </p:nvPr>
        </p:nvSpPr>
        <p:spPr>
          <a:xfrm>
            <a:off x="3429025" y="3096800"/>
            <a:ext cx="2930100" cy="1626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00"/>
              </a:buClr>
              <a:buSzPts val="2100"/>
              <a:buChar char="●"/>
            </a:pPr>
            <a:r>
              <a:rPr lang="en">
                <a:solidFill>
                  <a:srgbClr val="FFFF00"/>
                </a:solidFill>
              </a:rPr>
              <a:t>&lt;</a:t>
            </a:r>
            <a:r>
              <a:rPr lang="en">
                <a:solidFill>
                  <a:srgbClr val="FFFF00"/>
                </a:solidFill>
              </a:rPr>
              <a:t>header&gt;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&lt;nav&gt;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&lt;section&gt;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&lt;footer&gt;</a:t>
            </a:r>
            <a:endParaRPr>
              <a:solidFill>
                <a:srgbClr val="FFFF00"/>
              </a:solidFill>
            </a:endParaRPr>
          </a:p>
        </p:txBody>
      </p:sp>
      <p:sp>
        <p:nvSpPr>
          <p:cNvPr id="191" name="Google Shape;191;p30"/>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192" name="Google Shape;192;p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Form &amp; Datalist</a:t>
            </a:r>
            <a:endParaRPr/>
          </a:p>
        </p:txBody>
      </p:sp>
      <p:sp>
        <p:nvSpPr>
          <p:cNvPr id="198" name="Google Shape;198;p31"/>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31"/>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200" name="Google Shape;200;p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ctrTitle"/>
          </p:nvPr>
        </p:nvSpPr>
        <p:spPr>
          <a:xfrm>
            <a:off x="671258" y="10200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Git</a:t>
            </a:r>
            <a:endParaRPr/>
          </a:p>
        </p:txBody>
      </p:sp>
      <p:sp>
        <p:nvSpPr>
          <p:cNvPr id="67" name="Google Shape;67;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Arial"/>
                <a:ea typeface="Arial"/>
                <a:cs typeface="Arial"/>
                <a:sym typeface="Arial"/>
                <a:hlinkClick r:id="rId3"/>
              </a:rPr>
              <a:t>https://github.com/engwsalama/webdev_html_css.git</a:t>
            </a:r>
            <a:r>
              <a:rPr lang="en" sz="1800">
                <a:latin typeface="Arial"/>
                <a:ea typeface="Arial"/>
                <a:cs typeface="Arial"/>
                <a:sym typeface="Arial"/>
              </a:rPr>
              <a:t> </a:t>
            </a:r>
            <a:endParaRPr sz="1800">
              <a:latin typeface="Arial"/>
              <a:ea typeface="Arial"/>
              <a:cs typeface="Arial"/>
              <a:sym typeface="Arial"/>
            </a:endParaRPr>
          </a:p>
        </p:txBody>
      </p:sp>
      <p:sp>
        <p:nvSpPr>
          <p:cNvPr id="68" name="Google Shape;68;p14"/>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69" name="Google Shape;69;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Multiple &amp; </a:t>
            </a:r>
            <a:r>
              <a:rPr lang="en"/>
              <a:t>descendant </a:t>
            </a:r>
            <a:endParaRPr/>
          </a:p>
        </p:txBody>
      </p:sp>
      <p:sp>
        <p:nvSpPr>
          <p:cNvPr id="206" name="Google Shape;206;p3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32"/>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208" name="Google Shape;208;p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Child</a:t>
            </a:r>
            <a:endParaRPr/>
          </a:p>
        </p:txBody>
      </p:sp>
      <p:sp>
        <p:nvSpPr>
          <p:cNvPr id="214" name="Google Shape;214;p3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33"/>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216" name="Google Shape;216;p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Attribute</a:t>
            </a:r>
            <a:endParaRPr/>
          </a:p>
        </p:txBody>
      </p:sp>
      <p:sp>
        <p:nvSpPr>
          <p:cNvPr id="222" name="Google Shape;222;p3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34"/>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224" name="Google Shape;224;p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hover</a:t>
            </a:r>
            <a:endParaRPr/>
          </a:p>
        </p:txBody>
      </p:sp>
      <p:sp>
        <p:nvSpPr>
          <p:cNvPr id="230" name="Google Shape;230;p35"/>
          <p:cNvSpPr txBox="1"/>
          <p:nvPr>
            <p:ph idx="1" type="subTitle"/>
          </p:nvPr>
        </p:nvSpPr>
        <p:spPr>
          <a:xfrm>
            <a:off x="671250" y="3174875"/>
            <a:ext cx="8366400" cy="178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a:t>
            </a:r>
            <a:r>
              <a:rPr lang="en">
                <a:solidFill>
                  <a:srgbClr val="FFFF00"/>
                </a:solidFill>
              </a:rPr>
              <a:t>seudo-classes</a:t>
            </a:r>
            <a:endParaRPr>
              <a:solidFill>
                <a:srgbClr val="FFFF00"/>
              </a:solidFill>
            </a:endParaRPr>
          </a:p>
          <a:p>
            <a:pPr indent="-361950" lvl="0" marL="457200" rtl="0" algn="l">
              <a:spcBef>
                <a:spcPts val="0"/>
              </a:spcBef>
              <a:spcAft>
                <a:spcPts val="0"/>
              </a:spcAft>
              <a:buSzPts val="2100"/>
              <a:buChar char="●"/>
            </a:pPr>
            <a:r>
              <a:rPr lang="en"/>
              <a:t>A </a:t>
            </a:r>
            <a:r>
              <a:rPr lang="en" u="sng">
                <a:solidFill>
                  <a:schemeClr val="hlink"/>
                </a:solidFill>
                <a:hlinkClick r:id="rId3"/>
              </a:rPr>
              <a:t>CSS</a:t>
            </a:r>
            <a:r>
              <a:rPr lang="en"/>
              <a:t> pseudo-class is a keyword added to a selector that specifies a special state of the selected element(s).</a:t>
            </a:r>
            <a:endParaRPr/>
          </a:p>
          <a:p>
            <a:pPr indent="-361950" lvl="0" marL="457200" rtl="0" algn="l">
              <a:spcBef>
                <a:spcPts val="0"/>
              </a:spcBef>
              <a:spcAft>
                <a:spcPts val="0"/>
              </a:spcAft>
              <a:buSzPts val="2100"/>
              <a:buChar char="●"/>
            </a:pPr>
            <a:r>
              <a:rPr lang="en"/>
              <a:t>State of element based on user activity {page interacts with user activity}</a:t>
            </a:r>
            <a:endParaRPr/>
          </a:p>
          <a:p>
            <a:pPr indent="0" lvl="0" marL="457200" rtl="0" algn="l">
              <a:spcBef>
                <a:spcPts val="0"/>
              </a:spcBef>
              <a:spcAft>
                <a:spcPts val="0"/>
              </a:spcAft>
              <a:buNone/>
            </a:pPr>
            <a:r>
              <a:t/>
            </a:r>
            <a:endParaRPr/>
          </a:p>
        </p:txBody>
      </p:sp>
      <p:sp>
        <p:nvSpPr>
          <p:cNvPr id="231" name="Google Shape;231;p35"/>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232" name="Google Shape;232;p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Before &amp; After</a:t>
            </a:r>
            <a:endParaRPr/>
          </a:p>
        </p:txBody>
      </p:sp>
      <p:sp>
        <p:nvSpPr>
          <p:cNvPr id="238" name="Google Shape;238;p36"/>
          <p:cNvSpPr txBox="1"/>
          <p:nvPr>
            <p:ph idx="1" type="subTitle"/>
          </p:nvPr>
        </p:nvSpPr>
        <p:spPr>
          <a:xfrm>
            <a:off x="671250" y="3174874"/>
            <a:ext cx="7801500" cy="14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Pseudo-Element</a:t>
            </a:r>
            <a:endParaRPr>
              <a:solidFill>
                <a:srgbClr val="FFFF00"/>
              </a:solidFill>
            </a:endParaRPr>
          </a:p>
          <a:p>
            <a:pPr indent="-361950" lvl="0" marL="457200" rtl="0" algn="l">
              <a:spcBef>
                <a:spcPts val="0"/>
              </a:spcBef>
              <a:spcAft>
                <a:spcPts val="0"/>
              </a:spcAft>
              <a:buSzPts val="2100"/>
              <a:buChar char="●"/>
            </a:pPr>
            <a:r>
              <a:rPr lang="en"/>
              <a:t>A CSS pseudo-element is a keyword added to a selector that lets you style a specific part of the selected element(s). </a:t>
            </a:r>
            <a:endParaRPr/>
          </a:p>
        </p:txBody>
      </p:sp>
      <p:sp>
        <p:nvSpPr>
          <p:cNvPr id="239" name="Google Shape;239;p36"/>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240" name="Google Shape;240;p3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Adjacent</a:t>
            </a:r>
            <a:endParaRPr/>
          </a:p>
        </p:txBody>
      </p:sp>
      <p:sp>
        <p:nvSpPr>
          <p:cNvPr id="246" name="Google Shape;246;p37"/>
          <p:cNvSpPr txBox="1"/>
          <p:nvPr>
            <p:ph idx="1" type="subTitle"/>
          </p:nvPr>
        </p:nvSpPr>
        <p:spPr>
          <a:xfrm>
            <a:off x="671250" y="3174874"/>
            <a:ext cx="7801500" cy="14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Pseudo-Element</a:t>
            </a:r>
            <a:endParaRPr>
              <a:solidFill>
                <a:srgbClr val="FFFF00"/>
              </a:solidFill>
            </a:endParaRPr>
          </a:p>
          <a:p>
            <a:pPr indent="-361950" lvl="0" marL="457200" rtl="0" algn="l">
              <a:spcBef>
                <a:spcPts val="0"/>
              </a:spcBef>
              <a:spcAft>
                <a:spcPts val="0"/>
              </a:spcAft>
              <a:buSzPts val="2100"/>
              <a:buChar char="●"/>
            </a:pPr>
            <a:r>
              <a:rPr lang="en"/>
              <a:t>A CSS pseudo-element is a keyword added to a selector that lets you style a specific part of the selected element(s). </a:t>
            </a:r>
            <a:endParaRPr/>
          </a:p>
        </p:txBody>
      </p:sp>
      <p:sp>
        <p:nvSpPr>
          <p:cNvPr id="247" name="Google Shape;247;p37"/>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248" name="Google Shape;248;p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Selection</a:t>
            </a:r>
            <a:endParaRPr/>
          </a:p>
        </p:txBody>
      </p:sp>
      <p:sp>
        <p:nvSpPr>
          <p:cNvPr id="254" name="Google Shape;254;p38"/>
          <p:cNvSpPr txBox="1"/>
          <p:nvPr>
            <p:ph idx="1" type="subTitle"/>
          </p:nvPr>
        </p:nvSpPr>
        <p:spPr>
          <a:xfrm>
            <a:off x="671250" y="3174874"/>
            <a:ext cx="7801500" cy="14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Pseudo-Classes &amp; </a:t>
            </a:r>
            <a:r>
              <a:rPr lang="en">
                <a:solidFill>
                  <a:srgbClr val="FFFF00"/>
                </a:solidFill>
              </a:rPr>
              <a:t>Pseudo-Element</a:t>
            </a:r>
            <a:endParaRPr>
              <a:solidFill>
                <a:srgbClr val="FFFF00"/>
              </a:solidFill>
            </a:endParaRPr>
          </a:p>
          <a:p>
            <a:pPr indent="0" lvl="0" marL="457200" rtl="0" algn="l">
              <a:spcBef>
                <a:spcPts val="0"/>
              </a:spcBef>
              <a:spcAft>
                <a:spcPts val="0"/>
              </a:spcAft>
              <a:buNone/>
            </a:pPr>
            <a:r>
              <a:t/>
            </a:r>
            <a:endParaRPr/>
          </a:p>
        </p:txBody>
      </p:sp>
      <p:sp>
        <p:nvSpPr>
          <p:cNvPr id="255" name="Google Shape;255;p38"/>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256" name="Google Shape;256;p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nth-child</a:t>
            </a:r>
            <a:endParaRPr/>
          </a:p>
        </p:txBody>
      </p:sp>
      <p:sp>
        <p:nvSpPr>
          <p:cNvPr id="262" name="Google Shape;262;p39"/>
          <p:cNvSpPr txBox="1"/>
          <p:nvPr>
            <p:ph idx="1" type="subTitle"/>
          </p:nvPr>
        </p:nvSpPr>
        <p:spPr>
          <a:xfrm>
            <a:off x="671250" y="3174874"/>
            <a:ext cx="7801500" cy="141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263" name="Google Shape;263;p39"/>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264" name="Google Shape;264;p3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0"/>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Combined Selectors</a:t>
            </a:r>
            <a:endParaRPr/>
          </a:p>
        </p:txBody>
      </p:sp>
      <p:sp>
        <p:nvSpPr>
          <p:cNvPr id="270" name="Google Shape;270;p40"/>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271" name="Google Shape;271;p4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1"/>
          <p:cNvSpPr txBox="1"/>
          <p:nvPr>
            <p:ph type="ctrTitle"/>
          </p:nvPr>
        </p:nvSpPr>
        <p:spPr>
          <a:xfrm>
            <a:off x="671258" y="9787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Cascade</a:t>
            </a:r>
            <a:endParaRPr/>
          </a:p>
        </p:txBody>
      </p:sp>
      <p:sp>
        <p:nvSpPr>
          <p:cNvPr id="277" name="Google Shape;277;p41"/>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278" name="Google Shape;278;p4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ctrTitle"/>
          </p:nvPr>
        </p:nvSpPr>
        <p:spPr>
          <a:xfrm>
            <a:off x="39050" y="990800"/>
            <a:ext cx="8930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HTML5</a:t>
            </a:r>
            <a:endParaRPr sz="2400"/>
          </a:p>
        </p:txBody>
      </p:sp>
      <p:sp>
        <p:nvSpPr>
          <p:cNvPr id="75" name="Google Shape;75;p15"/>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76" name="Google Shape;76;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Cascade</a:t>
            </a:r>
            <a:endParaRPr/>
          </a:p>
        </p:txBody>
      </p:sp>
      <p:sp>
        <p:nvSpPr>
          <p:cNvPr id="284" name="Google Shape;284;p42"/>
          <p:cNvSpPr txBox="1"/>
          <p:nvPr>
            <p:ph idx="1" type="body"/>
          </p:nvPr>
        </p:nvSpPr>
        <p:spPr>
          <a:xfrm>
            <a:off x="311700" y="1152475"/>
            <a:ext cx="8520600" cy="173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Three things decide which styles get applied</a:t>
            </a:r>
            <a:endParaRPr/>
          </a:p>
          <a:p>
            <a:pPr indent="-342900" lvl="1" marL="914400" rtl="0" algn="l">
              <a:spcBef>
                <a:spcPts val="0"/>
              </a:spcBef>
              <a:spcAft>
                <a:spcPts val="0"/>
              </a:spcAft>
              <a:buClr>
                <a:srgbClr val="FFFF00"/>
              </a:buClr>
              <a:buSzPts val="1800"/>
              <a:buChar char="○"/>
            </a:pPr>
            <a:r>
              <a:rPr lang="en" sz="1800">
                <a:solidFill>
                  <a:srgbClr val="FFFF00"/>
                </a:solidFill>
              </a:rPr>
              <a:t>Importance: normal (any style) or !important ( color:red !important;)</a:t>
            </a:r>
            <a:endParaRPr sz="1800">
              <a:solidFill>
                <a:srgbClr val="FFFF00"/>
              </a:solidFill>
            </a:endParaRPr>
          </a:p>
          <a:p>
            <a:pPr indent="-342900" lvl="1" marL="914400" rtl="0" algn="l">
              <a:spcBef>
                <a:spcPts val="0"/>
              </a:spcBef>
              <a:spcAft>
                <a:spcPts val="0"/>
              </a:spcAft>
              <a:buClr>
                <a:srgbClr val="FFFF00"/>
              </a:buClr>
              <a:buSzPts val="1800"/>
              <a:buChar char="○"/>
            </a:pPr>
            <a:r>
              <a:rPr lang="en" sz="1800">
                <a:solidFill>
                  <a:srgbClr val="FFFF00"/>
                </a:solidFill>
              </a:rPr>
              <a:t>Specificity:</a:t>
            </a:r>
            <a:endParaRPr sz="1800">
              <a:solidFill>
                <a:srgbClr val="FFFF00"/>
              </a:solidFill>
            </a:endParaRPr>
          </a:p>
          <a:p>
            <a:pPr indent="-342900" lvl="1" marL="914400" rtl="0" algn="l">
              <a:spcBef>
                <a:spcPts val="0"/>
              </a:spcBef>
              <a:spcAft>
                <a:spcPts val="0"/>
              </a:spcAft>
              <a:buClr>
                <a:srgbClr val="FFFF00"/>
              </a:buClr>
              <a:buSzPts val="1800"/>
              <a:buChar char="○"/>
            </a:pPr>
            <a:r>
              <a:rPr lang="en" sz="1800">
                <a:solidFill>
                  <a:srgbClr val="FFFF00"/>
                </a:solidFill>
              </a:rPr>
              <a:t>Source order</a:t>
            </a:r>
            <a:endParaRPr sz="1800">
              <a:solidFill>
                <a:srgbClr val="FFFF00"/>
              </a:solidFill>
            </a:endParaRPr>
          </a:p>
          <a:p>
            <a:pPr indent="0" lvl="0" marL="0" rtl="0" algn="l">
              <a:spcBef>
                <a:spcPts val="1600"/>
              </a:spcBef>
              <a:spcAft>
                <a:spcPts val="1600"/>
              </a:spcAft>
              <a:buNone/>
            </a:pPr>
            <a:r>
              <a:t/>
            </a:r>
            <a:endParaRPr/>
          </a:p>
        </p:txBody>
      </p:sp>
      <p:sp>
        <p:nvSpPr>
          <p:cNvPr id="285" name="Google Shape;285;p4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42"/>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Cascade</a:t>
            </a:r>
            <a:endParaRPr/>
          </a:p>
        </p:txBody>
      </p:sp>
      <p:sp>
        <p:nvSpPr>
          <p:cNvPr id="292" name="Google Shape;292;p43"/>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00"/>
                </a:solidFill>
              </a:rPr>
              <a:t>Specificity:</a:t>
            </a:r>
            <a:r>
              <a:rPr lang="en"/>
              <a:t> means by which browsers decide which CSS property values are the most relevant to an element and, therefore, will be applied.</a:t>
            </a:r>
            <a:endParaRPr/>
          </a:p>
          <a:p>
            <a:pPr indent="-342900" lvl="0" marL="457200" rtl="0" algn="l">
              <a:spcBef>
                <a:spcPts val="1600"/>
              </a:spcBef>
              <a:spcAft>
                <a:spcPts val="0"/>
              </a:spcAft>
              <a:buSzPts val="1800"/>
              <a:buChar char="●"/>
            </a:pPr>
            <a:r>
              <a:rPr lang="en"/>
              <a:t> Look at the element that is being styled. Add the total number of each category in the selector expression. Treat this like a software version number.:</a:t>
            </a:r>
            <a:endParaRPr/>
          </a:p>
          <a:p>
            <a:pPr indent="-342900" lvl="1" marL="914400" rtl="0" algn="l">
              <a:spcBef>
                <a:spcPts val="0"/>
              </a:spcBef>
              <a:spcAft>
                <a:spcPts val="0"/>
              </a:spcAft>
              <a:buClr>
                <a:srgbClr val="FFFF00"/>
              </a:buClr>
              <a:buSzPts val="1800"/>
              <a:buAutoNum type="alphaLcPeriod"/>
            </a:pPr>
            <a:r>
              <a:rPr lang="en" sz="1800">
                <a:solidFill>
                  <a:srgbClr val="FFFF00"/>
                </a:solidFill>
              </a:rPr>
              <a:t>ID selectors (e.g., #example).</a:t>
            </a:r>
            <a:endParaRPr sz="1800">
              <a:solidFill>
                <a:srgbClr val="FFFF00"/>
              </a:solidFill>
            </a:endParaRPr>
          </a:p>
          <a:p>
            <a:pPr indent="-342900" lvl="1" marL="914400" rtl="0" algn="l">
              <a:spcBef>
                <a:spcPts val="0"/>
              </a:spcBef>
              <a:spcAft>
                <a:spcPts val="0"/>
              </a:spcAft>
              <a:buClr>
                <a:srgbClr val="FFFF00"/>
              </a:buClr>
              <a:buSzPts val="1800"/>
              <a:buAutoNum type="alphaLcPeriod"/>
            </a:pPr>
            <a:r>
              <a:rPr lang="en" sz="1800">
                <a:solidFill>
                  <a:srgbClr val="FFFF00"/>
                </a:solidFill>
              </a:rPr>
              <a:t>Classes, pseudo-classes, attribute selectors (e.g., .example), attributes selectors (e.g., [type="radio"]) and pseudo-classes (e.g., :hover).</a:t>
            </a:r>
            <a:endParaRPr sz="1800">
              <a:solidFill>
                <a:srgbClr val="FFFF00"/>
              </a:solidFill>
            </a:endParaRPr>
          </a:p>
          <a:p>
            <a:pPr indent="-317500" lvl="1" marL="914400" rtl="0" algn="l">
              <a:spcBef>
                <a:spcPts val="0"/>
              </a:spcBef>
              <a:spcAft>
                <a:spcPts val="0"/>
              </a:spcAft>
              <a:buClr>
                <a:srgbClr val="FFFF00"/>
              </a:buClr>
              <a:buSzPts val="1400"/>
              <a:buAutoNum type="alphaLcPeriod"/>
            </a:pPr>
            <a:r>
              <a:rPr lang="en" sz="1800">
                <a:solidFill>
                  <a:srgbClr val="FFFF00"/>
                </a:solidFill>
              </a:rPr>
              <a:t>Type selectors (elements and ::pseudo-elements)(e.g., h1) and pseudo-elements (e.g., ::before).</a:t>
            </a:r>
            <a:endParaRPr sz="1800">
              <a:solidFill>
                <a:srgbClr val="FFFF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93" name="Google Shape;293;p4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43"/>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Cascade</a:t>
            </a:r>
            <a:endParaRPr/>
          </a:p>
        </p:txBody>
      </p:sp>
      <p:sp>
        <p:nvSpPr>
          <p:cNvPr id="300" name="Google Shape;300;p44"/>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00"/>
                </a:solidFill>
              </a:rPr>
              <a:t>Specificity Examples</a:t>
            </a:r>
            <a:endParaRPr>
              <a:solidFill>
                <a:srgbClr val="FFFF00"/>
              </a:solidFill>
            </a:endParaRPr>
          </a:p>
          <a:p>
            <a:pPr indent="-342900" lvl="0" marL="457200" rtl="0" algn="l">
              <a:spcBef>
                <a:spcPts val="1600"/>
              </a:spcBef>
              <a:spcAft>
                <a:spcPts val="0"/>
              </a:spcAft>
              <a:buClr>
                <a:srgbClr val="FFFFFF"/>
              </a:buClr>
              <a:buSzPts val="1800"/>
              <a:buChar char="●"/>
            </a:pPr>
            <a:r>
              <a:rPr lang="en">
                <a:solidFill>
                  <a:srgbClr val="FFFFFF"/>
                </a:solidFill>
              </a:rPr>
              <a:t>0.4.2 = .red .big p.one.two span {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1.1.1 = #simon p.first { }</a:t>
            </a:r>
            <a:endParaRPr>
              <a:solidFill>
                <a:srgbClr val="FFFFFF"/>
              </a:solidFill>
            </a:endParaRPr>
          </a:p>
          <a:p>
            <a:pPr indent="0" lvl="0" marL="0" rtl="0" algn="l">
              <a:spcBef>
                <a:spcPts val="1600"/>
              </a:spcBef>
              <a:spcAft>
                <a:spcPts val="0"/>
              </a:spcAft>
              <a:buNone/>
            </a:pPr>
            <a:r>
              <a:rPr lang="en">
                <a:solidFill>
                  <a:srgbClr val="FFFFFF"/>
                </a:solidFill>
              </a:rPr>
              <a:t>    The second version is more important and gets applied second (if these were pointing at the same element)</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301" name="Google Shape;301;p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44"/>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Cascade</a:t>
            </a:r>
            <a:endParaRPr/>
          </a:p>
        </p:txBody>
      </p:sp>
      <p:sp>
        <p:nvSpPr>
          <p:cNvPr id="308" name="Google Shape;308;p45"/>
          <p:cNvSpPr txBox="1"/>
          <p:nvPr>
            <p:ph idx="1" type="body"/>
          </p:nvPr>
        </p:nvSpPr>
        <p:spPr>
          <a:xfrm>
            <a:off x="311700" y="1017725"/>
            <a:ext cx="8520600" cy="3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Source Order</a:t>
            </a:r>
            <a:endParaRPr>
              <a:solidFill>
                <a:srgbClr val="FFFF00"/>
              </a:solidFill>
            </a:endParaRPr>
          </a:p>
          <a:p>
            <a:pPr indent="0" lvl="0" marL="0" rtl="0" algn="l">
              <a:spcBef>
                <a:spcPts val="1600"/>
              </a:spcBef>
              <a:spcAft>
                <a:spcPts val="0"/>
              </a:spcAft>
              <a:buNone/>
            </a:pPr>
            <a:r>
              <a:rPr b="1" lang="en">
                <a:solidFill>
                  <a:srgbClr val="FFFFFF"/>
                </a:solidFill>
              </a:rPr>
              <a:t>CSS declarations come from different origins: </a:t>
            </a:r>
            <a:endParaRPr b="1">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The user-agent (browser) style sheet; </a:t>
            </a:r>
            <a:r>
              <a:rPr i="1" lang="en">
                <a:solidFill>
                  <a:srgbClr val="FFFF00"/>
                </a:solidFill>
              </a:rPr>
              <a:t>each browser has own styles</a:t>
            </a:r>
            <a:endParaRPr i="1">
              <a:solidFill>
                <a:srgbClr val="FFFF00"/>
              </a:solidFill>
            </a:endParaRPr>
          </a:p>
          <a:p>
            <a:pPr indent="-342900" lvl="0" marL="457200" rtl="0" algn="l">
              <a:spcBef>
                <a:spcPts val="0"/>
              </a:spcBef>
              <a:spcAft>
                <a:spcPts val="0"/>
              </a:spcAft>
              <a:buClr>
                <a:srgbClr val="FFFFFF"/>
              </a:buClr>
              <a:buSzPts val="1800"/>
              <a:buChar char="●"/>
            </a:pPr>
            <a:r>
              <a:rPr lang="en">
                <a:solidFill>
                  <a:srgbClr val="FFFFFF"/>
                </a:solidFill>
              </a:rPr>
              <a:t>the author style sheet; </a:t>
            </a:r>
            <a:r>
              <a:rPr i="1" lang="en">
                <a:solidFill>
                  <a:srgbClr val="FFFF00"/>
                </a:solidFill>
              </a:rPr>
              <a:t>each developer has own styles as different types below</a:t>
            </a:r>
            <a:endParaRPr i="1">
              <a:solidFill>
                <a:srgbClr val="FFFF00"/>
              </a:solidFill>
            </a:endParaRPr>
          </a:p>
          <a:p>
            <a:pPr indent="-342900" lvl="0" marL="457200" rtl="0" algn="l">
              <a:spcBef>
                <a:spcPts val="0"/>
              </a:spcBef>
              <a:spcAft>
                <a:spcPts val="0"/>
              </a:spcAft>
              <a:buClr>
                <a:srgbClr val="FFFFFF"/>
              </a:buClr>
              <a:buSzPts val="1800"/>
              <a:buChar char="●"/>
            </a:pPr>
            <a:r>
              <a:rPr lang="en">
                <a:solidFill>
                  <a:srgbClr val="FFFFFF"/>
                </a:solidFill>
              </a:rPr>
              <a:t>and the user style sheet.</a:t>
            </a:r>
            <a:endParaRPr>
              <a:solidFill>
                <a:srgbClr val="FFFFFF"/>
              </a:solidFill>
            </a:endParaRPr>
          </a:p>
          <a:p>
            <a:pPr indent="0" lvl="0" marL="0" rtl="0" algn="l">
              <a:lnSpc>
                <a:spcPct val="100000"/>
              </a:lnSpc>
              <a:spcBef>
                <a:spcPts val="1600"/>
              </a:spcBef>
              <a:spcAft>
                <a:spcPts val="0"/>
              </a:spcAft>
              <a:buNone/>
            </a:pPr>
            <a:r>
              <a:rPr lang="en">
                <a:solidFill>
                  <a:srgbClr val="FFFFFF"/>
                </a:solidFill>
              </a:rPr>
              <a:t>   </a:t>
            </a:r>
            <a:r>
              <a:rPr b="1" lang="en">
                <a:solidFill>
                  <a:srgbClr val="FFFFFF"/>
                </a:solidFill>
              </a:rPr>
              <a:t>Within the author style sheet origin we also have:</a:t>
            </a:r>
            <a:endParaRPr b="1">
              <a:solidFill>
                <a:srgbClr val="FFFFFF"/>
              </a:solidFill>
            </a:endParaRPr>
          </a:p>
          <a:p>
            <a:pPr indent="-342900" lvl="0" marL="457200" rtl="0" algn="l">
              <a:lnSpc>
                <a:spcPct val="100000"/>
              </a:lnSpc>
              <a:spcBef>
                <a:spcPts val="1600"/>
              </a:spcBef>
              <a:spcAft>
                <a:spcPts val="0"/>
              </a:spcAft>
              <a:buClr>
                <a:srgbClr val="FFFFFF"/>
              </a:buClr>
              <a:buSzPts val="1800"/>
              <a:buChar char="●"/>
            </a:pPr>
            <a:r>
              <a:rPr lang="en">
                <a:solidFill>
                  <a:srgbClr val="FFFFFF"/>
                </a:solidFill>
              </a:rPr>
              <a:t>External stylesheet;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Embedded &lt;style&gt; element;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Inline style attribute.</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309" name="Google Shape;309;p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45"/>
          <p:cNvSpPr txBox="1"/>
          <p:nvPr/>
        </p:nvSpPr>
        <p:spPr>
          <a:xfrm>
            <a:off x="224475" y="2226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6"/>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Float</a:t>
            </a:r>
            <a:endParaRPr/>
          </a:p>
        </p:txBody>
      </p:sp>
      <p:sp>
        <p:nvSpPr>
          <p:cNvPr id="316" name="Google Shape;316;p46"/>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317" name="Google Shape;317;p4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7"/>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Text Shadow</a:t>
            </a:r>
            <a:endParaRPr/>
          </a:p>
        </p:txBody>
      </p:sp>
      <p:sp>
        <p:nvSpPr>
          <p:cNvPr id="323" name="Google Shape;323;p47"/>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324" name="Google Shape;324;p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8"/>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Box</a:t>
            </a:r>
            <a:r>
              <a:rPr lang="en"/>
              <a:t> Shadow</a:t>
            </a:r>
            <a:endParaRPr/>
          </a:p>
        </p:txBody>
      </p:sp>
      <p:sp>
        <p:nvSpPr>
          <p:cNvPr id="330" name="Google Shape;330;p48"/>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331" name="Google Shape;331;p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Google Fonts</a:t>
            </a:r>
            <a:endParaRPr/>
          </a:p>
        </p:txBody>
      </p:sp>
      <p:sp>
        <p:nvSpPr>
          <p:cNvPr id="337" name="Google Shape;337;p49"/>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338" name="Google Shape;338;p4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0"/>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@font-face</a:t>
            </a:r>
            <a:endParaRPr/>
          </a:p>
        </p:txBody>
      </p:sp>
      <p:sp>
        <p:nvSpPr>
          <p:cNvPr id="344" name="Google Shape;344;p5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50"/>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346" name="Google Shape;346;p5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1"/>
          <p:cNvSpPr txBox="1"/>
          <p:nvPr>
            <p:ph type="ctrTitle"/>
          </p:nvPr>
        </p:nvSpPr>
        <p:spPr>
          <a:xfrm>
            <a:off x="153283" y="89442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CSS Functions</a:t>
            </a:r>
            <a:endParaRPr/>
          </a:p>
        </p:txBody>
      </p:sp>
      <p:sp>
        <p:nvSpPr>
          <p:cNvPr id="352" name="Google Shape;352;p51"/>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353" name="Google Shape;353;p51"/>
          <p:cNvSpPr txBox="1"/>
          <p:nvPr/>
        </p:nvSpPr>
        <p:spPr>
          <a:xfrm>
            <a:off x="627150" y="3265700"/>
            <a:ext cx="7889700" cy="158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00"/>
              </a:buClr>
              <a:buSzPts val="1800"/>
              <a:buChar char="●"/>
            </a:pPr>
            <a:r>
              <a:rPr lang="en" sz="1800">
                <a:solidFill>
                  <a:srgbClr val="FFFF00"/>
                </a:solidFill>
              </a:rPr>
              <a:t>CSS functions are used as a value for various CSS properties.</a:t>
            </a:r>
            <a:endParaRPr sz="1800">
              <a:solidFill>
                <a:srgbClr val="FFFF00"/>
              </a:solidFill>
            </a:endParaRPr>
          </a:p>
          <a:p>
            <a:pPr indent="-342900" lvl="0" marL="457200" rtl="0" algn="l">
              <a:spcBef>
                <a:spcPts val="0"/>
              </a:spcBef>
              <a:spcAft>
                <a:spcPts val="0"/>
              </a:spcAft>
              <a:buClr>
                <a:srgbClr val="FFFF00"/>
              </a:buClr>
              <a:buSzPts val="1800"/>
              <a:buChar char="●"/>
            </a:pPr>
            <a:r>
              <a:rPr lang="en" sz="1800">
                <a:solidFill>
                  <a:srgbClr val="FFFF00"/>
                </a:solidFill>
              </a:rPr>
              <a:t>rgb() function to provide a color value</a:t>
            </a:r>
            <a:endParaRPr sz="1800">
              <a:solidFill>
                <a:srgbClr val="FFFF00"/>
              </a:solidFill>
            </a:endParaRPr>
          </a:p>
          <a:p>
            <a:pPr indent="-342900" lvl="0" marL="457200" rtl="0" algn="l">
              <a:spcBef>
                <a:spcPts val="0"/>
              </a:spcBef>
              <a:spcAft>
                <a:spcPts val="0"/>
              </a:spcAft>
              <a:buClr>
                <a:srgbClr val="FFFF00"/>
              </a:buClr>
              <a:buSzPts val="1800"/>
              <a:buChar char="●"/>
            </a:pPr>
            <a:r>
              <a:rPr lang="en" sz="1800">
                <a:solidFill>
                  <a:srgbClr val="FFFF00"/>
                </a:solidFill>
              </a:rPr>
              <a:t>attr() function to retrieve the value of an HTML attribute.</a:t>
            </a:r>
            <a:endParaRPr sz="1800">
              <a:solidFill>
                <a:srgbClr val="FFFF00"/>
              </a:solidFill>
            </a:endParaRPr>
          </a:p>
        </p:txBody>
      </p:sp>
      <p:sp>
        <p:nvSpPr>
          <p:cNvPr id="354" name="Google Shape;354;p5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ctrTitle"/>
          </p:nvPr>
        </p:nvSpPr>
        <p:spPr>
          <a:xfrm>
            <a:off x="39050" y="990800"/>
            <a:ext cx="8930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HTML Formatting - Headings - Paragraph</a:t>
            </a:r>
            <a:endParaRPr b="1">
              <a:latin typeface="Raleway"/>
              <a:ea typeface="Raleway"/>
              <a:cs typeface="Raleway"/>
              <a:sym typeface="Raleway"/>
            </a:endParaRPr>
          </a:p>
        </p:txBody>
      </p:sp>
      <p:sp>
        <p:nvSpPr>
          <p:cNvPr id="82" name="Google Shape;82;p16"/>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83" name="Google Shape;83;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Relative Units</a:t>
            </a:r>
            <a:endParaRPr/>
          </a:p>
        </p:txBody>
      </p:sp>
      <p:sp>
        <p:nvSpPr>
          <p:cNvPr id="360" name="Google Shape;360;p52"/>
          <p:cNvSpPr txBox="1"/>
          <p:nvPr>
            <p:ph idx="1" type="subTitle"/>
          </p:nvPr>
        </p:nvSpPr>
        <p:spPr>
          <a:xfrm>
            <a:off x="237600" y="3262950"/>
            <a:ext cx="8363100" cy="1386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00"/>
              </a:buClr>
              <a:buSzPts val="2100"/>
              <a:buChar char="●"/>
            </a:pPr>
            <a:r>
              <a:rPr lang="en">
                <a:solidFill>
                  <a:srgbClr val="FFFF00"/>
                </a:solidFill>
              </a:rPr>
              <a:t>Em</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Rem</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Viewport </a:t>
            </a:r>
            <a:endParaRPr>
              <a:solidFill>
                <a:srgbClr val="FFFF00"/>
              </a:solidFill>
            </a:endParaRPr>
          </a:p>
          <a:p>
            <a:pPr indent="0" lvl="0" marL="0" rtl="0" algn="l">
              <a:spcBef>
                <a:spcPts val="0"/>
              </a:spcBef>
              <a:spcAft>
                <a:spcPts val="0"/>
              </a:spcAft>
              <a:buNone/>
            </a:pPr>
            <a:r>
              <a:t/>
            </a:r>
            <a:endParaRPr>
              <a:solidFill>
                <a:srgbClr val="FFFF00"/>
              </a:solidFill>
            </a:endParaRPr>
          </a:p>
        </p:txBody>
      </p:sp>
      <p:sp>
        <p:nvSpPr>
          <p:cNvPr id="361" name="Google Shape;361;p52"/>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362" name="Google Shape;362;p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Line-Height</a:t>
            </a:r>
            <a:endParaRPr/>
          </a:p>
        </p:txBody>
      </p:sp>
      <p:sp>
        <p:nvSpPr>
          <p:cNvPr id="368" name="Google Shape;368;p53"/>
          <p:cNvSpPr txBox="1"/>
          <p:nvPr>
            <p:ph idx="1" type="subTitle"/>
          </p:nvPr>
        </p:nvSpPr>
        <p:spPr>
          <a:xfrm>
            <a:off x="237600" y="3262950"/>
            <a:ext cx="8363100" cy="1386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00"/>
              </a:buClr>
              <a:buSzPts val="2100"/>
              <a:buChar char="●"/>
            </a:pPr>
            <a:r>
              <a:rPr lang="en">
                <a:solidFill>
                  <a:srgbClr val="FFFF00"/>
                </a:solidFill>
              </a:rPr>
              <a:t>Unitless</a:t>
            </a:r>
            <a:endParaRPr>
              <a:solidFill>
                <a:srgbClr val="FFFF00"/>
              </a:solidFill>
            </a:endParaRPr>
          </a:p>
        </p:txBody>
      </p:sp>
      <p:sp>
        <p:nvSpPr>
          <p:cNvPr id="369" name="Google Shape;369;p53"/>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370" name="Google Shape;370;p5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Custom</a:t>
            </a:r>
            <a:r>
              <a:rPr lang="en"/>
              <a:t> Properties</a:t>
            </a:r>
            <a:endParaRPr/>
          </a:p>
          <a:p>
            <a:pPr indent="0" lvl="0" marL="0" rtl="0" algn="ctr">
              <a:spcBef>
                <a:spcPts val="0"/>
              </a:spcBef>
              <a:spcAft>
                <a:spcPts val="0"/>
              </a:spcAft>
              <a:buNone/>
            </a:pPr>
            <a:r>
              <a:rPr lang="en"/>
              <a:t>CSS Variables</a:t>
            </a:r>
            <a:endParaRPr/>
          </a:p>
        </p:txBody>
      </p:sp>
      <p:sp>
        <p:nvSpPr>
          <p:cNvPr id="376" name="Google Shape;376;p54"/>
          <p:cNvSpPr txBox="1"/>
          <p:nvPr/>
        </p:nvSpPr>
        <p:spPr>
          <a:xfrm>
            <a:off x="505925" y="3324600"/>
            <a:ext cx="7721400" cy="1457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00"/>
              </a:buClr>
              <a:buSzPts val="1800"/>
              <a:buFont typeface="Average"/>
              <a:buChar char="●"/>
            </a:pPr>
            <a:r>
              <a:rPr lang="en" sz="1800">
                <a:solidFill>
                  <a:srgbClr val="FFFF00"/>
                </a:solidFill>
                <a:latin typeface="Average"/>
                <a:ea typeface="Average"/>
                <a:cs typeface="Average"/>
                <a:sym typeface="Average"/>
              </a:rPr>
              <a:t>Define one </a:t>
            </a:r>
            <a:r>
              <a:rPr lang="en" sz="1800">
                <a:solidFill>
                  <a:srgbClr val="FFFF00"/>
                </a:solidFill>
                <a:latin typeface="Average"/>
                <a:ea typeface="Average"/>
                <a:cs typeface="Average"/>
                <a:sym typeface="Average"/>
              </a:rPr>
              <a:t>variable</a:t>
            </a:r>
            <a:r>
              <a:rPr lang="en" sz="1800">
                <a:solidFill>
                  <a:srgbClr val="FFFF00"/>
                </a:solidFill>
                <a:latin typeface="Average"/>
                <a:ea typeface="Average"/>
                <a:cs typeface="Average"/>
                <a:sym typeface="Average"/>
              </a:rPr>
              <a:t> </a:t>
            </a:r>
            <a:endParaRPr sz="1800">
              <a:solidFill>
                <a:srgbClr val="FFFF00"/>
              </a:solidFill>
              <a:latin typeface="Average"/>
              <a:ea typeface="Average"/>
              <a:cs typeface="Average"/>
              <a:sym typeface="Average"/>
            </a:endParaRPr>
          </a:p>
          <a:p>
            <a:pPr indent="-342900" lvl="0" marL="457200" rtl="0" algn="l">
              <a:spcBef>
                <a:spcPts val="0"/>
              </a:spcBef>
              <a:spcAft>
                <a:spcPts val="0"/>
              </a:spcAft>
              <a:buClr>
                <a:srgbClr val="FFFF00"/>
              </a:buClr>
              <a:buSzPts val="1800"/>
              <a:buFont typeface="Average"/>
              <a:buChar char="●"/>
            </a:pPr>
            <a:r>
              <a:rPr lang="en" sz="1800">
                <a:solidFill>
                  <a:srgbClr val="FFFF00"/>
                </a:solidFill>
                <a:latin typeface="Average"/>
                <a:ea typeface="Average"/>
                <a:cs typeface="Average"/>
                <a:sym typeface="Average"/>
              </a:rPr>
              <a:t>Var() function </a:t>
            </a:r>
            <a:endParaRPr sz="1800">
              <a:solidFill>
                <a:srgbClr val="FFFF00"/>
              </a:solidFill>
              <a:latin typeface="Average"/>
              <a:ea typeface="Average"/>
              <a:cs typeface="Average"/>
              <a:sym typeface="Average"/>
            </a:endParaRPr>
          </a:p>
          <a:p>
            <a:pPr indent="-342900" lvl="0" marL="457200" rtl="0" algn="l">
              <a:spcBef>
                <a:spcPts val="0"/>
              </a:spcBef>
              <a:spcAft>
                <a:spcPts val="0"/>
              </a:spcAft>
              <a:buClr>
                <a:srgbClr val="FFFF00"/>
              </a:buClr>
              <a:buSzPts val="1800"/>
              <a:buFont typeface="Average"/>
              <a:buChar char="●"/>
            </a:pPr>
            <a:r>
              <a:rPr lang="en" sz="1800">
                <a:solidFill>
                  <a:srgbClr val="FFFF00"/>
                </a:solidFill>
                <a:latin typeface="Average"/>
                <a:ea typeface="Average"/>
                <a:cs typeface="Average"/>
                <a:sym typeface="Average"/>
              </a:rPr>
              <a:t>Variable scope</a:t>
            </a:r>
            <a:endParaRPr sz="1800">
              <a:solidFill>
                <a:srgbClr val="FFFF00"/>
              </a:solidFill>
              <a:latin typeface="Average"/>
              <a:ea typeface="Average"/>
              <a:cs typeface="Average"/>
              <a:sym typeface="Average"/>
            </a:endParaRPr>
          </a:p>
        </p:txBody>
      </p:sp>
      <p:sp>
        <p:nvSpPr>
          <p:cNvPr id="377" name="Google Shape;377;p54"/>
          <p:cNvSpPr txBox="1"/>
          <p:nvPr/>
        </p:nvSpPr>
        <p:spPr>
          <a:xfrm>
            <a:off x="224475" y="2226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378" name="Google Shape;378;p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CSS Layout</a:t>
            </a:r>
            <a:endParaRPr/>
          </a:p>
        </p:txBody>
      </p:sp>
      <p:sp>
        <p:nvSpPr>
          <p:cNvPr id="384" name="Google Shape;384;p5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55"/>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386" name="Google Shape;386;p5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Layout</a:t>
            </a:r>
            <a:endParaRPr/>
          </a:p>
        </p:txBody>
      </p:sp>
      <p:sp>
        <p:nvSpPr>
          <p:cNvPr id="392" name="Google Shape;392;p56"/>
          <p:cNvSpPr txBox="1"/>
          <p:nvPr>
            <p:ph idx="1" type="body"/>
          </p:nvPr>
        </p:nvSpPr>
        <p:spPr>
          <a:xfrm>
            <a:off x="311700" y="1152475"/>
            <a:ext cx="5360400" cy="10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Why two columns did not sitting side by side?... </a:t>
            </a:r>
            <a:endParaRPr>
              <a:solidFill>
                <a:srgbClr val="FFFF00"/>
              </a:solidFill>
            </a:endParaRPr>
          </a:p>
          <a:p>
            <a:pPr indent="0" lvl="0" marL="0" rtl="0" algn="l">
              <a:spcBef>
                <a:spcPts val="0"/>
              </a:spcBef>
              <a:spcAft>
                <a:spcPts val="0"/>
              </a:spcAft>
              <a:buNone/>
            </a:pPr>
            <a:r>
              <a:rPr lang="en"/>
              <a:t>They they line </a:t>
            </a:r>
            <a:r>
              <a:rPr lang="en"/>
              <a:t>wrapped</a:t>
            </a:r>
            <a:r>
              <a:rPr lang="en"/>
              <a:t>. that's because of the </a:t>
            </a:r>
            <a:r>
              <a:rPr lang="en"/>
              <a:t>default</a:t>
            </a:r>
            <a:r>
              <a:rPr lang="en"/>
              <a:t> behavior of the box model.</a:t>
            </a:r>
            <a:endParaRPr/>
          </a:p>
          <a:p>
            <a:pPr indent="0" lvl="0" marL="914400" rtl="0" algn="l">
              <a:spcBef>
                <a:spcPts val="0"/>
              </a:spcBef>
              <a:spcAft>
                <a:spcPts val="0"/>
              </a:spcAft>
              <a:buNone/>
            </a:pPr>
            <a:r>
              <a:t/>
            </a:r>
            <a:endParaRPr/>
          </a:p>
          <a:p>
            <a:pPr indent="0" lvl="0" marL="457200" rtl="0" algn="l">
              <a:spcBef>
                <a:spcPts val="0"/>
              </a:spcBef>
              <a:spcAft>
                <a:spcPts val="1600"/>
              </a:spcAft>
              <a:buNone/>
            </a:pPr>
            <a:r>
              <a:t/>
            </a:r>
            <a:endParaRPr/>
          </a:p>
        </p:txBody>
      </p:sp>
      <p:sp>
        <p:nvSpPr>
          <p:cNvPr id="393" name="Google Shape;393;p5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4" name="Google Shape;394;p56"/>
          <p:cNvPicPr preferRelativeResize="0"/>
          <p:nvPr/>
        </p:nvPicPr>
        <p:blipFill>
          <a:blip r:embed="rId3">
            <a:alphaModFix/>
          </a:blip>
          <a:stretch>
            <a:fillRect/>
          </a:stretch>
        </p:blipFill>
        <p:spPr>
          <a:xfrm>
            <a:off x="5983850" y="0"/>
            <a:ext cx="3160150" cy="2388775"/>
          </a:xfrm>
          <a:prstGeom prst="rect">
            <a:avLst/>
          </a:prstGeom>
          <a:noFill/>
          <a:ln>
            <a:noFill/>
          </a:ln>
        </p:spPr>
      </p:pic>
      <p:sp>
        <p:nvSpPr>
          <p:cNvPr id="395" name="Google Shape;395;p56"/>
          <p:cNvSpPr txBox="1"/>
          <p:nvPr/>
        </p:nvSpPr>
        <p:spPr>
          <a:xfrm>
            <a:off x="252950" y="2440000"/>
            <a:ext cx="8520600" cy="2505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When you set the width or height of an element, you're specifying the width or height of its content; any padding, border, and margins are then added to that width</a:t>
            </a:r>
            <a:endParaRPr sz="18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1800">
                <a:solidFill>
                  <a:srgbClr val="FFFF00"/>
                </a:solidFill>
                <a:latin typeface="Average"/>
                <a:ea typeface="Average"/>
                <a:cs typeface="Average"/>
                <a:sym typeface="Average"/>
              </a:rPr>
              <a:t>Example: </a:t>
            </a:r>
            <a:endParaRPr sz="1800">
              <a:solidFill>
                <a:srgbClr val="FFFF00"/>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An element with a 300px width, a 10px padding, and a 1px border has a rendered with of 322px (width+padding+border)for both sides</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
        <p:nvSpPr>
          <p:cNvPr id="396" name="Google Shape;396;p56"/>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Layout</a:t>
            </a:r>
            <a:endParaRPr/>
          </a:p>
        </p:txBody>
      </p:sp>
      <p:sp>
        <p:nvSpPr>
          <p:cNvPr id="402" name="Google Shape;402;p57"/>
          <p:cNvSpPr txBox="1"/>
          <p:nvPr>
            <p:ph idx="1" type="body"/>
          </p:nvPr>
        </p:nvSpPr>
        <p:spPr>
          <a:xfrm>
            <a:off x="311700" y="1152475"/>
            <a:ext cx="8662200" cy="28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To solve this problem </a:t>
            </a:r>
            <a:endParaRPr>
              <a:solidFill>
                <a:srgbClr val="FFFF00"/>
              </a:solidFill>
            </a:endParaRPr>
          </a:p>
          <a:p>
            <a:pPr indent="-342900" lvl="0" marL="457200" rtl="0" algn="l">
              <a:spcBef>
                <a:spcPts val="0"/>
              </a:spcBef>
              <a:spcAft>
                <a:spcPts val="0"/>
              </a:spcAft>
              <a:buSzPts val="1800"/>
              <a:buChar char="●"/>
            </a:pPr>
            <a:r>
              <a:rPr lang="en"/>
              <a:t>Make the second column width 26%</a:t>
            </a:r>
            <a:r>
              <a:rPr lang="en"/>
              <a:t>They they line wrapped. that's because of the default behavior of the box model.</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Use calc(30% - 3em) in second column width</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Adjusting the box model</a:t>
            </a:r>
            <a:endParaRPr/>
          </a:p>
          <a:p>
            <a:pPr indent="0" lvl="0" marL="914400" rtl="0" algn="l">
              <a:spcBef>
                <a:spcPts val="0"/>
              </a:spcBef>
              <a:spcAft>
                <a:spcPts val="0"/>
              </a:spcAft>
              <a:buNone/>
            </a:pPr>
            <a:r>
              <a:t/>
            </a:r>
            <a:endParaRPr/>
          </a:p>
          <a:p>
            <a:pPr indent="0" lvl="0" marL="457200" rtl="0" algn="l">
              <a:spcBef>
                <a:spcPts val="0"/>
              </a:spcBef>
              <a:spcAft>
                <a:spcPts val="1600"/>
              </a:spcAft>
              <a:buNone/>
            </a:pPr>
            <a:r>
              <a:t/>
            </a:r>
            <a:endParaRPr/>
          </a:p>
        </p:txBody>
      </p:sp>
      <p:sp>
        <p:nvSpPr>
          <p:cNvPr id="403" name="Google Shape;403;p5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57"/>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Combined absolute-relative</a:t>
            </a:r>
            <a:endParaRPr/>
          </a:p>
        </p:txBody>
      </p:sp>
      <p:sp>
        <p:nvSpPr>
          <p:cNvPr id="410" name="Google Shape;410;p5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9"/>
          <p:cNvSpPr txBox="1"/>
          <p:nvPr>
            <p:ph type="title"/>
          </p:nvPr>
        </p:nvSpPr>
        <p:spPr>
          <a:xfrm>
            <a:off x="311700" y="505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Layout</a:t>
            </a:r>
            <a:endParaRPr/>
          </a:p>
        </p:txBody>
      </p:sp>
      <p:sp>
        <p:nvSpPr>
          <p:cNvPr id="416" name="Google Shape;416;p59"/>
          <p:cNvSpPr txBox="1"/>
          <p:nvPr>
            <p:ph idx="1" type="body"/>
          </p:nvPr>
        </p:nvSpPr>
        <p:spPr>
          <a:xfrm>
            <a:off x="311700" y="1152475"/>
            <a:ext cx="6005700" cy="12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Box Model</a:t>
            </a:r>
            <a:r>
              <a:rPr lang="en">
                <a:solidFill>
                  <a:srgbClr val="FFFF00"/>
                </a:solidFill>
              </a:rPr>
              <a:t>. </a:t>
            </a:r>
            <a:endParaRPr>
              <a:solidFill>
                <a:srgbClr val="FFFF00"/>
              </a:solidFill>
            </a:endParaRPr>
          </a:p>
          <a:p>
            <a:pPr indent="-342900" lvl="0" marL="457200" rtl="0" algn="l">
              <a:spcBef>
                <a:spcPts val="0"/>
              </a:spcBef>
              <a:spcAft>
                <a:spcPts val="0"/>
              </a:spcAft>
              <a:buSzPts val="1800"/>
              <a:buChar char="●"/>
            </a:pPr>
            <a:r>
              <a:rPr lang="en"/>
              <a:t>As the default, box model is not what you will typically want to use , because it will be equal to content + padding+border. </a:t>
            </a:r>
            <a:endParaRPr/>
          </a:p>
          <a:p>
            <a:pPr indent="0" lvl="0" marL="457200" rtl="0" algn="l">
              <a:spcBef>
                <a:spcPts val="0"/>
              </a:spcBef>
              <a:spcAft>
                <a:spcPts val="1600"/>
              </a:spcAft>
              <a:buNone/>
            </a:pPr>
            <a:r>
              <a:t/>
            </a:r>
            <a:endParaRPr/>
          </a:p>
        </p:txBody>
      </p:sp>
      <p:sp>
        <p:nvSpPr>
          <p:cNvPr id="417" name="Google Shape;417;p5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8" name="Google Shape;418;p59"/>
          <p:cNvSpPr txBox="1"/>
          <p:nvPr/>
        </p:nvSpPr>
        <p:spPr>
          <a:xfrm>
            <a:off x="155100" y="2571750"/>
            <a:ext cx="8883900" cy="2433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3"/>
              </a:buClr>
              <a:buSzPts val="1800"/>
              <a:buFont typeface="Average"/>
              <a:buChar char="●"/>
            </a:pPr>
            <a:r>
              <a:rPr lang="en" sz="1800">
                <a:solidFill>
                  <a:srgbClr val="FFFF00"/>
                </a:solidFill>
                <a:latin typeface="Average"/>
                <a:ea typeface="Average"/>
                <a:cs typeface="Average"/>
                <a:sym typeface="Average"/>
              </a:rPr>
              <a:t>Instead, you will want your specified widths to include the padding and borders.</a:t>
            </a:r>
            <a:endParaRPr sz="1800">
              <a:solidFill>
                <a:srgbClr val="FFFF00"/>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CSS allows you to adjust the box model behavior with its box-sizing property</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rgbClr val="FFFF00"/>
              </a:buClr>
              <a:buSzPts val="1800"/>
              <a:buFont typeface="Average"/>
              <a:buChar char="●"/>
            </a:pPr>
            <a:r>
              <a:rPr lang="en" sz="1800">
                <a:solidFill>
                  <a:srgbClr val="FFFF00"/>
                </a:solidFill>
                <a:latin typeface="Average"/>
                <a:ea typeface="Average"/>
                <a:cs typeface="Average"/>
                <a:sym typeface="Average"/>
              </a:rPr>
              <a:t>By default , box-sizing is set to the value of content-box, this means that any height or width you specify sets the size of the content box.</a:t>
            </a:r>
            <a:endParaRPr sz="1800">
              <a:solidFill>
                <a:srgbClr val="FFFF00"/>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You can assign a value of border-box to the box sizing instead.</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rgbClr val="FFFF00"/>
              </a:buClr>
              <a:buSzPts val="1800"/>
              <a:buFont typeface="Average"/>
              <a:buChar char="●"/>
            </a:pPr>
            <a:r>
              <a:rPr lang="en" sz="1800">
                <a:solidFill>
                  <a:srgbClr val="FFFF00"/>
                </a:solidFill>
                <a:latin typeface="Average"/>
                <a:ea typeface="Average"/>
                <a:cs typeface="Average"/>
                <a:sym typeface="Average"/>
              </a:rPr>
              <a:t>That way , the height and width properties set the combined size of the content , padding, and border, </a:t>
            </a:r>
            <a:endParaRPr sz="1800">
              <a:solidFill>
                <a:srgbClr val="FFFF00"/>
              </a:solidFill>
              <a:latin typeface="Average"/>
              <a:ea typeface="Average"/>
              <a:cs typeface="Average"/>
              <a:sym typeface="Average"/>
            </a:endParaRPr>
          </a:p>
          <a:p>
            <a:pPr indent="0" lvl="0" marL="457200" rtl="0" algn="l">
              <a:lnSpc>
                <a:spcPct val="115000"/>
              </a:lnSpc>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419" name="Google Shape;419;p59"/>
          <p:cNvPicPr preferRelativeResize="0"/>
          <p:nvPr/>
        </p:nvPicPr>
        <p:blipFill>
          <a:blip r:embed="rId3">
            <a:alphaModFix/>
          </a:blip>
          <a:stretch>
            <a:fillRect/>
          </a:stretch>
        </p:blipFill>
        <p:spPr>
          <a:xfrm>
            <a:off x="6317375" y="0"/>
            <a:ext cx="2826625" cy="2142050"/>
          </a:xfrm>
          <a:prstGeom prst="rect">
            <a:avLst/>
          </a:prstGeom>
          <a:noFill/>
          <a:ln>
            <a:noFill/>
          </a:ln>
        </p:spPr>
      </p:pic>
      <p:sp>
        <p:nvSpPr>
          <p:cNvPr id="420" name="Google Shape;420;p59"/>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CSS Position</a:t>
            </a:r>
            <a:endParaRPr/>
          </a:p>
        </p:txBody>
      </p:sp>
      <p:sp>
        <p:nvSpPr>
          <p:cNvPr id="426" name="Google Shape;426;p6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60"/>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428" name="Google Shape;428;p60"/>
          <p:cNvSpPr txBox="1"/>
          <p:nvPr/>
        </p:nvSpPr>
        <p:spPr>
          <a:xfrm>
            <a:off x="376450" y="3077425"/>
            <a:ext cx="7721400" cy="1457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00"/>
              </a:buClr>
              <a:buSzPts val="1800"/>
              <a:buFont typeface="Average"/>
              <a:buChar char="●"/>
            </a:pPr>
            <a:r>
              <a:rPr lang="en" sz="1800">
                <a:solidFill>
                  <a:srgbClr val="FFFF00"/>
                </a:solidFill>
                <a:latin typeface="Average"/>
                <a:ea typeface="Average"/>
                <a:cs typeface="Average"/>
                <a:sym typeface="Average"/>
              </a:rPr>
              <a:t>Static</a:t>
            </a:r>
            <a:endParaRPr sz="1800">
              <a:solidFill>
                <a:srgbClr val="FFFF00"/>
              </a:solidFill>
              <a:latin typeface="Average"/>
              <a:ea typeface="Average"/>
              <a:cs typeface="Average"/>
              <a:sym typeface="Average"/>
            </a:endParaRPr>
          </a:p>
          <a:p>
            <a:pPr indent="-342900" lvl="0" marL="457200" rtl="0" algn="l">
              <a:spcBef>
                <a:spcPts val="0"/>
              </a:spcBef>
              <a:spcAft>
                <a:spcPts val="0"/>
              </a:spcAft>
              <a:buClr>
                <a:srgbClr val="FFFF00"/>
              </a:buClr>
              <a:buSzPts val="1800"/>
              <a:buFont typeface="Average"/>
              <a:buChar char="●"/>
            </a:pPr>
            <a:r>
              <a:rPr lang="en" sz="1800">
                <a:solidFill>
                  <a:srgbClr val="FFFF00"/>
                </a:solidFill>
                <a:latin typeface="Average"/>
                <a:ea typeface="Average"/>
                <a:cs typeface="Average"/>
                <a:sym typeface="Average"/>
              </a:rPr>
              <a:t>Relative</a:t>
            </a:r>
            <a:endParaRPr sz="1800">
              <a:solidFill>
                <a:srgbClr val="FFFF00"/>
              </a:solidFill>
              <a:latin typeface="Average"/>
              <a:ea typeface="Average"/>
              <a:cs typeface="Average"/>
              <a:sym typeface="Average"/>
            </a:endParaRPr>
          </a:p>
          <a:p>
            <a:pPr indent="-342900" lvl="0" marL="457200" rtl="0" algn="l">
              <a:spcBef>
                <a:spcPts val="0"/>
              </a:spcBef>
              <a:spcAft>
                <a:spcPts val="0"/>
              </a:spcAft>
              <a:buClr>
                <a:srgbClr val="FFFF00"/>
              </a:buClr>
              <a:buSzPts val="1800"/>
              <a:buFont typeface="Average"/>
              <a:buChar char="●"/>
            </a:pPr>
            <a:r>
              <a:rPr lang="en" sz="1800">
                <a:solidFill>
                  <a:srgbClr val="FFFF00"/>
                </a:solidFill>
                <a:latin typeface="Average"/>
                <a:ea typeface="Average"/>
                <a:cs typeface="Average"/>
                <a:sym typeface="Average"/>
              </a:rPr>
              <a:t>Absolute</a:t>
            </a:r>
            <a:endParaRPr sz="1800">
              <a:solidFill>
                <a:srgbClr val="FFFF00"/>
              </a:solidFill>
              <a:latin typeface="Average"/>
              <a:ea typeface="Average"/>
              <a:cs typeface="Average"/>
              <a:sym typeface="Average"/>
            </a:endParaRPr>
          </a:p>
          <a:p>
            <a:pPr indent="-342900" lvl="0" marL="457200" rtl="0" algn="l">
              <a:spcBef>
                <a:spcPts val="0"/>
              </a:spcBef>
              <a:spcAft>
                <a:spcPts val="0"/>
              </a:spcAft>
              <a:buClr>
                <a:srgbClr val="FFFF00"/>
              </a:buClr>
              <a:buSzPts val="1800"/>
              <a:buFont typeface="Average"/>
              <a:buChar char="●"/>
            </a:pPr>
            <a:r>
              <a:rPr lang="en" sz="1800">
                <a:solidFill>
                  <a:srgbClr val="FFFF00"/>
                </a:solidFill>
                <a:latin typeface="Average"/>
                <a:ea typeface="Average"/>
                <a:cs typeface="Average"/>
                <a:sym typeface="Average"/>
              </a:rPr>
              <a:t>Fixed</a:t>
            </a:r>
            <a:endParaRPr sz="1800">
              <a:solidFill>
                <a:srgbClr val="FFFF00"/>
              </a:solidFill>
              <a:latin typeface="Average"/>
              <a:ea typeface="Average"/>
              <a:cs typeface="Average"/>
              <a:sym typeface="Averag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Flexbox</a:t>
            </a:r>
            <a:endParaRPr/>
          </a:p>
        </p:txBody>
      </p:sp>
      <p:sp>
        <p:nvSpPr>
          <p:cNvPr id="434" name="Google Shape;434;p6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ctrTitle"/>
          </p:nvPr>
        </p:nvSpPr>
        <p:spPr>
          <a:xfrm>
            <a:off x="39050" y="990800"/>
            <a:ext cx="8930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Image</a:t>
            </a:r>
            <a:endParaRPr b="1">
              <a:latin typeface="Raleway"/>
              <a:ea typeface="Raleway"/>
              <a:cs typeface="Raleway"/>
              <a:sym typeface="Raleway"/>
            </a:endParaRPr>
          </a:p>
        </p:txBody>
      </p:sp>
      <p:sp>
        <p:nvSpPr>
          <p:cNvPr id="89" name="Google Shape;89;p17"/>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90" name="Google Shape;90;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Flexbox</a:t>
            </a:r>
            <a:endParaRPr/>
          </a:p>
        </p:txBody>
      </p:sp>
      <p:sp>
        <p:nvSpPr>
          <p:cNvPr id="440" name="Google Shape;440;p62"/>
          <p:cNvSpPr txBox="1"/>
          <p:nvPr>
            <p:ph idx="1" type="body"/>
          </p:nvPr>
        </p:nvSpPr>
        <p:spPr>
          <a:xfrm>
            <a:off x="311700" y="1152475"/>
            <a:ext cx="8520600" cy="384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Flexbox begins with the familiar </a:t>
            </a:r>
            <a:r>
              <a:rPr i="1" lang="en">
                <a:solidFill>
                  <a:srgbClr val="FFFFFF"/>
                </a:solidFill>
              </a:rPr>
              <a:t>display property</a:t>
            </a:r>
            <a:endParaRPr i="1">
              <a:solidFill>
                <a:srgbClr val="FFFFFF"/>
              </a:solidFill>
            </a:endParaRPr>
          </a:p>
          <a:p>
            <a:pPr indent="-342900" lvl="0" marL="457200" rtl="0" algn="l">
              <a:spcBef>
                <a:spcPts val="0"/>
              </a:spcBef>
              <a:spcAft>
                <a:spcPts val="0"/>
              </a:spcAft>
              <a:buSzPts val="1800"/>
              <a:buChar char="●"/>
            </a:pPr>
            <a:r>
              <a:rPr lang="en"/>
              <a:t>A</a:t>
            </a:r>
            <a:r>
              <a:rPr lang="en"/>
              <a:t>pplying </a:t>
            </a:r>
            <a:r>
              <a:rPr lang="en">
                <a:solidFill>
                  <a:srgbClr val="FFFFFF"/>
                </a:solidFill>
              </a:rPr>
              <a:t>display:flex </a:t>
            </a:r>
            <a:r>
              <a:rPr lang="en"/>
              <a:t>to an </a:t>
            </a:r>
            <a:r>
              <a:rPr lang="en"/>
              <a:t>element</a:t>
            </a:r>
            <a:r>
              <a:rPr lang="en"/>
              <a:t> turns it into a flex container, and its direct children turn into flex items.</a:t>
            </a:r>
            <a:endParaRPr/>
          </a:p>
          <a:p>
            <a:pPr indent="-342900" lvl="0" marL="457200" rtl="0" algn="l">
              <a:spcBef>
                <a:spcPts val="0"/>
              </a:spcBef>
              <a:spcAft>
                <a:spcPts val="0"/>
              </a:spcAft>
              <a:buSzPts val="1800"/>
              <a:buChar char="●"/>
            </a:pPr>
            <a:r>
              <a:rPr lang="en"/>
              <a:t>By default,flex  items  align  side  by  side,  left  to  right,  all  in  one  row.</a:t>
            </a:r>
            <a:endParaRPr/>
          </a:p>
          <a:p>
            <a:pPr indent="0" lvl="0" marL="0" rtl="0" algn="l">
              <a:spcBef>
                <a:spcPts val="1600"/>
              </a:spcBef>
              <a:spcAft>
                <a:spcPts val="0"/>
              </a:spcAft>
              <a:buNone/>
            </a:pPr>
            <a:r>
              <a:rPr lang="en">
                <a:solidFill>
                  <a:srgbClr val="FFFF00"/>
                </a:solidFill>
              </a:rPr>
              <a:t>The flex container properties are:</a:t>
            </a:r>
            <a:endParaRPr>
              <a:solidFill>
                <a:srgbClr val="FFFF00"/>
              </a:solidFill>
            </a:endParaRPr>
          </a:p>
          <a:p>
            <a:pPr indent="-342900" lvl="0" marL="457200" rtl="0" algn="l">
              <a:spcBef>
                <a:spcPts val="0"/>
              </a:spcBef>
              <a:spcAft>
                <a:spcPts val="0"/>
              </a:spcAft>
              <a:buSzPts val="1800"/>
              <a:buChar char="●"/>
            </a:pPr>
            <a:r>
              <a:rPr lang="en"/>
              <a:t>Flex-direction</a:t>
            </a:r>
            <a:endParaRPr/>
          </a:p>
          <a:p>
            <a:pPr indent="-342900" lvl="0" marL="457200" rtl="0" algn="l">
              <a:spcBef>
                <a:spcPts val="0"/>
              </a:spcBef>
              <a:spcAft>
                <a:spcPts val="0"/>
              </a:spcAft>
              <a:buSzPts val="1800"/>
              <a:buChar char="●"/>
            </a:pPr>
            <a:r>
              <a:rPr lang="en"/>
              <a:t>Flex-wrap</a:t>
            </a:r>
            <a:endParaRPr/>
          </a:p>
          <a:p>
            <a:pPr indent="-342900" lvl="0" marL="457200" rtl="0" algn="l">
              <a:spcBef>
                <a:spcPts val="0"/>
              </a:spcBef>
              <a:spcAft>
                <a:spcPts val="0"/>
              </a:spcAft>
              <a:buSzPts val="1800"/>
              <a:buChar char="●"/>
            </a:pPr>
            <a:r>
              <a:rPr lang="en"/>
              <a:t>Flex-flow</a:t>
            </a:r>
            <a:endParaRPr/>
          </a:p>
          <a:p>
            <a:pPr indent="-342900" lvl="0" marL="457200" rtl="0" algn="l">
              <a:spcBef>
                <a:spcPts val="0"/>
              </a:spcBef>
              <a:spcAft>
                <a:spcPts val="0"/>
              </a:spcAft>
              <a:buSzPts val="1800"/>
              <a:buChar char="●"/>
            </a:pPr>
            <a:r>
              <a:rPr lang="en"/>
              <a:t>Justify-content</a:t>
            </a:r>
            <a:endParaRPr/>
          </a:p>
          <a:p>
            <a:pPr indent="-342900" lvl="0" marL="457200" rtl="0" algn="l">
              <a:spcBef>
                <a:spcPts val="0"/>
              </a:spcBef>
              <a:spcAft>
                <a:spcPts val="0"/>
              </a:spcAft>
              <a:buSzPts val="1800"/>
              <a:buChar char="●"/>
            </a:pPr>
            <a:r>
              <a:rPr lang="en"/>
              <a:t>Align-items</a:t>
            </a:r>
            <a:endParaRPr/>
          </a:p>
          <a:p>
            <a:pPr indent="-342900" lvl="0" marL="457200" rtl="0" algn="l">
              <a:spcBef>
                <a:spcPts val="0"/>
              </a:spcBef>
              <a:spcAft>
                <a:spcPts val="0"/>
              </a:spcAft>
              <a:buSzPts val="1800"/>
              <a:buChar char="●"/>
            </a:pPr>
            <a:r>
              <a:rPr lang="en"/>
              <a:t>Align-content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441" name="Google Shape;441;p6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2" name="Google Shape;442;p62"/>
          <p:cNvPicPr preferRelativeResize="0"/>
          <p:nvPr/>
        </p:nvPicPr>
        <p:blipFill>
          <a:blip r:embed="rId3">
            <a:alphaModFix/>
          </a:blip>
          <a:stretch>
            <a:fillRect/>
          </a:stretch>
        </p:blipFill>
        <p:spPr>
          <a:xfrm>
            <a:off x="4957877" y="2571750"/>
            <a:ext cx="3951050" cy="18793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Flexbox- Properties for the parent</a:t>
            </a:r>
            <a:endParaRPr/>
          </a:p>
        </p:txBody>
      </p:sp>
      <p:sp>
        <p:nvSpPr>
          <p:cNvPr id="448" name="Google Shape;448;p63"/>
          <p:cNvSpPr txBox="1"/>
          <p:nvPr>
            <p:ph idx="1" type="body"/>
          </p:nvPr>
        </p:nvSpPr>
        <p:spPr>
          <a:xfrm>
            <a:off x="370550" y="1485263"/>
            <a:ext cx="8520600" cy="10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FFFF"/>
                </a:solidFill>
                <a:latin typeface="Arial"/>
                <a:ea typeface="Arial"/>
                <a:cs typeface="Arial"/>
                <a:sym typeface="Arial"/>
              </a:rPr>
              <a:t>d</a:t>
            </a:r>
            <a:r>
              <a:rPr b="1" lang="en" sz="1700">
                <a:solidFill>
                  <a:srgbClr val="FFFFFF"/>
                </a:solidFill>
                <a:latin typeface="Arial"/>
                <a:ea typeface="Arial"/>
                <a:cs typeface="Arial"/>
                <a:sym typeface="Arial"/>
              </a:rPr>
              <a:t>isplay:flex;</a:t>
            </a:r>
            <a:endParaRPr b="1" sz="1700">
              <a:solidFill>
                <a:srgbClr val="FFFFFF"/>
              </a:solidFill>
              <a:latin typeface="Arial"/>
              <a:ea typeface="Arial"/>
              <a:cs typeface="Arial"/>
              <a:sym typeface="Arial"/>
            </a:endParaRPr>
          </a:p>
          <a:p>
            <a:pPr indent="-336550" lvl="0" marL="457200" rtl="0" algn="l">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This defines a flex container; inline or block depending on the given value. It enables a flex context for all its direct children.</a:t>
            </a:r>
            <a:endParaRPr sz="1700">
              <a:solidFill>
                <a:srgbClr val="FFFFFF"/>
              </a:solidFill>
              <a:latin typeface="Arial"/>
              <a:ea typeface="Arial"/>
              <a:cs typeface="Arial"/>
              <a:sym typeface="Arial"/>
            </a:endParaRPr>
          </a:p>
        </p:txBody>
      </p:sp>
      <p:sp>
        <p:nvSpPr>
          <p:cNvPr id="449" name="Google Shape;449;p6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63"/>
          <p:cNvSpPr txBox="1"/>
          <p:nvPr/>
        </p:nvSpPr>
        <p:spPr>
          <a:xfrm>
            <a:off x="176550" y="2571725"/>
            <a:ext cx="4143000" cy="22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FFFFFF"/>
                </a:solidFill>
              </a:rPr>
              <a:t>Flex-direction:row | column</a:t>
            </a:r>
            <a:endParaRPr b="1" sz="1700">
              <a:solidFill>
                <a:srgbClr val="FFFFFF"/>
              </a:solidFill>
            </a:endParaRPr>
          </a:p>
          <a:p>
            <a:pPr indent="-336550" lvl="0" marL="457200" rtl="0" algn="l">
              <a:lnSpc>
                <a:spcPct val="115000"/>
              </a:lnSpc>
              <a:spcBef>
                <a:spcPts val="0"/>
              </a:spcBef>
              <a:spcAft>
                <a:spcPts val="0"/>
              </a:spcAft>
              <a:buClr>
                <a:srgbClr val="FFFFFF"/>
              </a:buClr>
              <a:buSzPts val="1700"/>
              <a:buFont typeface="Arial"/>
              <a:buChar char="●"/>
            </a:pPr>
            <a:r>
              <a:rPr lang="en" sz="1700">
                <a:solidFill>
                  <a:srgbClr val="FFFFFF"/>
                </a:solidFill>
              </a:rPr>
              <a:t>Think of flex items as primarily laying out either in horizontal rows or vertical columns.</a:t>
            </a:r>
            <a:endParaRPr sz="1700">
              <a:solidFill>
                <a:srgbClr val="FFFFFF"/>
              </a:solidFill>
            </a:endParaRPr>
          </a:p>
          <a:p>
            <a:pPr indent="-336550" lvl="0" marL="457200" rtl="0" algn="l">
              <a:lnSpc>
                <a:spcPct val="115000"/>
              </a:lnSpc>
              <a:spcBef>
                <a:spcPts val="0"/>
              </a:spcBef>
              <a:spcAft>
                <a:spcPts val="0"/>
              </a:spcAft>
              <a:buClr>
                <a:srgbClr val="FFFFFF"/>
              </a:buClr>
              <a:buSzPts val="1700"/>
              <a:buFont typeface="Average"/>
              <a:buChar char="●"/>
            </a:pPr>
            <a:r>
              <a:rPr lang="en" sz="1700">
                <a:solidFill>
                  <a:srgbClr val="FFFFFF"/>
                </a:solidFill>
              </a:rPr>
              <a:t>flex-direction:reverse-row;</a:t>
            </a:r>
            <a:endParaRPr sz="1700">
              <a:solidFill>
                <a:srgbClr val="FFFFFF"/>
              </a:solidFill>
            </a:endParaRPr>
          </a:p>
          <a:p>
            <a:pPr indent="-336550" lvl="0" marL="457200" rtl="0" algn="l">
              <a:lnSpc>
                <a:spcPct val="115000"/>
              </a:lnSpc>
              <a:spcBef>
                <a:spcPts val="0"/>
              </a:spcBef>
              <a:spcAft>
                <a:spcPts val="0"/>
              </a:spcAft>
              <a:buClr>
                <a:srgbClr val="FFFFFF"/>
              </a:buClr>
              <a:buSzPts val="1700"/>
              <a:buFont typeface="Average"/>
              <a:buChar char="●"/>
            </a:pPr>
            <a:r>
              <a:rPr lang="en" sz="1700">
                <a:solidFill>
                  <a:srgbClr val="FFFFFF"/>
                </a:solidFill>
              </a:rPr>
              <a:t>flex-direction:reverse-column;</a:t>
            </a:r>
            <a:endParaRPr sz="1700">
              <a:solidFill>
                <a:srgbClr val="FFFFFF"/>
              </a:solidFill>
            </a:endParaRPr>
          </a:p>
          <a:p>
            <a:pPr indent="0" lvl="0" marL="457200" rtl="0" algn="l">
              <a:lnSpc>
                <a:spcPct val="115000"/>
              </a:lnSpc>
              <a:spcBef>
                <a:spcPts val="0"/>
              </a:spcBef>
              <a:spcAft>
                <a:spcPts val="0"/>
              </a:spcAft>
              <a:buNone/>
            </a:pPr>
            <a:r>
              <a:t/>
            </a:r>
            <a:endParaRPr sz="1700">
              <a:solidFill>
                <a:srgbClr val="FFFFFF"/>
              </a:solidFill>
            </a:endParaRPr>
          </a:p>
          <a:p>
            <a:pPr indent="0" lvl="0" marL="0" rtl="0" algn="l">
              <a:spcBef>
                <a:spcPts val="0"/>
              </a:spcBef>
              <a:spcAft>
                <a:spcPts val="0"/>
              </a:spcAft>
              <a:buNone/>
            </a:pPr>
            <a:r>
              <a:t/>
            </a:r>
            <a:endParaRPr>
              <a:latin typeface="Average"/>
              <a:ea typeface="Average"/>
              <a:cs typeface="Average"/>
              <a:sym typeface="Average"/>
            </a:endParaRPr>
          </a:p>
        </p:txBody>
      </p:sp>
      <p:sp>
        <p:nvSpPr>
          <p:cNvPr id="451" name="Google Shape;451;p63"/>
          <p:cNvSpPr txBox="1"/>
          <p:nvPr/>
        </p:nvSpPr>
        <p:spPr>
          <a:xfrm>
            <a:off x="435500" y="929825"/>
            <a:ext cx="3000000" cy="4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solidFill>
                  <a:srgbClr val="FFFF00"/>
                </a:solidFill>
              </a:rPr>
              <a:t>Flex Container</a:t>
            </a:r>
            <a:endParaRPr/>
          </a:p>
        </p:txBody>
      </p:sp>
      <p:pic>
        <p:nvPicPr>
          <p:cNvPr id="452" name="Google Shape;452;p63"/>
          <p:cNvPicPr preferRelativeResize="0"/>
          <p:nvPr/>
        </p:nvPicPr>
        <p:blipFill>
          <a:blip r:embed="rId3">
            <a:alphaModFix/>
          </a:blip>
          <a:stretch>
            <a:fillRect/>
          </a:stretch>
        </p:blipFill>
        <p:spPr>
          <a:xfrm>
            <a:off x="4425675" y="2571742"/>
            <a:ext cx="4465475" cy="190586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Flexbox- Properties for the parent</a:t>
            </a:r>
            <a:endParaRPr/>
          </a:p>
        </p:txBody>
      </p:sp>
      <p:sp>
        <p:nvSpPr>
          <p:cNvPr id="458" name="Google Shape;458;p6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9" name="Google Shape;459;p64"/>
          <p:cNvSpPr txBox="1"/>
          <p:nvPr/>
        </p:nvSpPr>
        <p:spPr>
          <a:xfrm>
            <a:off x="311700" y="1374725"/>
            <a:ext cx="4372800" cy="1438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en" sz="1700">
                <a:solidFill>
                  <a:srgbClr val="FFFFFF"/>
                </a:solidFill>
              </a:rPr>
              <a:t>Flex-wrap: nowrap | wrap | wrap-</a:t>
            </a:r>
            <a:r>
              <a:rPr lang="en" sz="1700">
                <a:solidFill>
                  <a:srgbClr val="FFFFFF"/>
                </a:solidFill>
              </a:rPr>
              <a:t>reverse;</a:t>
            </a:r>
            <a:endParaRPr sz="1700">
              <a:solidFill>
                <a:srgbClr val="FFFFFF"/>
              </a:solidFill>
            </a:endParaRPr>
          </a:p>
          <a:p>
            <a:pPr indent="0" lvl="0" marL="0" rtl="0" algn="l">
              <a:spcBef>
                <a:spcPts val="0"/>
              </a:spcBef>
              <a:spcAft>
                <a:spcPts val="0"/>
              </a:spcAft>
              <a:buNone/>
            </a:pPr>
            <a:r>
              <a:rPr lang="en" sz="1700">
                <a:solidFill>
                  <a:srgbClr val="FFFFFF"/>
                </a:solidFill>
              </a:rPr>
              <a:t>By default, flex items will all try to fit onto one line. You can change that and allow the items to wrap as needed with this property.</a:t>
            </a:r>
            <a:endParaRPr sz="1700">
              <a:solidFill>
                <a:srgbClr val="FFFFFF"/>
              </a:solidFill>
            </a:endParaRPr>
          </a:p>
        </p:txBody>
      </p:sp>
      <p:sp>
        <p:nvSpPr>
          <p:cNvPr id="460" name="Google Shape;460;p64"/>
          <p:cNvSpPr txBox="1"/>
          <p:nvPr/>
        </p:nvSpPr>
        <p:spPr>
          <a:xfrm>
            <a:off x="435500" y="929825"/>
            <a:ext cx="3000000" cy="4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solidFill>
                  <a:srgbClr val="FFFF00"/>
                </a:solidFill>
              </a:rPr>
              <a:t>Flex Container</a:t>
            </a:r>
            <a:endParaRPr/>
          </a:p>
        </p:txBody>
      </p:sp>
      <p:pic>
        <p:nvPicPr>
          <p:cNvPr id="461" name="Google Shape;461;p64"/>
          <p:cNvPicPr preferRelativeResize="0"/>
          <p:nvPr/>
        </p:nvPicPr>
        <p:blipFill>
          <a:blip r:embed="rId3">
            <a:alphaModFix/>
          </a:blip>
          <a:stretch>
            <a:fillRect/>
          </a:stretch>
        </p:blipFill>
        <p:spPr>
          <a:xfrm>
            <a:off x="4746500" y="1181900"/>
            <a:ext cx="4292450" cy="1984250"/>
          </a:xfrm>
          <a:prstGeom prst="rect">
            <a:avLst/>
          </a:prstGeom>
          <a:noFill/>
          <a:ln>
            <a:noFill/>
          </a:ln>
        </p:spPr>
      </p:pic>
      <p:sp>
        <p:nvSpPr>
          <p:cNvPr id="462" name="Google Shape;462;p64"/>
          <p:cNvSpPr txBox="1"/>
          <p:nvPr/>
        </p:nvSpPr>
        <p:spPr>
          <a:xfrm>
            <a:off x="199200" y="3442875"/>
            <a:ext cx="8463600" cy="143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flex-flow </a:t>
            </a:r>
            <a:endParaRPr sz="1800">
              <a:solidFill>
                <a:srgbClr val="FFFFFF"/>
              </a:solidFill>
            </a:endParaRPr>
          </a:p>
          <a:p>
            <a:pPr indent="-342900" lvl="0" marL="457200" rtl="0" algn="l">
              <a:lnSpc>
                <a:spcPct val="115000"/>
              </a:lnSpc>
              <a:spcBef>
                <a:spcPts val="200"/>
              </a:spcBef>
              <a:spcAft>
                <a:spcPts val="0"/>
              </a:spcAft>
              <a:buClr>
                <a:srgbClr val="FFFFFF"/>
              </a:buClr>
              <a:buSzPts val="1800"/>
              <a:buChar char="●"/>
            </a:pPr>
            <a:r>
              <a:rPr lang="en" sz="1800">
                <a:solidFill>
                  <a:srgbClr val="FFFFFF"/>
                </a:solidFill>
              </a:rPr>
              <a:t>This is a shorthand for the flex-direction and flex-wrap properties, which together define the flex container's main and cross axes.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 The default value is row nowrap.</a:t>
            </a:r>
            <a:endParaRPr sz="1800">
              <a:solidFill>
                <a:srgbClr val="FFFF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Flexbox- Properties for the parent</a:t>
            </a:r>
            <a:endParaRPr/>
          </a:p>
        </p:txBody>
      </p:sp>
      <p:sp>
        <p:nvSpPr>
          <p:cNvPr id="468" name="Google Shape;468;p6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9" name="Google Shape;469;p65"/>
          <p:cNvSpPr txBox="1"/>
          <p:nvPr/>
        </p:nvSpPr>
        <p:spPr>
          <a:xfrm>
            <a:off x="311700" y="1374725"/>
            <a:ext cx="72330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200"/>
              </a:spcAft>
              <a:buNone/>
            </a:pPr>
            <a:r>
              <a:rPr b="1" lang="en" sz="1800">
                <a:solidFill>
                  <a:srgbClr val="FFFFFF"/>
                </a:solidFill>
              </a:rPr>
              <a:t>Justify-content: </a:t>
            </a:r>
            <a:r>
              <a:rPr lang="en" sz="1700">
                <a:solidFill>
                  <a:srgbClr val="FFFFFF"/>
                </a:solidFill>
              </a:rPr>
              <a:t>This defines the alignment along the main axis.</a:t>
            </a:r>
            <a:endParaRPr sz="1700">
              <a:solidFill>
                <a:srgbClr val="FFFFFF"/>
              </a:solidFill>
            </a:endParaRPr>
          </a:p>
        </p:txBody>
      </p:sp>
      <p:sp>
        <p:nvSpPr>
          <p:cNvPr id="470" name="Google Shape;470;p65"/>
          <p:cNvSpPr txBox="1"/>
          <p:nvPr/>
        </p:nvSpPr>
        <p:spPr>
          <a:xfrm>
            <a:off x="435500" y="929825"/>
            <a:ext cx="3000000" cy="4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solidFill>
                  <a:srgbClr val="FFFF00"/>
                </a:solidFill>
              </a:rPr>
              <a:t>Flex Container</a:t>
            </a:r>
            <a:endParaRPr/>
          </a:p>
        </p:txBody>
      </p:sp>
      <p:pic>
        <p:nvPicPr>
          <p:cNvPr id="471" name="Google Shape;471;p65"/>
          <p:cNvPicPr preferRelativeResize="0"/>
          <p:nvPr/>
        </p:nvPicPr>
        <p:blipFill>
          <a:blip r:embed="rId3">
            <a:alphaModFix/>
          </a:blip>
          <a:stretch>
            <a:fillRect/>
          </a:stretch>
        </p:blipFill>
        <p:spPr>
          <a:xfrm>
            <a:off x="2130350" y="2012525"/>
            <a:ext cx="3106715" cy="2259850"/>
          </a:xfrm>
          <a:prstGeom prst="rect">
            <a:avLst/>
          </a:prstGeom>
          <a:noFill/>
          <a:ln>
            <a:noFill/>
          </a:ln>
        </p:spPr>
      </p:pic>
      <p:pic>
        <p:nvPicPr>
          <p:cNvPr id="472" name="Google Shape;472;p65"/>
          <p:cNvPicPr preferRelativeResize="0"/>
          <p:nvPr/>
        </p:nvPicPr>
        <p:blipFill>
          <a:blip r:embed="rId4">
            <a:alphaModFix/>
          </a:blip>
          <a:stretch>
            <a:fillRect/>
          </a:stretch>
        </p:blipFill>
        <p:spPr>
          <a:xfrm>
            <a:off x="5385003" y="2012525"/>
            <a:ext cx="2847822" cy="2259850"/>
          </a:xfrm>
          <a:prstGeom prst="rect">
            <a:avLst/>
          </a:prstGeom>
          <a:noFill/>
          <a:ln>
            <a:noFill/>
          </a:ln>
        </p:spPr>
      </p:pic>
      <p:sp>
        <p:nvSpPr>
          <p:cNvPr id="473" name="Google Shape;473;p65"/>
          <p:cNvSpPr txBox="1"/>
          <p:nvPr/>
        </p:nvSpPr>
        <p:spPr>
          <a:xfrm>
            <a:off x="294250" y="4437300"/>
            <a:ext cx="8196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Average"/>
                <a:ea typeface="Average"/>
                <a:cs typeface="Average"/>
                <a:sym typeface="Average"/>
              </a:rPr>
              <a:t>justify-content: flex-start | flex-end | center | space-between | space-around | space-evenly </a:t>
            </a:r>
            <a:endParaRPr>
              <a:solidFill>
                <a:srgbClr val="FFFF00"/>
              </a:solidFill>
              <a:latin typeface="Average"/>
              <a:ea typeface="Average"/>
              <a:cs typeface="Average"/>
              <a:sym typeface="Averag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Flexbox- Properties for the </a:t>
            </a:r>
            <a:r>
              <a:rPr lang="en"/>
              <a:t>Children</a:t>
            </a:r>
            <a:endParaRPr/>
          </a:p>
        </p:txBody>
      </p:sp>
      <p:sp>
        <p:nvSpPr>
          <p:cNvPr id="479" name="Google Shape;479;p6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66"/>
          <p:cNvSpPr txBox="1"/>
          <p:nvPr/>
        </p:nvSpPr>
        <p:spPr>
          <a:xfrm>
            <a:off x="311700" y="1374725"/>
            <a:ext cx="4208100" cy="197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FFFFFF"/>
                </a:solidFill>
              </a:rPr>
              <a:t>Flex-grow</a:t>
            </a:r>
            <a:endParaRPr b="1" sz="1800">
              <a:solidFill>
                <a:srgbClr val="FFFFFF"/>
              </a:solidFill>
            </a:endParaRPr>
          </a:p>
          <a:p>
            <a:pPr indent="-342900" lvl="0" marL="457200" rtl="0" algn="l">
              <a:lnSpc>
                <a:spcPct val="115000"/>
              </a:lnSpc>
              <a:spcBef>
                <a:spcPts val="1200"/>
              </a:spcBef>
              <a:spcAft>
                <a:spcPts val="0"/>
              </a:spcAft>
              <a:buClr>
                <a:srgbClr val="FFFFFF"/>
              </a:buClr>
              <a:buSzPts val="1800"/>
              <a:buChar char="●"/>
            </a:pPr>
            <a:r>
              <a:rPr lang="en" sz="1800">
                <a:solidFill>
                  <a:srgbClr val="FFFFFF"/>
                </a:solidFill>
              </a:rPr>
              <a:t>This defines the ability for a flex item to grow if necessary</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Negative numbers are invalid. </a:t>
            </a:r>
            <a:endParaRPr sz="1800">
              <a:solidFill>
                <a:srgbClr val="FFFFFF"/>
              </a:solidFill>
            </a:endParaRPr>
          </a:p>
          <a:p>
            <a:pPr indent="-342900" lvl="0" marL="457200" rtl="0" algn="l">
              <a:lnSpc>
                <a:spcPct val="115000"/>
              </a:lnSpc>
              <a:spcBef>
                <a:spcPts val="0"/>
              </a:spcBef>
              <a:spcAft>
                <a:spcPts val="0"/>
              </a:spcAft>
              <a:buClr>
                <a:srgbClr val="FFFF00"/>
              </a:buClr>
              <a:buSzPts val="1800"/>
              <a:buChar char="●"/>
            </a:pPr>
            <a:r>
              <a:rPr lang="en" sz="1800">
                <a:solidFill>
                  <a:srgbClr val="FFFF00"/>
                </a:solidFill>
              </a:rPr>
              <a:t>flex-grow: &lt;number&gt;; /* de</a:t>
            </a:r>
            <a:r>
              <a:rPr lang="en" sz="1800">
                <a:solidFill>
                  <a:srgbClr val="FFFF00"/>
                </a:solidFill>
              </a:rPr>
              <a:t>f</a:t>
            </a:r>
            <a:r>
              <a:rPr lang="en" sz="1800">
                <a:solidFill>
                  <a:srgbClr val="FFFF00"/>
                </a:solidFill>
              </a:rPr>
              <a:t>ault 0 */</a:t>
            </a:r>
            <a:endParaRPr sz="1800">
              <a:solidFill>
                <a:srgbClr val="FFFF00"/>
              </a:solidFill>
            </a:endParaRPr>
          </a:p>
          <a:p>
            <a:pPr indent="0" lvl="0" marL="457200" rtl="0" algn="l">
              <a:lnSpc>
                <a:spcPct val="115000"/>
              </a:lnSpc>
              <a:spcBef>
                <a:spcPts val="1200"/>
              </a:spcBef>
              <a:spcAft>
                <a:spcPts val="200"/>
              </a:spcAft>
              <a:buNone/>
            </a:pPr>
            <a:r>
              <a:t/>
            </a:r>
            <a:endParaRPr sz="1800">
              <a:solidFill>
                <a:srgbClr val="FFFFFF"/>
              </a:solidFill>
            </a:endParaRPr>
          </a:p>
        </p:txBody>
      </p:sp>
      <p:sp>
        <p:nvSpPr>
          <p:cNvPr id="481" name="Google Shape;481;p66"/>
          <p:cNvSpPr txBox="1"/>
          <p:nvPr/>
        </p:nvSpPr>
        <p:spPr>
          <a:xfrm>
            <a:off x="388425" y="929825"/>
            <a:ext cx="3000000" cy="4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solidFill>
                  <a:srgbClr val="FFFF00"/>
                </a:solidFill>
              </a:rPr>
              <a:t>Flex items</a:t>
            </a:r>
            <a:endParaRPr/>
          </a:p>
        </p:txBody>
      </p:sp>
      <p:pic>
        <p:nvPicPr>
          <p:cNvPr id="482" name="Google Shape;482;p66"/>
          <p:cNvPicPr preferRelativeResize="0"/>
          <p:nvPr/>
        </p:nvPicPr>
        <p:blipFill>
          <a:blip r:embed="rId3">
            <a:alphaModFix/>
          </a:blip>
          <a:stretch>
            <a:fillRect/>
          </a:stretch>
        </p:blipFill>
        <p:spPr>
          <a:xfrm>
            <a:off x="4572000" y="1118000"/>
            <a:ext cx="4373344" cy="1743075"/>
          </a:xfrm>
          <a:prstGeom prst="rect">
            <a:avLst/>
          </a:prstGeom>
          <a:noFill/>
          <a:ln>
            <a:noFill/>
          </a:ln>
        </p:spPr>
      </p:pic>
      <p:sp>
        <p:nvSpPr>
          <p:cNvPr id="483" name="Google Shape;483;p66"/>
          <p:cNvSpPr txBox="1"/>
          <p:nvPr/>
        </p:nvSpPr>
        <p:spPr>
          <a:xfrm>
            <a:off x="353100" y="3519225"/>
            <a:ext cx="7721100" cy="143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FFFFFF"/>
                </a:solidFill>
              </a:rPr>
              <a:t>flex-shrink</a:t>
            </a:r>
            <a:endParaRPr b="1" sz="1800">
              <a:solidFill>
                <a:srgbClr val="FFFFFF"/>
              </a:solidFill>
            </a:endParaRPr>
          </a:p>
          <a:p>
            <a:pPr indent="-342900" lvl="0" marL="457200" rtl="0" algn="l">
              <a:spcBef>
                <a:spcPts val="20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This defines the ability for a flex item to shrink if necessary.</a:t>
            </a:r>
            <a:endParaRPr sz="1800">
              <a:solidFill>
                <a:srgbClr val="FFFFFF"/>
              </a:solidFill>
              <a:latin typeface="Average"/>
              <a:ea typeface="Average"/>
              <a:cs typeface="Average"/>
              <a:sym typeface="Average"/>
            </a:endParaRPr>
          </a:p>
          <a:p>
            <a:pPr indent="-342900" lvl="0" marL="457200" rtl="0" algn="l">
              <a:lnSpc>
                <a:spcPct val="115000"/>
              </a:lnSpc>
              <a:spcBef>
                <a:spcPts val="0"/>
              </a:spcBef>
              <a:spcAft>
                <a:spcPts val="0"/>
              </a:spcAft>
              <a:buClr>
                <a:srgbClr val="FFFFFF"/>
              </a:buClr>
              <a:buSzPts val="1800"/>
              <a:buFont typeface="Average"/>
              <a:buChar char="●"/>
            </a:pPr>
            <a:r>
              <a:rPr lang="en" sz="1800">
                <a:solidFill>
                  <a:srgbClr val="FFFFFF"/>
                </a:solidFill>
              </a:rPr>
              <a:t>Negative numbers are invalid. </a:t>
            </a:r>
            <a:endParaRPr sz="1800">
              <a:solidFill>
                <a:srgbClr val="FFFFFF"/>
              </a:solidFill>
            </a:endParaRPr>
          </a:p>
          <a:p>
            <a:pPr indent="-342900" lvl="0" marL="457200" rtl="0" algn="l">
              <a:lnSpc>
                <a:spcPct val="115000"/>
              </a:lnSpc>
              <a:spcBef>
                <a:spcPts val="0"/>
              </a:spcBef>
              <a:spcAft>
                <a:spcPts val="0"/>
              </a:spcAft>
              <a:buClr>
                <a:srgbClr val="FFFF00"/>
              </a:buClr>
              <a:buSzPts val="1800"/>
              <a:buChar char="●"/>
            </a:pPr>
            <a:r>
              <a:rPr lang="en" sz="1800">
                <a:solidFill>
                  <a:srgbClr val="FFFF00"/>
                </a:solidFill>
              </a:rPr>
              <a:t>flex-shrink: &lt;number&gt;; /* default 1 */</a:t>
            </a:r>
            <a:endParaRPr sz="1800">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Flexbox- Properties for the Children</a:t>
            </a:r>
            <a:endParaRPr/>
          </a:p>
        </p:txBody>
      </p:sp>
      <p:sp>
        <p:nvSpPr>
          <p:cNvPr id="489" name="Google Shape;489;p6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0" name="Google Shape;490;p67"/>
          <p:cNvSpPr txBox="1"/>
          <p:nvPr/>
        </p:nvSpPr>
        <p:spPr>
          <a:xfrm>
            <a:off x="311700" y="1374725"/>
            <a:ext cx="8598300" cy="279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FFFFFF"/>
                </a:solidFill>
              </a:rPr>
              <a:t>Flex-basis</a:t>
            </a:r>
            <a:endParaRPr b="1" sz="1800">
              <a:solidFill>
                <a:srgbClr val="FFFFFF"/>
              </a:solidFill>
            </a:endParaRPr>
          </a:p>
          <a:p>
            <a:pPr indent="-342900" lvl="0" marL="457200" rtl="0" algn="l">
              <a:lnSpc>
                <a:spcPct val="115000"/>
              </a:lnSpc>
              <a:spcBef>
                <a:spcPts val="1200"/>
              </a:spcBef>
              <a:spcAft>
                <a:spcPts val="0"/>
              </a:spcAft>
              <a:buClr>
                <a:srgbClr val="FFFF00"/>
              </a:buClr>
              <a:buSzPts val="1800"/>
              <a:buChar char="●"/>
            </a:pPr>
            <a:r>
              <a:rPr lang="en" sz="1800">
                <a:solidFill>
                  <a:srgbClr val="FFFFFF"/>
                </a:solidFill>
              </a:rPr>
              <a:t>This defines the default size of an element before the remaining space is distributed. </a:t>
            </a:r>
            <a:endParaRPr sz="1800">
              <a:solidFill>
                <a:srgbClr val="FFFFFF"/>
              </a:solidFill>
            </a:endParaRPr>
          </a:p>
          <a:p>
            <a:pPr indent="-342900" lvl="0" marL="457200" rtl="0" algn="l">
              <a:lnSpc>
                <a:spcPct val="115000"/>
              </a:lnSpc>
              <a:spcBef>
                <a:spcPts val="0"/>
              </a:spcBef>
              <a:spcAft>
                <a:spcPts val="0"/>
              </a:spcAft>
              <a:buClr>
                <a:srgbClr val="FFFF00"/>
              </a:buClr>
              <a:buSzPts val="1800"/>
              <a:buChar char="●"/>
            </a:pPr>
            <a:r>
              <a:rPr lang="en" sz="1800">
                <a:solidFill>
                  <a:srgbClr val="FFFFFF"/>
                </a:solidFill>
              </a:rPr>
              <a:t>It can be a length (e.g. 20%, 5rem, etc.) or a keyword. </a:t>
            </a:r>
            <a:endParaRPr sz="1800">
              <a:solidFill>
                <a:srgbClr val="FFFFFF"/>
              </a:solidFill>
            </a:endParaRPr>
          </a:p>
          <a:p>
            <a:pPr indent="-342900" lvl="0" marL="457200" rtl="0" algn="l">
              <a:lnSpc>
                <a:spcPct val="115000"/>
              </a:lnSpc>
              <a:spcBef>
                <a:spcPts val="0"/>
              </a:spcBef>
              <a:spcAft>
                <a:spcPts val="0"/>
              </a:spcAft>
              <a:buClr>
                <a:srgbClr val="FFFF00"/>
              </a:buClr>
              <a:buSzPts val="1800"/>
              <a:buChar char="●"/>
            </a:pPr>
            <a:r>
              <a:rPr lang="en" sz="1800">
                <a:solidFill>
                  <a:srgbClr val="FFFFFF"/>
                </a:solidFill>
              </a:rPr>
              <a:t>The auto keyword means "look at my width or height property" </a:t>
            </a:r>
            <a:endParaRPr sz="1800">
              <a:solidFill>
                <a:srgbClr val="FFFFFF"/>
              </a:solidFill>
            </a:endParaRPr>
          </a:p>
          <a:p>
            <a:pPr indent="-342900" lvl="0" marL="457200" rtl="0" algn="l">
              <a:lnSpc>
                <a:spcPct val="115000"/>
              </a:lnSpc>
              <a:spcBef>
                <a:spcPts val="0"/>
              </a:spcBef>
              <a:spcAft>
                <a:spcPts val="0"/>
              </a:spcAft>
              <a:buClr>
                <a:srgbClr val="FFFF00"/>
              </a:buClr>
              <a:buSzPts val="1800"/>
              <a:buChar char="●"/>
            </a:pPr>
            <a:r>
              <a:rPr lang="en" sz="1800">
                <a:solidFill>
                  <a:srgbClr val="FFFF00"/>
                </a:solidFill>
              </a:rPr>
              <a:t>flex-basis: &lt;length&gt; | auto; /* default auto */</a:t>
            </a:r>
            <a:endParaRPr sz="1800">
              <a:solidFill>
                <a:srgbClr val="FFFF00"/>
              </a:solidFill>
            </a:endParaRPr>
          </a:p>
          <a:p>
            <a:pPr indent="0" lvl="0" marL="457200" rtl="0" algn="l">
              <a:lnSpc>
                <a:spcPct val="115000"/>
              </a:lnSpc>
              <a:spcBef>
                <a:spcPts val="1200"/>
              </a:spcBef>
              <a:spcAft>
                <a:spcPts val="0"/>
              </a:spcAft>
              <a:buNone/>
            </a:pPr>
            <a:r>
              <a:t/>
            </a:r>
            <a:endParaRPr sz="1800">
              <a:solidFill>
                <a:srgbClr val="FFFFFF"/>
              </a:solidFill>
            </a:endParaRPr>
          </a:p>
          <a:p>
            <a:pPr indent="0" lvl="0" marL="457200" rtl="0" algn="l">
              <a:lnSpc>
                <a:spcPct val="115000"/>
              </a:lnSpc>
              <a:spcBef>
                <a:spcPts val="1200"/>
              </a:spcBef>
              <a:spcAft>
                <a:spcPts val="200"/>
              </a:spcAft>
              <a:buNone/>
            </a:pPr>
            <a:r>
              <a:t/>
            </a:r>
            <a:endParaRPr sz="1800">
              <a:solidFill>
                <a:srgbClr val="FFFFFF"/>
              </a:solidFill>
            </a:endParaRPr>
          </a:p>
        </p:txBody>
      </p:sp>
      <p:sp>
        <p:nvSpPr>
          <p:cNvPr id="491" name="Google Shape;491;p67"/>
          <p:cNvSpPr txBox="1"/>
          <p:nvPr/>
        </p:nvSpPr>
        <p:spPr>
          <a:xfrm>
            <a:off x="388425" y="929825"/>
            <a:ext cx="3000000" cy="4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solidFill>
                  <a:srgbClr val="FFFF00"/>
                </a:solidFill>
              </a:rPr>
              <a:t>Flex items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Flexbox- Properties for the Children</a:t>
            </a:r>
            <a:endParaRPr/>
          </a:p>
        </p:txBody>
      </p:sp>
      <p:sp>
        <p:nvSpPr>
          <p:cNvPr id="497" name="Google Shape;497;p6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8" name="Google Shape;498;p68"/>
          <p:cNvSpPr txBox="1"/>
          <p:nvPr/>
        </p:nvSpPr>
        <p:spPr>
          <a:xfrm>
            <a:off x="311700" y="1374725"/>
            <a:ext cx="8598300" cy="279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FFFFFF"/>
                </a:solidFill>
              </a:rPr>
              <a:t>Flex</a:t>
            </a:r>
            <a:endParaRPr b="1" sz="1800">
              <a:solidFill>
                <a:srgbClr val="FFFFFF"/>
              </a:solidFill>
            </a:endParaRPr>
          </a:p>
          <a:p>
            <a:pPr indent="-342900" lvl="0" marL="457200" rtl="0" algn="l">
              <a:lnSpc>
                <a:spcPct val="115000"/>
              </a:lnSpc>
              <a:spcBef>
                <a:spcPts val="1200"/>
              </a:spcBef>
              <a:spcAft>
                <a:spcPts val="0"/>
              </a:spcAft>
              <a:buClr>
                <a:srgbClr val="FFFF00"/>
              </a:buClr>
              <a:buSzPts val="1800"/>
              <a:buChar char="●"/>
            </a:pPr>
            <a:r>
              <a:rPr lang="en" sz="1800">
                <a:solidFill>
                  <a:srgbClr val="FFFFFF"/>
                </a:solidFill>
              </a:rPr>
              <a:t>This is the shorthand for flex-grow, flex-shrink and flex-basis combined. </a:t>
            </a:r>
            <a:endParaRPr sz="1800">
              <a:solidFill>
                <a:srgbClr val="FFFFFF"/>
              </a:solidFill>
            </a:endParaRPr>
          </a:p>
          <a:p>
            <a:pPr indent="-342900" lvl="0" marL="457200" rtl="0" algn="l">
              <a:lnSpc>
                <a:spcPct val="115000"/>
              </a:lnSpc>
              <a:spcBef>
                <a:spcPts val="0"/>
              </a:spcBef>
              <a:spcAft>
                <a:spcPts val="0"/>
              </a:spcAft>
              <a:buClr>
                <a:srgbClr val="FFFF00"/>
              </a:buClr>
              <a:buSzPts val="1800"/>
              <a:buChar char="●"/>
            </a:pPr>
            <a:r>
              <a:rPr lang="en" sz="1800">
                <a:solidFill>
                  <a:srgbClr val="FFFFFF"/>
                </a:solidFill>
              </a:rPr>
              <a:t>flex-shrink and flex-basis are optional. </a:t>
            </a:r>
            <a:endParaRPr sz="1800">
              <a:solidFill>
                <a:srgbClr val="FFFFFF"/>
              </a:solidFill>
            </a:endParaRPr>
          </a:p>
          <a:p>
            <a:pPr indent="-342900" lvl="0" marL="457200" rtl="0" algn="l">
              <a:lnSpc>
                <a:spcPct val="115000"/>
              </a:lnSpc>
              <a:spcBef>
                <a:spcPts val="0"/>
              </a:spcBef>
              <a:spcAft>
                <a:spcPts val="0"/>
              </a:spcAft>
              <a:buClr>
                <a:srgbClr val="FFFF00"/>
              </a:buClr>
              <a:buSzPts val="1800"/>
              <a:buChar char="●"/>
            </a:pPr>
            <a:r>
              <a:rPr lang="en" sz="1800">
                <a:solidFill>
                  <a:srgbClr val="FFFFFF"/>
                </a:solidFill>
              </a:rPr>
              <a:t>The default is 0 1 auto, but if you set it with a single number value, it's like &lt;number&gt; 1 0.</a:t>
            </a:r>
            <a:endParaRPr sz="1800">
              <a:solidFill>
                <a:srgbClr val="FFFFFF"/>
              </a:solidFill>
            </a:endParaRPr>
          </a:p>
          <a:p>
            <a:pPr indent="-342900" lvl="0" marL="457200" rtl="0" algn="l">
              <a:lnSpc>
                <a:spcPct val="115000"/>
              </a:lnSpc>
              <a:spcBef>
                <a:spcPts val="0"/>
              </a:spcBef>
              <a:spcAft>
                <a:spcPts val="0"/>
              </a:spcAft>
              <a:buClr>
                <a:srgbClr val="FFFF00"/>
              </a:buClr>
              <a:buSzPts val="1800"/>
              <a:buChar char="●"/>
            </a:pPr>
            <a:r>
              <a:rPr lang="en" sz="1800">
                <a:solidFill>
                  <a:srgbClr val="FFFF00"/>
                </a:solidFill>
              </a:rPr>
              <a:t>flex: none | [ &lt;'flex-grow'&gt; &lt;'flex-shrink'&gt;? || &lt;'flex-basis'&gt; ]</a:t>
            </a:r>
            <a:endParaRPr sz="1800">
              <a:solidFill>
                <a:srgbClr val="FFFF00"/>
              </a:solidFill>
            </a:endParaRPr>
          </a:p>
          <a:p>
            <a:pPr indent="0" lvl="0" marL="457200" rtl="0" algn="l">
              <a:lnSpc>
                <a:spcPct val="115000"/>
              </a:lnSpc>
              <a:spcBef>
                <a:spcPts val="1200"/>
              </a:spcBef>
              <a:spcAft>
                <a:spcPts val="0"/>
              </a:spcAft>
              <a:buNone/>
            </a:pPr>
            <a:r>
              <a:t/>
            </a:r>
            <a:endParaRPr sz="1800">
              <a:solidFill>
                <a:srgbClr val="FFFFFF"/>
              </a:solidFill>
            </a:endParaRPr>
          </a:p>
          <a:p>
            <a:pPr indent="0" lvl="0" marL="457200" rtl="0" algn="l">
              <a:lnSpc>
                <a:spcPct val="115000"/>
              </a:lnSpc>
              <a:spcBef>
                <a:spcPts val="1200"/>
              </a:spcBef>
              <a:spcAft>
                <a:spcPts val="200"/>
              </a:spcAft>
              <a:buNone/>
            </a:pPr>
            <a:r>
              <a:t/>
            </a:r>
            <a:endParaRPr sz="1800">
              <a:solidFill>
                <a:srgbClr val="FFFFFF"/>
              </a:solidFill>
            </a:endParaRPr>
          </a:p>
        </p:txBody>
      </p:sp>
      <p:sp>
        <p:nvSpPr>
          <p:cNvPr id="499" name="Google Shape;499;p68"/>
          <p:cNvSpPr txBox="1"/>
          <p:nvPr/>
        </p:nvSpPr>
        <p:spPr>
          <a:xfrm>
            <a:off x="388425" y="929825"/>
            <a:ext cx="3000000" cy="4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solidFill>
                  <a:srgbClr val="FFFF00"/>
                </a:solidFill>
              </a:rPr>
              <a:t>Flex items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6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CSS Grid</a:t>
            </a:r>
            <a:endParaRPr/>
          </a:p>
        </p:txBody>
      </p:sp>
      <p:sp>
        <p:nvSpPr>
          <p:cNvPr id="505" name="Google Shape;505;p6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Statements</a:t>
            </a:r>
            <a:endParaRPr/>
          </a:p>
        </p:txBody>
      </p:sp>
      <p:sp>
        <p:nvSpPr>
          <p:cNvPr id="511" name="Google Shape;511;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There are two kinds of statements:</a:t>
            </a:r>
            <a:endParaRPr>
              <a:solidFill>
                <a:srgbClr val="FFFF00"/>
              </a:solidFill>
            </a:endParaRPr>
          </a:p>
          <a:p>
            <a:pPr indent="-342900" lvl="0" marL="457200" rtl="0" algn="l">
              <a:spcBef>
                <a:spcPts val="0"/>
              </a:spcBef>
              <a:spcAft>
                <a:spcPts val="0"/>
              </a:spcAft>
              <a:buSzPts val="1800"/>
              <a:buChar char="●"/>
            </a:pPr>
            <a:r>
              <a:rPr lang="en"/>
              <a:t>Rulesets (or rules) that, as seen, associate a collection of CSS declarations to a condition described by a selector.</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At-rules that start with an at sign, '@'  followed by an identifier.</a:t>
            </a:r>
            <a:endParaRPr/>
          </a:p>
          <a:p>
            <a:pPr indent="-342900" lvl="0" marL="457200" rtl="0" algn="l">
              <a:spcBef>
                <a:spcPts val="1600"/>
              </a:spcBef>
              <a:spcAft>
                <a:spcPts val="0"/>
              </a:spcAft>
              <a:buSzPts val="1800"/>
              <a:buChar char="●"/>
            </a:pPr>
            <a:r>
              <a:rPr lang="en"/>
              <a:t> Each type of at-rules, defined by the identifier.</a:t>
            </a:r>
            <a:endParaRPr/>
          </a:p>
          <a:p>
            <a:pPr indent="-342900" lvl="0" marL="457200" rtl="0" algn="l">
              <a:spcBef>
                <a:spcPts val="1600"/>
              </a:spcBef>
              <a:spcAft>
                <a:spcPts val="0"/>
              </a:spcAft>
              <a:buSzPts val="1800"/>
              <a:buChar char="●"/>
            </a:pPr>
            <a:r>
              <a:rPr lang="en"/>
              <a:t> They are used to convey </a:t>
            </a:r>
            <a:r>
              <a:rPr lang="en"/>
              <a:t>metadata</a:t>
            </a:r>
            <a:r>
              <a:rPr lang="en"/>
              <a:t> information (like</a:t>
            </a:r>
            <a:r>
              <a:rPr lang="en">
                <a:solidFill>
                  <a:srgbClr val="FFFF00"/>
                </a:solidFill>
              </a:rPr>
              <a:t> @charset</a:t>
            </a:r>
            <a:r>
              <a:rPr lang="en"/>
              <a:t> or </a:t>
            </a:r>
            <a:r>
              <a:rPr lang="en">
                <a:solidFill>
                  <a:srgbClr val="FFFF00"/>
                </a:solidFill>
              </a:rPr>
              <a:t>@import</a:t>
            </a:r>
            <a:r>
              <a:rPr lang="en"/>
              <a:t>), conditional information (like </a:t>
            </a:r>
            <a:r>
              <a:rPr lang="en">
                <a:solidFill>
                  <a:srgbClr val="FFFF00"/>
                </a:solidFill>
              </a:rPr>
              <a:t>@media</a:t>
            </a:r>
            <a:r>
              <a:rPr lang="en"/>
              <a:t> or </a:t>
            </a:r>
            <a:r>
              <a:rPr lang="en">
                <a:solidFill>
                  <a:srgbClr val="FFFF00"/>
                </a:solidFill>
              </a:rPr>
              <a:t>@document</a:t>
            </a:r>
            <a:r>
              <a:rPr lang="en"/>
              <a:t>), or descriptive information (like </a:t>
            </a:r>
            <a:r>
              <a:rPr lang="en">
                <a:solidFill>
                  <a:srgbClr val="FFFF00"/>
                </a:solidFill>
              </a:rPr>
              <a:t>@font-face</a:t>
            </a:r>
            <a:r>
              <a:rPr lang="en"/>
              <a:t>).</a:t>
            </a:r>
            <a:endParaRPr/>
          </a:p>
          <a:p>
            <a:pPr indent="0" lvl="0" marL="0" rtl="0" algn="l">
              <a:spcBef>
                <a:spcPts val="1600"/>
              </a:spcBef>
              <a:spcAft>
                <a:spcPts val="1600"/>
              </a:spcAft>
              <a:buNone/>
            </a:pPr>
            <a:r>
              <a:t/>
            </a:r>
            <a:endParaRPr/>
          </a:p>
        </p:txBody>
      </p:sp>
      <p:sp>
        <p:nvSpPr>
          <p:cNvPr id="512" name="Google Shape;512;p7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Statements</a:t>
            </a:r>
            <a:endParaRPr/>
          </a:p>
        </p:txBody>
      </p:sp>
      <p:sp>
        <p:nvSpPr>
          <p:cNvPr id="518" name="Google Shape;518;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Nested Statements</a:t>
            </a:r>
            <a:endParaRPr>
              <a:solidFill>
                <a:srgbClr val="FFFF00"/>
              </a:solidFill>
            </a:endParaRPr>
          </a:p>
          <a:p>
            <a:pPr indent="-342900" lvl="0" marL="457200" rtl="0" algn="l">
              <a:spcBef>
                <a:spcPts val="0"/>
              </a:spcBef>
              <a:spcAft>
                <a:spcPts val="0"/>
              </a:spcAft>
              <a:buSzPts val="1800"/>
              <a:buChar char="●"/>
            </a:pPr>
            <a:r>
              <a:rPr lang="en"/>
              <a:t>These are statements that can be used in a specific subset of at-rules.</a:t>
            </a:r>
            <a:endParaRPr/>
          </a:p>
          <a:p>
            <a:pPr indent="-342900" lvl="0" marL="457200" rtl="0" algn="l">
              <a:spcBef>
                <a:spcPts val="0"/>
              </a:spcBef>
              <a:spcAft>
                <a:spcPts val="0"/>
              </a:spcAft>
              <a:buSzPts val="1800"/>
              <a:buChar char="●"/>
            </a:pPr>
            <a:r>
              <a:rPr lang="en">
                <a:solidFill>
                  <a:srgbClr val="FFFF00"/>
                </a:solidFill>
              </a:rPr>
              <a:t>@media</a:t>
            </a:r>
            <a:r>
              <a:rPr lang="en"/>
              <a:t> at-rule content is applied only if the device on which the browser runs matches the expressed condition</a:t>
            </a:r>
            <a:endParaRPr/>
          </a:p>
          <a:p>
            <a:pPr indent="-342900" lvl="0" marL="457200" rtl="0" algn="l">
              <a:spcBef>
                <a:spcPts val="0"/>
              </a:spcBef>
              <a:spcAft>
                <a:spcPts val="0"/>
              </a:spcAft>
              <a:buSzPts val="1800"/>
              <a:buChar char="●"/>
            </a:pPr>
            <a:r>
              <a:rPr lang="en">
                <a:solidFill>
                  <a:srgbClr val="FFFF00"/>
                </a:solidFill>
              </a:rPr>
              <a:t>@</a:t>
            </a:r>
            <a:r>
              <a:rPr lang="en">
                <a:solidFill>
                  <a:srgbClr val="FFFF00"/>
                </a:solidFill>
              </a:rPr>
              <a:t>document</a:t>
            </a:r>
            <a:r>
              <a:rPr lang="en"/>
              <a:t> at-rule content is applied only if the current page matches some conditions</a:t>
            </a:r>
            <a:endParaRPr/>
          </a:p>
          <a:p>
            <a:pPr indent="-342900" lvl="0" marL="457200" rtl="0" algn="l">
              <a:spcBef>
                <a:spcPts val="0"/>
              </a:spcBef>
              <a:spcAft>
                <a:spcPts val="0"/>
              </a:spcAft>
              <a:buSzPts val="1800"/>
              <a:buChar char="●"/>
            </a:pPr>
            <a:r>
              <a:t/>
            </a:r>
            <a:endParaRPr/>
          </a:p>
        </p:txBody>
      </p:sp>
      <p:sp>
        <p:nvSpPr>
          <p:cNvPr id="519" name="Google Shape;519;p7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ctrTitle"/>
          </p:nvPr>
        </p:nvSpPr>
        <p:spPr>
          <a:xfrm>
            <a:off x="39050" y="990800"/>
            <a:ext cx="8930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List</a:t>
            </a:r>
            <a:endParaRPr b="1">
              <a:latin typeface="Raleway"/>
              <a:ea typeface="Raleway"/>
              <a:cs typeface="Raleway"/>
              <a:sym typeface="Raleway"/>
            </a:endParaRPr>
          </a:p>
        </p:txBody>
      </p:sp>
      <p:sp>
        <p:nvSpPr>
          <p:cNvPr id="96" name="Google Shape;96;p18"/>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97" name="Google Shape;97;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CSS Structure</a:t>
            </a:r>
            <a:endParaRPr/>
          </a:p>
        </p:txBody>
      </p:sp>
      <p:sp>
        <p:nvSpPr>
          <p:cNvPr id="525" name="Google Shape;525;p72"/>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526" name="Google Shape;526;p7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CSS is Structured?</a:t>
            </a:r>
            <a:endParaRPr/>
          </a:p>
        </p:txBody>
      </p:sp>
      <p:sp>
        <p:nvSpPr>
          <p:cNvPr id="532" name="Google Shape;532;p73"/>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00"/>
              </a:buClr>
              <a:buSzPts val="1800"/>
              <a:buAutoNum type="arabicPeriod"/>
            </a:pPr>
            <a:r>
              <a:rPr lang="en">
                <a:solidFill>
                  <a:srgbClr val="FFFF00"/>
                </a:solidFill>
              </a:rPr>
              <a:t>Applying CSS to your HTML</a:t>
            </a:r>
            <a:endParaRPr>
              <a:solidFill>
                <a:srgbClr val="FFFF00"/>
              </a:solidFill>
            </a:endParaRPr>
          </a:p>
          <a:p>
            <a:pPr indent="-342900" lvl="0" marL="457200" rtl="0" algn="l">
              <a:spcBef>
                <a:spcPts val="0"/>
              </a:spcBef>
              <a:spcAft>
                <a:spcPts val="0"/>
              </a:spcAft>
              <a:buSzPts val="1800"/>
              <a:buChar char="●"/>
            </a:pPr>
            <a:r>
              <a:rPr lang="en"/>
              <a:t>External </a:t>
            </a:r>
            <a:r>
              <a:rPr lang="en"/>
              <a:t>stylesheet</a:t>
            </a:r>
            <a:endParaRPr/>
          </a:p>
          <a:p>
            <a:pPr indent="-342900" lvl="0" marL="457200" rtl="0" algn="l">
              <a:spcBef>
                <a:spcPts val="0"/>
              </a:spcBef>
              <a:spcAft>
                <a:spcPts val="0"/>
              </a:spcAft>
              <a:buSzPts val="1800"/>
              <a:buChar char="●"/>
            </a:pPr>
            <a:r>
              <a:rPr lang="en"/>
              <a:t>Internal stylesheet</a:t>
            </a:r>
            <a:endParaRPr/>
          </a:p>
          <a:p>
            <a:pPr indent="-342900" lvl="0" marL="457200" rtl="0" algn="l">
              <a:spcBef>
                <a:spcPts val="0"/>
              </a:spcBef>
              <a:spcAft>
                <a:spcPts val="0"/>
              </a:spcAft>
              <a:buSzPts val="1800"/>
              <a:buChar char="●"/>
            </a:pPr>
            <a:r>
              <a:rPr lang="en"/>
              <a:t>Inline stylesheet</a:t>
            </a:r>
            <a:endParaRPr/>
          </a:p>
          <a:p>
            <a:pPr indent="0" lvl="0" marL="457200" rtl="0" algn="l">
              <a:spcBef>
                <a:spcPts val="1600"/>
              </a:spcBef>
              <a:spcAft>
                <a:spcPts val="1600"/>
              </a:spcAft>
              <a:buNone/>
            </a:pPr>
            <a:r>
              <a:t/>
            </a:r>
            <a:endParaRPr/>
          </a:p>
        </p:txBody>
      </p:sp>
      <p:sp>
        <p:nvSpPr>
          <p:cNvPr id="533" name="Google Shape;533;p7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4" name="Google Shape;534;p73"/>
          <p:cNvSpPr txBox="1"/>
          <p:nvPr/>
        </p:nvSpPr>
        <p:spPr>
          <a:xfrm>
            <a:off x="152225" y="75975"/>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CSS is Structured?</a:t>
            </a:r>
            <a:endParaRPr/>
          </a:p>
        </p:txBody>
      </p:sp>
      <p:sp>
        <p:nvSpPr>
          <p:cNvPr id="540" name="Google Shape;540;p74"/>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00"/>
              </a:buClr>
              <a:buSzPts val="1800"/>
              <a:buAutoNum type="arabicPeriod" startAt="2"/>
            </a:pPr>
            <a:r>
              <a:rPr lang="en">
                <a:solidFill>
                  <a:srgbClr val="FFFF00"/>
                </a:solidFill>
              </a:rPr>
              <a:t>Selectors</a:t>
            </a:r>
            <a:endParaRPr b="1" sz="1700">
              <a:solidFill>
                <a:srgbClr val="333333"/>
              </a:solidFill>
              <a:highlight>
                <a:srgbClr val="FFFFFF"/>
              </a:highlight>
              <a:latin typeface="Times New Roman"/>
              <a:ea typeface="Times New Roman"/>
              <a:cs typeface="Times New Roman"/>
              <a:sym typeface="Times New Roman"/>
            </a:endParaRPr>
          </a:p>
          <a:p>
            <a:pPr indent="-342900" lvl="1" marL="914400" rtl="0" algn="l">
              <a:spcBef>
                <a:spcPts val="0"/>
              </a:spcBef>
              <a:spcAft>
                <a:spcPts val="0"/>
              </a:spcAft>
              <a:buClr>
                <a:srgbClr val="FFFF00"/>
              </a:buClr>
              <a:buSzPts val="1800"/>
              <a:buAutoNum type="alphaLcPeriod"/>
            </a:pPr>
            <a:r>
              <a:rPr lang="en" sz="1800">
                <a:solidFill>
                  <a:srgbClr val="FFFF00"/>
                </a:solidFill>
              </a:rPr>
              <a:t>Universal Selector</a:t>
            </a:r>
            <a:r>
              <a:rPr lang="en" sz="1800"/>
              <a:t> [Example: * will match all the elements of the document.]</a:t>
            </a:r>
            <a:endParaRPr sz="1800"/>
          </a:p>
          <a:p>
            <a:pPr indent="-342900" lvl="1" marL="914400" rtl="0" algn="l">
              <a:spcBef>
                <a:spcPts val="0"/>
              </a:spcBef>
              <a:spcAft>
                <a:spcPts val="0"/>
              </a:spcAft>
              <a:buClr>
                <a:srgbClr val="FFFF00"/>
              </a:buClr>
              <a:buSzPts val="1800"/>
              <a:buAutoNum type="alphaLcPeriod"/>
            </a:pPr>
            <a:r>
              <a:rPr lang="en" sz="1800">
                <a:solidFill>
                  <a:srgbClr val="FFFF00"/>
                </a:solidFill>
              </a:rPr>
              <a:t>Type selector</a:t>
            </a:r>
            <a:endParaRPr sz="1800">
              <a:solidFill>
                <a:srgbClr val="FFFF00"/>
              </a:solidFill>
            </a:endParaRPr>
          </a:p>
          <a:p>
            <a:pPr indent="-342900" lvl="1" marL="914400" rtl="0" algn="l">
              <a:spcBef>
                <a:spcPts val="0"/>
              </a:spcBef>
              <a:spcAft>
                <a:spcPts val="0"/>
              </a:spcAft>
              <a:buClr>
                <a:srgbClr val="FFFF00"/>
              </a:buClr>
              <a:buSzPts val="1800"/>
              <a:buAutoNum type="alphaLcPeriod"/>
            </a:pPr>
            <a:r>
              <a:rPr lang="en" sz="1800">
                <a:solidFill>
                  <a:srgbClr val="FFFF00"/>
                </a:solidFill>
              </a:rPr>
              <a:t>Class selector</a:t>
            </a:r>
            <a:endParaRPr sz="1800">
              <a:solidFill>
                <a:srgbClr val="FFFF00"/>
              </a:solidFill>
            </a:endParaRPr>
          </a:p>
          <a:p>
            <a:pPr indent="-342900" lvl="1" marL="914400" rtl="0" algn="l">
              <a:spcBef>
                <a:spcPts val="0"/>
              </a:spcBef>
              <a:spcAft>
                <a:spcPts val="0"/>
              </a:spcAft>
              <a:buClr>
                <a:srgbClr val="FFFF00"/>
              </a:buClr>
              <a:buSzPts val="1800"/>
              <a:buAutoNum type="alphaLcPeriod"/>
            </a:pPr>
            <a:r>
              <a:rPr lang="en" sz="1800">
                <a:solidFill>
                  <a:srgbClr val="FFFF00"/>
                </a:solidFill>
              </a:rPr>
              <a:t>ID selector</a:t>
            </a:r>
            <a:endParaRPr sz="1800">
              <a:solidFill>
                <a:srgbClr val="FFFF00"/>
              </a:solidFill>
            </a:endParaRPr>
          </a:p>
          <a:p>
            <a:pPr indent="-342900" lvl="1" marL="914400" rtl="0" algn="l">
              <a:spcBef>
                <a:spcPts val="0"/>
              </a:spcBef>
              <a:spcAft>
                <a:spcPts val="0"/>
              </a:spcAft>
              <a:buClr>
                <a:srgbClr val="FFFF00"/>
              </a:buClr>
              <a:buSzPts val="1800"/>
              <a:buAutoNum type="alphaLcPeriod"/>
            </a:pPr>
            <a:r>
              <a:rPr lang="en" sz="1800">
                <a:solidFill>
                  <a:srgbClr val="FFFF00"/>
                </a:solidFill>
              </a:rPr>
              <a:t>Attribute selector</a:t>
            </a:r>
            <a:endParaRPr sz="1800">
              <a:solidFill>
                <a:srgbClr val="FFFF00"/>
              </a:solidFill>
            </a:endParaRPr>
          </a:p>
          <a:p>
            <a:pPr indent="-342900" lvl="1" marL="914400" rtl="0" algn="l">
              <a:spcBef>
                <a:spcPts val="0"/>
              </a:spcBef>
              <a:spcAft>
                <a:spcPts val="0"/>
              </a:spcAft>
              <a:buClr>
                <a:srgbClr val="FFFF00"/>
              </a:buClr>
              <a:buSzPts val="1800"/>
              <a:buAutoNum type="alphaLcPeriod"/>
            </a:pPr>
            <a:r>
              <a:rPr lang="en" sz="1800">
                <a:solidFill>
                  <a:srgbClr val="FFFF00"/>
                </a:solidFill>
              </a:rPr>
              <a:t>Grouping selectors</a:t>
            </a:r>
            <a:endParaRPr sz="1800">
              <a:solidFill>
                <a:srgbClr val="FFFF00"/>
              </a:solidFill>
            </a:endParaRPr>
          </a:p>
          <a:p>
            <a:pPr indent="-342900" lvl="2" marL="1371600" rtl="0" algn="l">
              <a:spcBef>
                <a:spcPts val="0"/>
              </a:spcBef>
              <a:spcAft>
                <a:spcPts val="0"/>
              </a:spcAft>
              <a:buClr>
                <a:srgbClr val="FFFF00"/>
              </a:buClr>
              <a:buSzPts val="1800"/>
              <a:buAutoNum type="romanLcPeriod"/>
            </a:pPr>
            <a:r>
              <a:rPr lang="en" sz="1800">
                <a:solidFill>
                  <a:srgbClr val="FFFF00"/>
                </a:solidFill>
              </a:rPr>
              <a:t>Selector list</a:t>
            </a:r>
            <a:endParaRPr sz="1800">
              <a:solidFill>
                <a:srgbClr val="FFFF00"/>
              </a:solidFill>
            </a:endParaRPr>
          </a:p>
          <a:p>
            <a:pPr indent="0" lvl="0" marL="457200" rtl="0" algn="l">
              <a:spcBef>
                <a:spcPts val="1600"/>
              </a:spcBef>
              <a:spcAft>
                <a:spcPts val="1600"/>
              </a:spcAft>
              <a:buNone/>
            </a:pPr>
            <a:r>
              <a:t/>
            </a:r>
            <a:endParaRPr>
              <a:solidFill>
                <a:srgbClr val="FFFF00"/>
              </a:solidFill>
            </a:endParaRPr>
          </a:p>
        </p:txBody>
      </p:sp>
      <p:sp>
        <p:nvSpPr>
          <p:cNvPr id="541" name="Google Shape;541;p7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2" name="Google Shape;542;p74"/>
          <p:cNvSpPr txBox="1"/>
          <p:nvPr/>
        </p:nvSpPr>
        <p:spPr>
          <a:xfrm>
            <a:off x="152225" y="75975"/>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CSS is Structured?</a:t>
            </a:r>
            <a:endParaRPr/>
          </a:p>
        </p:txBody>
      </p:sp>
      <p:sp>
        <p:nvSpPr>
          <p:cNvPr id="548" name="Google Shape;548;p75"/>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Clr>
                <a:srgbClr val="FFFF00"/>
              </a:buClr>
              <a:buSzPts val="1800"/>
              <a:buAutoNum type="alphaLcPeriod" startAt="8"/>
            </a:pPr>
            <a:r>
              <a:rPr lang="en">
                <a:solidFill>
                  <a:srgbClr val="FFFF00"/>
                </a:solidFill>
              </a:rPr>
              <a:t>Combinators</a:t>
            </a:r>
            <a:endParaRPr>
              <a:solidFill>
                <a:srgbClr val="FFFF00"/>
              </a:solidFill>
            </a:endParaRPr>
          </a:p>
          <a:p>
            <a:pPr indent="-317500" lvl="1" marL="1371600" rtl="0" algn="l">
              <a:spcBef>
                <a:spcPts val="0"/>
              </a:spcBef>
              <a:spcAft>
                <a:spcPts val="0"/>
              </a:spcAft>
              <a:buClr>
                <a:srgbClr val="FFFF00"/>
              </a:buClr>
              <a:buSzPts val="1400"/>
              <a:buAutoNum type="alphaLcPeriod"/>
            </a:pPr>
            <a:r>
              <a:rPr lang="en" sz="1800">
                <a:solidFill>
                  <a:srgbClr val="FFFF00"/>
                </a:solidFill>
              </a:rPr>
              <a:t>Child Combinator</a:t>
            </a:r>
            <a:endParaRPr sz="1800">
              <a:solidFill>
                <a:srgbClr val="FFFF00"/>
              </a:solidFill>
            </a:endParaRPr>
          </a:p>
          <a:p>
            <a:pPr indent="-342900" lvl="1" marL="1371600" rtl="0" algn="l">
              <a:spcBef>
                <a:spcPts val="0"/>
              </a:spcBef>
              <a:spcAft>
                <a:spcPts val="0"/>
              </a:spcAft>
              <a:buClr>
                <a:srgbClr val="FFFF00"/>
              </a:buClr>
              <a:buSzPts val="1800"/>
              <a:buAutoNum type="alphaLcPeriod"/>
            </a:pPr>
            <a:r>
              <a:rPr lang="en" sz="1800">
                <a:solidFill>
                  <a:srgbClr val="FFFF00"/>
                </a:solidFill>
              </a:rPr>
              <a:t>General sibling combinator</a:t>
            </a:r>
            <a:endParaRPr sz="1800">
              <a:solidFill>
                <a:srgbClr val="FFFF00"/>
              </a:solidFill>
            </a:endParaRPr>
          </a:p>
          <a:p>
            <a:pPr indent="-342900" lvl="1" marL="1371600" rtl="0" algn="l">
              <a:spcBef>
                <a:spcPts val="0"/>
              </a:spcBef>
              <a:spcAft>
                <a:spcPts val="0"/>
              </a:spcAft>
              <a:buClr>
                <a:srgbClr val="FFFF00"/>
              </a:buClr>
              <a:buSzPts val="1800"/>
              <a:buAutoNum type="alphaLcPeriod"/>
            </a:pPr>
            <a:r>
              <a:rPr lang="en" sz="1800">
                <a:solidFill>
                  <a:srgbClr val="FFFF00"/>
                </a:solidFill>
              </a:rPr>
              <a:t>Adjacent sibling combinator</a:t>
            </a:r>
            <a:endParaRPr sz="1800">
              <a:solidFill>
                <a:srgbClr val="FFFF00"/>
              </a:solidFill>
            </a:endParaRPr>
          </a:p>
          <a:p>
            <a:pPr indent="-342900" lvl="1" marL="1371600" rtl="0" algn="l">
              <a:spcBef>
                <a:spcPts val="0"/>
              </a:spcBef>
              <a:spcAft>
                <a:spcPts val="0"/>
              </a:spcAft>
              <a:buClr>
                <a:srgbClr val="FFFF00"/>
              </a:buClr>
              <a:buSzPts val="1800"/>
              <a:buAutoNum type="alphaLcPeriod"/>
            </a:pPr>
            <a:r>
              <a:rPr lang="en" sz="1800">
                <a:solidFill>
                  <a:srgbClr val="FFFF00"/>
                </a:solidFill>
              </a:rPr>
              <a:t>Column combinator</a:t>
            </a:r>
            <a:endParaRPr sz="1800">
              <a:solidFill>
                <a:srgbClr val="FFFF00"/>
              </a:solidFill>
            </a:endParaRPr>
          </a:p>
          <a:p>
            <a:pPr indent="-342900" lvl="0" marL="914400" rtl="0" algn="l">
              <a:spcBef>
                <a:spcPts val="0"/>
              </a:spcBef>
              <a:spcAft>
                <a:spcPts val="0"/>
              </a:spcAft>
              <a:buClr>
                <a:srgbClr val="FFFF00"/>
              </a:buClr>
              <a:buSzPts val="1800"/>
              <a:buAutoNum type="alphaLcPeriod" startAt="8"/>
            </a:pPr>
            <a:r>
              <a:rPr lang="en">
                <a:solidFill>
                  <a:srgbClr val="FFFF00"/>
                </a:solidFill>
              </a:rPr>
              <a:t>Pseudo </a:t>
            </a:r>
            <a:endParaRPr>
              <a:solidFill>
                <a:srgbClr val="FFFF00"/>
              </a:solidFill>
            </a:endParaRPr>
          </a:p>
          <a:p>
            <a:pPr indent="-342900" lvl="1" marL="1371600" rtl="0" algn="l">
              <a:spcBef>
                <a:spcPts val="0"/>
              </a:spcBef>
              <a:spcAft>
                <a:spcPts val="0"/>
              </a:spcAft>
              <a:buClr>
                <a:srgbClr val="FFFF00"/>
              </a:buClr>
              <a:buSzPts val="1800"/>
              <a:buAutoNum type="alphaLcPeriod"/>
            </a:pPr>
            <a:r>
              <a:rPr lang="en" sz="1800">
                <a:solidFill>
                  <a:srgbClr val="FFFF00"/>
                </a:solidFill>
              </a:rPr>
              <a:t>Pseudo classes</a:t>
            </a:r>
            <a:endParaRPr sz="1800">
              <a:solidFill>
                <a:srgbClr val="FFFF00"/>
              </a:solidFill>
            </a:endParaRPr>
          </a:p>
          <a:p>
            <a:pPr indent="-342900" lvl="1" marL="1371600" rtl="0" algn="l">
              <a:spcBef>
                <a:spcPts val="0"/>
              </a:spcBef>
              <a:spcAft>
                <a:spcPts val="0"/>
              </a:spcAft>
              <a:buClr>
                <a:srgbClr val="FFFF00"/>
              </a:buClr>
              <a:buSzPts val="1800"/>
              <a:buAutoNum type="alphaLcPeriod"/>
            </a:pPr>
            <a:r>
              <a:rPr lang="en" sz="1800">
                <a:solidFill>
                  <a:srgbClr val="FFFF00"/>
                </a:solidFill>
              </a:rPr>
              <a:t>Pseudo elements</a:t>
            </a:r>
            <a:endParaRPr sz="1800">
              <a:solidFill>
                <a:srgbClr val="FFFF00"/>
              </a:solidFill>
            </a:endParaRPr>
          </a:p>
          <a:p>
            <a:pPr indent="0" lvl="0" marL="0" rtl="0" algn="l">
              <a:spcBef>
                <a:spcPts val="1600"/>
              </a:spcBef>
              <a:spcAft>
                <a:spcPts val="1600"/>
              </a:spcAft>
              <a:buNone/>
            </a:pPr>
            <a:r>
              <a:rPr lang="en">
                <a:solidFill>
                  <a:srgbClr val="FFFF00"/>
                </a:solidFill>
              </a:rPr>
              <a:t>Refer to css selector at : </a:t>
            </a:r>
            <a:r>
              <a:rPr lang="en" u="sng">
                <a:solidFill>
                  <a:schemeClr val="hlink"/>
                </a:solidFill>
                <a:latin typeface="Arial"/>
                <a:ea typeface="Arial"/>
                <a:cs typeface="Arial"/>
                <a:sym typeface="Arial"/>
                <a:hlinkClick r:id="rId3"/>
              </a:rPr>
              <a:t>https://github.com/engwsalama/webdev_html_css</a:t>
            </a:r>
            <a:r>
              <a:rPr lang="en">
                <a:solidFill>
                  <a:srgbClr val="FFFF00"/>
                </a:solidFill>
              </a:rPr>
              <a:t> </a:t>
            </a:r>
            <a:endParaRPr>
              <a:solidFill>
                <a:srgbClr val="FFFF00"/>
              </a:solidFill>
            </a:endParaRPr>
          </a:p>
        </p:txBody>
      </p:sp>
      <p:sp>
        <p:nvSpPr>
          <p:cNvPr id="549" name="Google Shape;549;p7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0" name="Google Shape;550;p75"/>
          <p:cNvSpPr txBox="1"/>
          <p:nvPr/>
        </p:nvSpPr>
        <p:spPr>
          <a:xfrm>
            <a:off x="152225" y="75975"/>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CSS is Structured?</a:t>
            </a:r>
            <a:endParaRPr/>
          </a:p>
          <a:p>
            <a:pPr indent="0" lvl="0" marL="0" rtl="0" algn="l">
              <a:spcBef>
                <a:spcPts val="0"/>
              </a:spcBef>
              <a:spcAft>
                <a:spcPts val="0"/>
              </a:spcAft>
              <a:buNone/>
            </a:pPr>
            <a:r>
              <a:t/>
            </a:r>
            <a:endParaRPr/>
          </a:p>
        </p:txBody>
      </p:sp>
      <p:sp>
        <p:nvSpPr>
          <p:cNvPr id="556" name="Google Shape;556;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00"/>
              </a:buClr>
              <a:buSzPts val="1800"/>
              <a:buAutoNum type="arabicPeriod" startAt="3"/>
            </a:pPr>
            <a:r>
              <a:rPr lang="en">
                <a:solidFill>
                  <a:srgbClr val="FFFF00"/>
                </a:solidFill>
              </a:rPr>
              <a:t>Specificity &amp; Cascade </a:t>
            </a:r>
            <a:endParaRPr>
              <a:solidFill>
                <a:srgbClr val="FFFF00"/>
              </a:solidFill>
            </a:endParaRPr>
          </a:p>
          <a:p>
            <a:pPr indent="-342900" lvl="0" marL="457200" rtl="0" algn="l">
              <a:spcBef>
                <a:spcPts val="0"/>
              </a:spcBef>
              <a:spcAft>
                <a:spcPts val="0"/>
              </a:spcAft>
              <a:buClr>
                <a:srgbClr val="FFFF00"/>
              </a:buClr>
              <a:buSzPts val="1800"/>
              <a:buAutoNum type="arabicPeriod" startAt="3"/>
            </a:pPr>
            <a:r>
              <a:rPr lang="en">
                <a:solidFill>
                  <a:srgbClr val="FFFF00"/>
                </a:solidFill>
              </a:rPr>
              <a:t>Properties &amp; Values</a:t>
            </a:r>
            <a:endParaRPr>
              <a:solidFill>
                <a:srgbClr val="FFFF00"/>
              </a:solidFill>
            </a:endParaRPr>
          </a:p>
          <a:p>
            <a:pPr indent="-342900" lvl="0" marL="457200" rtl="0" algn="l">
              <a:spcBef>
                <a:spcPts val="0"/>
              </a:spcBef>
              <a:spcAft>
                <a:spcPts val="0"/>
              </a:spcAft>
              <a:buClr>
                <a:srgbClr val="FFFF00"/>
              </a:buClr>
              <a:buSzPts val="1800"/>
              <a:buAutoNum type="arabicPeriod" startAt="3"/>
            </a:pPr>
            <a:r>
              <a:rPr lang="en">
                <a:solidFill>
                  <a:srgbClr val="FFFF00"/>
                </a:solidFill>
              </a:rPr>
              <a:t>Functions</a:t>
            </a:r>
            <a:endParaRPr>
              <a:solidFill>
                <a:srgbClr val="FFFF00"/>
              </a:solidFill>
            </a:endParaRPr>
          </a:p>
          <a:p>
            <a:pPr indent="-342900" lvl="0" marL="457200" rtl="0" algn="l">
              <a:spcBef>
                <a:spcPts val="0"/>
              </a:spcBef>
              <a:spcAft>
                <a:spcPts val="0"/>
              </a:spcAft>
              <a:buClr>
                <a:srgbClr val="FFFF00"/>
              </a:buClr>
              <a:buSzPts val="1800"/>
              <a:buAutoNum type="arabicPeriod" startAt="3"/>
            </a:pPr>
            <a:r>
              <a:rPr lang="en">
                <a:solidFill>
                  <a:srgbClr val="FFFF00"/>
                </a:solidFill>
              </a:rPr>
              <a:t>@rules…[@import]</a:t>
            </a:r>
            <a:endParaRPr>
              <a:solidFill>
                <a:srgbClr val="FFFF00"/>
              </a:solidFill>
            </a:endParaRPr>
          </a:p>
          <a:p>
            <a:pPr indent="-342900" lvl="0" marL="457200" rtl="0" algn="l">
              <a:spcBef>
                <a:spcPts val="0"/>
              </a:spcBef>
              <a:spcAft>
                <a:spcPts val="0"/>
              </a:spcAft>
              <a:buClr>
                <a:srgbClr val="FFFF00"/>
              </a:buClr>
              <a:buSzPts val="1800"/>
              <a:buAutoNum type="arabicPeriod" startAt="3"/>
            </a:pPr>
            <a:r>
              <a:rPr lang="en">
                <a:solidFill>
                  <a:srgbClr val="FFFF00"/>
                </a:solidFill>
              </a:rPr>
              <a:t>Shorthands</a:t>
            </a:r>
            <a:endParaRPr>
              <a:solidFill>
                <a:srgbClr val="FFFF00"/>
              </a:solidFill>
            </a:endParaRPr>
          </a:p>
          <a:p>
            <a:pPr indent="-342900" lvl="0" marL="457200" rtl="0" algn="l">
              <a:spcBef>
                <a:spcPts val="0"/>
              </a:spcBef>
              <a:spcAft>
                <a:spcPts val="0"/>
              </a:spcAft>
              <a:buClr>
                <a:srgbClr val="FFFF00"/>
              </a:buClr>
              <a:buSzPts val="1800"/>
              <a:buAutoNum type="arabicPeriod" startAt="3"/>
            </a:pPr>
            <a:r>
              <a:rPr lang="en">
                <a:solidFill>
                  <a:srgbClr val="FFFF00"/>
                </a:solidFill>
              </a:rPr>
              <a:t>Comments /* */</a:t>
            </a:r>
            <a:endParaRPr>
              <a:solidFill>
                <a:srgbClr val="FFFF00"/>
              </a:solidFill>
            </a:endParaRPr>
          </a:p>
        </p:txBody>
      </p:sp>
      <p:sp>
        <p:nvSpPr>
          <p:cNvPr id="557" name="Google Shape;557;p7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8" name="Google Shape;558;p76"/>
          <p:cNvSpPr txBox="1"/>
          <p:nvPr/>
        </p:nvSpPr>
        <p:spPr>
          <a:xfrm>
            <a:off x="152225" y="75975"/>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77"/>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Responsive Design</a:t>
            </a:r>
            <a:endParaRPr/>
          </a:p>
        </p:txBody>
      </p:sp>
      <p:sp>
        <p:nvSpPr>
          <p:cNvPr id="564" name="Google Shape;564;p77"/>
          <p:cNvSpPr txBox="1"/>
          <p:nvPr>
            <p:ph idx="1" type="subTitle"/>
          </p:nvPr>
        </p:nvSpPr>
        <p:spPr>
          <a:xfrm>
            <a:off x="671250" y="3174874"/>
            <a:ext cx="7801500" cy="1412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00"/>
              </a:buClr>
              <a:buSzPts val="2100"/>
              <a:buChar char="●"/>
            </a:pPr>
            <a:r>
              <a:rPr lang="en">
                <a:solidFill>
                  <a:srgbClr val="FFFF00"/>
                </a:solidFill>
              </a:rPr>
              <a:t>Viewport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Media Queries</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Flexbox</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Grids</a:t>
            </a:r>
            <a:endParaRPr>
              <a:solidFill>
                <a:srgbClr val="FFFF00"/>
              </a:solidFill>
            </a:endParaRPr>
          </a:p>
        </p:txBody>
      </p:sp>
      <p:sp>
        <p:nvSpPr>
          <p:cNvPr id="565" name="Google Shape;565;p77"/>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
        <p:nvSpPr>
          <p:cNvPr id="566" name="Google Shape;566;p7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78"/>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Print - media query</a:t>
            </a:r>
            <a:endParaRPr/>
          </a:p>
        </p:txBody>
      </p:sp>
      <p:sp>
        <p:nvSpPr>
          <p:cNvPr id="572" name="Google Shape;572;p78"/>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
        <p:nvSpPr>
          <p:cNvPr id="573" name="Google Shape;573;p7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79"/>
          <p:cNvSpPr txBox="1"/>
          <p:nvPr>
            <p:ph type="ctrTitle"/>
          </p:nvPr>
        </p:nvSpPr>
        <p:spPr>
          <a:xfrm>
            <a:off x="671258" y="6296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Flexbox</a:t>
            </a:r>
            <a:endParaRPr/>
          </a:p>
        </p:txBody>
      </p:sp>
      <p:sp>
        <p:nvSpPr>
          <p:cNvPr id="579" name="Google Shape;579;p79"/>
          <p:cNvSpPr txBox="1"/>
          <p:nvPr>
            <p:ph idx="1" type="subTitle"/>
          </p:nvPr>
        </p:nvSpPr>
        <p:spPr>
          <a:xfrm>
            <a:off x="199500" y="2823475"/>
            <a:ext cx="8779800" cy="2119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00"/>
              </a:buClr>
              <a:buSzPts val="2100"/>
              <a:buChar char="●"/>
            </a:pPr>
            <a:r>
              <a:rPr lang="en">
                <a:solidFill>
                  <a:srgbClr val="FFFF00"/>
                </a:solidFill>
              </a:rPr>
              <a:t>F</a:t>
            </a:r>
            <a:r>
              <a:rPr lang="en">
                <a:solidFill>
                  <a:srgbClr val="FFFF00"/>
                </a:solidFill>
              </a:rPr>
              <a:t>lexbox is one dimensional that deals with layout in one dimension at a time — either as a row or as a column.</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The flex-wrap property specifies whether the flexible items should wrap or not.</a:t>
            </a:r>
            <a:endParaRPr>
              <a:solidFill>
                <a:srgbClr val="FFFF00"/>
              </a:solidFill>
            </a:endParaRPr>
          </a:p>
          <a:p>
            <a:pPr indent="-361950" lvl="0" marL="457200" rtl="0" algn="l">
              <a:spcBef>
                <a:spcPts val="0"/>
              </a:spcBef>
              <a:spcAft>
                <a:spcPts val="0"/>
              </a:spcAft>
              <a:buClr>
                <a:srgbClr val="FFFF00"/>
              </a:buClr>
              <a:buSzPts val="2100"/>
              <a:buChar char="●"/>
            </a:pPr>
            <a:r>
              <a:rPr lang="en">
                <a:solidFill>
                  <a:srgbClr val="FFFF00"/>
                </a:solidFill>
              </a:rPr>
              <a:t>If the elements are not flexible items, the flex-wrap property has no effect.</a:t>
            </a:r>
            <a:endParaRPr>
              <a:solidFill>
                <a:srgbClr val="FFFF00"/>
              </a:solidFill>
            </a:endParaRPr>
          </a:p>
        </p:txBody>
      </p:sp>
      <p:sp>
        <p:nvSpPr>
          <p:cNvPr id="580" name="Google Shape;580;p79"/>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
        <p:nvSpPr>
          <p:cNvPr id="581" name="Google Shape;581;p7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80"/>
          <p:cNvSpPr txBox="1"/>
          <p:nvPr>
            <p:ph type="ctrTitle"/>
          </p:nvPr>
        </p:nvSpPr>
        <p:spPr>
          <a:xfrm>
            <a:off x="671258" y="6296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Grid</a:t>
            </a:r>
            <a:endParaRPr/>
          </a:p>
        </p:txBody>
      </p:sp>
      <p:sp>
        <p:nvSpPr>
          <p:cNvPr id="587" name="Google Shape;587;p80"/>
          <p:cNvSpPr txBox="1"/>
          <p:nvPr>
            <p:ph idx="1" type="subTitle"/>
          </p:nvPr>
        </p:nvSpPr>
        <p:spPr>
          <a:xfrm>
            <a:off x="199500" y="2823475"/>
            <a:ext cx="8779800" cy="211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00"/>
              </a:buClr>
              <a:buSzPts val="1800"/>
              <a:buChar char="●"/>
            </a:pPr>
            <a:r>
              <a:rPr lang="en" sz="1800">
                <a:solidFill>
                  <a:srgbClr val="FFFF00"/>
                </a:solidFill>
              </a:rPr>
              <a:t>The CSS Grid Layout Module offers a grid-based layout system, with rows and columns, making it easier to design web pages without having to use floats and positioning.</a:t>
            </a:r>
            <a:endParaRPr sz="1800">
              <a:solidFill>
                <a:srgbClr val="FFFF00"/>
              </a:solidFill>
            </a:endParaRPr>
          </a:p>
          <a:p>
            <a:pPr indent="-342900" lvl="0" marL="457200" rtl="0" algn="l">
              <a:spcBef>
                <a:spcPts val="0"/>
              </a:spcBef>
              <a:spcAft>
                <a:spcPts val="0"/>
              </a:spcAft>
              <a:buClr>
                <a:srgbClr val="FFFF00"/>
              </a:buClr>
              <a:buSzPts val="1800"/>
              <a:buChar char="●"/>
            </a:pPr>
            <a:r>
              <a:rPr lang="en" sz="1800">
                <a:solidFill>
                  <a:srgbClr val="FFFF00"/>
                </a:solidFill>
              </a:rPr>
              <a:t>A grid layout consists of a parent element, with one or more child elements.</a:t>
            </a:r>
            <a:endParaRPr sz="1800">
              <a:solidFill>
                <a:srgbClr val="FFFF00"/>
              </a:solidFill>
            </a:endParaRPr>
          </a:p>
          <a:p>
            <a:pPr indent="-342900" lvl="0" marL="457200" rtl="0" algn="l">
              <a:spcBef>
                <a:spcPts val="0"/>
              </a:spcBef>
              <a:spcAft>
                <a:spcPts val="0"/>
              </a:spcAft>
              <a:buClr>
                <a:srgbClr val="FFFF00"/>
              </a:buClr>
              <a:buSzPts val="1800"/>
              <a:buChar char="●"/>
            </a:pPr>
            <a:r>
              <a:rPr lang="en" sz="1800">
                <a:solidFill>
                  <a:srgbClr val="FFFF00"/>
                </a:solidFill>
              </a:rPr>
              <a:t>Display Property should be grid or inline-grid</a:t>
            </a:r>
            <a:endParaRPr sz="1800">
              <a:solidFill>
                <a:srgbClr val="FFFF00"/>
              </a:solidFill>
            </a:endParaRPr>
          </a:p>
        </p:txBody>
      </p:sp>
      <p:sp>
        <p:nvSpPr>
          <p:cNvPr id="588" name="Google Shape;588;p80"/>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
        <p:nvSpPr>
          <p:cNvPr id="589" name="Google Shape;589;p8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81"/>
          <p:cNvSpPr txBox="1"/>
          <p:nvPr>
            <p:ph type="ctrTitle"/>
          </p:nvPr>
        </p:nvSpPr>
        <p:spPr>
          <a:xfrm>
            <a:off x="671258" y="6296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Variables</a:t>
            </a:r>
            <a:endParaRPr/>
          </a:p>
        </p:txBody>
      </p:sp>
      <p:sp>
        <p:nvSpPr>
          <p:cNvPr id="595" name="Google Shape;595;p81"/>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
        <p:nvSpPr>
          <p:cNvPr id="596" name="Google Shape;596;p8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9050" y="990800"/>
            <a:ext cx="8930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Table</a:t>
            </a:r>
            <a:endParaRPr b="1">
              <a:latin typeface="Raleway"/>
              <a:ea typeface="Raleway"/>
              <a:cs typeface="Raleway"/>
              <a:sym typeface="Raleway"/>
            </a:endParaRPr>
          </a:p>
        </p:txBody>
      </p:sp>
      <p:sp>
        <p:nvSpPr>
          <p:cNvPr id="103" name="Google Shape;103;p19"/>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104" name="Google Shape;104;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82"/>
          <p:cNvSpPr txBox="1"/>
          <p:nvPr>
            <p:ph type="ctrTitle"/>
          </p:nvPr>
        </p:nvSpPr>
        <p:spPr>
          <a:xfrm>
            <a:off x="671258" y="6296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Sass</a:t>
            </a:r>
            <a:endParaRPr/>
          </a:p>
          <a:p>
            <a:pPr indent="0" lvl="0" marL="0" rtl="0" algn="ctr">
              <a:spcBef>
                <a:spcPts val="0"/>
              </a:spcBef>
              <a:spcAft>
                <a:spcPts val="0"/>
              </a:spcAft>
              <a:buNone/>
            </a:pPr>
            <a:r>
              <a:rPr lang="en" sz="2400"/>
              <a:t>Syntactically Awesome Style Sheets</a:t>
            </a:r>
            <a:endParaRPr sz="2400"/>
          </a:p>
        </p:txBody>
      </p:sp>
      <p:sp>
        <p:nvSpPr>
          <p:cNvPr id="602" name="Google Shape;602;p82"/>
          <p:cNvSpPr txBox="1"/>
          <p:nvPr>
            <p:ph idx="1" type="subTitle"/>
          </p:nvPr>
        </p:nvSpPr>
        <p:spPr>
          <a:xfrm>
            <a:off x="424425" y="2843025"/>
            <a:ext cx="8779800" cy="2119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00"/>
              </a:buClr>
              <a:buSzPts val="1800"/>
              <a:buChar char="●"/>
            </a:pPr>
            <a:r>
              <a:rPr lang="en" sz="1800">
                <a:solidFill>
                  <a:srgbClr val="FFFF00"/>
                </a:solidFill>
              </a:rPr>
              <a:t>Sass is a CSS preprocessor, which adds special features such as variables, nested rules and mixins (sometimes referred to as syntactic sugar) into regular CSS. The aim is to make the coding process simpler and more efficient. Let's explore in more detail. </a:t>
            </a:r>
            <a:endParaRPr sz="1800">
              <a:solidFill>
                <a:srgbClr val="FFFF00"/>
              </a:solidFill>
            </a:endParaRPr>
          </a:p>
          <a:p>
            <a:pPr indent="0" lvl="0" marL="457200" rtl="0" algn="l">
              <a:lnSpc>
                <a:spcPct val="150000"/>
              </a:lnSpc>
              <a:spcBef>
                <a:spcPts val="0"/>
              </a:spcBef>
              <a:spcAft>
                <a:spcPts val="0"/>
              </a:spcAft>
              <a:buNone/>
            </a:pPr>
            <a:r>
              <a:t/>
            </a:r>
            <a:endParaRPr sz="1800">
              <a:solidFill>
                <a:srgbClr val="FFFF00"/>
              </a:solidFill>
            </a:endParaRPr>
          </a:p>
          <a:p>
            <a:pPr indent="-342900" lvl="0" marL="457200" rtl="0" algn="l">
              <a:lnSpc>
                <a:spcPct val="150000"/>
              </a:lnSpc>
              <a:spcBef>
                <a:spcPts val="0"/>
              </a:spcBef>
              <a:spcAft>
                <a:spcPts val="0"/>
              </a:spcAft>
              <a:buClr>
                <a:srgbClr val="FFFF00"/>
              </a:buClr>
              <a:buSzPts val="1800"/>
              <a:buChar char="●"/>
            </a:pPr>
            <a:r>
              <a:rPr lang="en" sz="1800" u="sng">
                <a:solidFill>
                  <a:schemeClr val="hlink"/>
                </a:solidFill>
                <a:latin typeface="Arial"/>
                <a:ea typeface="Arial"/>
                <a:cs typeface="Arial"/>
                <a:sym typeface="Arial"/>
                <a:hlinkClick r:id="rId3"/>
              </a:rPr>
              <a:t>https://sass-lang.com/documentation</a:t>
            </a:r>
            <a:endParaRPr sz="1800">
              <a:solidFill>
                <a:srgbClr val="FFFF00"/>
              </a:solidFill>
            </a:endParaRPr>
          </a:p>
          <a:p>
            <a:pPr indent="-342900" lvl="0" marL="457200" rtl="0" algn="l">
              <a:lnSpc>
                <a:spcPct val="150000"/>
              </a:lnSpc>
              <a:spcBef>
                <a:spcPts val="0"/>
              </a:spcBef>
              <a:spcAft>
                <a:spcPts val="0"/>
              </a:spcAft>
              <a:buClr>
                <a:srgbClr val="FFFF00"/>
              </a:buClr>
              <a:buSzPts val="1800"/>
              <a:buChar char="●"/>
            </a:pPr>
            <a:r>
              <a:rPr lang="en" sz="1800">
                <a:solidFill>
                  <a:srgbClr val="FFFF00"/>
                </a:solidFill>
              </a:rPr>
              <a:t>Browser</a:t>
            </a:r>
            <a:r>
              <a:rPr lang="en" sz="1800">
                <a:solidFill>
                  <a:srgbClr val="FFFF00"/>
                </a:solidFill>
              </a:rPr>
              <a:t> could not read sass file , so will need to convert it to css </a:t>
            </a:r>
            <a:endParaRPr sz="1800">
              <a:solidFill>
                <a:srgbClr val="FFFF00"/>
              </a:solidFill>
            </a:endParaRPr>
          </a:p>
        </p:txBody>
      </p:sp>
      <p:sp>
        <p:nvSpPr>
          <p:cNvPr id="603" name="Google Shape;603;p82"/>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
        <p:nvSpPr>
          <p:cNvPr id="604" name="Google Shape;604;p8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83"/>
          <p:cNvSpPr txBox="1"/>
          <p:nvPr>
            <p:ph type="ctrTitle"/>
          </p:nvPr>
        </p:nvSpPr>
        <p:spPr>
          <a:xfrm>
            <a:off x="671258" y="6296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Sass</a:t>
            </a:r>
            <a:endParaRPr/>
          </a:p>
          <a:p>
            <a:pPr indent="0" lvl="0" marL="0" rtl="0" algn="ctr">
              <a:spcBef>
                <a:spcPts val="0"/>
              </a:spcBef>
              <a:spcAft>
                <a:spcPts val="0"/>
              </a:spcAft>
              <a:buNone/>
            </a:pPr>
            <a:r>
              <a:rPr lang="en" sz="2400"/>
              <a:t>Syntactically Awesome Style Sheets</a:t>
            </a:r>
            <a:endParaRPr sz="2400"/>
          </a:p>
        </p:txBody>
      </p:sp>
      <p:sp>
        <p:nvSpPr>
          <p:cNvPr id="610" name="Google Shape;610;p83"/>
          <p:cNvSpPr txBox="1"/>
          <p:nvPr>
            <p:ph idx="1" type="subTitle"/>
          </p:nvPr>
        </p:nvSpPr>
        <p:spPr>
          <a:xfrm>
            <a:off x="424425" y="2491650"/>
            <a:ext cx="8779800" cy="2119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00"/>
              </a:buClr>
              <a:buSzPts val="1800"/>
              <a:buChar char="●"/>
            </a:pPr>
            <a:r>
              <a:rPr lang="en" sz="1800">
                <a:solidFill>
                  <a:srgbClr val="FFFF00"/>
                </a:solidFill>
              </a:rPr>
              <a:t>To install sass </a:t>
            </a:r>
            <a:r>
              <a:rPr lang="en" sz="1800">
                <a:solidFill>
                  <a:srgbClr val="FFFF00"/>
                </a:solidFill>
              </a:rPr>
              <a:t>compiler in Linux</a:t>
            </a:r>
            <a:r>
              <a:rPr lang="en" sz="1800">
                <a:solidFill>
                  <a:srgbClr val="FFFF00"/>
                </a:solidFill>
              </a:rPr>
              <a:t>:</a:t>
            </a:r>
            <a:endParaRPr sz="1800">
              <a:solidFill>
                <a:srgbClr val="FFFF00"/>
              </a:solidFill>
            </a:endParaRPr>
          </a:p>
          <a:p>
            <a:pPr indent="-342900" lvl="1" marL="914400" rtl="0" algn="l">
              <a:lnSpc>
                <a:spcPct val="150000"/>
              </a:lnSpc>
              <a:spcBef>
                <a:spcPts val="0"/>
              </a:spcBef>
              <a:spcAft>
                <a:spcPts val="0"/>
              </a:spcAft>
              <a:buClr>
                <a:srgbClr val="FFFF00"/>
              </a:buClr>
              <a:buSzPts val="1800"/>
              <a:buFont typeface="Roboto"/>
              <a:buChar char="○"/>
            </a:pPr>
            <a:r>
              <a:rPr b="1" i="1" lang="en" sz="1800">
                <a:solidFill>
                  <a:srgbClr val="FFFF00"/>
                </a:solidFill>
                <a:latin typeface="Roboto"/>
                <a:ea typeface="Roboto"/>
                <a:cs typeface="Roboto"/>
                <a:sym typeface="Roboto"/>
              </a:rPr>
              <a:t>sudo npm install -g sass</a:t>
            </a:r>
            <a:endParaRPr b="1" i="1" sz="1800">
              <a:solidFill>
                <a:srgbClr val="FFFF00"/>
              </a:solidFill>
              <a:latin typeface="Roboto"/>
              <a:ea typeface="Roboto"/>
              <a:cs typeface="Roboto"/>
              <a:sym typeface="Roboto"/>
            </a:endParaRPr>
          </a:p>
          <a:p>
            <a:pPr indent="-342900" lvl="0" marL="457200" rtl="0" algn="l">
              <a:lnSpc>
                <a:spcPct val="150000"/>
              </a:lnSpc>
              <a:spcBef>
                <a:spcPts val="0"/>
              </a:spcBef>
              <a:spcAft>
                <a:spcPts val="0"/>
              </a:spcAft>
              <a:buClr>
                <a:srgbClr val="FFFF00"/>
              </a:buClr>
              <a:buSzPts val="1800"/>
              <a:buChar char="●"/>
            </a:pPr>
            <a:r>
              <a:rPr lang="en" sz="1800">
                <a:solidFill>
                  <a:srgbClr val="FFFF00"/>
                </a:solidFill>
              </a:rPr>
              <a:t>To convert Sass file into CSS file :</a:t>
            </a:r>
            <a:endParaRPr sz="1800">
              <a:solidFill>
                <a:srgbClr val="FFFF00"/>
              </a:solidFill>
            </a:endParaRPr>
          </a:p>
          <a:p>
            <a:pPr indent="-342900" lvl="1" marL="914400" rtl="0" algn="l">
              <a:lnSpc>
                <a:spcPct val="150000"/>
              </a:lnSpc>
              <a:spcBef>
                <a:spcPts val="0"/>
              </a:spcBef>
              <a:spcAft>
                <a:spcPts val="0"/>
              </a:spcAft>
              <a:buClr>
                <a:srgbClr val="FFFF00"/>
              </a:buClr>
              <a:buSzPts val="1800"/>
              <a:buFont typeface="Roboto"/>
              <a:buChar char="○"/>
            </a:pPr>
            <a:r>
              <a:rPr b="1" i="1" lang="en" sz="1800">
                <a:solidFill>
                  <a:srgbClr val="FFFF00"/>
                </a:solidFill>
                <a:latin typeface="Roboto"/>
                <a:ea typeface="Roboto"/>
                <a:cs typeface="Roboto"/>
                <a:sym typeface="Roboto"/>
              </a:rPr>
              <a:t>sass cssFile sassFile</a:t>
            </a:r>
            <a:endParaRPr b="1" sz="1800">
              <a:solidFill>
                <a:srgbClr val="FFFF00"/>
              </a:solidFill>
              <a:latin typeface="Roboto"/>
              <a:ea typeface="Roboto"/>
              <a:cs typeface="Roboto"/>
              <a:sym typeface="Roboto"/>
            </a:endParaRPr>
          </a:p>
          <a:p>
            <a:pPr indent="-342900" lvl="0" marL="457200" rtl="0" algn="l">
              <a:lnSpc>
                <a:spcPct val="150000"/>
              </a:lnSpc>
              <a:spcBef>
                <a:spcPts val="0"/>
              </a:spcBef>
              <a:spcAft>
                <a:spcPts val="0"/>
              </a:spcAft>
              <a:buClr>
                <a:srgbClr val="FFFF00"/>
              </a:buClr>
              <a:buSzPts val="1800"/>
              <a:buChar char="●"/>
            </a:pPr>
            <a:r>
              <a:rPr lang="en" sz="1800">
                <a:solidFill>
                  <a:srgbClr val="FFFF00"/>
                </a:solidFill>
              </a:rPr>
              <a:t>To make Sass watch any changes and </a:t>
            </a:r>
            <a:r>
              <a:rPr lang="en" sz="1800">
                <a:solidFill>
                  <a:srgbClr val="FFFF00"/>
                </a:solidFill>
              </a:rPr>
              <a:t>compiled</a:t>
            </a:r>
            <a:r>
              <a:rPr lang="en" sz="1800">
                <a:solidFill>
                  <a:srgbClr val="FFFF00"/>
                </a:solidFill>
              </a:rPr>
              <a:t> automatically to css file , you can use</a:t>
            </a:r>
            <a:endParaRPr sz="1800">
              <a:solidFill>
                <a:srgbClr val="FFFF00"/>
              </a:solidFill>
            </a:endParaRPr>
          </a:p>
          <a:p>
            <a:pPr indent="-342900" lvl="0" marL="457200" rtl="0" algn="l">
              <a:lnSpc>
                <a:spcPct val="150000"/>
              </a:lnSpc>
              <a:spcBef>
                <a:spcPts val="0"/>
              </a:spcBef>
              <a:spcAft>
                <a:spcPts val="0"/>
              </a:spcAft>
              <a:buClr>
                <a:srgbClr val="FFFF00"/>
              </a:buClr>
              <a:buSzPts val="1800"/>
              <a:buFont typeface="Roboto"/>
              <a:buChar char="●"/>
            </a:pPr>
            <a:r>
              <a:rPr b="1" i="1" lang="en" sz="1800">
                <a:solidFill>
                  <a:srgbClr val="FFFF00"/>
                </a:solidFill>
                <a:latin typeface="Roboto"/>
                <a:ea typeface="Roboto"/>
                <a:cs typeface="Roboto"/>
                <a:sym typeface="Roboto"/>
              </a:rPr>
              <a:t> sass --watch sassFile.scss:cssFile.css</a:t>
            </a:r>
            <a:endParaRPr b="1" i="1" sz="1800">
              <a:solidFill>
                <a:srgbClr val="FFFF00"/>
              </a:solidFill>
              <a:latin typeface="Roboto"/>
              <a:ea typeface="Roboto"/>
              <a:cs typeface="Roboto"/>
              <a:sym typeface="Roboto"/>
            </a:endParaRPr>
          </a:p>
        </p:txBody>
      </p:sp>
      <p:sp>
        <p:nvSpPr>
          <p:cNvPr id="611" name="Google Shape;611;p83"/>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
        <p:nvSpPr>
          <p:cNvPr id="612" name="Google Shape;612;p8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84"/>
          <p:cNvSpPr txBox="1"/>
          <p:nvPr>
            <p:ph type="ctrTitle"/>
          </p:nvPr>
        </p:nvSpPr>
        <p:spPr>
          <a:xfrm>
            <a:off x="671258" y="6296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Nesting In Sass</a:t>
            </a:r>
            <a:endParaRPr/>
          </a:p>
        </p:txBody>
      </p:sp>
      <p:sp>
        <p:nvSpPr>
          <p:cNvPr id="618" name="Google Shape;618;p84"/>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
        <p:nvSpPr>
          <p:cNvPr id="619" name="Google Shape;619;p8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References</a:t>
            </a:r>
            <a:endParaRPr/>
          </a:p>
        </p:txBody>
      </p:sp>
      <p:sp>
        <p:nvSpPr>
          <p:cNvPr id="625" name="Google Shape;625;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u="sng">
                <a:solidFill>
                  <a:schemeClr val="hlink"/>
                </a:solidFill>
                <a:latin typeface="Arial"/>
                <a:ea typeface="Arial"/>
                <a:cs typeface="Arial"/>
                <a:sym typeface="Arial"/>
                <a:hlinkClick r:id="rId3"/>
              </a:rPr>
              <a:t>https://developer.mozilla.org/en-US/docs/Web/HTML</a:t>
            </a:r>
            <a:endParaRPr/>
          </a:p>
          <a:p>
            <a:pPr indent="-342900" lvl="0" marL="457200" rtl="0" algn="l">
              <a:lnSpc>
                <a:spcPct val="200000"/>
              </a:lnSpc>
              <a:spcBef>
                <a:spcPts val="0"/>
              </a:spcBef>
              <a:spcAft>
                <a:spcPts val="0"/>
              </a:spcAft>
              <a:buSzPts val="1800"/>
              <a:buChar char="●"/>
            </a:pPr>
            <a:r>
              <a:rPr lang="en" u="sng">
                <a:solidFill>
                  <a:schemeClr val="hlink"/>
                </a:solidFill>
                <a:latin typeface="Arial"/>
                <a:ea typeface="Arial"/>
                <a:cs typeface="Arial"/>
                <a:sym typeface="Arial"/>
                <a:hlinkClick r:id="rId4"/>
              </a:rPr>
              <a:t>https://www.w3schools.com/html/default.asp</a:t>
            </a:r>
            <a:endParaRPr/>
          </a:p>
          <a:p>
            <a:pPr indent="-342900" lvl="0" marL="457200" rtl="0" algn="l">
              <a:lnSpc>
                <a:spcPct val="200000"/>
              </a:lnSpc>
              <a:spcBef>
                <a:spcPts val="0"/>
              </a:spcBef>
              <a:spcAft>
                <a:spcPts val="0"/>
              </a:spcAft>
              <a:buSzPts val="1800"/>
              <a:buChar char="●"/>
            </a:pPr>
            <a:r>
              <a:rPr lang="en" u="sng">
                <a:solidFill>
                  <a:schemeClr val="hlink"/>
                </a:solidFill>
                <a:latin typeface="Arial"/>
                <a:ea typeface="Arial"/>
                <a:cs typeface="Arial"/>
                <a:sym typeface="Arial"/>
                <a:hlinkClick r:id="rId5"/>
              </a:rPr>
              <a:t>https://www.w3schools.com/css/</a:t>
            </a:r>
            <a:endParaRPr/>
          </a:p>
          <a:p>
            <a:pPr indent="-342900" lvl="0" marL="457200" rtl="0" algn="l">
              <a:lnSpc>
                <a:spcPct val="200000"/>
              </a:lnSpc>
              <a:spcBef>
                <a:spcPts val="0"/>
              </a:spcBef>
              <a:spcAft>
                <a:spcPts val="0"/>
              </a:spcAft>
              <a:buSzPts val="1800"/>
              <a:buChar char="●"/>
            </a:pPr>
            <a:r>
              <a:rPr lang="en" u="sng">
                <a:solidFill>
                  <a:schemeClr val="hlink"/>
                </a:solidFill>
                <a:latin typeface="Arial"/>
                <a:ea typeface="Arial"/>
                <a:cs typeface="Arial"/>
                <a:sym typeface="Arial"/>
                <a:hlinkClick r:id="rId6"/>
              </a:rPr>
              <a:t>https://flatuicolors.com/</a:t>
            </a:r>
            <a:endParaRPr/>
          </a:p>
          <a:p>
            <a:pPr indent="-342900" lvl="0" marL="457200" rtl="0" algn="l">
              <a:lnSpc>
                <a:spcPct val="200000"/>
              </a:lnSpc>
              <a:spcBef>
                <a:spcPts val="0"/>
              </a:spcBef>
              <a:spcAft>
                <a:spcPts val="0"/>
              </a:spcAft>
              <a:buSzPts val="1800"/>
              <a:buChar char="●"/>
            </a:pPr>
            <a:r>
              <a:rPr lang="en" u="sng">
                <a:solidFill>
                  <a:schemeClr val="hlink"/>
                </a:solidFill>
                <a:latin typeface="Arial"/>
                <a:ea typeface="Arial"/>
                <a:cs typeface="Arial"/>
                <a:sym typeface="Arial"/>
                <a:hlinkClick r:id="rId7"/>
              </a:rPr>
              <a:t>http://www.webestools.com/</a:t>
            </a:r>
            <a:endParaRPr/>
          </a:p>
          <a:p>
            <a:pPr indent="-342900" lvl="0" marL="457200" rtl="0" algn="l">
              <a:lnSpc>
                <a:spcPct val="200000"/>
              </a:lnSpc>
              <a:spcBef>
                <a:spcPts val="0"/>
              </a:spcBef>
              <a:spcAft>
                <a:spcPts val="0"/>
              </a:spcAft>
              <a:buSzPts val="1800"/>
              <a:buChar char="●"/>
            </a:pPr>
            <a:r>
              <a:rPr lang="en" u="sng">
                <a:solidFill>
                  <a:schemeClr val="hlink"/>
                </a:solidFill>
                <a:latin typeface="Arial"/>
                <a:ea typeface="Arial"/>
                <a:cs typeface="Arial"/>
                <a:sym typeface="Arial"/>
                <a:hlinkClick r:id="rId8"/>
              </a:rPr>
              <a:t>https://www.fontsquirrel.com/tools/webfont-generator</a:t>
            </a:r>
            <a:endParaRPr/>
          </a:p>
        </p:txBody>
      </p:sp>
      <p:sp>
        <p:nvSpPr>
          <p:cNvPr id="626" name="Google Shape;626;p8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7" name="Google Shape;627;p85"/>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-2-</a:t>
            </a:r>
            <a:endParaRPr sz="1800">
              <a:solidFill>
                <a:srgbClr val="FFFFF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Form</a:t>
            </a:r>
            <a:endParaRPr/>
          </a:p>
        </p:txBody>
      </p:sp>
      <p:sp>
        <p:nvSpPr>
          <p:cNvPr id="110" name="Google Shape;110;p2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0"/>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112" name="Google Shape;112;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Document Object Model</a:t>
            </a:r>
            <a:endParaRPr/>
          </a:p>
        </p:txBody>
      </p:sp>
      <p:sp>
        <p:nvSpPr>
          <p:cNvPr id="118" name="Google Shape;118;p21"/>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21"/>
          <p:cNvSpPr txBox="1"/>
          <p:nvPr/>
        </p:nvSpPr>
        <p:spPr>
          <a:xfrm>
            <a:off x="224475" y="146400"/>
            <a:ext cx="4686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-1-</a:t>
            </a:r>
            <a:endParaRPr sz="1800">
              <a:solidFill>
                <a:srgbClr val="FFFFFF"/>
              </a:solidFill>
              <a:latin typeface="Average"/>
              <a:ea typeface="Average"/>
              <a:cs typeface="Average"/>
              <a:sym typeface="Average"/>
            </a:endParaRPr>
          </a:p>
        </p:txBody>
      </p:sp>
      <p:sp>
        <p:nvSpPr>
          <p:cNvPr id="120" name="Google Shape;120;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