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5143500" cx="9144000"/>
  <p:notesSz cx="6858000" cy="9144000"/>
  <p:embeddedFontLst>
    <p:embeddedFont>
      <p:font typeface="Roboto Slab"/>
      <p:regular r:id="rId52"/>
      <p:bold r:id="rId53"/>
    </p:embeddedFont>
    <p:embeddedFont>
      <p:font typeface="Raleway"/>
      <p:regular r:id="rId54"/>
      <p:bold r:id="rId55"/>
      <p:italic r:id="rId56"/>
      <p:boldItalic r:id="rId57"/>
    </p:embeddedFont>
    <p:embeddedFont>
      <p:font typeface="Roboto"/>
      <p:regular r:id="rId58"/>
      <p:bold r:id="rId59"/>
      <p:italic r:id="rId60"/>
      <p:boldItalic r:id="rId61"/>
    </p:embeddedFont>
    <p:embeddedFont>
      <p:font typeface="Average"/>
      <p:regular r:id="rId62"/>
    </p:embeddedFont>
    <p:embeddedFont>
      <p:font typeface="Oswald"/>
      <p:regular r:id="rId63"/>
      <p:bold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Average-regular.fntdata"/><Relationship Id="rId61" Type="http://schemas.openxmlformats.org/officeDocument/2006/relationships/font" Target="fonts/Roboto-boldItalic.fntdata"/><Relationship Id="rId20" Type="http://schemas.openxmlformats.org/officeDocument/2006/relationships/slide" Target="slides/slide15.xml"/><Relationship Id="rId64" Type="http://schemas.openxmlformats.org/officeDocument/2006/relationships/font" Target="fonts/Oswald-bold.fntdata"/><Relationship Id="rId63" Type="http://schemas.openxmlformats.org/officeDocument/2006/relationships/font" Target="fonts/Oswald-regular.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Roboto-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RobotoSlab-bold.fntdata"/><Relationship Id="rId52" Type="http://schemas.openxmlformats.org/officeDocument/2006/relationships/font" Target="fonts/RobotoSlab-regular.fntdata"/><Relationship Id="rId11" Type="http://schemas.openxmlformats.org/officeDocument/2006/relationships/slide" Target="slides/slide6.xml"/><Relationship Id="rId55" Type="http://schemas.openxmlformats.org/officeDocument/2006/relationships/font" Target="fonts/Raleway-bold.fntdata"/><Relationship Id="rId10" Type="http://schemas.openxmlformats.org/officeDocument/2006/relationships/slide" Target="slides/slide5.xml"/><Relationship Id="rId54" Type="http://schemas.openxmlformats.org/officeDocument/2006/relationships/font" Target="fonts/Raleway-regular.fntdata"/><Relationship Id="rId13" Type="http://schemas.openxmlformats.org/officeDocument/2006/relationships/slide" Target="slides/slide8.xml"/><Relationship Id="rId57" Type="http://schemas.openxmlformats.org/officeDocument/2006/relationships/font" Target="fonts/Raleway-boldItalic.fntdata"/><Relationship Id="rId12" Type="http://schemas.openxmlformats.org/officeDocument/2006/relationships/slide" Target="slides/slide7.xml"/><Relationship Id="rId56" Type="http://schemas.openxmlformats.org/officeDocument/2006/relationships/font" Target="fonts/Raleway-italic.fntdata"/><Relationship Id="rId15" Type="http://schemas.openxmlformats.org/officeDocument/2006/relationships/slide" Target="slides/slide10.xml"/><Relationship Id="rId59" Type="http://schemas.openxmlformats.org/officeDocument/2006/relationships/font" Target="fonts/Roboto-bold.fntdata"/><Relationship Id="rId14" Type="http://schemas.openxmlformats.org/officeDocument/2006/relationships/slide" Target="slides/slide9.xml"/><Relationship Id="rId58" Type="http://schemas.openxmlformats.org/officeDocument/2006/relationships/font" Target="fonts/Roboto-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6e3a6347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6e3a6347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6e3a63472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6e3a63472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6e3a63472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6e3a63472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6e3a63472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6e3a63472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6e3a63472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6e3a63472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6e3a63472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6e3a63472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6e3a63472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e3a63472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6e53ae281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6e53ae28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6e53ae281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6e53ae281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6e53ae281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6e53ae281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6e3a63472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6e3a63472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6e53ae281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6e53ae281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6e53ae281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6e53ae281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6e53ae2815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6e53ae2815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6e53ae2815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6e53ae2815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6e53ae2815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6e53ae2815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6e53ae2815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6e53ae2815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6e53ae2815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6e53ae2815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6eca7673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6eca7673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6eca76736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6eca76736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6eca76736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6eca76736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6e3e947c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e3e947c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6eca76736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6eca76736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6eca76736f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6eca76736f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6eca76736f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6eca76736f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6eca76736f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6eca76736f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6eca76736f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6eca76736f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6eca76736f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6eca76736f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6eca76736f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6eca76736f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6eca76736f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6eca76736f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6e53ae2815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6e53ae2815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6e53ae2815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6e53ae2815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6e3e947c4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e3e947c4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6e53ae2815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6e53ae2815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6e53ae2815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6e53ae2815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6e53ae2815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6e53ae2815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6e53ae2815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6e53ae2815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6e53ae2815_2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6e53ae2815_2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gf24177659882ff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f24177659882ff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6ddc23d819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6ddc23d819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6e3e947c4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6e3e947c4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6e3e947c4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6e3e947c4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6e3e947c4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6e3e947c4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6e3e947c4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6e3e947c4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6e3e947c46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e3e947c46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eng.wsalama@gmail.com" TargetMode="External"/><Relationship Id="rId4" Type="http://schemas.openxmlformats.org/officeDocument/2006/relationships/hyperlink" Target="http://wsalama.000webhostapp.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github.com/engwsalama/webdev_html_css.gi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hyperlink" Target="https://developer.mozilla.org/en-US/docs/Web/CS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hyperlink" Target="https://sass-lang.com/documentation"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hyperlink" Target="https://developer.mozilla.org/en-US/docs/Web/HTML" TargetMode="External"/><Relationship Id="rId4" Type="http://schemas.openxmlformats.org/officeDocument/2006/relationships/hyperlink" Target="https://www.w3schools.com/html/default.asp" TargetMode="External"/><Relationship Id="rId5" Type="http://schemas.openxmlformats.org/officeDocument/2006/relationships/hyperlink" Target="https://www.w3schools.com/css/" TargetMode="External"/><Relationship Id="rId6" Type="http://schemas.openxmlformats.org/officeDocument/2006/relationships/hyperlink" Target="https://flatuicolors.com/" TargetMode="External"/><Relationship Id="rId7" Type="http://schemas.openxmlformats.org/officeDocument/2006/relationships/hyperlink" Target="http://www.webestools.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9050" y="990800"/>
            <a:ext cx="89304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Raleway"/>
                <a:ea typeface="Raleway"/>
                <a:cs typeface="Raleway"/>
                <a:sym typeface="Raleway"/>
              </a:rPr>
              <a:t>Web Development</a:t>
            </a:r>
            <a:endParaRPr b="1">
              <a:latin typeface="Raleway"/>
              <a:ea typeface="Raleway"/>
              <a:cs typeface="Raleway"/>
              <a:sym typeface="Raleway"/>
            </a:endParaRPr>
          </a:p>
          <a:p>
            <a:pPr indent="0" lvl="0" marL="0" rtl="0" algn="ctr">
              <a:spcBef>
                <a:spcPts val="0"/>
              </a:spcBef>
              <a:spcAft>
                <a:spcPts val="0"/>
              </a:spcAft>
              <a:buNone/>
            </a:pPr>
            <a:r>
              <a:rPr b="1" lang="en">
                <a:latin typeface="Raleway"/>
                <a:ea typeface="Raleway"/>
                <a:cs typeface="Raleway"/>
                <a:sym typeface="Raleway"/>
              </a:rPr>
              <a:t>HTML5 &amp; CSS</a:t>
            </a:r>
            <a:endParaRPr sz="2400"/>
          </a:p>
        </p:txBody>
      </p:sp>
      <p:sp>
        <p:nvSpPr>
          <p:cNvPr id="60" name="Google Shape;60;p13"/>
          <p:cNvSpPr txBox="1"/>
          <p:nvPr>
            <p:ph idx="1" type="subTitle"/>
          </p:nvPr>
        </p:nvSpPr>
        <p:spPr>
          <a:xfrm>
            <a:off x="671250" y="3174875"/>
            <a:ext cx="7801500" cy="994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400">
                <a:solidFill>
                  <a:schemeClr val="dk1"/>
                </a:solidFill>
                <a:latin typeface="Arial"/>
                <a:ea typeface="Arial"/>
                <a:cs typeface="Arial"/>
                <a:sym typeface="Arial"/>
              </a:rPr>
              <a:t>Eng. Wael Salama</a:t>
            </a:r>
            <a:br>
              <a:rPr lang="en" sz="1400">
                <a:solidFill>
                  <a:schemeClr val="dk1"/>
                </a:solidFill>
                <a:latin typeface="Arial"/>
                <a:ea typeface="Arial"/>
                <a:cs typeface="Arial"/>
                <a:sym typeface="Arial"/>
              </a:rPr>
            </a:br>
            <a:r>
              <a:rPr lang="en" sz="1400">
                <a:solidFill>
                  <a:schemeClr val="dk1"/>
                </a:solidFill>
                <a:latin typeface="Arial"/>
                <a:ea typeface="Arial"/>
                <a:cs typeface="Arial"/>
                <a:sym typeface="Arial"/>
              </a:rPr>
              <a:t>Cell: 0122 172 4503</a:t>
            </a:r>
            <a:br>
              <a:rPr lang="en" sz="1400">
                <a:solidFill>
                  <a:schemeClr val="dk1"/>
                </a:solidFill>
                <a:latin typeface="Arial"/>
                <a:ea typeface="Arial"/>
                <a:cs typeface="Arial"/>
                <a:sym typeface="Arial"/>
              </a:rPr>
            </a:br>
            <a:r>
              <a:rPr lang="en" sz="1400" u="sng">
                <a:solidFill>
                  <a:schemeClr val="dk1"/>
                </a:solidFill>
                <a:latin typeface="Arial"/>
                <a:ea typeface="Arial"/>
                <a:cs typeface="Arial"/>
                <a:sym typeface="Arial"/>
                <a:hlinkClick r:id="rId3"/>
              </a:rPr>
              <a:t>eng.wsalama@gmail.com</a:t>
            </a:r>
            <a:br>
              <a:rPr lang="en" sz="1400">
                <a:solidFill>
                  <a:schemeClr val="dk1"/>
                </a:solidFill>
                <a:latin typeface="Arial"/>
                <a:ea typeface="Arial"/>
                <a:cs typeface="Arial"/>
                <a:sym typeface="Arial"/>
              </a:rPr>
            </a:br>
            <a:r>
              <a:rPr lang="en" sz="1400" u="sng">
                <a:solidFill>
                  <a:srgbClr val="8BC34A"/>
                </a:solidFill>
                <a:latin typeface="Arial"/>
                <a:ea typeface="Arial"/>
                <a:cs typeface="Arial"/>
                <a:sym typeface="Arial"/>
                <a:hlinkClick r:id="rId4"/>
              </a:rPr>
              <a:t>http://wsalama.000webhostapp.com</a:t>
            </a:r>
            <a:r>
              <a:rPr lang="en" sz="1400">
                <a:solidFill>
                  <a:schemeClr val="dk1"/>
                </a:solidFill>
                <a:latin typeface="Arial"/>
                <a:ea typeface="Arial"/>
                <a:cs typeface="Arial"/>
                <a:sym typeface="Arial"/>
              </a:rPr>
              <a:t> </a:t>
            </a:r>
            <a:endParaRPr sz="2400">
              <a:solidFill>
                <a:srgbClr val="8BC34A"/>
              </a:solidFill>
              <a:latin typeface="Roboto Slab"/>
              <a:ea typeface="Roboto Slab"/>
              <a:cs typeface="Roboto Slab"/>
              <a:sym typeface="Roboto Slab"/>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CSS</a:t>
            </a:r>
            <a:br>
              <a:rPr lang="en"/>
            </a:br>
            <a:r>
              <a:rPr lang="en"/>
              <a:t>Cascaded Style Sheet</a:t>
            </a:r>
            <a:endParaRPr/>
          </a:p>
        </p:txBody>
      </p:sp>
      <p:sp>
        <p:nvSpPr>
          <p:cNvPr id="117" name="Google Shape;117;p2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18" name="Google Shape;118;p22"/>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-1-</a:t>
            </a:r>
            <a:endParaRPr sz="1800">
              <a:solidFill>
                <a:srgbClr val="FFFFFF"/>
              </a:solidFill>
              <a:latin typeface="Average"/>
              <a:ea typeface="Average"/>
              <a:cs typeface="Average"/>
              <a:sym typeface="Averag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Working with CSS </a:t>
            </a:r>
            <a:endParaRPr/>
          </a:p>
        </p:txBody>
      </p:sp>
      <p:sp>
        <p:nvSpPr>
          <p:cNvPr id="124" name="Google Shape;124;p2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Styles...</a:t>
            </a:r>
            <a:endParaRPr/>
          </a:p>
        </p:txBody>
      </p:sp>
      <p:sp>
        <p:nvSpPr>
          <p:cNvPr id="125" name="Google Shape;125;p23"/>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-1-</a:t>
            </a:r>
            <a:endParaRPr sz="1800">
              <a:solidFill>
                <a:srgbClr val="FFFFFF"/>
              </a:solidFill>
              <a:latin typeface="Average"/>
              <a:ea typeface="Average"/>
              <a:cs typeface="Average"/>
              <a:sym typeface="Averag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4"/>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Font</a:t>
            </a:r>
            <a:endParaRPr/>
          </a:p>
        </p:txBody>
      </p:sp>
      <p:sp>
        <p:nvSpPr>
          <p:cNvPr id="131" name="Google Shape;131;p24"/>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32" name="Google Shape;132;p24"/>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-1-</a:t>
            </a:r>
            <a:endParaRPr sz="1800">
              <a:solidFill>
                <a:srgbClr val="FFFFFF"/>
              </a:solidFill>
              <a:latin typeface="Average"/>
              <a:ea typeface="Average"/>
              <a:cs typeface="Average"/>
              <a:sym typeface="Averag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5"/>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Border</a:t>
            </a:r>
            <a:endParaRPr/>
          </a:p>
        </p:txBody>
      </p:sp>
      <p:sp>
        <p:nvSpPr>
          <p:cNvPr id="138" name="Google Shape;138;p25"/>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39" name="Google Shape;139;p25"/>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-1-</a:t>
            </a:r>
            <a:endParaRPr sz="1800">
              <a:solidFill>
                <a:srgbClr val="FFFFFF"/>
              </a:solidFill>
              <a:latin typeface="Average"/>
              <a:ea typeface="Average"/>
              <a:cs typeface="Average"/>
              <a:sym typeface="Averag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6"/>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Styling table</a:t>
            </a:r>
            <a:endParaRPr/>
          </a:p>
        </p:txBody>
      </p:sp>
      <p:sp>
        <p:nvSpPr>
          <p:cNvPr id="145" name="Google Shape;145;p26"/>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46" name="Google Shape;146;p26"/>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-1-</a:t>
            </a:r>
            <a:endParaRPr sz="1800">
              <a:solidFill>
                <a:srgbClr val="FFFFFF"/>
              </a:solidFill>
              <a:latin typeface="Average"/>
              <a:ea typeface="Average"/>
              <a:cs typeface="Average"/>
              <a:sym typeface="Averag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7"/>
          <p:cNvSpPr txBox="1"/>
          <p:nvPr>
            <p:ph type="ctrTitle"/>
          </p:nvPr>
        </p:nvSpPr>
        <p:spPr>
          <a:xfrm>
            <a:off x="759283" y="84165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Div- Span</a:t>
            </a:r>
            <a:endParaRPr/>
          </a:p>
        </p:txBody>
      </p:sp>
      <p:sp>
        <p:nvSpPr>
          <p:cNvPr id="152" name="Google Shape;152;p27"/>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53" name="Google Shape;153;p27"/>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-1-</a:t>
            </a:r>
            <a:endParaRPr sz="1800">
              <a:solidFill>
                <a:srgbClr val="FFFFFF"/>
              </a:solidFill>
              <a:latin typeface="Average"/>
              <a:ea typeface="Average"/>
              <a:cs typeface="Average"/>
              <a:sym typeface="Averag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8"/>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Links</a:t>
            </a:r>
            <a:endParaRPr/>
          </a:p>
        </p:txBody>
      </p:sp>
      <p:sp>
        <p:nvSpPr>
          <p:cNvPr id="159" name="Google Shape;159;p28"/>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60" name="Google Shape;160;p28"/>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-1-</a:t>
            </a:r>
            <a:endParaRPr sz="1800">
              <a:solidFill>
                <a:srgbClr val="FFFFFF"/>
              </a:solidFill>
              <a:latin typeface="Average"/>
              <a:ea typeface="Average"/>
              <a:cs typeface="Average"/>
              <a:sym typeface="Averag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9"/>
          <p:cNvSpPr txBox="1"/>
          <p:nvPr>
            <p:ph type="ctrTitle"/>
          </p:nvPr>
        </p:nvSpPr>
        <p:spPr>
          <a:xfrm>
            <a:off x="993333" y="3807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HTML4 Organization</a:t>
            </a:r>
            <a:endParaRPr/>
          </a:p>
        </p:txBody>
      </p:sp>
      <p:sp>
        <p:nvSpPr>
          <p:cNvPr id="166" name="Google Shape;166;p29"/>
          <p:cNvSpPr txBox="1"/>
          <p:nvPr>
            <p:ph idx="1" type="subTitle"/>
          </p:nvPr>
        </p:nvSpPr>
        <p:spPr>
          <a:xfrm>
            <a:off x="3184325" y="3253125"/>
            <a:ext cx="3592200" cy="16269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rgbClr val="FFFF00"/>
              </a:buClr>
              <a:buSzPts val="2100"/>
              <a:buChar char="●"/>
            </a:pPr>
            <a:r>
              <a:rPr lang="en">
                <a:solidFill>
                  <a:srgbClr val="FFFF00"/>
                </a:solidFill>
              </a:rPr>
              <a:t>&lt;div class=”header”&gt;</a:t>
            </a:r>
            <a:endParaRPr>
              <a:solidFill>
                <a:srgbClr val="FFFF00"/>
              </a:solidFill>
            </a:endParaRPr>
          </a:p>
          <a:p>
            <a:pPr indent="-361950" lvl="0" marL="457200" rtl="0" algn="l">
              <a:spcBef>
                <a:spcPts val="0"/>
              </a:spcBef>
              <a:spcAft>
                <a:spcPts val="0"/>
              </a:spcAft>
              <a:buClr>
                <a:srgbClr val="FFFF00"/>
              </a:buClr>
              <a:buSzPts val="2100"/>
              <a:buChar char="●"/>
            </a:pPr>
            <a:r>
              <a:rPr lang="en">
                <a:solidFill>
                  <a:srgbClr val="FFFF00"/>
                </a:solidFill>
              </a:rPr>
              <a:t>&lt;div class=”nav”&gt;</a:t>
            </a:r>
            <a:endParaRPr>
              <a:solidFill>
                <a:srgbClr val="FFFF00"/>
              </a:solidFill>
            </a:endParaRPr>
          </a:p>
          <a:p>
            <a:pPr indent="-361950" lvl="0" marL="457200" rtl="0" algn="l">
              <a:spcBef>
                <a:spcPts val="0"/>
              </a:spcBef>
              <a:spcAft>
                <a:spcPts val="0"/>
              </a:spcAft>
              <a:buClr>
                <a:srgbClr val="FFFF00"/>
              </a:buClr>
              <a:buSzPts val="2100"/>
              <a:buChar char="●"/>
            </a:pPr>
            <a:r>
              <a:rPr lang="en">
                <a:solidFill>
                  <a:srgbClr val="FFFF00"/>
                </a:solidFill>
              </a:rPr>
              <a:t>&lt;div class=”section”&gt;</a:t>
            </a:r>
            <a:endParaRPr>
              <a:solidFill>
                <a:srgbClr val="FFFF00"/>
              </a:solidFill>
            </a:endParaRPr>
          </a:p>
          <a:p>
            <a:pPr indent="-361950" lvl="0" marL="457200" rtl="0" algn="l">
              <a:spcBef>
                <a:spcPts val="0"/>
              </a:spcBef>
              <a:spcAft>
                <a:spcPts val="0"/>
              </a:spcAft>
              <a:buClr>
                <a:srgbClr val="FFFF00"/>
              </a:buClr>
              <a:buSzPts val="2100"/>
              <a:buChar char="●"/>
            </a:pPr>
            <a:r>
              <a:rPr lang="en">
                <a:solidFill>
                  <a:srgbClr val="FFFF00"/>
                </a:solidFill>
              </a:rPr>
              <a:t>&lt;div class=”footer”&gt;</a:t>
            </a:r>
            <a:endParaRPr>
              <a:solidFill>
                <a:srgbClr val="FFFF00"/>
              </a:solidFill>
            </a:endParaRPr>
          </a:p>
        </p:txBody>
      </p:sp>
      <p:sp>
        <p:nvSpPr>
          <p:cNvPr id="167" name="Google Shape;167;p29"/>
          <p:cNvSpPr txBox="1"/>
          <p:nvPr/>
        </p:nvSpPr>
        <p:spPr>
          <a:xfrm>
            <a:off x="224475" y="2226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-1-</a:t>
            </a:r>
            <a:endParaRPr sz="1800">
              <a:solidFill>
                <a:srgbClr val="FFFFFF"/>
              </a:solidFill>
              <a:latin typeface="Average"/>
              <a:ea typeface="Average"/>
              <a:cs typeface="Average"/>
              <a:sym typeface="Averag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0"/>
          <p:cNvSpPr txBox="1"/>
          <p:nvPr>
            <p:ph type="ctrTitle"/>
          </p:nvPr>
        </p:nvSpPr>
        <p:spPr>
          <a:xfrm>
            <a:off x="993333" y="3807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HTML5 Organization</a:t>
            </a:r>
            <a:endParaRPr/>
          </a:p>
        </p:txBody>
      </p:sp>
      <p:sp>
        <p:nvSpPr>
          <p:cNvPr id="173" name="Google Shape;173;p30"/>
          <p:cNvSpPr txBox="1"/>
          <p:nvPr>
            <p:ph idx="1" type="subTitle"/>
          </p:nvPr>
        </p:nvSpPr>
        <p:spPr>
          <a:xfrm>
            <a:off x="3429025" y="3096800"/>
            <a:ext cx="2930100" cy="16269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rgbClr val="FFFF00"/>
              </a:buClr>
              <a:buSzPts val="2100"/>
              <a:buChar char="●"/>
            </a:pPr>
            <a:r>
              <a:rPr lang="en">
                <a:solidFill>
                  <a:srgbClr val="FFFF00"/>
                </a:solidFill>
              </a:rPr>
              <a:t>&lt;</a:t>
            </a:r>
            <a:r>
              <a:rPr lang="en">
                <a:solidFill>
                  <a:srgbClr val="FFFF00"/>
                </a:solidFill>
              </a:rPr>
              <a:t>header&gt;</a:t>
            </a:r>
            <a:endParaRPr>
              <a:solidFill>
                <a:srgbClr val="FFFF00"/>
              </a:solidFill>
            </a:endParaRPr>
          </a:p>
          <a:p>
            <a:pPr indent="-361950" lvl="0" marL="457200" rtl="0" algn="l">
              <a:spcBef>
                <a:spcPts val="0"/>
              </a:spcBef>
              <a:spcAft>
                <a:spcPts val="0"/>
              </a:spcAft>
              <a:buClr>
                <a:srgbClr val="FFFF00"/>
              </a:buClr>
              <a:buSzPts val="2100"/>
              <a:buChar char="●"/>
            </a:pPr>
            <a:r>
              <a:rPr lang="en">
                <a:solidFill>
                  <a:srgbClr val="FFFF00"/>
                </a:solidFill>
              </a:rPr>
              <a:t>&lt;nav&gt;</a:t>
            </a:r>
            <a:endParaRPr>
              <a:solidFill>
                <a:srgbClr val="FFFF00"/>
              </a:solidFill>
            </a:endParaRPr>
          </a:p>
          <a:p>
            <a:pPr indent="-361950" lvl="0" marL="457200" rtl="0" algn="l">
              <a:spcBef>
                <a:spcPts val="0"/>
              </a:spcBef>
              <a:spcAft>
                <a:spcPts val="0"/>
              </a:spcAft>
              <a:buClr>
                <a:srgbClr val="FFFF00"/>
              </a:buClr>
              <a:buSzPts val="2100"/>
              <a:buChar char="●"/>
            </a:pPr>
            <a:r>
              <a:rPr lang="en">
                <a:solidFill>
                  <a:srgbClr val="FFFF00"/>
                </a:solidFill>
              </a:rPr>
              <a:t>&lt;section&gt;</a:t>
            </a:r>
            <a:endParaRPr>
              <a:solidFill>
                <a:srgbClr val="FFFF00"/>
              </a:solidFill>
            </a:endParaRPr>
          </a:p>
          <a:p>
            <a:pPr indent="-361950" lvl="0" marL="457200" rtl="0" algn="l">
              <a:spcBef>
                <a:spcPts val="0"/>
              </a:spcBef>
              <a:spcAft>
                <a:spcPts val="0"/>
              </a:spcAft>
              <a:buClr>
                <a:srgbClr val="FFFF00"/>
              </a:buClr>
              <a:buSzPts val="2100"/>
              <a:buChar char="●"/>
            </a:pPr>
            <a:r>
              <a:rPr lang="en">
                <a:solidFill>
                  <a:srgbClr val="FFFF00"/>
                </a:solidFill>
              </a:rPr>
              <a:t>&lt;footer&gt;</a:t>
            </a:r>
            <a:endParaRPr>
              <a:solidFill>
                <a:srgbClr val="FFFF00"/>
              </a:solidFill>
            </a:endParaRPr>
          </a:p>
        </p:txBody>
      </p:sp>
      <p:sp>
        <p:nvSpPr>
          <p:cNvPr id="174" name="Google Shape;174;p30"/>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-1-</a:t>
            </a:r>
            <a:endParaRPr sz="1800">
              <a:solidFill>
                <a:srgbClr val="FFFFFF"/>
              </a:solidFill>
              <a:latin typeface="Average"/>
              <a:ea typeface="Average"/>
              <a:cs typeface="Average"/>
              <a:sym typeface="Averag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1"/>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Form &amp; Datalist</a:t>
            </a:r>
            <a:endParaRPr/>
          </a:p>
        </p:txBody>
      </p:sp>
      <p:sp>
        <p:nvSpPr>
          <p:cNvPr id="180" name="Google Shape;180;p31"/>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81" name="Google Shape;181;p31"/>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-1-</a:t>
            </a:r>
            <a:endParaRPr sz="1800">
              <a:solidFill>
                <a:srgbClr val="FFFFFF"/>
              </a:solidFill>
              <a:latin typeface="Average"/>
              <a:ea typeface="Average"/>
              <a:cs typeface="Average"/>
              <a:sym typeface="Averag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ctrTitle"/>
          </p:nvPr>
        </p:nvSpPr>
        <p:spPr>
          <a:xfrm>
            <a:off x="671258" y="1020075"/>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Git</a:t>
            </a:r>
            <a:endParaRPr/>
          </a:p>
        </p:txBody>
      </p:sp>
      <p:sp>
        <p:nvSpPr>
          <p:cNvPr id="66" name="Google Shape;66;p14"/>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u="sng">
                <a:solidFill>
                  <a:schemeClr val="hlink"/>
                </a:solidFill>
                <a:latin typeface="Arial"/>
                <a:ea typeface="Arial"/>
                <a:cs typeface="Arial"/>
                <a:sym typeface="Arial"/>
                <a:hlinkClick r:id="rId3"/>
              </a:rPr>
              <a:t>https://github.com/engwsalama/webdev_html_css.git</a:t>
            </a:r>
            <a:r>
              <a:rPr lang="en" sz="1800">
                <a:latin typeface="Arial"/>
                <a:ea typeface="Arial"/>
                <a:cs typeface="Arial"/>
                <a:sym typeface="Arial"/>
              </a:rPr>
              <a:t> </a:t>
            </a:r>
            <a:endParaRPr sz="1800">
              <a:latin typeface="Arial"/>
              <a:ea typeface="Arial"/>
              <a:cs typeface="Arial"/>
              <a:sym typeface="Arial"/>
            </a:endParaRPr>
          </a:p>
        </p:txBody>
      </p:sp>
      <p:sp>
        <p:nvSpPr>
          <p:cNvPr id="67" name="Google Shape;67;p14"/>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-1-</a:t>
            </a:r>
            <a:endParaRPr sz="1800">
              <a:solidFill>
                <a:srgbClr val="FFFFFF"/>
              </a:solidFill>
              <a:latin typeface="Average"/>
              <a:ea typeface="Average"/>
              <a:cs typeface="Average"/>
              <a:sym typeface="Averag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Multiple &amp; </a:t>
            </a:r>
            <a:r>
              <a:rPr lang="en"/>
              <a:t>descendant </a:t>
            </a:r>
            <a:endParaRPr/>
          </a:p>
        </p:txBody>
      </p:sp>
      <p:sp>
        <p:nvSpPr>
          <p:cNvPr id="187" name="Google Shape;187;p3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88" name="Google Shape;188;p32"/>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-1-</a:t>
            </a:r>
            <a:endParaRPr sz="1800">
              <a:solidFill>
                <a:srgbClr val="FFFFFF"/>
              </a:solidFill>
              <a:latin typeface="Average"/>
              <a:ea typeface="Average"/>
              <a:cs typeface="Average"/>
              <a:sym typeface="Averag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Child</a:t>
            </a:r>
            <a:endParaRPr/>
          </a:p>
        </p:txBody>
      </p:sp>
      <p:sp>
        <p:nvSpPr>
          <p:cNvPr id="194" name="Google Shape;194;p3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95" name="Google Shape;195;p33"/>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-1-</a:t>
            </a:r>
            <a:endParaRPr sz="1800">
              <a:solidFill>
                <a:srgbClr val="FFFFFF"/>
              </a:solidFill>
              <a:latin typeface="Average"/>
              <a:ea typeface="Average"/>
              <a:cs typeface="Average"/>
              <a:sym typeface="Average"/>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4"/>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Attribute</a:t>
            </a:r>
            <a:endParaRPr/>
          </a:p>
        </p:txBody>
      </p:sp>
      <p:sp>
        <p:nvSpPr>
          <p:cNvPr id="201" name="Google Shape;201;p34"/>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02" name="Google Shape;202;p34"/>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-1-</a:t>
            </a:r>
            <a:endParaRPr sz="1800">
              <a:solidFill>
                <a:srgbClr val="FFFFFF"/>
              </a:solidFill>
              <a:latin typeface="Average"/>
              <a:ea typeface="Average"/>
              <a:cs typeface="Average"/>
              <a:sym typeface="Average"/>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5"/>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hover</a:t>
            </a:r>
            <a:endParaRPr/>
          </a:p>
        </p:txBody>
      </p:sp>
      <p:sp>
        <p:nvSpPr>
          <p:cNvPr id="208" name="Google Shape;208;p35"/>
          <p:cNvSpPr txBox="1"/>
          <p:nvPr>
            <p:ph idx="1" type="subTitle"/>
          </p:nvPr>
        </p:nvSpPr>
        <p:spPr>
          <a:xfrm>
            <a:off x="671250" y="3174875"/>
            <a:ext cx="8366400" cy="178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00"/>
                </a:solidFill>
              </a:rPr>
              <a:t>P</a:t>
            </a:r>
            <a:r>
              <a:rPr lang="en">
                <a:solidFill>
                  <a:srgbClr val="FFFF00"/>
                </a:solidFill>
              </a:rPr>
              <a:t>seudo-classes</a:t>
            </a:r>
            <a:endParaRPr>
              <a:solidFill>
                <a:srgbClr val="FFFF00"/>
              </a:solidFill>
            </a:endParaRPr>
          </a:p>
          <a:p>
            <a:pPr indent="-361950" lvl="0" marL="457200" rtl="0" algn="l">
              <a:spcBef>
                <a:spcPts val="0"/>
              </a:spcBef>
              <a:spcAft>
                <a:spcPts val="0"/>
              </a:spcAft>
              <a:buSzPts val="2100"/>
              <a:buChar char="●"/>
            </a:pPr>
            <a:r>
              <a:rPr lang="en"/>
              <a:t>A </a:t>
            </a:r>
            <a:r>
              <a:rPr lang="en" u="sng">
                <a:solidFill>
                  <a:schemeClr val="hlink"/>
                </a:solidFill>
                <a:hlinkClick r:id="rId3"/>
              </a:rPr>
              <a:t>CSS</a:t>
            </a:r>
            <a:r>
              <a:rPr lang="en"/>
              <a:t> pseudo-class is a keyword added to a selector that specifies a special state of the selected element(s).</a:t>
            </a:r>
            <a:endParaRPr/>
          </a:p>
          <a:p>
            <a:pPr indent="-361950" lvl="0" marL="457200" rtl="0" algn="l">
              <a:spcBef>
                <a:spcPts val="0"/>
              </a:spcBef>
              <a:spcAft>
                <a:spcPts val="0"/>
              </a:spcAft>
              <a:buSzPts val="2100"/>
              <a:buChar char="●"/>
            </a:pPr>
            <a:r>
              <a:rPr lang="en"/>
              <a:t>State of element based on user activity {page interacts with user activity}</a:t>
            </a:r>
            <a:endParaRPr/>
          </a:p>
          <a:p>
            <a:pPr indent="0" lvl="0" marL="457200" rtl="0" algn="l">
              <a:spcBef>
                <a:spcPts val="0"/>
              </a:spcBef>
              <a:spcAft>
                <a:spcPts val="0"/>
              </a:spcAft>
              <a:buNone/>
            </a:pPr>
            <a:r>
              <a:t/>
            </a:r>
            <a:endParaRPr/>
          </a:p>
        </p:txBody>
      </p:sp>
      <p:sp>
        <p:nvSpPr>
          <p:cNvPr id="209" name="Google Shape;209;p35"/>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-1-</a:t>
            </a:r>
            <a:endParaRPr sz="1800">
              <a:solidFill>
                <a:srgbClr val="FFFFFF"/>
              </a:solidFill>
              <a:latin typeface="Average"/>
              <a:ea typeface="Average"/>
              <a:cs typeface="Average"/>
              <a:sym typeface="Average"/>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6"/>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Before &amp; After</a:t>
            </a:r>
            <a:endParaRPr/>
          </a:p>
        </p:txBody>
      </p:sp>
      <p:sp>
        <p:nvSpPr>
          <p:cNvPr id="215" name="Google Shape;215;p36"/>
          <p:cNvSpPr txBox="1"/>
          <p:nvPr>
            <p:ph idx="1" type="subTitle"/>
          </p:nvPr>
        </p:nvSpPr>
        <p:spPr>
          <a:xfrm>
            <a:off x="671250" y="3174874"/>
            <a:ext cx="7801500" cy="141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00"/>
                </a:solidFill>
              </a:rPr>
              <a:t>Pseudo-Element</a:t>
            </a:r>
            <a:endParaRPr>
              <a:solidFill>
                <a:srgbClr val="FFFF00"/>
              </a:solidFill>
            </a:endParaRPr>
          </a:p>
          <a:p>
            <a:pPr indent="-361950" lvl="0" marL="457200" rtl="0" algn="l">
              <a:spcBef>
                <a:spcPts val="0"/>
              </a:spcBef>
              <a:spcAft>
                <a:spcPts val="0"/>
              </a:spcAft>
              <a:buSzPts val="2100"/>
              <a:buChar char="●"/>
            </a:pPr>
            <a:r>
              <a:rPr lang="en"/>
              <a:t>A CSS pseudo-element is a keyword added to a selector that lets you style a specific part of the selected element(s). </a:t>
            </a:r>
            <a:endParaRPr/>
          </a:p>
        </p:txBody>
      </p:sp>
      <p:sp>
        <p:nvSpPr>
          <p:cNvPr id="216" name="Google Shape;216;p36"/>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-1-</a:t>
            </a:r>
            <a:endParaRPr sz="1800">
              <a:solidFill>
                <a:srgbClr val="FFFFFF"/>
              </a:solidFill>
              <a:latin typeface="Average"/>
              <a:ea typeface="Average"/>
              <a:cs typeface="Average"/>
              <a:sym typeface="Average"/>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7"/>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Adjacent</a:t>
            </a:r>
            <a:endParaRPr/>
          </a:p>
        </p:txBody>
      </p:sp>
      <p:sp>
        <p:nvSpPr>
          <p:cNvPr id="222" name="Google Shape;222;p37"/>
          <p:cNvSpPr txBox="1"/>
          <p:nvPr>
            <p:ph idx="1" type="subTitle"/>
          </p:nvPr>
        </p:nvSpPr>
        <p:spPr>
          <a:xfrm>
            <a:off x="671250" y="3174874"/>
            <a:ext cx="7801500" cy="141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00"/>
                </a:solidFill>
              </a:rPr>
              <a:t>Pseudo-Element</a:t>
            </a:r>
            <a:endParaRPr>
              <a:solidFill>
                <a:srgbClr val="FFFF00"/>
              </a:solidFill>
            </a:endParaRPr>
          </a:p>
          <a:p>
            <a:pPr indent="-361950" lvl="0" marL="457200" rtl="0" algn="l">
              <a:spcBef>
                <a:spcPts val="0"/>
              </a:spcBef>
              <a:spcAft>
                <a:spcPts val="0"/>
              </a:spcAft>
              <a:buSzPts val="2100"/>
              <a:buChar char="●"/>
            </a:pPr>
            <a:r>
              <a:rPr lang="en"/>
              <a:t>A CSS pseudo-element is a keyword added to a selector that lets you style a specific part of the selected element(s). </a:t>
            </a:r>
            <a:endParaRPr/>
          </a:p>
        </p:txBody>
      </p:sp>
      <p:sp>
        <p:nvSpPr>
          <p:cNvPr id="223" name="Google Shape;223;p37"/>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-1-</a:t>
            </a:r>
            <a:endParaRPr sz="1800">
              <a:solidFill>
                <a:srgbClr val="FFFFFF"/>
              </a:solidFill>
              <a:latin typeface="Average"/>
              <a:ea typeface="Average"/>
              <a:cs typeface="Average"/>
              <a:sym typeface="Average"/>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8"/>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Selection</a:t>
            </a:r>
            <a:endParaRPr/>
          </a:p>
        </p:txBody>
      </p:sp>
      <p:sp>
        <p:nvSpPr>
          <p:cNvPr id="229" name="Google Shape;229;p38"/>
          <p:cNvSpPr txBox="1"/>
          <p:nvPr>
            <p:ph idx="1" type="subTitle"/>
          </p:nvPr>
        </p:nvSpPr>
        <p:spPr>
          <a:xfrm>
            <a:off x="671250" y="3174874"/>
            <a:ext cx="7801500" cy="141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00"/>
                </a:solidFill>
              </a:rPr>
              <a:t>Pseudo-Classes &amp; </a:t>
            </a:r>
            <a:r>
              <a:rPr lang="en">
                <a:solidFill>
                  <a:srgbClr val="FFFF00"/>
                </a:solidFill>
              </a:rPr>
              <a:t>Pseudo-Element</a:t>
            </a:r>
            <a:endParaRPr>
              <a:solidFill>
                <a:srgbClr val="FFFF00"/>
              </a:solidFill>
            </a:endParaRPr>
          </a:p>
          <a:p>
            <a:pPr indent="0" lvl="0" marL="457200" rtl="0" algn="l">
              <a:spcBef>
                <a:spcPts val="0"/>
              </a:spcBef>
              <a:spcAft>
                <a:spcPts val="0"/>
              </a:spcAft>
              <a:buNone/>
            </a:pPr>
            <a:r>
              <a:t/>
            </a:r>
            <a:endParaRPr/>
          </a:p>
        </p:txBody>
      </p:sp>
      <p:sp>
        <p:nvSpPr>
          <p:cNvPr id="230" name="Google Shape;230;p38"/>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-1-</a:t>
            </a:r>
            <a:endParaRPr sz="1800">
              <a:solidFill>
                <a:srgbClr val="FFFFFF"/>
              </a:solidFill>
              <a:latin typeface="Average"/>
              <a:ea typeface="Average"/>
              <a:cs typeface="Average"/>
              <a:sym typeface="Average"/>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9"/>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nth-child</a:t>
            </a:r>
            <a:endParaRPr/>
          </a:p>
        </p:txBody>
      </p:sp>
      <p:sp>
        <p:nvSpPr>
          <p:cNvPr id="236" name="Google Shape;236;p39"/>
          <p:cNvSpPr txBox="1"/>
          <p:nvPr>
            <p:ph idx="1" type="subTitle"/>
          </p:nvPr>
        </p:nvSpPr>
        <p:spPr>
          <a:xfrm>
            <a:off x="671250" y="3174874"/>
            <a:ext cx="7801500" cy="1412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
        <p:nvSpPr>
          <p:cNvPr id="237" name="Google Shape;237;p39"/>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-1-</a:t>
            </a:r>
            <a:endParaRPr sz="1800">
              <a:solidFill>
                <a:srgbClr val="FFFFFF"/>
              </a:solidFill>
              <a:latin typeface="Average"/>
              <a:ea typeface="Average"/>
              <a:cs typeface="Average"/>
              <a:sym typeface="Average"/>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40"/>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Combined Selectors</a:t>
            </a:r>
            <a:endParaRPr/>
          </a:p>
        </p:txBody>
      </p:sp>
      <p:sp>
        <p:nvSpPr>
          <p:cNvPr id="243" name="Google Shape;243;p40"/>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-1-</a:t>
            </a:r>
            <a:endParaRPr sz="1800">
              <a:solidFill>
                <a:srgbClr val="FFFFFF"/>
              </a:solidFill>
              <a:latin typeface="Average"/>
              <a:ea typeface="Average"/>
              <a:cs typeface="Average"/>
              <a:sym typeface="Average"/>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41"/>
          <p:cNvSpPr txBox="1"/>
          <p:nvPr>
            <p:ph type="ctrTitle"/>
          </p:nvPr>
        </p:nvSpPr>
        <p:spPr>
          <a:xfrm>
            <a:off x="671258" y="97875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Cascade</a:t>
            </a:r>
            <a:endParaRPr/>
          </a:p>
        </p:txBody>
      </p:sp>
      <p:sp>
        <p:nvSpPr>
          <p:cNvPr id="249" name="Google Shape;249;p41"/>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-1-</a:t>
            </a:r>
            <a:endParaRPr sz="1800">
              <a:solidFill>
                <a:srgbClr val="FFFFFF"/>
              </a:solidFill>
              <a:latin typeface="Average"/>
              <a:ea typeface="Average"/>
              <a:cs typeface="Average"/>
              <a:sym typeface="Averag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type="ctrTitle"/>
          </p:nvPr>
        </p:nvSpPr>
        <p:spPr>
          <a:xfrm>
            <a:off x="39050" y="990800"/>
            <a:ext cx="89304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Raleway"/>
                <a:ea typeface="Raleway"/>
                <a:cs typeface="Raleway"/>
                <a:sym typeface="Raleway"/>
              </a:rPr>
              <a:t>HTML5</a:t>
            </a:r>
            <a:endParaRPr sz="2400"/>
          </a:p>
        </p:txBody>
      </p:sp>
      <p:sp>
        <p:nvSpPr>
          <p:cNvPr id="73" name="Google Shape;73;p15"/>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-1-</a:t>
            </a:r>
            <a:endParaRPr sz="1800">
              <a:solidFill>
                <a:srgbClr val="FFFFFF"/>
              </a:solidFill>
              <a:latin typeface="Average"/>
              <a:ea typeface="Average"/>
              <a:cs typeface="Average"/>
              <a:sym typeface="Average"/>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Cascade</a:t>
            </a:r>
            <a:endParaRPr/>
          </a:p>
        </p:txBody>
      </p:sp>
      <p:sp>
        <p:nvSpPr>
          <p:cNvPr id="255" name="Google Shape;255;p42"/>
          <p:cNvSpPr txBox="1"/>
          <p:nvPr>
            <p:ph idx="1" type="body"/>
          </p:nvPr>
        </p:nvSpPr>
        <p:spPr>
          <a:xfrm>
            <a:off x="311700" y="1152475"/>
            <a:ext cx="8520600" cy="1733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Three things decide which styles get applied</a:t>
            </a:r>
            <a:endParaRPr/>
          </a:p>
          <a:p>
            <a:pPr indent="-342900" lvl="1" marL="914400" rtl="0" algn="l">
              <a:spcBef>
                <a:spcPts val="0"/>
              </a:spcBef>
              <a:spcAft>
                <a:spcPts val="0"/>
              </a:spcAft>
              <a:buClr>
                <a:srgbClr val="FFFF00"/>
              </a:buClr>
              <a:buSzPts val="1800"/>
              <a:buChar char="○"/>
            </a:pPr>
            <a:r>
              <a:rPr lang="en" sz="1800">
                <a:solidFill>
                  <a:srgbClr val="FFFF00"/>
                </a:solidFill>
              </a:rPr>
              <a:t>Importance: normal (any style) or !important ( color:red !important;)</a:t>
            </a:r>
            <a:endParaRPr sz="1800">
              <a:solidFill>
                <a:srgbClr val="FFFF00"/>
              </a:solidFill>
            </a:endParaRPr>
          </a:p>
          <a:p>
            <a:pPr indent="-342900" lvl="1" marL="914400" rtl="0" algn="l">
              <a:spcBef>
                <a:spcPts val="0"/>
              </a:spcBef>
              <a:spcAft>
                <a:spcPts val="0"/>
              </a:spcAft>
              <a:buClr>
                <a:srgbClr val="FFFF00"/>
              </a:buClr>
              <a:buSzPts val="1800"/>
              <a:buChar char="○"/>
            </a:pPr>
            <a:r>
              <a:rPr lang="en" sz="1800">
                <a:solidFill>
                  <a:srgbClr val="FFFF00"/>
                </a:solidFill>
              </a:rPr>
              <a:t>Specificity:</a:t>
            </a:r>
            <a:endParaRPr sz="1800">
              <a:solidFill>
                <a:srgbClr val="FFFF00"/>
              </a:solidFill>
            </a:endParaRPr>
          </a:p>
          <a:p>
            <a:pPr indent="-342900" lvl="1" marL="914400" rtl="0" algn="l">
              <a:spcBef>
                <a:spcPts val="0"/>
              </a:spcBef>
              <a:spcAft>
                <a:spcPts val="0"/>
              </a:spcAft>
              <a:buClr>
                <a:srgbClr val="FFFF00"/>
              </a:buClr>
              <a:buSzPts val="1800"/>
              <a:buChar char="○"/>
            </a:pPr>
            <a:r>
              <a:rPr lang="en" sz="1800">
                <a:solidFill>
                  <a:srgbClr val="FFFF00"/>
                </a:solidFill>
              </a:rPr>
              <a:t>Source order</a:t>
            </a:r>
            <a:endParaRPr sz="1800">
              <a:solidFill>
                <a:srgbClr val="FFFF00"/>
              </a:solidFill>
            </a:endParaRPr>
          </a:p>
          <a:p>
            <a:pPr indent="0" lvl="0" marL="0" rtl="0" algn="l">
              <a:spcBef>
                <a:spcPts val="1600"/>
              </a:spcBef>
              <a:spcAft>
                <a:spcPts val="1600"/>
              </a:spcAft>
              <a:buNone/>
            </a:pPr>
            <a:r>
              <a:t/>
            </a:r>
            <a:endParaRPr/>
          </a:p>
        </p:txBody>
      </p:sp>
      <p:sp>
        <p:nvSpPr>
          <p:cNvPr id="256" name="Google Shape;256;p4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7" name="Google Shape;257;p42"/>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-1-</a:t>
            </a:r>
            <a:endParaRPr sz="1800">
              <a:solidFill>
                <a:srgbClr val="FFFFFF"/>
              </a:solidFill>
              <a:latin typeface="Average"/>
              <a:ea typeface="Average"/>
              <a:cs typeface="Average"/>
              <a:sym typeface="Average"/>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Cascade</a:t>
            </a:r>
            <a:endParaRPr/>
          </a:p>
        </p:txBody>
      </p:sp>
      <p:sp>
        <p:nvSpPr>
          <p:cNvPr id="263" name="Google Shape;263;p43"/>
          <p:cNvSpPr txBox="1"/>
          <p:nvPr>
            <p:ph idx="1" type="body"/>
          </p:nvPr>
        </p:nvSpPr>
        <p:spPr>
          <a:xfrm>
            <a:off x="311700" y="1152475"/>
            <a:ext cx="8520600" cy="37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00"/>
                </a:solidFill>
              </a:rPr>
              <a:t>Specificity:</a:t>
            </a:r>
            <a:r>
              <a:rPr lang="en"/>
              <a:t> means by which browsers decide which CSS property values are the most relevant to an element and, therefore, will be applied.</a:t>
            </a:r>
            <a:endParaRPr/>
          </a:p>
          <a:p>
            <a:pPr indent="-342900" lvl="0" marL="457200" rtl="0" algn="l">
              <a:spcBef>
                <a:spcPts val="1600"/>
              </a:spcBef>
              <a:spcAft>
                <a:spcPts val="0"/>
              </a:spcAft>
              <a:buSzPts val="1800"/>
              <a:buChar char="●"/>
            </a:pPr>
            <a:r>
              <a:rPr lang="en"/>
              <a:t> Look at the element that is being styled. Add the total number of each category in the selector expression. Treat this like a software version number.:</a:t>
            </a:r>
            <a:endParaRPr/>
          </a:p>
          <a:p>
            <a:pPr indent="-342900" lvl="1" marL="914400" rtl="0" algn="l">
              <a:spcBef>
                <a:spcPts val="0"/>
              </a:spcBef>
              <a:spcAft>
                <a:spcPts val="0"/>
              </a:spcAft>
              <a:buClr>
                <a:srgbClr val="FFFF00"/>
              </a:buClr>
              <a:buSzPts val="1800"/>
              <a:buAutoNum type="alphaLcPeriod"/>
            </a:pPr>
            <a:r>
              <a:rPr lang="en" sz="1800">
                <a:solidFill>
                  <a:srgbClr val="FFFF00"/>
                </a:solidFill>
              </a:rPr>
              <a:t>ID selectors (e.g., #example).</a:t>
            </a:r>
            <a:endParaRPr sz="1800">
              <a:solidFill>
                <a:srgbClr val="FFFF00"/>
              </a:solidFill>
            </a:endParaRPr>
          </a:p>
          <a:p>
            <a:pPr indent="-342900" lvl="1" marL="914400" rtl="0" algn="l">
              <a:spcBef>
                <a:spcPts val="0"/>
              </a:spcBef>
              <a:spcAft>
                <a:spcPts val="0"/>
              </a:spcAft>
              <a:buClr>
                <a:srgbClr val="FFFF00"/>
              </a:buClr>
              <a:buSzPts val="1800"/>
              <a:buAutoNum type="alphaLcPeriod"/>
            </a:pPr>
            <a:r>
              <a:rPr lang="en" sz="1800">
                <a:solidFill>
                  <a:srgbClr val="FFFF00"/>
                </a:solidFill>
              </a:rPr>
              <a:t>Classes, pseudo-classes, attribute selectors (e.g., .example), attributes selectors (e.g., [type="radio"]) and pseudo-classes (e.g., :hover).</a:t>
            </a:r>
            <a:endParaRPr sz="1800">
              <a:solidFill>
                <a:srgbClr val="FFFF00"/>
              </a:solidFill>
            </a:endParaRPr>
          </a:p>
          <a:p>
            <a:pPr indent="-317500" lvl="1" marL="914400" rtl="0" algn="l">
              <a:spcBef>
                <a:spcPts val="0"/>
              </a:spcBef>
              <a:spcAft>
                <a:spcPts val="0"/>
              </a:spcAft>
              <a:buClr>
                <a:srgbClr val="FFFF00"/>
              </a:buClr>
              <a:buSzPts val="1400"/>
              <a:buAutoNum type="alphaLcPeriod"/>
            </a:pPr>
            <a:r>
              <a:rPr lang="en" sz="1800">
                <a:solidFill>
                  <a:srgbClr val="FFFF00"/>
                </a:solidFill>
              </a:rPr>
              <a:t>Type selectors (elements and ::pseudo-elements)(e.g., h1) and pseudo-elements (e.g., ::before).</a:t>
            </a:r>
            <a:endParaRPr sz="1800">
              <a:solidFill>
                <a:srgbClr val="FFFF00"/>
              </a:solidFill>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64" name="Google Shape;264;p4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5" name="Google Shape;265;p43"/>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-1-</a:t>
            </a:r>
            <a:endParaRPr sz="1800">
              <a:solidFill>
                <a:srgbClr val="FFFFFF"/>
              </a:solidFill>
              <a:latin typeface="Average"/>
              <a:ea typeface="Average"/>
              <a:cs typeface="Average"/>
              <a:sym typeface="Average"/>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Cascade</a:t>
            </a:r>
            <a:endParaRPr/>
          </a:p>
        </p:txBody>
      </p:sp>
      <p:sp>
        <p:nvSpPr>
          <p:cNvPr id="271" name="Google Shape;271;p44"/>
          <p:cNvSpPr txBox="1"/>
          <p:nvPr>
            <p:ph idx="1" type="body"/>
          </p:nvPr>
        </p:nvSpPr>
        <p:spPr>
          <a:xfrm>
            <a:off x="311700" y="1152475"/>
            <a:ext cx="8520600" cy="37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00"/>
                </a:solidFill>
              </a:rPr>
              <a:t>Specificity Examples</a:t>
            </a:r>
            <a:endParaRPr>
              <a:solidFill>
                <a:srgbClr val="FFFF00"/>
              </a:solidFill>
            </a:endParaRPr>
          </a:p>
          <a:p>
            <a:pPr indent="-342900" lvl="0" marL="457200" rtl="0" algn="l">
              <a:spcBef>
                <a:spcPts val="1600"/>
              </a:spcBef>
              <a:spcAft>
                <a:spcPts val="0"/>
              </a:spcAft>
              <a:buClr>
                <a:srgbClr val="FFFFFF"/>
              </a:buClr>
              <a:buSzPts val="1800"/>
              <a:buChar char="●"/>
            </a:pPr>
            <a:r>
              <a:rPr lang="en">
                <a:solidFill>
                  <a:srgbClr val="FFFFFF"/>
                </a:solidFill>
              </a:rPr>
              <a:t>0.4.2 = .red .big p.one.two span { }</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1.1.1 = #simon p.first { }</a:t>
            </a:r>
            <a:endParaRPr>
              <a:solidFill>
                <a:srgbClr val="FFFFFF"/>
              </a:solidFill>
            </a:endParaRPr>
          </a:p>
          <a:p>
            <a:pPr indent="0" lvl="0" marL="0" rtl="0" algn="l">
              <a:spcBef>
                <a:spcPts val="1600"/>
              </a:spcBef>
              <a:spcAft>
                <a:spcPts val="0"/>
              </a:spcAft>
              <a:buNone/>
            </a:pPr>
            <a:r>
              <a:rPr lang="en">
                <a:solidFill>
                  <a:srgbClr val="FFFFFF"/>
                </a:solidFill>
              </a:rPr>
              <a:t>    The second version is more important and gets applied second (if these were pointing at the same element)</a:t>
            </a:r>
            <a:endParaRPr>
              <a:solidFill>
                <a:srgbClr val="FFFFFF"/>
              </a:solidFill>
            </a:endParaRPr>
          </a:p>
          <a:p>
            <a:pPr indent="0" lvl="0" marL="0" rtl="0" algn="l">
              <a:spcBef>
                <a:spcPts val="1600"/>
              </a:spcBef>
              <a:spcAft>
                <a:spcPts val="1600"/>
              </a:spcAft>
              <a:buNone/>
            </a:pPr>
            <a:r>
              <a:t/>
            </a:r>
            <a:endParaRPr>
              <a:solidFill>
                <a:srgbClr val="FFFFFF"/>
              </a:solidFill>
            </a:endParaRPr>
          </a:p>
        </p:txBody>
      </p:sp>
      <p:sp>
        <p:nvSpPr>
          <p:cNvPr id="272" name="Google Shape;272;p4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3" name="Google Shape;273;p44"/>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-1-</a:t>
            </a:r>
            <a:endParaRPr sz="1800">
              <a:solidFill>
                <a:srgbClr val="FFFFFF"/>
              </a:solidFill>
              <a:latin typeface="Average"/>
              <a:ea typeface="Average"/>
              <a:cs typeface="Average"/>
              <a:sym typeface="Average"/>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Cascade</a:t>
            </a:r>
            <a:endParaRPr/>
          </a:p>
        </p:txBody>
      </p:sp>
      <p:sp>
        <p:nvSpPr>
          <p:cNvPr id="279" name="Google Shape;279;p45"/>
          <p:cNvSpPr txBox="1"/>
          <p:nvPr>
            <p:ph idx="1" type="body"/>
          </p:nvPr>
        </p:nvSpPr>
        <p:spPr>
          <a:xfrm>
            <a:off x="311700" y="1152475"/>
            <a:ext cx="8520600" cy="37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00"/>
                </a:solidFill>
              </a:rPr>
              <a:t>Source Order</a:t>
            </a:r>
            <a:endParaRPr>
              <a:solidFill>
                <a:srgbClr val="FFFF00"/>
              </a:solidFill>
            </a:endParaRPr>
          </a:p>
          <a:p>
            <a:pPr indent="0" lvl="0" marL="0" rtl="0" algn="l">
              <a:spcBef>
                <a:spcPts val="1600"/>
              </a:spcBef>
              <a:spcAft>
                <a:spcPts val="0"/>
              </a:spcAft>
              <a:buNone/>
            </a:pPr>
            <a:r>
              <a:rPr b="1" lang="en">
                <a:solidFill>
                  <a:srgbClr val="FFFFFF"/>
                </a:solidFill>
              </a:rPr>
              <a:t>CSS declarations come from different origins: </a:t>
            </a:r>
            <a:endParaRPr b="1">
              <a:solidFill>
                <a:srgbClr val="FFFFFF"/>
              </a:solidFill>
            </a:endParaRPr>
          </a:p>
          <a:p>
            <a:pPr indent="-342900" lvl="0" marL="457200" rtl="0" algn="l">
              <a:spcBef>
                <a:spcPts val="1600"/>
              </a:spcBef>
              <a:spcAft>
                <a:spcPts val="0"/>
              </a:spcAft>
              <a:buClr>
                <a:srgbClr val="FFFFFF"/>
              </a:buClr>
              <a:buSzPts val="1800"/>
              <a:buChar char="●"/>
            </a:pPr>
            <a:r>
              <a:rPr lang="en">
                <a:solidFill>
                  <a:srgbClr val="FFFFFF"/>
                </a:solidFill>
              </a:rPr>
              <a:t>The user-agent (browser) style sheet; </a:t>
            </a:r>
            <a:r>
              <a:rPr i="1" lang="en">
                <a:solidFill>
                  <a:srgbClr val="FFFF00"/>
                </a:solidFill>
              </a:rPr>
              <a:t>each browser has own styles</a:t>
            </a:r>
            <a:endParaRPr i="1">
              <a:solidFill>
                <a:srgbClr val="FFFF00"/>
              </a:solidFill>
            </a:endParaRPr>
          </a:p>
          <a:p>
            <a:pPr indent="-342900" lvl="0" marL="457200" rtl="0" algn="l">
              <a:spcBef>
                <a:spcPts val="0"/>
              </a:spcBef>
              <a:spcAft>
                <a:spcPts val="0"/>
              </a:spcAft>
              <a:buClr>
                <a:srgbClr val="FFFFFF"/>
              </a:buClr>
              <a:buSzPts val="1800"/>
              <a:buChar char="●"/>
            </a:pPr>
            <a:r>
              <a:rPr lang="en">
                <a:solidFill>
                  <a:srgbClr val="FFFFFF"/>
                </a:solidFill>
              </a:rPr>
              <a:t>the author style sheet; </a:t>
            </a:r>
            <a:r>
              <a:rPr i="1" lang="en">
                <a:solidFill>
                  <a:srgbClr val="FFFF00"/>
                </a:solidFill>
              </a:rPr>
              <a:t>each developer has own styles as different types below</a:t>
            </a:r>
            <a:endParaRPr i="1">
              <a:solidFill>
                <a:srgbClr val="FFFF00"/>
              </a:solidFill>
            </a:endParaRPr>
          </a:p>
          <a:p>
            <a:pPr indent="-342900" lvl="0" marL="457200" rtl="0" algn="l">
              <a:spcBef>
                <a:spcPts val="0"/>
              </a:spcBef>
              <a:spcAft>
                <a:spcPts val="0"/>
              </a:spcAft>
              <a:buClr>
                <a:srgbClr val="FFFFFF"/>
              </a:buClr>
              <a:buSzPts val="1800"/>
              <a:buChar char="●"/>
            </a:pPr>
            <a:r>
              <a:rPr lang="en">
                <a:solidFill>
                  <a:srgbClr val="FFFFFF"/>
                </a:solidFill>
              </a:rPr>
              <a:t>and the user style sheet.</a:t>
            </a:r>
            <a:endParaRPr>
              <a:solidFill>
                <a:srgbClr val="FFFFFF"/>
              </a:solidFill>
            </a:endParaRPr>
          </a:p>
          <a:p>
            <a:pPr indent="0" lvl="0" marL="0" rtl="0" algn="l">
              <a:spcBef>
                <a:spcPts val="1600"/>
              </a:spcBef>
              <a:spcAft>
                <a:spcPts val="0"/>
              </a:spcAft>
              <a:buNone/>
            </a:pPr>
            <a:r>
              <a:rPr lang="en">
                <a:solidFill>
                  <a:srgbClr val="FFFFFF"/>
                </a:solidFill>
              </a:rPr>
              <a:t>   </a:t>
            </a:r>
            <a:r>
              <a:rPr b="1" lang="en">
                <a:solidFill>
                  <a:srgbClr val="FFFFFF"/>
                </a:solidFill>
              </a:rPr>
              <a:t>Within the author style sheet origin we also have:</a:t>
            </a:r>
            <a:endParaRPr b="1">
              <a:solidFill>
                <a:srgbClr val="FFFFFF"/>
              </a:solidFill>
            </a:endParaRPr>
          </a:p>
          <a:p>
            <a:pPr indent="-342900" lvl="0" marL="457200" rtl="0" algn="l">
              <a:spcBef>
                <a:spcPts val="1600"/>
              </a:spcBef>
              <a:spcAft>
                <a:spcPts val="0"/>
              </a:spcAft>
              <a:buClr>
                <a:srgbClr val="FFFFFF"/>
              </a:buClr>
              <a:buSzPts val="1800"/>
              <a:buChar char="●"/>
            </a:pPr>
            <a:r>
              <a:rPr lang="en">
                <a:solidFill>
                  <a:srgbClr val="FFFFFF"/>
                </a:solidFill>
              </a:rPr>
              <a:t>External stylesheet;</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Embedded &lt;style&gt; element;</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Inline style attribute.</a:t>
            </a:r>
            <a:endParaRPr>
              <a:solidFill>
                <a:srgbClr val="FFFFFF"/>
              </a:solidFill>
            </a:endParaRPr>
          </a:p>
          <a:p>
            <a:pPr indent="0" lvl="0" marL="0" rtl="0" algn="l">
              <a:spcBef>
                <a:spcPts val="1600"/>
              </a:spcBef>
              <a:spcAft>
                <a:spcPts val="0"/>
              </a:spcAft>
              <a:buNone/>
            </a:pPr>
            <a:r>
              <a:rPr lang="en">
                <a:solidFill>
                  <a:srgbClr val="FFFFFF"/>
                </a:solidFill>
              </a:rPr>
              <a:t>    </a:t>
            </a:r>
            <a:endParaRPr>
              <a:solidFill>
                <a:srgbClr val="FFFFFF"/>
              </a:solidFill>
            </a:endParaRPr>
          </a:p>
          <a:p>
            <a:pPr indent="0" lvl="0" marL="0" rtl="0" algn="l">
              <a:spcBef>
                <a:spcPts val="1600"/>
              </a:spcBef>
              <a:spcAft>
                <a:spcPts val="0"/>
              </a:spcAft>
              <a:buNone/>
            </a:pPr>
            <a:r>
              <a:rPr lang="en">
                <a:solidFill>
                  <a:srgbClr val="FFFFFF"/>
                </a:solidFill>
              </a:rPr>
              <a:t>    Specificity is used to break ties.</a:t>
            </a:r>
            <a:endParaRPr>
              <a:solidFill>
                <a:srgbClr val="FFFFFF"/>
              </a:solidFill>
            </a:endParaRPr>
          </a:p>
          <a:p>
            <a:pPr indent="0" lvl="0" marL="0" rtl="0" algn="l">
              <a:spcBef>
                <a:spcPts val="1600"/>
              </a:spcBef>
              <a:spcAft>
                <a:spcPts val="0"/>
              </a:spcAft>
              <a:buNone/>
            </a:pPr>
            <a:r>
              <a:t/>
            </a:r>
            <a:endParaRPr>
              <a:solidFill>
                <a:srgbClr val="FFFFFF"/>
              </a:solidFill>
            </a:endParaRPr>
          </a:p>
          <a:p>
            <a:pPr indent="0" lvl="0" marL="0" rtl="0" algn="l">
              <a:spcBef>
                <a:spcPts val="1600"/>
              </a:spcBef>
              <a:spcAft>
                <a:spcPts val="1600"/>
              </a:spcAft>
              <a:buNone/>
            </a:pPr>
            <a:r>
              <a:t/>
            </a:r>
            <a:endParaRPr>
              <a:solidFill>
                <a:srgbClr val="FFFFFF"/>
              </a:solidFill>
            </a:endParaRPr>
          </a:p>
        </p:txBody>
      </p:sp>
      <p:sp>
        <p:nvSpPr>
          <p:cNvPr id="280" name="Google Shape;280;p4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1" name="Google Shape;281;p45"/>
          <p:cNvSpPr txBox="1"/>
          <p:nvPr/>
        </p:nvSpPr>
        <p:spPr>
          <a:xfrm>
            <a:off x="224475" y="2226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-1-</a:t>
            </a:r>
            <a:endParaRPr sz="1800">
              <a:solidFill>
                <a:srgbClr val="FFFFFF"/>
              </a:solidFill>
              <a:latin typeface="Average"/>
              <a:ea typeface="Average"/>
              <a:cs typeface="Average"/>
              <a:sym typeface="Average"/>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46"/>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Float</a:t>
            </a:r>
            <a:endParaRPr/>
          </a:p>
        </p:txBody>
      </p:sp>
      <p:sp>
        <p:nvSpPr>
          <p:cNvPr id="287" name="Google Shape;287;p46"/>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-1-</a:t>
            </a:r>
            <a:endParaRPr sz="1800">
              <a:solidFill>
                <a:srgbClr val="FFFFFF"/>
              </a:solidFill>
              <a:latin typeface="Average"/>
              <a:ea typeface="Average"/>
              <a:cs typeface="Average"/>
              <a:sym typeface="Average"/>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47"/>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Text Shadow</a:t>
            </a:r>
            <a:endParaRPr/>
          </a:p>
        </p:txBody>
      </p:sp>
      <p:sp>
        <p:nvSpPr>
          <p:cNvPr id="293" name="Google Shape;293;p47"/>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-1-</a:t>
            </a:r>
            <a:endParaRPr sz="1800">
              <a:solidFill>
                <a:srgbClr val="FFFFFF"/>
              </a:solidFill>
              <a:latin typeface="Average"/>
              <a:ea typeface="Average"/>
              <a:cs typeface="Average"/>
              <a:sym typeface="Average"/>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48"/>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Box</a:t>
            </a:r>
            <a:r>
              <a:rPr lang="en"/>
              <a:t> Shadow</a:t>
            </a:r>
            <a:endParaRPr/>
          </a:p>
        </p:txBody>
      </p:sp>
      <p:sp>
        <p:nvSpPr>
          <p:cNvPr id="299" name="Google Shape;299;p48"/>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-1-</a:t>
            </a:r>
            <a:endParaRPr sz="1800">
              <a:solidFill>
                <a:srgbClr val="FFFFFF"/>
              </a:solidFill>
              <a:latin typeface="Average"/>
              <a:ea typeface="Average"/>
              <a:cs typeface="Average"/>
              <a:sym typeface="Average"/>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49"/>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Google Fonts</a:t>
            </a:r>
            <a:endParaRPr/>
          </a:p>
        </p:txBody>
      </p:sp>
      <p:sp>
        <p:nvSpPr>
          <p:cNvPr id="305" name="Google Shape;305;p49"/>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-1-</a:t>
            </a:r>
            <a:endParaRPr sz="1800">
              <a:solidFill>
                <a:srgbClr val="FFFFFF"/>
              </a:solidFill>
              <a:latin typeface="Average"/>
              <a:ea typeface="Average"/>
              <a:cs typeface="Average"/>
              <a:sym typeface="Average"/>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50"/>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Responsive Design</a:t>
            </a:r>
            <a:endParaRPr/>
          </a:p>
        </p:txBody>
      </p:sp>
      <p:sp>
        <p:nvSpPr>
          <p:cNvPr id="311" name="Google Shape;311;p50"/>
          <p:cNvSpPr txBox="1"/>
          <p:nvPr>
            <p:ph idx="1" type="subTitle"/>
          </p:nvPr>
        </p:nvSpPr>
        <p:spPr>
          <a:xfrm>
            <a:off x="671250" y="3174874"/>
            <a:ext cx="7801500" cy="14124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rgbClr val="FFFF00"/>
              </a:buClr>
              <a:buSzPts val="2100"/>
              <a:buChar char="●"/>
            </a:pPr>
            <a:r>
              <a:rPr lang="en">
                <a:solidFill>
                  <a:srgbClr val="FFFF00"/>
                </a:solidFill>
              </a:rPr>
              <a:t>Viewport</a:t>
            </a:r>
            <a:endParaRPr>
              <a:solidFill>
                <a:srgbClr val="FFFF00"/>
              </a:solidFill>
            </a:endParaRPr>
          </a:p>
          <a:p>
            <a:pPr indent="-361950" lvl="0" marL="457200" rtl="0" algn="l">
              <a:spcBef>
                <a:spcPts val="0"/>
              </a:spcBef>
              <a:spcAft>
                <a:spcPts val="0"/>
              </a:spcAft>
              <a:buClr>
                <a:srgbClr val="FFFF00"/>
              </a:buClr>
              <a:buSzPts val="2100"/>
              <a:buChar char="●"/>
            </a:pPr>
            <a:r>
              <a:rPr lang="en">
                <a:solidFill>
                  <a:srgbClr val="FFFF00"/>
                </a:solidFill>
              </a:rPr>
              <a:t>Media Queries</a:t>
            </a:r>
            <a:endParaRPr>
              <a:solidFill>
                <a:srgbClr val="FFFF00"/>
              </a:solidFill>
            </a:endParaRPr>
          </a:p>
          <a:p>
            <a:pPr indent="-361950" lvl="0" marL="457200" rtl="0" algn="l">
              <a:spcBef>
                <a:spcPts val="0"/>
              </a:spcBef>
              <a:spcAft>
                <a:spcPts val="0"/>
              </a:spcAft>
              <a:buClr>
                <a:srgbClr val="FFFF00"/>
              </a:buClr>
              <a:buSzPts val="2100"/>
              <a:buChar char="●"/>
            </a:pPr>
            <a:r>
              <a:rPr lang="en">
                <a:solidFill>
                  <a:srgbClr val="FFFF00"/>
                </a:solidFill>
              </a:rPr>
              <a:t>Flexbox</a:t>
            </a:r>
            <a:endParaRPr>
              <a:solidFill>
                <a:srgbClr val="FFFF00"/>
              </a:solidFill>
            </a:endParaRPr>
          </a:p>
          <a:p>
            <a:pPr indent="-361950" lvl="0" marL="457200" rtl="0" algn="l">
              <a:spcBef>
                <a:spcPts val="0"/>
              </a:spcBef>
              <a:spcAft>
                <a:spcPts val="0"/>
              </a:spcAft>
              <a:buClr>
                <a:srgbClr val="FFFF00"/>
              </a:buClr>
              <a:buSzPts val="2100"/>
              <a:buChar char="●"/>
            </a:pPr>
            <a:r>
              <a:rPr lang="en">
                <a:solidFill>
                  <a:srgbClr val="FFFF00"/>
                </a:solidFill>
              </a:rPr>
              <a:t>Grids</a:t>
            </a:r>
            <a:endParaRPr>
              <a:solidFill>
                <a:srgbClr val="FFFF00"/>
              </a:solidFill>
            </a:endParaRPr>
          </a:p>
        </p:txBody>
      </p:sp>
      <p:sp>
        <p:nvSpPr>
          <p:cNvPr id="312" name="Google Shape;312;p50"/>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-2-</a:t>
            </a:r>
            <a:endParaRPr sz="1800">
              <a:solidFill>
                <a:srgbClr val="FFFFFF"/>
              </a:solidFill>
              <a:latin typeface="Average"/>
              <a:ea typeface="Average"/>
              <a:cs typeface="Average"/>
              <a:sym typeface="Average"/>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51"/>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Print - media query</a:t>
            </a:r>
            <a:endParaRPr/>
          </a:p>
        </p:txBody>
      </p:sp>
      <p:sp>
        <p:nvSpPr>
          <p:cNvPr id="318" name="Google Shape;318;p51"/>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-2-</a:t>
            </a:r>
            <a:endParaRPr sz="1800">
              <a:solidFill>
                <a:srgbClr val="FFFFFF"/>
              </a:solidFill>
              <a:latin typeface="Average"/>
              <a:ea typeface="Average"/>
              <a:cs typeface="Average"/>
              <a:sym typeface="Averag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ctrTitle"/>
          </p:nvPr>
        </p:nvSpPr>
        <p:spPr>
          <a:xfrm>
            <a:off x="39050" y="990800"/>
            <a:ext cx="89304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HTML Formatting - Headings - Paragraph</a:t>
            </a:r>
            <a:endParaRPr b="1">
              <a:latin typeface="Raleway"/>
              <a:ea typeface="Raleway"/>
              <a:cs typeface="Raleway"/>
              <a:sym typeface="Raleway"/>
            </a:endParaRPr>
          </a:p>
        </p:txBody>
      </p:sp>
      <p:sp>
        <p:nvSpPr>
          <p:cNvPr id="79" name="Google Shape;79;p16"/>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-1-</a:t>
            </a:r>
            <a:endParaRPr sz="1800">
              <a:solidFill>
                <a:srgbClr val="FFFFFF"/>
              </a:solidFill>
              <a:latin typeface="Average"/>
              <a:ea typeface="Average"/>
              <a:cs typeface="Average"/>
              <a:sym typeface="Average"/>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52"/>
          <p:cNvSpPr txBox="1"/>
          <p:nvPr>
            <p:ph type="ctrTitle"/>
          </p:nvPr>
        </p:nvSpPr>
        <p:spPr>
          <a:xfrm>
            <a:off x="671258" y="629675"/>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Flexbox</a:t>
            </a:r>
            <a:endParaRPr/>
          </a:p>
        </p:txBody>
      </p:sp>
      <p:sp>
        <p:nvSpPr>
          <p:cNvPr id="324" name="Google Shape;324;p52"/>
          <p:cNvSpPr txBox="1"/>
          <p:nvPr>
            <p:ph idx="1" type="subTitle"/>
          </p:nvPr>
        </p:nvSpPr>
        <p:spPr>
          <a:xfrm>
            <a:off x="199500" y="2823475"/>
            <a:ext cx="8779800" cy="21192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rgbClr val="FFFF00"/>
              </a:buClr>
              <a:buSzPts val="2100"/>
              <a:buChar char="●"/>
            </a:pPr>
            <a:r>
              <a:rPr lang="en">
                <a:solidFill>
                  <a:srgbClr val="FFFF00"/>
                </a:solidFill>
              </a:rPr>
              <a:t>F</a:t>
            </a:r>
            <a:r>
              <a:rPr lang="en">
                <a:solidFill>
                  <a:srgbClr val="FFFF00"/>
                </a:solidFill>
              </a:rPr>
              <a:t>lexbox is one dimensional that deals with layout in one dimension at a time — either as a row or as a column.</a:t>
            </a:r>
            <a:endParaRPr>
              <a:solidFill>
                <a:srgbClr val="FFFF00"/>
              </a:solidFill>
            </a:endParaRPr>
          </a:p>
          <a:p>
            <a:pPr indent="-361950" lvl="0" marL="457200" rtl="0" algn="l">
              <a:spcBef>
                <a:spcPts val="0"/>
              </a:spcBef>
              <a:spcAft>
                <a:spcPts val="0"/>
              </a:spcAft>
              <a:buClr>
                <a:srgbClr val="FFFF00"/>
              </a:buClr>
              <a:buSzPts val="2100"/>
              <a:buChar char="●"/>
            </a:pPr>
            <a:r>
              <a:rPr lang="en">
                <a:solidFill>
                  <a:srgbClr val="FFFF00"/>
                </a:solidFill>
              </a:rPr>
              <a:t>The flex-wrap property specifies whether the flexible items should wrap or not.</a:t>
            </a:r>
            <a:endParaRPr>
              <a:solidFill>
                <a:srgbClr val="FFFF00"/>
              </a:solidFill>
            </a:endParaRPr>
          </a:p>
          <a:p>
            <a:pPr indent="-361950" lvl="0" marL="457200" rtl="0" algn="l">
              <a:spcBef>
                <a:spcPts val="0"/>
              </a:spcBef>
              <a:spcAft>
                <a:spcPts val="0"/>
              </a:spcAft>
              <a:buClr>
                <a:srgbClr val="FFFF00"/>
              </a:buClr>
              <a:buSzPts val="2100"/>
              <a:buChar char="●"/>
            </a:pPr>
            <a:r>
              <a:rPr lang="en">
                <a:solidFill>
                  <a:srgbClr val="FFFF00"/>
                </a:solidFill>
              </a:rPr>
              <a:t>If the elements are not flexible items, the flex-wrap property has no effect.</a:t>
            </a:r>
            <a:endParaRPr>
              <a:solidFill>
                <a:srgbClr val="FFFF00"/>
              </a:solidFill>
            </a:endParaRPr>
          </a:p>
        </p:txBody>
      </p:sp>
      <p:sp>
        <p:nvSpPr>
          <p:cNvPr id="325" name="Google Shape;325;p52"/>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-2-</a:t>
            </a:r>
            <a:endParaRPr sz="1800">
              <a:solidFill>
                <a:srgbClr val="FFFFFF"/>
              </a:solidFill>
              <a:latin typeface="Average"/>
              <a:ea typeface="Average"/>
              <a:cs typeface="Average"/>
              <a:sym typeface="Average"/>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53"/>
          <p:cNvSpPr txBox="1"/>
          <p:nvPr>
            <p:ph type="ctrTitle"/>
          </p:nvPr>
        </p:nvSpPr>
        <p:spPr>
          <a:xfrm>
            <a:off x="671258" y="629675"/>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Grid</a:t>
            </a:r>
            <a:endParaRPr/>
          </a:p>
        </p:txBody>
      </p:sp>
      <p:sp>
        <p:nvSpPr>
          <p:cNvPr id="331" name="Google Shape;331;p53"/>
          <p:cNvSpPr txBox="1"/>
          <p:nvPr>
            <p:ph idx="1" type="subTitle"/>
          </p:nvPr>
        </p:nvSpPr>
        <p:spPr>
          <a:xfrm>
            <a:off x="199500" y="2823475"/>
            <a:ext cx="8779800" cy="2119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00"/>
              </a:buClr>
              <a:buSzPts val="1800"/>
              <a:buChar char="●"/>
            </a:pPr>
            <a:r>
              <a:rPr lang="en" sz="1800">
                <a:solidFill>
                  <a:srgbClr val="FFFF00"/>
                </a:solidFill>
              </a:rPr>
              <a:t>The CSS Grid Layout Module offers a grid-based layout system, with rows and columns, making it easier to design web pages without having to use floats and positioning.</a:t>
            </a:r>
            <a:endParaRPr sz="1800">
              <a:solidFill>
                <a:srgbClr val="FFFF00"/>
              </a:solidFill>
            </a:endParaRPr>
          </a:p>
          <a:p>
            <a:pPr indent="-342900" lvl="0" marL="457200" rtl="0" algn="l">
              <a:spcBef>
                <a:spcPts val="0"/>
              </a:spcBef>
              <a:spcAft>
                <a:spcPts val="0"/>
              </a:spcAft>
              <a:buClr>
                <a:srgbClr val="FFFF00"/>
              </a:buClr>
              <a:buSzPts val="1800"/>
              <a:buChar char="●"/>
            </a:pPr>
            <a:r>
              <a:rPr lang="en" sz="1800">
                <a:solidFill>
                  <a:srgbClr val="FFFF00"/>
                </a:solidFill>
              </a:rPr>
              <a:t>A grid layout consists of a parent element, with one or more child elements.</a:t>
            </a:r>
            <a:endParaRPr sz="1800">
              <a:solidFill>
                <a:srgbClr val="FFFF00"/>
              </a:solidFill>
            </a:endParaRPr>
          </a:p>
          <a:p>
            <a:pPr indent="-342900" lvl="0" marL="457200" rtl="0" algn="l">
              <a:spcBef>
                <a:spcPts val="0"/>
              </a:spcBef>
              <a:spcAft>
                <a:spcPts val="0"/>
              </a:spcAft>
              <a:buClr>
                <a:srgbClr val="FFFF00"/>
              </a:buClr>
              <a:buSzPts val="1800"/>
              <a:buChar char="●"/>
            </a:pPr>
            <a:r>
              <a:rPr lang="en" sz="1800">
                <a:solidFill>
                  <a:srgbClr val="FFFF00"/>
                </a:solidFill>
              </a:rPr>
              <a:t>Display Property should be grid or inline-grid</a:t>
            </a:r>
            <a:endParaRPr sz="1800">
              <a:solidFill>
                <a:srgbClr val="FFFF00"/>
              </a:solidFill>
            </a:endParaRPr>
          </a:p>
        </p:txBody>
      </p:sp>
      <p:sp>
        <p:nvSpPr>
          <p:cNvPr id="332" name="Google Shape;332;p53"/>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-2-</a:t>
            </a:r>
            <a:endParaRPr sz="1800">
              <a:solidFill>
                <a:srgbClr val="FFFFFF"/>
              </a:solidFill>
              <a:latin typeface="Average"/>
              <a:ea typeface="Average"/>
              <a:cs typeface="Average"/>
              <a:sym typeface="Average"/>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54"/>
          <p:cNvSpPr txBox="1"/>
          <p:nvPr>
            <p:ph type="ctrTitle"/>
          </p:nvPr>
        </p:nvSpPr>
        <p:spPr>
          <a:xfrm>
            <a:off x="671258" y="629675"/>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Variables</a:t>
            </a:r>
            <a:endParaRPr/>
          </a:p>
        </p:txBody>
      </p:sp>
      <p:sp>
        <p:nvSpPr>
          <p:cNvPr id="338" name="Google Shape;338;p54"/>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-2-</a:t>
            </a:r>
            <a:endParaRPr sz="1800">
              <a:solidFill>
                <a:srgbClr val="FFFFFF"/>
              </a:solidFill>
              <a:latin typeface="Average"/>
              <a:ea typeface="Average"/>
              <a:cs typeface="Average"/>
              <a:sym typeface="Average"/>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55"/>
          <p:cNvSpPr txBox="1"/>
          <p:nvPr>
            <p:ph type="ctrTitle"/>
          </p:nvPr>
        </p:nvSpPr>
        <p:spPr>
          <a:xfrm>
            <a:off x="671258" y="629675"/>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Sass</a:t>
            </a:r>
            <a:endParaRPr/>
          </a:p>
          <a:p>
            <a:pPr indent="0" lvl="0" marL="0" rtl="0" algn="ctr">
              <a:spcBef>
                <a:spcPts val="0"/>
              </a:spcBef>
              <a:spcAft>
                <a:spcPts val="0"/>
              </a:spcAft>
              <a:buNone/>
            </a:pPr>
            <a:r>
              <a:rPr lang="en" sz="2400"/>
              <a:t>Syntactically Awesome Style Sheets</a:t>
            </a:r>
            <a:endParaRPr sz="2400"/>
          </a:p>
        </p:txBody>
      </p:sp>
      <p:sp>
        <p:nvSpPr>
          <p:cNvPr id="344" name="Google Shape;344;p55"/>
          <p:cNvSpPr txBox="1"/>
          <p:nvPr>
            <p:ph idx="1" type="subTitle"/>
          </p:nvPr>
        </p:nvSpPr>
        <p:spPr>
          <a:xfrm>
            <a:off x="424425" y="2843025"/>
            <a:ext cx="8779800" cy="21192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FFFF00"/>
              </a:buClr>
              <a:buSzPts val="1800"/>
              <a:buChar char="●"/>
            </a:pPr>
            <a:r>
              <a:rPr lang="en" sz="1800">
                <a:solidFill>
                  <a:srgbClr val="FFFF00"/>
                </a:solidFill>
              </a:rPr>
              <a:t>Sass is a CSS preprocessor, which adds special features such as variables, nested rules and mixins (sometimes referred to as syntactic sugar) into regular CSS. The aim is to make the coding process simpler and more efficient. Let's explore in more detail. </a:t>
            </a:r>
            <a:endParaRPr sz="1800">
              <a:solidFill>
                <a:srgbClr val="FFFF00"/>
              </a:solidFill>
            </a:endParaRPr>
          </a:p>
          <a:p>
            <a:pPr indent="0" lvl="0" marL="457200" rtl="0" algn="l">
              <a:lnSpc>
                <a:spcPct val="150000"/>
              </a:lnSpc>
              <a:spcBef>
                <a:spcPts val="0"/>
              </a:spcBef>
              <a:spcAft>
                <a:spcPts val="0"/>
              </a:spcAft>
              <a:buNone/>
            </a:pPr>
            <a:r>
              <a:t/>
            </a:r>
            <a:endParaRPr sz="1800">
              <a:solidFill>
                <a:srgbClr val="FFFF00"/>
              </a:solidFill>
            </a:endParaRPr>
          </a:p>
          <a:p>
            <a:pPr indent="-342900" lvl="0" marL="457200" rtl="0" algn="l">
              <a:lnSpc>
                <a:spcPct val="150000"/>
              </a:lnSpc>
              <a:spcBef>
                <a:spcPts val="0"/>
              </a:spcBef>
              <a:spcAft>
                <a:spcPts val="0"/>
              </a:spcAft>
              <a:buClr>
                <a:srgbClr val="FFFF00"/>
              </a:buClr>
              <a:buSzPts val="1800"/>
              <a:buChar char="●"/>
            </a:pPr>
            <a:r>
              <a:rPr lang="en" sz="1800" u="sng">
                <a:solidFill>
                  <a:schemeClr val="hlink"/>
                </a:solidFill>
                <a:latin typeface="Arial"/>
                <a:ea typeface="Arial"/>
                <a:cs typeface="Arial"/>
                <a:sym typeface="Arial"/>
                <a:hlinkClick r:id="rId3"/>
              </a:rPr>
              <a:t>https://sass-lang.com/documentation</a:t>
            </a:r>
            <a:endParaRPr sz="1800">
              <a:solidFill>
                <a:srgbClr val="FFFF00"/>
              </a:solidFill>
            </a:endParaRPr>
          </a:p>
          <a:p>
            <a:pPr indent="-342900" lvl="0" marL="457200" rtl="0" algn="l">
              <a:lnSpc>
                <a:spcPct val="150000"/>
              </a:lnSpc>
              <a:spcBef>
                <a:spcPts val="0"/>
              </a:spcBef>
              <a:spcAft>
                <a:spcPts val="0"/>
              </a:spcAft>
              <a:buClr>
                <a:srgbClr val="FFFF00"/>
              </a:buClr>
              <a:buSzPts val="1800"/>
              <a:buChar char="●"/>
            </a:pPr>
            <a:r>
              <a:rPr lang="en" sz="1800">
                <a:solidFill>
                  <a:srgbClr val="FFFF00"/>
                </a:solidFill>
              </a:rPr>
              <a:t>Browser</a:t>
            </a:r>
            <a:r>
              <a:rPr lang="en" sz="1800">
                <a:solidFill>
                  <a:srgbClr val="FFFF00"/>
                </a:solidFill>
              </a:rPr>
              <a:t> could not read sass file , so will need to convert it to css </a:t>
            </a:r>
            <a:endParaRPr sz="1800">
              <a:solidFill>
                <a:srgbClr val="FFFF00"/>
              </a:solidFill>
            </a:endParaRPr>
          </a:p>
        </p:txBody>
      </p:sp>
      <p:sp>
        <p:nvSpPr>
          <p:cNvPr id="345" name="Google Shape;345;p55"/>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-2-</a:t>
            </a:r>
            <a:endParaRPr sz="1800">
              <a:solidFill>
                <a:srgbClr val="FFFFFF"/>
              </a:solidFill>
              <a:latin typeface="Average"/>
              <a:ea typeface="Average"/>
              <a:cs typeface="Average"/>
              <a:sym typeface="Average"/>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56"/>
          <p:cNvSpPr txBox="1"/>
          <p:nvPr>
            <p:ph type="ctrTitle"/>
          </p:nvPr>
        </p:nvSpPr>
        <p:spPr>
          <a:xfrm>
            <a:off x="671258" y="629675"/>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Sass</a:t>
            </a:r>
            <a:endParaRPr/>
          </a:p>
          <a:p>
            <a:pPr indent="0" lvl="0" marL="0" rtl="0" algn="ctr">
              <a:spcBef>
                <a:spcPts val="0"/>
              </a:spcBef>
              <a:spcAft>
                <a:spcPts val="0"/>
              </a:spcAft>
              <a:buNone/>
            </a:pPr>
            <a:r>
              <a:rPr lang="en" sz="2400"/>
              <a:t>Syntactically Awesome Style Sheets</a:t>
            </a:r>
            <a:endParaRPr sz="2400"/>
          </a:p>
        </p:txBody>
      </p:sp>
      <p:sp>
        <p:nvSpPr>
          <p:cNvPr id="351" name="Google Shape;351;p56"/>
          <p:cNvSpPr txBox="1"/>
          <p:nvPr>
            <p:ph idx="1" type="subTitle"/>
          </p:nvPr>
        </p:nvSpPr>
        <p:spPr>
          <a:xfrm>
            <a:off x="424425" y="2491650"/>
            <a:ext cx="8779800" cy="21192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FFFF00"/>
              </a:buClr>
              <a:buSzPts val="1800"/>
              <a:buChar char="●"/>
            </a:pPr>
            <a:r>
              <a:rPr lang="en" sz="1800">
                <a:solidFill>
                  <a:srgbClr val="FFFF00"/>
                </a:solidFill>
              </a:rPr>
              <a:t>To install sass </a:t>
            </a:r>
            <a:r>
              <a:rPr lang="en" sz="1800">
                <a:solidFill>
                  <a:srgbClr val="FFFF00"/>
                </a:solidFill>
              </a:rPr>
              <a:t>compiler in Linux</a:t>
            </a:r>
            <a:r>
              <a:rPr lang="en" sz="1800">
                <a:solidFill>
                  <a:srgbClr val="FFFF00"/>
                </a:solidFill>
              </a:rPr>
              <a:t>:</a:t>
            </a:r>
            <a:endParaRPr sz="1800">
              <a:solidFill>
                <a:srgbClr val="FFFF00"/>
              </a:solidFill>
            </a:endParaRPr>
          </a:p>
          <a:p>
            <a:pPr indent="-342900" lvl="1" marL="914400" rtl="0" algn="l">
              <a:lnSpc>
                <a:spcPct val="150000"/>
              </a:lnSpc>
              <a:spcBef>
                <a:spcPts val="0"/>
              </a:spcBef>
              <a:spcAft>
                <a:spcPts val="0"/>
              </a:spcAft>
              <a:buClr>
                <a:srgbClr val="FFFF00"/>
              </a:buClr>
              <a:buSzPts val="1800"/>
              <a:buFont typeface="Roboto"/>
              <a:buChar char="○"/>
            </a:pPr>
            <a:r>
              <a:rPr b="1" i="1" lang="en" sz="1800">
                <a:solidFill>
                  <a:srgbClr val="FFFF00"/>
                </a:solidFill>
                <a:latin typeface="Roboto"/>
                <a:ea typeface="Roboto"/>
                <a:cs typeface="Roboto"/>
                <a:sym typeface="Roboto"/>
              </a:rPr>
              <a:t>sudo npm install -g sass</a:t>
            </a:r>
            <a:endParaRPr b="1" i="1" sz="1800">
              <a:solidFill>
                <a:srgbClr val="FFFF00"/>
              </a:solidFill>
              <a:latin typeface="Roboto"/>
              <a:ea typeface="Roboto"/>
              <a:cs typeface="Roboto"/>
              <a:sym typeface="Roboto"/>
            </a:endParaRPr>
          </a:p>
          <a:p>
            <a:pPr indent="-342900" lvl="0" marL="457200" rtl="0" algn="l">
              <a:lnSpc>
                <a:spcPct val="150000"/>
              </a:lnSpc>
              <a:spcBef>
                <a:spcPts val="0"/>
              </a:spcBef>
              <a:spcAft>
                <a:spcPts val="0"/>
              </a:spcAft>
              <a:buClr>
                <a:srgbClr val="FFFF00"/>
              </a:buClr>
              <a:buSzPts val="1800"/>
              <a:buChar char="●"/>
            </a:pPr>
            <a:r>
              <a:rPr lang="en" sz="1800">
                <a:solidFill>
                  <a:srgbClr val="FFFF00"/>
                </a:solidFill>
              </a:rPr>
              <a:t>To convert Sass file into CSS file :</a:t>
            </a:r>
            <a:endParaRPr sz="1800">
              <a:solidFill>
                <a:srgbClr val="FFFF00"/>
              </a:solidFill>
            </a:endParaRPr>
          </a:p>
          <a:p>
            <a:pPr indent="-342900" lvl="1" marL="914400" rtl="0" algn="l">
              <a:lnSpc>
                <a:spcPct val="150000"/>
              </a:lnSpc>
              <a:spcBef>
                <a:spcPts val="0"/>
              </a:spcBef>
              <a:spcAft>
                <a:spcPts val="0"/>
              </a:spcAft>
              <a:buClr>
                <a:srgbClr val="FFFF00"/>
              </a:buClr>
              <a:buSzPts val="1800"/>
              <a:buFont typeface="Roboto"/>
              <a:buChar char="○"/>
            </a:pPr>
            <a:r>
              <a:rPr b="1" i="1" lang="en" sz="1800">
                <a:solidFill>
                  <a:srgbClr val="FFFF00"/>
                </a:solidFill>
                <a:latin typeface="Roboto"/>
                <a:ea typeface="Roboto"/>
                <a:cs typeface="Roboto"/>
                <a:sym typeface="Roboto"/>
              </a:rPr>
              <a:t>sass cssFile sassFile</a:t>
            </a:r>
            <a:endParaRPr b="1" sz="1800">
              <a:solidFill>
                <a:srgbClr val="FFFF00"/>
              </a:solidFill>
              <a:latin typeface="Roboto"/>
              <a:ea typeface="Roboto"/>
              <a:cs typeface="Roboto"/>
              <a:sym typeface="Roboto"/>
            </a:endParaRPr>
          </a:p>
          <a:p>
            <a:pPr indent="-342900" lvl="0" marL="457200" rtl="0" algn="l">
              <a:lnSpc>
                <a:spcPct val="150000"/>
              </a:lnSpc>
              <a:spcBef>
                <a:spcPts val="0"/>
              </a:spcBef>
              <a:spcAft>
                <a:spcPts val="0"/>
              </a:spcAft>
              <a:buClr>
                <a:srgbClr val="FFFF00"/>
              </a:buClr>
              <a:buSzPts val="1800"/>
              <a:buChar char="●"/>
            </a:pPr>
            <a:r>
              <a:rPr lang="en" sz="1800">
                <a:solidFill>
                  <a:srgbClr val="FFFF00"/>
                </a:solidFill>
              </a:rPr>
              <a:t>To make Sass watch any changes and </a:t>
            </a:r>
            <a:r>
              <a:rPr lang="en" sz="1800">
                <a:solidFill>
                  <a:srgbClr val="FFFF00"/>
                </a:solidFill>
              </a:rPr>
              <a:t>compiled</a:t>
            </a:r>
            <a:r>
              <a:rPr lang="en" sz="1800">
                <a:solidFill>
                  <a:srgbClr val="FFFF00"/>
                </a:solidFill>
              </a:rPr>
              <a:t> automatically to css file , you can use</a:t>
            </a:r>
            <a:endParaRPr sz="1800">
              <a:solidFill>
                <a:srgbClr val="FFFF00"/>
              </a:solidFill>
            </a:endParaRPr>
          </a:p>
          <a:p>
            <a:pPr indent="-342900" lvl="0" marL="457200" rtl="0" algn="l">
              <a:lnSpc>
                <a:spcPct val="150000"/>
              </a:lnSpc>
              <a:spcBef>
                <a:spcPts val="0"/>
              </a:spcBef>
              <a:spcAft>
                <a:spcPts val="0"/>
              </a:spcAft>
              <a:buClr>
                <a:srgbClr val="FFFF00"/>
              </a:buClr>
              <a:buSzPts val="1800"/>
              <a:buFont typeface="Roboto"/>
              <a:buChar char="●"/>
            </a:pPr>
            <a:r>
              <a:rPr b="1" i="1" lang="en" sz="1800">
                <a:solidFill>
                  <a:srgbClr val="FFFF00"/>
                </a:solidFill>
                <a:latin typeface="Roboto"/>
                <a:ea typeface="Roboto"/>
                <a:cs typeface="Roboto"/>
                <a:sym typeface="Roboto"/>
              </a:rPr>
              <a:t> sass --watch sassFile.scss:cssFile.css</a:t>
            </a:r>
            <a:endParaRPr b="1" i="1" sz="1800">
              <a:solidFill>
                <a:srgbClr val="FFFF00"/>
              </a:solidFill>
              <a:latin typeface="Roboto"/>
              <a:ea typeface="Roboto"/>
              <a:cs typeface="Roboto"/>
              <a:sym typeface="Roboto"/>
            </a:endParaRPr>
          </a:p>
        </p:txBody>
      </p:sp>
      <p:sp>
        <p:nvSpPr>
          <p:cNvPr id="352" name="Google Shape;352;p56"/>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-2-</a:t>
            </a:r>
            <a:endParaRPr sz="1800">
              <a:solidFill>
                <a:srgbClr val="FFFFFF"/>
              </a:solidFill>
              <a:latin typeface="Average"/>
              <a:ea typeface="Average"/>
              <a:cs typeface="Average"/>
              <a:sym typeface="Average"/>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57"/>
          <p:cNvSpPr txBox="1"/>
          <p:nvPr>
            <p:ph type="ctrTitle"/>
          </p:nvPr>
        </p:nvSpPr>
        <p:spPr>
          <a:xfrm>
            <a:off x="671258" y="629675"/>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Nesting In Sass</a:t>
            </a:r>
            <a:endParaRPr/>
          </a:p>
        </p:txBody>
      </p:sp>
      <p:sp>
        <p:nvSpPr>
          <p:cNvPr id="358" name="Google Shape;358;p57"/>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-2-</a:t>
            </a:r>
            <a:endParaRPr sz="1800">
              <a:solidFill>
                <a:srgbClr val="FFFFFF"/>
              </a:solidFill>
              <a:latin typeface="Average"/>
              <a:ea typeface="Average"/>
              <a:cs typeface="Average"/>
              <a:sym typeface="Average"/>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HTML References</a:t>
            </a:r>
            <a:endParaRPr/>
          </a:p>
        </p:txBody>
      </p:sp>
      <p:sp>
        <p:nvSpPr>
          <p:cNvPr id="364" name="Google Shape;364;p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u="sng">
                <a:solidFill>
                  <a:schemeClr val="hlink"/>
                </a:solidFill>
                <a:latin typeface="Arial"/>
                <a:ea typeface="Arial"/>
                <a:cs typeface="Arial"/>
                <a:sym typeface="Arial"/>
                <a:hlinkClick r:id="rId3"/>
              </a:rPr>
              <a:t>https://developer.mozilla.org/en-US/docs/Web/HTML</a:t>
            </a:r>
            <a:endParaRPr/>
          </a:p>
          <a:p>
            <a:pPr indent="-342900" lvl="0" marL="457200" rtl="0" algn="l">
              <a:lnSpc>
                <a:spcPct val="200000"/>
              </a:lnSpc>
              <a:spcBef>
                <a:spcPts val="0"/>
              </a:spcBef>
              <a:spcAft>
                <a:spcPts val="0"/>
              </a:spcAft>
              <a:buSzPts val="1800"/>
              <a:buChar char="●"/>
            </a:pPr>
            <a:r>
              <a:rPr lang="en" u="sng">
                <a:solidFill>
                  <a:schemeClr val="hlink"/>
                </a:solidFill>
                <a:latin typeface="Arial"/>
                <a:ea typeface="Arial"/>
                <a:cs typeface="Arial"/>
                <a:sym typeface="Arial"/>
                <a:hlinkClick r:id="rId4"/>
              </a:rPr>
              <a:t>https://www.w3schools.com/html/default.asp</a:t>
            </a:r>
            <a:endParaRPr/>
          </a:p>
          <a:p>
            <a:pPr indent="-342900" lvl="0" marL="457200" rtl="0" algn="l">
              <a:lnSpc>
                <a:spcPct val="200000"/>
              </a:lnSpc>
              <a:spcBef>
                <a:spcPts val="0"/>
              </a:spcBef>
              <a:spcAft>
                <a:spcPts val="0"/>
              </a:spcAft>
              <a:buSzPts val="1800"/>
              <a:buChar char="●"/>
            </a:pPr>
            <a:r>
              <a:rPr lang="en" u="sng">
                <a:solidFill>
                  <a:schemeClr val="hlink"/>
                </a:solidFill>
                <a:latin typeface="Arial"/>
                <a:ea typeface="Arial"/>
                <a:cs typeface="Arial"/>
                <a:sym typeface="Arial"/>
                <a:hlinkClick r:id="rId5"/>
              </a:rPr>
              <a:t>https://www.w3schools.com/css/</a:t>
            </a:r>
            <a:endParaRPr/>
          </a:p>
          <a:p>
            <a:pPr indent="-342900" lvl="0" marL="457200" rtl="0" algn="l">
              <a:lnSpc>
                <a:spcPct val="200000"/>
              </a:lnSpc>
              <a:spcBef>
                <a:spcPts val="0"/>
              </a:spcBef>
              <a:spcAft>
                <a:spcPts val="0"/>
              </a:spcAft>
              <a:buSzPts val="1800"/>
              <a:buChar char="●"/>
            </a:pPr>
            <a:r>
              <a:rPr lang="en" u="sng">
                <a:solidFill>
                  <a:schemeClr val="hlink"/>
                </a:solidFill>
                <a:latin typeface="Arial"/>
                <a:ea typeface="Arial"/>
                <a:cs typeface="Arial"/>
                <a:sym typeface="Arial"/>
                <a:hlinkClick r:id="rId6"/>
              </a:rPr>
              <a:t>https://flatuicolors.com/</a:t>
            </a:r>
            <a:endParaRPr/>
          </a:p>
          <a:p>
            <a:pPr indent="-342900" lvl="0" marL="457200" rtl="0" algn="l">
              <a:lnSpc>
                <a:spcPct val="200000"/>
              </a:lnSpc>
              <a:spcBef>
                <a:spcPts val="0"/>
              </a:spcBef>
              <a:spcAft>
                <a:spcPts val="0"/>
              </a:spcAft>
              <a:buSzPts val="1800"/>
              <a:buChar char="●"/>
            </a:pPr>
            <a:r>
              <a:rPr lang="en" u="sng">
                <a:solidFill>
                  <a:schemeClr val="hlink"/>
                </a:solidFill>
                <a:latin typeface="Arial"/>
                <a:ea typeface="Arial"/>
                <a:cs typeface="Arial"/>
                <a:sym typeface="Arial"/>
                <a:hlinkClick r:id="rId7"/>
              </a:rPr>
              <a:t>http://www.webestools.com/</a:t>
            </a:r>
            <a:endParaRPr/>
          </a:p>
        </p:txBody>
      </p:sp>
      <p:sp>
        <p:nvSpPr>
          <p:cNvPr id="365" name="Google Shape;365;p5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66" name="Google Shape;366;p58"/>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-2-</a:t>
            </a:r>
            <a:endParaRPr sz="1800">
              <a:solidFill>
                <a:srgbClr val="FFFFFF"/>
              </a:solidFill>
              <a:latin typeface="Average"/>
              <a:ea typeface="Average"/>
              <a:cs typeface="Average"/>
              <a:sym typeface="Averag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ctrTitle"/>
          </p:nvPr>
        </p:nvSpPr>
        <p:spPr>
          <a:xfrm>
            <a:off x="39050" y="990800"/>
            <a:ext cx="89304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Image</a:t>
            </a:r>
            <a:endParaRPr b="1">
              <a:latin typeface="Raleway"/>
              <a:ea typeface="Raleway"/>
              <a:cs typeface="Raleway"/>
              <a:sym typeface="Raleway"/>
            </a:endParaRPr>
          </a:p>
        </p:txBody>
      </p:sp>
      <p:sp>
        <p:nvSpPr>
          <p:cNvPr id="85" name="Google Shape;85;p17"/>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-1-</a:t>
            </a:r>
            <a:endParaRPr sz="1800">
              <a:solidFill>
                <a:srgbClr val="FFFFFF"/>
              </a:solidFill>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ph type="ctrTitle"/>
          </p:nvPr>
        </p:nvSpPr>
        <p:spPr>
          <a:xfrm>
            <a:off x="39050" y="990800"/>
            <a:ext cx="89304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List</a:t>
            </a:r>
            <a:endParaRPr b="1">
              <a:latin typeface="Raleway"/>
              <a:ea typeface="Raleway"/>
              <a:cs typeface="Raleway"/>
              <a:sym typeface="Raleway"/>
            </a:endParaRPr>
          </a:p>
        </p:txBody>
      </p:sp>
      <p:sp>
        <p:nvSpPr>
          <p:cNvPr id="91" name="Google Shape;91;p18"/>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-1-</a:t>
            </a:r>
            <a:endParaRPr sz="1800">
              <a:solidFill>
                <a:srgbClr val="FFFFFF"/>
              </a:solidFill>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type="ctrTitle"/>
          </p:nvPr>
        </p:nvSpPr>
        <p:spPr>
          <a:xfrm>
            <a:off x="39050" y="990800"/>
            <a:ext cx="89304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Table</a:t>
            </a:r>
            <a:endParaRPr b="1">
              <a:latin typeface="Raleway"/>
              <a:ea typeface="Raleway"/>
              <a:cs typeface="Raleway"/>
              <a:sym typeface="Raleway"/>
            </a:endParaRPr>
          </a:p>
        </p:txBody>
      </p:sp>
      <p:sp>
        <p:nvSpPr>
          <p:cNvPr id="97" name="Google Shape;97;p19"/>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-1-</a:t>
            </a:r>
            <a:endParaRPr sz="1800">
              <a:solidFill>
                <a:srgbClr val="FFFFFF"/>
              </a:solidFill>
              <a:latin typeface="Average"/>
              <a:ea typeface="Average"/>
              <a:cs typeface="Average"/>
              <a:sym typeface="Averag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0"/>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Form</a:t>
            </a:r>
            <a:endParaRPr/>
          </a:p>
        </p:txBody>
      </p:sp>
      <p:sp>
        <p:nvSpPr>
          <p:cNvPr id="103" name="Google Shape;103;p20"/>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04" name="Google Shape;104;p20"/>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-1-</a:t>
            </a:r>
            <a:endParaRPr sz="1800">
              <a:solidFill>
                <a:srgbClr val="FFFFFF"/>
              </a:solidFill>
              <a:latin typeface="Average"/>
              <a:ea typeface="Average"/>
              <a:cs typeface="Average"/>
              <a:sym typeface="Averag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1"/>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Document Object Model</a:t>
            </a:r>
            <a:endParaRPr/>
          </a:p>
        </p:txBody>
      </p:sp>
      <p:sp>
        <p:nvSpPr>
          <p:cNvPr id="110" name="Google Shape;110;p21"/>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11" name="Google Shape;111;p21"/>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-1-</a:t>
            </a:r>
            <a:endParaRPr sz="1800">
              <a:solidFill>
                <a:srgbClr val="FFFFFF"/>
              </a:solidFill>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