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Roboto Slab"/>
      <p:regular r:id="rId73"/>
      <p:bold r:id="rId74"/>
    </p:embeddedFont>
    <p:embeddedFont>
      <p:font typeface="Raleway"/>
      <p:regular r:id="rId75"/>
      <p:bold r:id="rId76"/>
      <p:italic r:id="rId77"/>
      <p:boldItalic r:id="rId78"/>
    </p:embeddedFont>
    <p:embeddedFont>
      <p:font typeface="Average"/>
      <p:regular r:id="rId79"/>
    </p:embeddedFon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Slab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aleway-regular.fntdata"/><Relationship Id="rId30" Type="http://schemas.openxmlformats.org/officeDocument/2006/relationships/slide" Target="slides/slide25.xml"/><Relationship Id="rId74" Type="http://schemas.openxmlformats.org/officeDocument/2006/relationships/font" Target="fonts/RobotoSlab-bold.fntdata"/><Relationship Id="rId33" Type="http://schemas.openxmlformats.org/officeDocument/2006/relationships/slide" Target="slides/slide28.xml"/><Relationship Id="rId77" Type="http://schemas.openxmlformats.org/officeDocument/2006/relationships/font" Target="fonts/Raleway-italic.fntdata"/><Relationship Id="rId32" Type="http://schemas.openxmlformats.org/officeDocument/2006/relationships/slide" Target="slides/slide27.xml"/><Relationship Id="rId76" Type="http://schemas.openxmlformats.org/officeDocument/2006/relationships/font" Target="fonts/Raleway-bold.fntdata"/><Relationship Id="rId35" Type="http://schemas.openxmlformats.org/officeDocument/2006/relationships/slide" Target="slides/slide30.xml"/><Relationship Id="rId79" Type="http://schemas.openxmlformats.org/officeDocument/2006/relationships/font" Target="fonts/Average-regular.fntdata"/><Relationship Id="rId34" Type="http://schemas.openxmlformats.org/officeDocument/2006/relationships/slide" Target="slides/slide29.xml"/><Relationship Id="rId78" Type="http://schemas.openxmlformats.org/officeDocument/2006/relationships/font" Target="fonts/Raleway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3a634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3a634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3a6347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3a6347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3a6347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3a6347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3a6347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3a6347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3a6347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3a634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3a6347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3a6347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3a6347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3a6347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53ae2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53ae2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53ae28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e53ae28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53ae28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53ae28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53ae28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53ae28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53ae28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53ae28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53ae28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e53ae28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53ae28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e53ae28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53ae281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e53ae281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53ae281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e53ae281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53ae28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53ae28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ca767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eca767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a767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ca767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eca767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eca767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3e947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3e947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ca7673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ca7673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eca767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eca767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eca7673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eca7673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ca767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eca767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ca7673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ca7673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ca7673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eca7673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eca7673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eca7673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ca76736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eca76736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ee46f47d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ee46f47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ee11f49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ee11f49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3e947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3e947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ef0bb9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ef0bb9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ef0bb90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ef0bb90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ef0bb90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ef0bb90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ef0bb90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ef0bb90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ef0bb90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ef0bb90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ef0bb90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ef0bb90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f0bb90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f0bb90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2bfa25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2bfa25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2bfa257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2bfa257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2bfa2570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2bfa2570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3e947c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3e947c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e53ae28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e53ae28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2bfa2570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2bfa2570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eff9f0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eff9f0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eff9f03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eff9f03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eff9f03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eff9f03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eff9f03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eff9f03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eff9f03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eff9f03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eff9f03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eff9f03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2c495c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2c495c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e53ae281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e53ae281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3e947c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3e947c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ee46f47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ee46f47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ee46f47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ee46f47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ee11f49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ee11f49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ee11f4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ee11f4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ee11f49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ee11f49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ee11f49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ee11f49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ee11f49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ee11f49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ddc23d81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6ddc23d81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3e947c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3e947c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3e947c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3e947c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3e947c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3e947c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html_cs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CS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engwsalama/webdev_html_css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HTML" TargetMode="External"/><Relationship Id="rId4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w3schools.com/css/" TargetMode="External"/><Relationship Id="rId6" Type="http://schemas.openxmlformats.org/officeDocument/2006/relationships/hyperlink" Target="https://flatuicolors.com/" TargetMode="External"/><Relationship Id="rId7" Type="http://schemas.openxmlformats.org/officeDocument/2006/relationships/hyperlink" Target="http://www.webestools.com/" TargetMode="External"/><Relationship Id="rId8" Type="http://schemas.openxmlformats.org/officeDocument/2006/relationships/hyperlink" Target="https://www.fontsquirrel.com/tools/webfont-gener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HTML5 &amp; CSS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br>
              <a:rPr lang="en"/>
            </a:br>
            <a:r>
              <a:rPr lang="en"/>
              <a:t>Cascaded Style Sheet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CSS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Styles...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table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759283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Div- Span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ctrTitle"/>
          </p:nvPr>
        </p:nvSpPr>
        <p:spPr>
          <a:xfrm>
            <a:off x="993333" y="380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HTML4 Organization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3184325" y="3253125"/>
            <a:ext cx="35922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&lt;div class=”header”&gt;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&lt;div class=”nav”&gt;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&lt;div class=”section”&gt;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&lt;div class=”footer”&gt;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24475" y="2226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993333" y="380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Organization</a:t>
            </a:r>
            <a:endParaRPr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429025" y="3096800"/>
            <a:ext cx="29301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</a:t>
            </a:r>
            <a:r>
              <a:rPr lang="en">
                <a:solidFill>
                  <a:srgbClr val="FFFF00"/>
                </a:solidFill>
              </a:rPr>
              <a:t>header&gt;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&lt;nav&gt;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&lt;section&gt;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&lt;footer&gt;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&amp; Datalist</a:t>
            </a:r>
            <a:endParaRPr/>
          </a:p>
        </p:txBody>
      </p: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https://github.com/engwsalama/webdev_html_css.git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&amp; </a:t>
            </a:r>
            <a:r>
              <a:rPr lang="en"/>
              <a:t>descendant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</a:t>
            </a:r>
            <a:endParaRPr/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hover</a:t>
            </a:r>
            <a:endParaRPr/>
          </a:p>
        </p:txBody>
      </p:sp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671250" y="3174875"/>
            <a:ext cx="83664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</a:t>
            </a:r>
            <a:r>
              <a:rPr lang="en">
                <a:solidFill>
                  <a:srgbClr val="FFFF00"/>
                </a:solidFill>
              </a:rPr>
              <a:t>seudo-classes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CSS</a:t>
            </a:r>
            <a:r>
              <a:rPr lang="en"/>
              <a:t> pseudo-class is a keyword added to a selector that specifies a special state of the selected element(s).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State of element based on user activity {page interacts with user activity}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&amp; After</a:t>
            </a:r>
            <a:endParaRPr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671250" y="3174874"/>
            <a:ext cx="7801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Pseudo-Element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CSS pseudo-element is a keyword added to a selector that lets you style a specific part of the selected element(s). </a:t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</a:t>
            </a:r>
            <a:endParaRPr/>
          </a:p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671250" y="3174874"/>
            <a:ext cx="7801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Pseudo-Element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CSS pseudo-element is a keyword added to a selector that lets you style a specific part of the selected element(s). 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671250" y="3174874"/>
            <a:ext cx="7801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Pseudo-Classes &amp; </a:t>
            </a:r>
            <a:r>
              <a:rPr lang="en">
                <a:solidFill>
                  <a:srgbClr val="FFFF00"/>
                </a:solidFill>
              </a:rPr>
              <a:t>Pseudo-Element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nth-child</a:t>
            </a:r>
            <a:endParaRPr/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671250" y="3174874"/>
            <a:ext cx="7801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Selectors</a:t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ctrTitle"/>
          </p:nvPr>
        </p:nvSpPr>
        <p:spPr>
          <a:xfrm>
            <a:off x="671258" y="9787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HTML5</a:t>
            </a: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152475"/>
            <a:ext cx="85206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things decide which styles get applied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Importance: normal (any style) or !important ( color:red !important;)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Specificity: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Source order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Specificity:</a:t>
            </a:r>
            <a:r>
              <a:rPr lang="en"/>
              <a:t> means by which browsers decide which CSS property values are the most relevant to an element and, therefore, will be applied.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Look at the element that is being styled. Add the total number of each category in the selector expression. Treat this like a software version number.: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ID selectors (e.g., #example).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Classes, pseudo-classes, attribute selectors (e.g., .example), attributes selectors (e.g., [type="radio"]) and pseudo-classes (e.g., :hover).</a:t>
            </a:r>
            <a:endParaRPr sz="1800"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Type selectors (elements and ::pseudo-elements)(e.g., h1) and pseudo-elements (e.g., ::before).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Specificity Examples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0.4.2 = .red .big p.one.two span { 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1.1.1 = #simon p.first {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The second version is more important and gets applied second (if these were pointing at the same element)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01772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Source Order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CSS declarations come from different origins: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user-agent (browser) style sheet; </a:t>
            </a:r>
            <a:r>
              <a:rPr i="1" lang="en">
                <a:solidFill>
                  <a:srgbClr val="FFFF00"/>
                </a:solidFill>
              </a:rPr>
              <a:t>each browser has own styles</a:t>
            </a:r>
            <a:endParaRPr i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author style sheet; </a:t>
            </a:r>
            <a:r>
              <a:rPr i="1" lang="en">
                <a:solidFill>
                  <a:srgbClr val="FFFF00"/>
                </a:solidFill>
              </a:rPr>
              <a:t>each developer has own styles as different types below</a:t>
            </a:r>
            <a:endParaRPr i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and the user style sheet.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</a:t>
            </a:r>
            <a:r>
              <a:rPr b="1" lang="en">
                <a:solidFill>
                  <a:srgbClr val="FFFFFF"/>
                </a:solidFill>
              </a:rPr>
              <a:t>Within the author style sheet origin we also have: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External stylesheet;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Embedded &lt;style&gt; element;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Inline style attribute.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224475" y="2226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Shadow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r>
              <a:rPr lang="en"/>
              <a:t> Shadow</a:t>
            </a:r>
            <a:endParaRPr/>
          </a:p>
        </p:txBody>
      </p:sp>
      <p:sp>
        <p:nvSpPr>
          <p:cNvPr id="330" name="Google Shape;330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Fonts</a:t>
            </a:r>
            <a:endParaRPr/>
          </a:p>
        </p:txBody>
      </p:sp>
      <p:sp>
        <p:nvSpPr>
          <p:cNvPr id="337" name="Google Shape;337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344" name="Google Shape;344;p5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ctrTitle"/>
          </p:nvPr>
        </p:nvSpPr>
        <p:spPr>
          <a:xfrm>
            <a:off x="153283" y="894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Functions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627150" y="3265700"/>
            <a:ext cx="7889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CSS functions are used as a value for various CSS properties.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rgb() function to provide a color value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attr() function to retrieve the value of an HTML attribute.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HTML Formatting - Headings - Paragraph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Units</a:t>
            </a:r>
            <a:endParaRPr/>
          </a:p>
        </p:txBody>
      </p:sp>
      <p:sp>
        <p:nvSpPr>
          <p:cNvPr id="360" name="Google Shape;360;p52"/>
          <p:cNvSpPr txBox="1"/>
          <p:nvPr>
            <p:ph idx="1" type="subTitle"/>
          </p:nvPr>
        </p:nvSpPr>
        <p:spPr>
          <a:xfrm>
            <a:off x="237600" y="3262950"/>
            <a:ext cx="83631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Em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Rem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Viewport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1" name="Google Shape;361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Line-Height</a:t>
            </a:r>
            <a:endParaRPr/>
          </a:p>
        </p:txBody>
      </p:sp>
      <p:sp>
        <p:nvSpPr>
          <p:cNvPr id="368" name="Google Shape;368;p53"/>
          <p:cNvSpPr txBox="1"/>
          <p:nvPr>
            <p:ph idx="1" type="subTitle"/>
          </p:nvPr>
        </p:nvSpPr>
        <p:spPr>
          <a:xfrm>
            <a:off x="237600" y="3262950"/>
            <a:ext cx="83631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Unitless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</a:t>
            </a:r>
            <a:endParaRPr/>
          </a:p>
        </p:txBody>
      </p:sp>
      <p:sp>
        <p:nvSpPr>
          <p:cNvPr id="376" name="Google Shape;376;p54"/>
          <p:cNvSpPr txBox="1"/>
          <p:nvPr/>
        </p:nvSpPr>
        <p:spPr>
          <a:xfrm>
            <a:off x="505925" y="3324600"/>
            <a:ext cx="7721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Define one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variable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Var() function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Variable scope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224475" y="2226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</a:t>
            </a:r>
            <a:endParaRPr/>
          </a:p>
        </p:txBody>
      </p:sp>
      <p:sp>
        <p:nvSpPr>
          <p:cNvPr id="384" name="Google Shape;384;p5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</a:t>
            </a:r>
            <a:endParaRPr/>
          </a:p>
        </p:txBody>
      </p:sp>
      <p:sp>
        <p:nvSpPr>
          <p:cNvPr id="392" name="Google Shape;392;p56"/>
          <p:cNvSpPr txBox="1"/>
          <p:nvPr>
            <p:ph idx="1" type="body"/>
          </p:nvPr>
        </p:nvSpPr>
        <p:spPr>
          <a:xfrm>
            <a:off x="311700" y="1152475"/>
            <a:ext cx="53604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Why two columns did not sitting side by side?...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line </a:t>
            </a:r>
            <a:r>
              <a:rPr lang="en"/>
              <a:t>wrapped</a:t>
            </a:r>
            <a:r>
              <a:rPr lang="en"/>
              <a:t>. that's because of the </a:t>
            </a:r>
            <a:r>
              <a:rPr lang="en"/>
              <a:t>default</a:t>
            </a:r>
            <a:r>
              <a:rPr lang="en"/>
              <a:t> behavior of the box model.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850" y="0"/>
            <a:ext cx="3160150" cy="23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6"/>
          <p:cNvSpPr txBox="1"/>
          <p:nvPr/>
        </p:nvSpPr>
        <p:spPr>
          <a:xfrm>
            <a:off x="252950" y="2440000"/>
            <a:ext cx="8520600" cy="2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you set the width or height of an element, you're specifying the width or height of its content; any padding, border, and margins are then added to that width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Example: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 element with a 300px width, a 10px padding, and a 1px border has a rendered with of 322px (width+padding+border)for both sides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</a:t>
            </a:r>
            <a:endParaRPr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622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To solve this problem 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second column width 26%.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calc(30% - 3em) in second column width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the box model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311700" y="50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6005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Box Model</a:t>
            </a:r>
            <a:r>
              <a:rPr lang="en">
                <a:solidFill>
                  <a:srgbClr val="FFFF00"/>
                </a:solidFill>
              </a:rPr>
              <a:t>. 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default, box model is not what you will typically want to use , because it will be equal to content + padding+border.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8"/>
          <p:cNvSpPr txBox="1"/>
          <p:nvPr/>
        </p:nvSpPr>
        <p:spPr>
          <a:xfrm>
            <a:off x="155100" y="2571750"/>
            <a:ext cx="88839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Instead, you will want your specified widths to include the padding and borders.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CSS allows you to adjust the box model behavior with its box-sizing property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By default , box-sizing is set to the value of content-box, this means that any height or width you specify sets the size of the content box.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You can assign a value of border-box to the box sizing instead.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That way , the height and width properties set the combined size of the content , padding, and border,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13" name="Google Shape;4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0"/>
            <a:ext cx="2826625" cy="2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Position</a:t>
            </a:r>
            <a:endParaRPr/>
          </a:p>
        </p:txBody>
      </p:sp>
      <p:sp>
        <p:nvSpPr>
          <p:cNvPr id="420" name="Google Shape;420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376450" y="3077425"/>
            <a:ext cx="7721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Static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Relative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Absolute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Fixed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absolute-relative</a:t>
            </a:r>
            <a:endParaRPr/>
          </a:p>
        </p:txBody>
      </p:sp>
      <p:sp>
        <p:nvSpPr>
          <p:cNvPr id="428" name="Google Shape;428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0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435" name="Google Shape;435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61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type="ctrTitle"/>
          </p:nvPr>
        </p:nvSpPr>
        <p:spPr>
          <a:xfrm>
            <a:off x="671258" y="6296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442" name="Google Shape;442;p62"/>
          <p:cNvSpPr txBox="1"/>
          <p:nvPr>
            <p:ph idx="1" type="subTitle"/>
          </p:nvPr>
        </p:nvSpPr>
        <p:spPr>
          <a:xfrm>
            <a:off x="199500" y="2823475"/>
            <a:ext cx="87798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F</a:t>
            </a:r>
            <a:r>
              <a:rPr lang="en">
                <a:solidFill>
                  <a:srgbClr val="FFFF00"/>
                </a:solidFill>
              </a:rPr>
              <a:t>lexbox is one dimensional that deals with layout in one dimension at a time — either as a row or as a column.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The flex-wrap property specifies whether the flexible items should wrap or not.</a:t>
            </a:r>
            <a:endParaRPr>
              <a:solidFill>
                <a:srgbClr val="FF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●"/>
            </a:pPr>
            <a:r>
              <a:rPr lang="en">
                <a:solidFill>
                  <a:srgbClr val="FFFF00"/>
                </a:solidFill>
              </a:rPr>
              <a:t>If the elements are not flexible items, the flex-wrap property has no effect.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43" name="Google Shape;443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2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</a:t>
            </a:r>
            <a:endParaRPr/>
          </a:p>
        </p:txBody>
      </p:sp>
      <p:sp>
        <p:nvSpPr>
          <p:cNvPr id="450" name="Google Shape;450;p63"/>
          <p:cNvSpPr txBox="1"/>
          <p:nvPr>
            <p:ph idx="1" type="body"/>
          </p:nvPr>
        </p:nvSpPr>
        <p:spPr>
          <a:xfrm>
            <a:off x="311700" y="1152475"/>
            <a:ext cx="8520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begins with the familiar </a:t>
            </a:r>
            <a:r>
              <a:rPr i="1" lang="en">
                <a:solidFill>
                  <a:srgbClr val="FFFFFF"/>
                </a:solidFill>
              </a:rPr>
              <a:t>display property</a:t>
            </a:r>
            <a:endParaRPr i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pplying </a:t>
            </a:r>
            <a:r>
              <a:rPr lang="en">
                <a:solidFill>
                  <a:srgbClr val="FFFFFF"/>
                </a:solidFill>
              </a:rPr>
              <a:t>display:flex </a:t>
            </a:r>
            <a:r>
              <a:rPr lang="en"/>
              <a:t>to an </a:t>
            </a:r>
            <a:r>
              <a:rPr lang="en"/>
              <a:t>element</a:t>
            </a:r>
            <a:r>
              <a:rPr lang="en"/>
              <a:t> turns it into a flex container, and its direct children turn into flex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default,flex  items  align  side  by  side,  left  to  right,  all  in  one  row.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flex container properties are: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Flex-direction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Flex-wrap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Flex-flow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Justify-content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Align-items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Align-content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77" y="2571750"/>
            <a:ext cx="3951050" cy="18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3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parent</a:t>
            </a:r>
            <a:endParaRPr/>
          </a:p>
        </p:txBody>
      </p:sp>
      <p:sp>
        <p:nvSpPr>
          <p:cNvPr id="459" name="Google Shape;459;p64"/>
          <p:cNvSpPr txBox="1"/>
          <p:nvPr>
            <p:ph idx="1" type="body"/>
          </p:nvPr>
        </p:nvSpPr>
        <p:spPr>
          <a:xfrm>
            <a:off x="370550" y="1485263"/>
            <a:ext cx="85206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isplay:flex;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defines a flex container; inline or block depending on the given value. It enables a flex context for all its direct children.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4"/>
          <p:cNvSpPr txBox="1"/>
          <p:nvPr/>
        </p:nvSpPr>
        <p:spPr>
          <a:xfrm>
            <a:off x="176550" y="2571725"/>
            <a:ext cx="41430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Flex-direction:row | column</a:t>
            </a:r>
            <a:endParaRPr b="1"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FFFFFF"/>
                </a:solidFill>
              </a:rPr>
              <a:t>Think of flex items as primarily laying out either in horizontal rows or vertical columns.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FFFFFF"/>
                </a:solidFill>
              </a:rPr>
              <a:t>flex-direction:reverse-row;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rage"/>
              <a:buChar char="●"/>
            </a:pPr>
            <a:r>
              <a:rPr lang="en" sz="1700">
                <a:solidFill>
                  <a:srgbClr val="FFFFFF"/>
                </a:solidFill>
              </a:rPr>
              <a:t>flex-direction:reverse-column;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435500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Container</a:t>
            </a:r>
            <a:endParaRPr/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75" y="2571742"/>
            <a:ext cx="4465475" cy="190586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parent</a:t>
            </a:r>
            <a:endParaRPr/>
          </a:p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5"/>
          <p:cNvSpPr txBox="1"/>
          <p:nvPr/>
        </p:nvSpPr>
        <p:spPr>
          <a:xfrm>
            <a:off x="311700" y="1374725"/>
            <a:ext cx="43728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Flex-wrap: nowrap | wrap | wrap-</a:t>
            </a:r>
            <a:r>
              <a:rPr lang="en" sz="1700">
                <a:solidFill>
                  <a:srgbClr val="FFFFFF"/>
                </a:solidFill>
              </a:rPr>
              <a:t>reverse;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By default, flex items will all try to fit onto one line. You can change that and allow the items to wrap as needed with this property.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472" name="Google Shape;472;p65"/>
          <p:cNvSpPr txBox="1"/>
          <p:nvPr/>
        </p:nvSpPr>
        <p:spPr>
          <a:xfrm>
            <a:off x="435500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Container</a:t>
            </a:r>
            <a:endParaRPr/>
          </a:p>
        </p:txBody>
      </p:sp>
      <p:pic>
        <p:nvPicPr>
          <p:cNvPr id="473" name="Google Shape;4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00" y="1181900"/>
            <a:ext cx="4292450" cy="1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5"/>
          <p:cNvSpPr txBox="1"/>
          <p:nvPr/>
        </p:nvSpPr>
        <p:spPr>
          <a:xfrm>
            <a:off x="199200" y="3442875"/>
            <a:ext cx="84636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flex-flow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is a shorthand for the flex-direction and flex-wrap properties, which together define the flex container's main and cross axes.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 The default value is row nowrap.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5" name="Google Shape;475;p65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parent</a:t>
            </a:r>
            <a:endParaRPr/>
          </a:p>
        </p:txBody>
      </p:sp>
      <p:sp>
        <p:nvSpPr>
          <p:cNvPr id="481" name="Google Shape;481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66"/>
          <p:cNvSpPr txBox="1"/>
          <p:nvPr/>
        </p:nvSpPr>
        <p:spPr>
          <a:xfrm>
            <a:off x="311700" y="1374725"/>
            <a:ext cx="7233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Justify-content: </a:t>
            </a:r>
            <a:r>
              <a:rPr lang="en" sz="1700">
                <a:solidFill>
                  <a:srgbClr val="FFFFFF"/>
                </a:solidFill>
              </a:rPr>
              <a:t>This defines the alignment along the main axis.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435500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Container</a:t>
            </a:r>
            <a:endParaRPr/>
          </a:p>
        </p:txBody>
      </p:sp>
      <p:pic>
        <p:nvPicPr>
          <p:cNvPr id="484" name="Google Shape;4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50" y="2012525"/>
            <a:ext cx="3106715" cy="22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003" y="2012525"/>
            <a:ext cx="2847822" cy="22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6"/>
          <p:cNvSpPr txBox="1"/>
          <p:nvPr/>
        </p:nvSpPr>
        <p:spPr>
          <a:xfrm>
            <a:off x="294250" y="4437300"/>
            <a:ext cx="81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justify-content: flex-start | flex-end | center | space-between | space-around | space-evenly 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66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</a:t>
            </a:r>
            <a:r>
              <a:rPr lang="en"/>
              <a:t>Children</a:t>
            </a:r>
            <a:endParaRPr/>
          </a:p>
        </p:txBody>
      </p:sp>
      <p:sp>
        <p:nvSpPr>
          <p:cNvPr id="493" name="Google Shape;493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7"/>
          <p:cNvSpPr txBox="1"/>
          <p:nvPr/>
        </p:nvSpPr>
        <p:spPr>
          <a:xfrm>
            <a:off x="311700" y="1374725"/>
            <a:ext cx="4208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Flex-grow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defines the ability for a flex item to grow if necessary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Negative numbers are invalid.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flex-grow: &lt;number&gt;; /* de</a:t>
            </a:r>
            <a:r>
              <a:rPr lang="en" sz="1800">
                <a:solidFill>
                  <a:srgbClr val="FFFF00"/>
                </a:solidFill>
              </a:rPr>
              <a:t>f</a:t>
            </a:r>
            <a:r>
              <a:rPr lang="en" sz="1800">
                <a:solidFill>
                  <a:srgbClr val="FFFF00"/>
                </a:solidFill>
              </a:rPr>
              <a:t>ault 0 */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5" name="Google Shape;495;p67"/>
          <p:cNvSpPr txBox="1"/>
          <p:nvPr/>
        </p:nvSpPr>
        <p:spPr>
          <a:xfrm>
            <a:off x="388425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items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8000"/>
            <a:ext cx="4373344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353100" y="3519225"/>
            <a:ext cx="77211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flex-shrink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This defines the ability for a flex item to shrink if necessary.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</a:rPr>
              <a:t>Negative numbers are invalid.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flex-shrink: &lt;number&gt;; /* default 1 */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8" name="Google Shape;498;p67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Children</a:t>
            </a:r>
            <a:endParaRPr/>
          </a:p>
        </p:txBody>
      </p:sp>
      <p:sp>
        <p:nvSpPr>
          <p:cNvPr id="504" name="Google Shape;504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311700" y="1374725"/>
            <a:ext cx="85983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Flex-basis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defines the default size of an element before the remaining space is distributed.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It can be a length (e.g. 20%, 5rem, etc.) or a keyword.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auto keyword means "look at my width or height property"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flex-basis: &lt;length&gt; | auto; /* default auto */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6" name="Google Shape;506;p68"/>
          <p:cNvSpPr txBox="1"/>
          <p:nvPr/>
        </p:nvSpPr>
        <p:spPr>
          <a:xfrm>
            <a:off x="388425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items</a:t>
            </a:r>
            <a:endParaRPr/>
          </a:p>
        </p:txBody>
      </p:sp>
      <p:sp>
        <p:nvSpPr>
          <p:cNvPr id="507" name="Google Shape;507;p68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Flexbox- Properties for the Children</a:t>
            </a:r>
            <a:endParaRPr/>
          </a:p>
        </p:txBody>
      </p:sp>
      <p:sp>
        <p:nvSpPr>
          <p:cNvPr id="513" name="Google Shape;513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9"/>
          <p:cNvSpPr txBox="1"/>
          <p:nvPr/>
        </p:nvSpPr>
        <p:spPr>
          <a:xfrm>
            <a:off x="311700" y="1374725"/>
            <a:ext cx="85983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Flex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is the shorthand for flex-grow, flex-shrink and flex-basis combined.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flex-shrink and flex-basis are optional.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default is 0 1 auto, but if you set it with a single number value, it's like &lt;number&gt; 1 0.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flex: none | [ &lt;'flex-grow'&gt; &lt;'flex-shrink'&gt;? || &lt;'flex-basis'&gt; ]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5" name="Google Shape;515;p69"/>
          <p:cNvSpPr txBox="1"/>
          <p:nvPr/>
        </p:nvSpPr>
        <p:spPr>
          <a:xfrm>
            <a:off x="388425" y="9298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Flex items</a:t>
            </a:r>
            <a:endParaRPr/>
          </a:p>
        </p:txBody>
      </p:sp>
      <p:sp>
        <p:nvSpPr>
          <p:cNvPr id="516" name="Google Shape;516;p69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522" name="Google Shape;522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70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>
            <p:ph type="ctrTitle"/>
          </p:nvPr>
        </p:nvSpPr>
        <p:spPr>
          <a:xfrm>
            <a:off x="671258" y="6296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  <p:sp>
        <p:nvSpPr>
          <p:cNvPr id="529" name="Google Shape;529;p71"/>
          <p:cNvSpPr txBox="1"/>
          <p:nvPr>
            <p:ph idx="1" type="subTitle"/>
          </p:nvPr>
        </p:nvSpPr>
        <p:spPr>
          <a:xfrm>
            <a:off x="199500" y="2823475"/>
            <a:ext cx="87798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The CSS Grid Layout Module offers a grid-based layout system, with rows and columns, making it easier to design web pages without having to use floats and positioning.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A grid layout consists of a parent element, with one or more child elements.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Display Property should be grid or inline-grid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530" name="Google Shape;530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71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Statements</a:t>
            </a:r>
            <a:endParaRPr/>
          </a:p>
        </p:txBody>
      </p:sp>
      <p:sp>
        <p:nvSpPr>
          <p:cNvPr id="537" name="Google Shape;53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There are two kinds of statements: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Rulesets (or rules) that, as seen, associate a collection of CSS declarations to a condition described by a selector.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At-rules that start with an at sign, '@'  followed by an identifier.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Each type of at-rules, defined by the identifier.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They are used to convey </a:t>
            </a:r>
            <a:r>
              <a:rPr lang="en"/>
              <a:t>metadata</a:t>
            </a:r>
            <a:r>
              <a:rPr lang="en"/>
              <a:t> information (like</a:t>
            </a:r>
            <a:r>
              <a:rPr lang="en">
                <a:solidFill>
                  <a:srgbClr val="FFFF00"/>
                </a:solidFill>
              </a:rPr>
              <a:t> @charset</a:t>
            </a:r>
            <a:r>
              <a:rPr lang="en"/>
              <a:t> or </a:t>
            </a:r>
            <a:r>
              <a:rPr lang="en">
                <a:solidFill>
                  <a:srgbClr val="FFFF00"/>
                </a:solidFill>
              </a:rPr>
              <a:t>@import</a:t>
            </a:r>
            <a:r>
              <a:rPr lang="en"/>
              <a:t>), conditional information (like </a:t>
            </a:r>
            <a:r>
              <a:rPr lang="en">
                <a:solidFill>
                  <a:srgbClr val="FFFF00"/>
                </a:solidFill>
              </a:rPr>
              <a:t>@media</a:t>
            </a:r>
            <a:r>
              <a:rPr lang="en"/>
              <a:t> or </a:t>
            </a:r>
            <a:r>
              <a:rPr lang="en">
                <a:solidFill>
                  <a:srgbClr val="FFFF00"/>
                </a:solidFill>
              </a:rPr>
              <a:t>@document</a:t>
            </a:r>
            <a:r>
              <a:rPr lang="en"/>
              <a:t>), or descriptive information (like </a:t>
            </a:r>
            <a:r>
              <a:rPr lang="en">
                <a:solidFill>
                  <a:srgbClr val="FFFF00"/>
                </a:solidFill>
              </a:rPr>
              <a:t>@font-face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Statements</a:t>
            </a:r>
            <a:endParaRPr/>
          </a:p>
        </p:txBody>
      </p:sp>
      <p:sp>
        <p:nvSpPr>
          <p:cNvPr id="544" name="Google Shape;54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Nested Statements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statements that can be used in a specific subset of at-rules.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@media</a:t>
            </a:r>
            <a:r>
              <a:rPr lang="en"/>
              <a:t> at-rule content is applied only if the device on which the browser runs matches the expressed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@</a:t>
            </a:r>
            <a:r>
              <a:rPr lang="en">
                <a:solidFill>
                  <a:srgbClr val="FFFF00"/>
                </a:solidFill>
              </a:rPr>
              <a:t>document</a:t>
            </a:r>
            <a:r>
              <a:rPr lang="en"/>
              <a:t> at-rule content is applied only if the current page matches some conditions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73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Structure</a:t>
            </a:r>
            <a:endParaRPr/>
          </a:p>
        </p:txBody>
      </p:sp>
      <p:sp>
        <p:nvSpPr>
          <p:cNvPr id="552" name="Google Shape;552;p7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3" name="Google Shape;553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CSS is Structured?</a:t>
            </a:r>
            <a:endParaRPr/>
          </a:p>
        </p:txBody>
      </p:sp>
      <p:sp>
        <p:nvSpPr>
          <p:cNvPr id="559" name="Google Shape;559;p7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Applying CSS to your HTML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</a:t>
            </a:r>
            <a:r>
              <a:rPr lang="en"/>
              <a:t>stylesheet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stylesheet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 stylesheet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5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CSS is Structured?</a:t>
            </a:r>
            <a:endParaRPr/>
          </a:p>
        </p:txBody>
      </p:sp>
      <p:sp>
        <p:nvSpPr>
          <p:cNvPr id="567" name="Google Shape;567;p7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Selectors</a:t>
            </a:r>
            <a:endParaRPr b="1"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Universal Selector</a:t>
            </a:r>
            <a:r>
              <a:rPr lang="en" sz="1800"/>
              <a:t> [Example: * will match all the elements of the document.]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Type selector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Class selector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ID selector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Attribute selector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Grouping selectors</a:t>
            </a:r>
            <a:endParaRPr sz="1800">
              <a:solidFill>
                <a:srgbClr val="FFFF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romanLcPeriod"/>
            </a:pPr>
            <a:r>
              <a:rPr lang="en" sz="1800">
                <a:solidFill>
                  <a:srgbClr val="FFFF00"/>
                </a:solidFill>
              </a:rPr>
              <a:t>Selector list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68" name="Google Shape;568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76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CSS is Structured?</a:t>
            </a:r>
            <a:endParaRPr/>
          </a:p>
        </p:txBody>
      </p:sp>
      <p:sp>
        <p:nvSpPr>
          <p:cNvPr id="575" name="Google Shape;575;p7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 startAt="8"/>
            </a:pPr>
            <a:r>
              <a:rPr lang="en">
                <a:solidFill>
                  <a:srgbClr val="FFFF00"/>
                </a:solidFill>
              </a:rPr>
              <a:t>Combinators</a:t>
            </a:r>
            <a:endParaRPr>
              <a:solidFill>
                <a:srgbClr val="FFFF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Child Combinator</a:t>
            </a:r>
            <a:endParaRPr sz="1800">
              <a:solidFill>
                <a:srgbClr val="FFFF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General sibling combinator</a:t>
            </a:r>
            <a:endParaRPr sz="1800">
              <a:solidFill>
                <a:srgbClr val="FFFF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Adjacent sibling combinator</a:t>
            </a:r>
            <a:endParaRPr sz="1800">
              <a:solidFill>
                <a:srgbClr val="FFFF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Column combinator</a:t>
            </a:r>
            <a:endParaRPr sz="1800">
              <a:solidFill>
                <a:srgbClr val="FFFF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 startAt="8"/>
            </a:pPr>
            <a:r>
              <a:rPr lang="en">
                <a:solidFill>
                  <a:srgbClr val="FFFF00"/>
                </a:solidFill>
              </a:rPr>
              <a:t>Pseudo </a:t>
            </a:r>
            <a:endParaRPr>
              <a:solidFill>
                <a:srgbClr val="FFFF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Pseudo classes</a:t>
            </a:r>
            <a:endParaRPr sz="1800">
              <a:solidFill>
                <a:srgbClr val="FFFF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lphaLcPeriod"/>
            </a:pPr>
            <a:r>
              <a:rPr lang="en" sz="1800">
                <a:solidFill>
                  <a:srgbClr val="FFFF00"/>
                </a:solidFill>
              </a:rPr>
              <a:t>Pseudo elements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</a:rPr>
              <a:t>Refer to css selector at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https://github.com/engwsalama/webdev_html_css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6" name="Google Shape;576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77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CSS is Structured?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Specificity &amp; Cascade 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Properties &amp; Values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Functions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@rules…[@import]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Shorthands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Comments /* */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84" name="Google Shape;584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8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References</a:t>
            </a:r>
            <a:endParaRPr/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https://developer.mozilla.org/en-US/docs/Web/HTML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https://www.w3schools.com/html/default.asp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https://www.w3schools.com/css/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https://flatuicolors.com/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http://www.webestools.com/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https://www.fontsquirrel.com/tools/webfont-generator</a:t>
            </a:r>
            <a:endParaRPr/>
          </a:p>
        </p:txBody>
      </p:sp>
      <p:sp>
        <p:nvSpPr>
          <p:cNvPr id="592" name="Google Shape;592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79"/>
          <p:cNvSpPr txBox="1"/>
          <p:nvPr/>
        </p:nvSpPr>
        <p:spPr>
          <a:xfrm>
            <a:off x="152225" y="75975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-1-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