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oboto Slab"/>
      <p:regular r:id="rId49"/>
      <p:bold r:id="rId50"/>
    </p:embeddedFont>
    <p:embeddedFont>
      <p:font typeface="Raleway"/>
      <p:regular r:id="rId51"/>
      <p:bold r:id="rId52"/>
      <p:italic r:id="rId53"/>
      <p:boldItalic r:id="rId54"/>
    </p:embeddedFont>
    <p:embeddedFont>
      <p:font typeface="Average"/>
      <p:regular r:id="rId55"/>
    </p:embeddedFont>
    <p:embeddedFont>
      <p:font typeface="Oswald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regular.fntdata"/><Relationship Id="rId50" Type="http://schemas.openxmlformats.org/officeDocument/2006/relationships/font" Target="fonts/RobotoSlab-bold.fntdata"/><Relationship Id="rId53" Type="http://schemas.openxmlformats.org/officeDocument/2006/relationships/font" Target="fonts/Raleway-italic.fntdata"/><Relationship Id="rId52" Type="http://schemas.openxmlformats.org/officeDocument/2006/relationships/font" Target="fonts/Raleway-bold.fntdata"/><Relationship Id="rId11" Type="http://schemas.openxmlformats.org/officeDocument/2006/relationships/slide" Target="slides/slide6.xml"/><Relationship Id="rId55" Type="http://schemas.openxmlformats.org/officeDocument/2006/relationships/font" Target="fonts/Average-regular.fntdata"/><Relationship Id="rId10" Type="http://schemas.openxmlformats.org/officeDocument/2006/relationships/slide" Target="slides/slide5.xml"/><Relationship Id="rId54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57" Type="http://schemas.openxmlformats.org/officeDocument/2006/relationships/font" Target="fonts/Oswald-bold.fntdata"/><Relationship Id="rId12" Type="http://schemas.openxmlformats.org/officeDocument/2006/relationships/slide" Target="slides/slide7.xml"/><Relationship Id="rId56" Type="http://schemas.openxmlformats.org/officeDocument/2006/relationships/font" Target="fonts/Oswal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ee4615cd3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ee4615cd3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ee4615cd3_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ee4615cd3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ee4615cd3_3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ee4615cd3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ee4615cd3_3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ee4615cd3_3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f32b527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f32b527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f32b5271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f32b5271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f32b527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f32b527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f32b5271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f32b5271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e12322e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e12322e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e12322ea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e12322ea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3a63472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3a63472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e21b560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e21b560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e21b560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e21b560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e21b560d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e21b560d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e24e8ef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e24e8ef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e24e8ef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e24e8ef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e24e8ef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e24e8ef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fd98833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fd98833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fd98833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fd98833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fd988336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fd988336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fd988336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fd98833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f0f9cd2d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f0f9cd2d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fd988336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fd988336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fd988336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fd988336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fd988336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fd988336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e3254e8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e3254e8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e3254e85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e3254e85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e3254e85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e3254e85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e3254e85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e3254e85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e3254e85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e3254e85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e3254e85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e3254e85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7e3254e85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7e3254e85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0f9cd2d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0f9cd2d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e3254e85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e3254e85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e3254e85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e3254e85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e3254e85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e3254e85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e3254e85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e3254e85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ee4615c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ee4615c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ee4615cd3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ee4615cd3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ee4615cd3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ee4615cd3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ee4615cd3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ee4615cd3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ee4615cd3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ee4615cd3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eng.wsalama@gmail.com" TargetMode="External"/><Relationship Id="rId4" Type="http://schemas.openxmlformats.org/officeDocument/2006/relationships/hyperlink" Target="http://wsalama.000webhostapp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5.jpg"/><Relationship Id="rId5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engwsalama/webdev_js.gi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5.jp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9050" y="990800"/>
            <a:ext cx="89304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Web Development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Javascript</a:t>
            </a:r>
            <a:endParaRPr sz="2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Eng. Wael Salama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Cell: 0122 172 4503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eng.wsalama@gmail.com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u="sng">
                <a:solidFill>
                  <a:srgbClr val="8BC34A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http://wsalama.000webhostapp.com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108550"/>
            <a:ext cx="86334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each image has its properties (Nouns and Adjectives)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If i want to gather those images in one file , how do i know which </a:t>
            </a:r>
            <a:r>
              <a:rPr lang="en">
                <a:solidFill>
                  <a:srgbClr val="FFFFFF"/>
                </a:solidFill>
              </a:rPr>
              <a:t>property</a:t>
            </a:r>
            <a:r>
              <a:rPr lang="en">
                <a:solidFill>
                  <a:srgbClr val="FFFFFF"/>
                </a:solidFill>
              </a:rPr>
              <a:t> or noun describe wich image... you can not.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That's why objects are so important because they allow you to group information together that relate to certain aspects of your program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400" y="3864913"/>
            <a:ext cx="13049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000" y="3019725"/>
            <a:ext cx="8286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4850" y="3325738"/>
            <a:ext cx="1482325" cy="14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576725" y="2972150"/>
            <a:ext cx="1482300" cy="20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1953225" y="2884300"/>
            <a:ext cx="1589400" cy="20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3435625" y="3019713"/>
            <a:ext cx="1589400" cy="20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108550"/>
            <a:ext cx="86334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Object from your life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Your computer; ,it is an objective has properties such as width , height , color, weight , keyboard , and then look at what you can do with the computer: you can type , print , etc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At your life select any object and open a </a:t>
            </a:r>
            <a:r>
              <a:rPr lang="en">
                <a:solidFill>
                  <a:srgbClr val="FFFFFF"/>
                </a:solidFill>
              </a:rPr>
              <a:t>curly basis</a:t>
            </a:r>
            <a:r>
              <a:rPr lang="en">
                <a:solidFill>
                  <a:srgbClr val="FFFFFF"/>
                </a:solidFill>
              </a:rPr>
              <a:t> brackets {} and put the </a:t>
            </a:r>
            <a:r>
              <a:rPr lang="en">
                <a:solidFill>
                  <a:srgbClr val="FFFFFF"/>
                </a:solidFill>
              </a:rPr>
              <a:t>p</a:t>
            </a:r>
            <a:r>
              <a:rPr lang="en">
                <a:solidFill>
                  <a:srgbClr val="FFFFFF"/>
                </a:solidFill>
              </a:rPr>
              <a:t>roperties , such as fridge : {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make:"lg",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width:2000,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height:4000,  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open:</a:t>
            </a:r>
            <a:r>
              <a:rPr lang="en">
                <a:solidFill>
                  <a:srgbClr val="FFFFFF"/>
                </a:solidFill>
              </a:rPr>
              <a:t>function </a:t>
            </a:r>
            <a:r>
              <a:rPr lang="en">
                <a:solidFill>
                  <a:srgbClr val="FFFFFF"/>
                </a:solidFill>
              </a:rPr>
              <a:t>() {...}</a:t>
            </a:r>
            <a:endParaRPr>
              <a:solidFill>
                <a:srgbClr val="FFFFFF"/>
              </a:solidFill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108550"/>
            <a:ext cx="86334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Next level is embedded objects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objects can contain objects just like everyday life { {} }, for example 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Your computer , it is not just made up of one object, you may have a camera , screen , keyboard; of which have </a:t>
            </a:r>
            <a:r>
              <a:rPr lang="en">
                <a:solidFill>
                  <a:srgbClr val="FFFF00"/>
                </a:solidFill>
              </a:rPr>
              <a:t>their own nouns and verbs associated with </a:t>
            </a:r>
            <a:r>
              <a:rPr lang="en">
                <a:solidFill>
                  <a:srgbClr val="FFFFFF"/>
                </a:solidFill>
              </a:rPr>
              <a:t>each component in your computer and you can break it down and go as complex as you would like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What we  need to do is </a:t>
            </a:r>
            <a:r>
              <a:rPr b="1" lang="en">
                <a:solidFill>
                  <a:srgbClr val="FFFF00"/>
                </a:solidFill>
              </a:rPr>
              <a:t>encapsulate</a:t>
            </a:r>
            <a:r>
              <a:rPr lang="en">
                <a:solidFill>
                  <a:srgbClr val="FFFFFF"/>
                </a:solidFill>
              </a:rPr>
              <a:t> all of those objects and components together into one object so , in encapsulation we have a main parent object and subobjects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Encapsulation is grouping data together whether it be nouns and verbs or both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11700" y="1108550"/>
            <a:ext cx="8633400" cy="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finally ,we have nouns and adjectives </a:t>
            </a:r>
            <a:r>
              <a:rPr lang="en">
                <a:solidFill>
                  <a:srgbClr val="FFFF00"/>
                </a:solidFill>
              </a:rPr>
              <a:t>which</a:t>
            </a:r>
            <a:r>
              <a:rPr lang="en">
                <a:solidFill>
                  <a:srgbClr val="FFFF00"/>
                </a:solidFill>
              </a:rPr>
              <a:t> describe the object and verbs which are actions performed on  that object and finally objects can contain other objects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5790850" y="3818950"/>
            <a:ext cx="24246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within objects</a:t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765050" y="2048050"/>
            <a:ext cx="20715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Nouns, Adjectives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4037100" y="2048050"/>
            <a:ext cx="16002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Data Types VS. Reference Types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Primitive Data Types: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directly in the location the variable access </a:t>
            </a:r>
            <a:r>
              <a:rPr lang="en"/>
              <a:t>stored</a:t>
            </a:r>
            <a:r>
              <a:rPr lang="en"/>
              <a:t> on the 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Reference Data Types: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Accessed </a:t>
            </a:r>
            <a:r>
              <a:rPr lang="en"/>
              <a:t>by</a:t>
            </a:r>
            <a:r>
              <a:rPr lang="en"/>
              <a:t> reference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Objects that are </a:t>
            </a:r>
            <a:r>
              <a:rPr lang="en"/>
              <a:t>stored</a:t>
            </a:r>
            <a:r>
              <a:rPr lang="en"/>
              <a:t> on the heap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pointer to a location in memory</a:t>
            </a:r>
            <a:endParaRPr/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Data Types 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2411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String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Number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Boolean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Null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Undefined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Symbols(ES6)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Data Types / Objects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2411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Arrays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Object Literals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Functions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Dates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Dynamically Typed </a:t>
            </a:r>
            <a:r>
              <a:rPr lang="en"/>
              <a:t>Languages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2411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Types are associated with values not variables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The same variable can hold multiple types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We do not need to specify types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Most other </a:t>
            </a:r>
            <a:r>
              <a:rPr b="1" lang="en">
                <a:solidFill>
                  <a:srgbClr val="FFFF00"/>
                </a:solidFill>
              </a:rPr>
              <a:t>languages</a:t>
            </a:r>
            <a:r>
              <a:rPr b="1" lang="en">
                <a:solidFill>
                  <a:srgbClr val="FFFF00"/>
                </a:solidFill>
              </a:rPr>
              <a:t> are statically types (java, C#, C++)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There </a:t>
            </a:r>
            <a:r>
              <a:rPr b="1" lang="en">
                <a:solidFill>
                  <a:srgbClr val="FFFF00"/>
                </a:solidFill>
              </a:rPr>
              <a:t>are</a:t>
            </a:r>
            <a:r>
              <a:rPr b="1" lang="en">
                <a:solidFill>
                  <a:srgbClr val="FFFF00"/>
                </a:solidFill>
              </a:rPr>
              <a:t> supersets of JS and </a:t>
            </a:r>
            <a:r>
              <a:rPr b="1" lang="en">
                <a:solidFill>
                  <a:srgbClr val="FFFF00"/>
                </a:solidFill>
              </a:rPr>
              <a:t>add ons</a:t>
            </a:r>
            <a:r>
              <a:rPr b="1" lang="en">
                <a:solidFill>
                  <a:srgbClr val="FFFF00"/>
                </a:solidFill>
              </a:rPr>
              <a:t> to allow static typing (TypeScript, Flow)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218" name="Google Shape;218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671258" y="10200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https://github.com/engwsalama/webdev_js.git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Conversion</a:t>
            </a:r>
            <a:endParaRPr/>
          </a:p>
        </p:txBody>
      </p:sp>
      <p:sp>
        <p:nvSpPr>
          <p:cNvPr id="225" name="Google Shape;225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Object</a:t>
            </a:r>
            <a:endParaRPr/>
          </a:p>
        </p:txBody>
      </p:sp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239" name="Google Shape;239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3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</a:t>
            </a:r>
            <a:r>
              <a:rPr lang="en"/>
              <a:t>Strings</a:t>
            </a:r>
            <a:endParaRPr/>
          </a:p>
        </p:txBody>
      </p:sp>
      <p:sp>
        <p:nvSpPr>
          <p:cNvPr id="246" name="Google Shape;246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&amp; Array Methods</a:t>
            </a:r>
            <a:endParaRPr/>
          </a:p>
        </p:txBody>
      </p:sp>
      <p:sp>
        <p:nvSpPr>
          <p:cNvPr id="253" name="Google Shape;253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Dates &amp; Time Methods</a:t>
            </a:r>
            <a:endParaRPr/>
          </a:p>
        </p:txBody>
      </p:sp>
      <p:sp>
        <p:nvSpPr>
          <p:cNvPr id="260" name="Google Shape;260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3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lang="en"/>
              <a:t>Statement</a:t>
            </a:r>
            <a:endParaRPr/>
          </a:p>
        </p:txBody>
      </p:sp>
      <p:sp>
        <p:nvSpPr>
          <p:cNvPr id="267" name="Google Shape;267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3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Switches</a:t>
            </a:r>
            <a:endParaRPr/>
          </a:p>
        </p:txBody>
      </p:sp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3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281" name="Google Shape;281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4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288" name="Google Shape;288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4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History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63030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</a:t>
            </a:r>
            <a:r>
              <a:rPr lang="en"/>
              <a:t>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Mocha JScript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ECMAScript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Brendan ike who created javascript in 1995 in 10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Its development code name was </a:t>
            </a:r>
            <a:r>
              <a:rPr lang="en">
                <a:solidFill>
                  <a:srgbClr val="FFFF00"/>
                </a:solidFill>
              </a:rPr>
              <a:t>Mocha</a:t>
            </a:r>
            <a:r>
              <a:rPr lang="en"/>
              <a:t> under the the supervision of </a:t>
            </a:r>
            <a:r>
              <a:rPr lang="en">
                <a:solidFill>
                  <a:srgbClr val="FFFF00"/>
                </a:solidFill>
              </a:rPr>
              <a:t>Netscape and Sun Microsystems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Netscape and Microsystems are </a:t>
            </a:r>
            <a:r>
              <a:rPr lang="en"/>
              <a:t>partner</a:t>
            </a:r>
            <a:r>
              <a:rPr lang="en"/>
              <a:t> and development java language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700" y="511000"/>
            <a:ext cx="21336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6698700" y="2736525"/>
            <a:ext cx="23403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Brendan Ike in 1995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 Object</a:t>
            </a:r>
            <a:endParaRPr/>
          </a:p>
        </p:txBody>
      </p:sp>
      <p:sp>
        <p:nvSpPr>
          <p:cNvPr id="295" name="Google Shape;295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4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Scope</a:t>
            </a:r>
            <a:endParaRPr/>
          </a:p>
        </p:txBody>
      </p:sp>
      <p:sp>
        <p:nvSpPr>
          <p:cNvPr id="302" name="Google Shape;302;p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4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</a:t>
            </a:r>
            <a:endParaRPr/>
          </a:p>
        </p:txBody>
      </p:sp>
      <p:sp>
        <p:nvSpPr>
          <p:cNvPr id="309" name="Google Shape;309;p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4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DOM?</a:t>
            </a:r>
            <a:endParaRPr/>
          </a:p>
        </p:txBody>
      </p:sp>
      <p:sp>
        <p:nvSpPr>
          <p:cNvPr id="316" name="Google Shape;316;p45"/>
          <p:cNvSpPr txBox="1"/>
          <p:nvPr>
            <p:ph idx="1" type="body"/>
          </p:nvPr>
        </p:nvSpPr>
        <p:spPr>
          <a:xfrm>
            <a:off x="311700" y="1152475"/>
            <a:ext cx="32781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DOCUMENT OBJECT MODEL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Tree of nodes/elements created by the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can be used to read/write/</a:t>
            </a:r>
            <a:r>
              <a:rPr lang="en"/>
              <a:t>manipulate to the 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Oriented Representation</a:t>
            </a:r>
            <a:r>
              <a:rPr lang="en"/>
              <a:t> </a:t>
            </a:r>
            <a:endParaRPr/>
          </a:p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45"/>
          <p:cNvSpPr/>
          <p:nvPr/>
        </p:nvSpPr>
        <p:spPr>
          <a:xfrm>
            <a:off x="5190575" y="317800"/>
            <a:ext cx="14949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</a:t>
            </a:r>
            <a:endParaRPr/>
          </a:p>
        </p:txBody>
      </p:sp>
      <p:sp>
        <p:nvSpPr>
          <p:cNvPr id="319" name="Google Shape;319;p45"/>
          <p:cNvSpPr/>
          <p:nvPr/>
        </p:nvSpPr>
        <p:spPr>
          <a:xfrm>
            <a:off x="5189965" y="1294100"/>
            <a:ext cx="14949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&lt;html&gt;</a:t>
            </a:r>
            <a:endParaRPr/>
          </a:p>
        </p:txBody>
      </p:sp>
      <p:cxnSp>
        <p:nvCxnSpPr>
          <p:cNvPr id="320" name="Google Shape;320;p45"/>
          <p:cNvCxnSpPr>
            <a:stCxn id="318" idx="2"/>
            <a:endCxn id="319" idx="0"/>
          </p:cNvCxnSpPr>
          <p:nvPr/>
        </p:nvCxnSpPr>
        <p:spPr>
          <a:xfrm flipH="1">
            <a:off x="5937425" y="1017700"/>
            <a:ext cx="600" cy="2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45"/>
          <p:cNvSpPr/>
          <p:nvPr/>
        </p:nvSpPr>
        <p:spPr>
          <a:xfrm>
            <a:off x="5938025" y="2199755"/>
            <a:ext cx="28071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</a:t>
            </a:r>
            <a:endParaRPr/>
          </a:p>
        </p:txBody>
      </p:sp>
      <p:sp>
        <p:nvSpPr>
          <p:cNvPr id="322" name="Google Shape;322;p45"/>
          <p:cNvSpPr/>
          <p:nvPr/>
        </p:nvSpPr>
        <p:spPr>
          <a:xfrm>
            <a:off x="3589800" y="2258020"/>
            <a:ext cx="11652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&lt;head&gt;</a:t>
            </a:r>
            <a:endParaRPr/>
          </a:p>
        </p:txBody>
      </p:sp>
      <p:cxnSp>
        <p:nvCxnSpPr>
          <p:cNvPr id="323" name="Google Shape;323;p45"/>
          <p:cNvCxnSpPr>
            <a:stCxn id="319" idx="1"/>
            <a:endCxn id="322" idx="0"/>
          </p:cNvCxnSpPr>
          <p:nvPr/>
        </p:nvCxnSpPr>
        <p:spPr>
          <a:xfrm flipH="1">
            <a:off x="4172365" y="1644050"/>
            <a:ext cx="1017600" cy="614100"/>
          </a:xfrm>
          <a:prstGeom prst="bent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5"/>
          <p:cNvCxnSpPr>
            <a:stCxn id="319" idx="3"/>
            <a:endCxn id="321" idx="0"/>
          </p:cNvCxnSpPr>
          <p:nvPr/>
        </p:nvCxnSpPr>
        <p:spPr>
          <a:xfrm>
            <a:off x="6684865" y="1644050"/>
            <a:ext cx="656700" cy="555600"/>
          </a:xfrm>
          <a:prstGeom prst="bent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45"/>
          <p:cNvSpPr/>
          <p:nvPr/>
        </p:nvSpPr>
        <p:spPr>
          <a:xfrm>
            <a:off x="3636880" y="3316700"/>
            <a:ext cx="10830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&lt;title&gt;</a:t>
            </a:r>
            <a:endParaRPr/>
          </a:p>
        </p:txBody>
      </p:sp>
      <p:cxnSp>
        <p:nvCxnSpPr>
          <p:cNvPr id="326" name="Google Shape;326;p45"/>
          <p:cNvCxnSpPr>
            <a:stCxn id="322" idx="2"/>
            <a:endCxn id="325" idx="0"/>
          </p:cNvCxnSpPr>
          <p:nvPr/>
        </p:nvCxnSpPr>
        <p:spPr>
          <a:xfrm>
            <a:off x="4172400" y="2957920"/>
            <a:ext cx="6000" cy="3588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45"/>
          <p:cNvSpPr/>
          <p:nvPr/>
        </p:nvSpPr>
        <p:spPr>
          <a:xfrm>
            <a:off x="3601570" y="4243465"/>
            <a:ext cx="11652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“My Title”</a:t>
            </a:r>
            <a:endParaRPr/>
          </a:p>
        </p:txBody>
      </p:sp>
      <p:cxnSp>
        <p:nvCxnSpPr>
          <p:cNvPr id="328" name="Google Shape;328;p45"/>
          <p:cNvCxnSpPr>
            <a:stCxn id="325" idx="2"/>
            <a:endCxn id="327" idx="0"/>
          </p:cNvCxnSpPr>
          <p:nvPr/>
        </p:nvCxnSpPr>
        <p:spPr>
          <a:xfrm>
            <a:off x="4178380" y="4016600"/>
            <a:ext cx="5700" cy="2268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45"/>
          <p:cNvSpPr/>
          <p:nvPr/>
        </p:nvSpPr>
        <p:spPr>
          <a:xfrm>
            <a:off x="7708775" y="3329170"/>
            <a:ext cx="10830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&lt;h1&gt;</a:t>
            </a:r>
            <a:endParaRPr/>
          </a:p>
        </p:txBody>
      </p:sp>
      <p:sp>
        <p:nvSpPr>
          <p:cNvPr id="330" name="Google Shape;330;p45"/>
          <p:cNvSpPr/>
          <p:nvPr/>
        </p:nvSpPr>
        <p:spPr>
          <a:xfrm>
            <a:off x="7579500" y="4121925"/>
            <a:ext cx="1341600" cy="55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“My Header”</a:t>
            </a:r>
            <a:endParaRPr/>
          </a:p>
        </p:txBody>
      </p:sp>
      <p:sp>
        <p:nvSpPr>
          <p:cNvPr id="331" name="Google Shape;331;p45"/>
          <p:cNvSpPr/>
          <p:nvPr/>
        </p:nvSpPr>
        <p:spPr>
          <a:xfrm>
            <a:off x="6354650" y="3334513"/>
            <a:ext cx="1083000" cy="55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&lt;a&gt;</a:t>
            </a:r>
            <a:endParaRPr/>
          </a:p>
        </p:txBody>
      </p:sp>
      <p:sp>
        <p:nvSpPr>
          <p:cNvPr id="332" name="Google Shape;332;p45"/>
          <p:cNvSpPr/>
          <p:nvPr/>
        </p:nvSpPr>
        <p:spPr>
          <a:xfrm>
            <a:off x="6364505" y="4157238"/>
            <a:ext cx="1083000" cy="52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“My Link”</a:t>
            </a:r>
            <a:endParaRPr/>
          </a:p>
        </p:txBody>
      </p:sp>
      <p:cxnSp>
        <p:nvCxnSpPr>
          <p:cNvPr id="333" name="Google Shape;333;p45"/>
          <p:cNvCxnSpPr>
            <a:stCxn id="321" idx="2"/>
            <a:endCxn id="329" idx="0"/>
          </p:cNvCxnSpPr>
          <p:nvPr/>
        </p:nvCxnSpPr>
        <p:spPr>
          <a:xfrm flipH="1" rot="-5400000">
            <a:off x="7581125" y="2660105"/>
            <a:ext cx="429600" cy="908700"/>
          </a:xfrm>
          <a:prstGeom prst="bentConnector3">
            <a:avLst>
              <a:gd fmla="val 49990" name="adj1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45"/>
          <p:cNvCxnSpPr>
            <a:stCxn id="321" idx="2"/>
            <a:endCxn id="331" idx="0"/>
          </p:cNvCxnSpPr>
          <p:nvPr/>
        </p:nvCxnSpPr>
        <p:spPr>
          <a:xfrm rot="5400000">
            <a:off x="6901325" y="2894405"/>
            <a:ext cx="435000" cy="4455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45"/>
          <p:cNvSpPr/>
          <p:nvPr/>
        </p:nvSpPr>
        <p:spPr>
          <a:xfrm>
            <a:off x="4977055" y="3300749"/>
            <a:ext cx="1083000" cy="6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“href”</a:t>
            </a:r>
            <a:endParaRPr/>
          </a:p>
        </p:txBody>
      </p:sp>
      <p:cxnSp>
        <p:nvCxnSpPr>
          <p:cNvPr id="336" name="Google Shape;336;p45"/>
          <p:cNvCxnSpPr>
            <a:stCxn id="331" idx="2"/>
            <a:endCxn id="332" idx="0"/>
          </p:cNvCxnSpPr>
          <p:nvPr/>
        </p:nvCxnSpPr>
        <p:spPr>
          <a:xfrm>
            <a:off x="6896150" y="3890113"/>
            <a:ext cx="9900" cy="2670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45"/>
          <p:cNvCxnSpPr>
            <a:stCxn id="331" idx="1"/>
            <a:endCxn id="335" idx="3"/>
          </p:cNvCxnSpPr>
          <p:nvPr/>
        </p:nvCxnSpPr>
        <p:spPr>
          <a:xfrm rot="10800000">
            <a:off x="6060050" y="3607813"/>
            <a:ext cx="294600" cy="45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45"/>
          <p:cNvCxnSpPr>
            <a:stCxn id="329" idx="2"/>
            <a:endCxn id="330" idx="0"/>
          </p:cNvCxnSpPr>
          <p:nvPr/>
        </p:nvCxnSpPr>
        <p:spPr>
          <a:xfrm>
            <a:off x="8250275" y="3901870"/>
            <a:ext cx="0" cy="2202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</a:t>
            </a:r>
            <a:endParaRPr/>
          </a:p>
        </p:txBody>
      </p:sp>
      <p:sp>
        <p:nvSpPr>
          <p:cNvPr id="344" name="Google Shape;344;p4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4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Selector Single Element</a:t>
            </a:r>
            <a:endParaRPr/>
          </a:p>
        </p:txBody>
      </p:sp>
      <p:sp>
        <p:nvSpPr>
          <p:cNvPr id="351" name="Google Shape;351;p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p4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Multiple Single Elements</a:t>
            </a:r>
            <a:endParaRPr/>
          </a:p>
        </p:txBody>
      </p:sp>
      <p:sp>
        <p:nvSpPr>
          <p:cNvPr id="358" name="Google Shape;358;p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4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Traversing</a:t>
            </a:r>
            <a:endParaRPr/>
          </a:p>
        </p:txBody>
      </p:sp>
      <p:sp>
        <p:nvSpPr>
          <p:cNvPr id="365" name="Google Shape;365;p4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4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Creating Elements</a:t>
            </a:r>
            <a:endParaRPr/>
          </a:p>
        </p:txBody>
      </p:sp>
      <p:sp>
        <p:nvSpPr>
          <p:cNvPr id="372" name="Google Shape;372;p5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Google Shape;373;p5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Removing &amp; Replacing Elements</a:t>
            </a:r>
            <a:endParaRPr/>
          </a:p>
        </p:txBody>
      </p:sp>
      <p:sp>
        <p:nvSpPr>
          <p:cNvPr id="379" name="Google Shape;379;p5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5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History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1786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language was called </a:t>
            </a:r>
            <a:r>
              <a:rPr lang="en">
                <a:solidFill>
                  <a:srgbClr val="FFFF00"/>
                </a:solidFill>
              </a:rPr>
              <a:t>Live scripts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it was renamed to java script as a joke to Sun Microsystems.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people were confused in the two languages java and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 saw this and reversed engineered javascript, they called </a:t>
            </a:r>
            <a:r>
              <a:rPr lang="en">
                <a:solidFill>
                  <a:srgbClr val="FFFF00"/>
                </a:solidFill>
              </a:rPr>
              <a:t>js script</a:t>
            </a:r>
            <a:r>
              <a:rPr lang="en"/>
              <a:t> and integrated it into the E-3 browser in 1996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standard purposes and make one language runs in all types of browser, all those versions went to the European Computer Manufacturers Association hence the name  </a:t>
            </a:r>
            <a:r>
              <a:rPr lang="en">
                <a:solidFill>
                  <a:srgbClr val="FFFF00"/>
                </a:solidFill>
              </a:rPr>
              <a:t> ECMAScript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ES1 or ECMAScript version one there has been many revisions, ES5 in 2009 and now we have version 9 </a:t>
            </a:r>
            <a:r>
              <a:rPr lang="en">
                <a:solidFill>
                  <a:srgbClr val="FFFF00"/>
                </a:solidFill>
              </a:rPr>
              <a:t>ECMAScript</a:t>
            </a:r>
            <a:r>
              <a:rPr lang="en"/>
              <a:t> 2018 which adds additional features to this language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Event Listeners</a:t>
            </a:r>
            <a:endParaRPr/>
          </a:p>
        </p:txBody>
      </p:sp>
      <p:sp>
        <p:nvSpPr>
          <p:cNvPr id="386" name="Google Shape;386;p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5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Mouse &amp; Keyboard Events</a:t>
            </a:r>
            <a:endParaRPr/>
          </a:p>
        </p:txBody>
      </p:sp>
      <p:sp>
        <p:nvSpPr>
          <p:cNvPr id="393" name="Google Shape;393;p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5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</a:t>
            </a:r>
            <a:r>
              <a:rPr lang="en"/>
              <a:t>Bubbling</a:t>
            </a:r>
            <a:r>
              <a:rPr lang="en"/>
              <a:t> &amp; Delegation</a:t>
            </a:r>
            <a:endParaRPr/>
          </a:p>
        </p:txBody>
      </p:sp>
      <p:sp>
        <p:nvSpPr>
          <p:cNvPr id="400" name="Google Shape;400;p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5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Local Session Storage</a:t>
            </a:r>
            <a:endParaRPr/>
          </a:p>
        </p:txBody>
      </p:sp>
      <p:sp>
        <p:nvSpPr>
          <p:cNvPr id="407" name="Google Shape;407;p5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5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Javascript works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727300" cy="3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browser has three main </a:t>
            </a:r>
            <a:r>
              <a:rPr lang="en">
                <a:solidFill>
                  <a:srgbClr val="FFFFFF"/>
                </a:solidFill>
              </a:rPr>
              <a:t>programs</a:t>
            </a:r>
            <a:r>
              <a:rPr lang="en">
                <a:solidFill>
                  <a:srgbClr val="FFFFFF"/>
                </a:solidFill>
              </a:rPr>
              <a:t> that we are interested in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/>
            </a:pPr>
            <a:r>
              <a:rPr lang="en">
                <a:solidFill>
                  <a:srgbClr val="FFFF00"/>
                </a:solidFill>
              </a:rPr>
              <a:t>DOMParser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  interface provides the ability to parse XML or HTML source code from a string into a DOM Document,  this takes the HTML code and it converts it into structured page that we visually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2"/>
            </a:pPr>
            <a:r>
              <a:rPr lang="en">
                <a:solidFill>
                  <a:srgbClr val="FFFF00"/>
                </a:solidFill>
              </a:rPr>
              <a:t>CSSParsa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 will take our CSS code and then it will make sure that our </a:t>
            </a:r>
            <a:r>
              <a:rPr lang="en">
                <a:solidFill>
                  <a:srgbClr val="FFFFFF"/>
                </a:solidFill>
              </a:rPr>
              <a:t>document</a:t>
            </a:r>
            <a:r>
              <a:rPr lang="en">
                <a:solidFill>
                  <a:srgbClr val="FFFFFF"/>
                </a:solidFill>
              </a:rPr>
              <a:t> layout is rendered correctly…  CSSOM, — the CSS Object Model.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both HTML and CSS are combined and we have something called the </a:t>
            </a:r>
            <a:r>
              <a:rPr b="1" lang="en">
                <a:solidFill>
                  <a:srgbClr val="FFFF00"/>
                </a:solidFill>
              </a:rPr>
              <a:t>layout engine</a:t>
            </a:r>
            <a:r>
              <a:rPr lang="en">
                <a:solidFill>
                  <a:srgbClr val="FFFFFF"/>
                </a:solidFill>
              </a:rPr>
              <a:t> or rendering engine inside of a browser which </a:t>
            </a:r>
            <a:r>
              <a:rPr lang="en">
                <a:solidFill>
                  <a:srgbClr val="FFFFFF"/>
                </a:solidFill>
              </a:rPr>
              <a:t>actually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Javascript works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1786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browser has three main programs that we are interested in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3"/>
            </a:pPr>
            <a:r>
              <a:rPr lang="en">
                <a:solidFill>
                  <a:srgbClr val="FFFF00"/>
                </a:solidFill>
              </a:rPr>
              <a:t>Javascript engine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a browser, the JavaScript engine runs in concert with the rendering engine via the Document Object Model. </a:t>
            </a:r>
            <a:r>
              <a:rPr lang="en">
                <a:solidFill>
                  <a:srgbClr val="FFFFFF"/>
                </a:solidFill>
              </a:rPr>
              <a:t>This engine program can go by different names in different browsers:</a:t>
            </a:r>
            <a:endParaRPr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SpiderMonkey is Mozilla's JavaScript engine written in C and C++.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Chrome V8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Chakra is the JavaScript engine of the Internet Explorer browser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Opera is working on a JavaScript engine, called Carakan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Javascript works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1786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sole job of Javascript engine is to take the javascript syntax that is in human readable and convert it to machine language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So , this is why we </a:t>
            </a:r>
            <a:r>
              <a:rPr lang="en">
                <a:solidFill>
                  <a:srgbClr val="FFFFFF"/>
                </a:solidFill>
              </a:rPr>
              <a:t>call</a:t>
            </a:r>
            <a:r>
              <a:rPr lang="en">
                <a:solidFill>
                  <a:srgbClr val="FFFFFF"/>
                </a:solidFill>
              </a:rPr>
              <a:t> it it client side because the files are being downloaded onto the client's computer and processed on the client's computer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If we take a look at the javascript engine specifically this is actually either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going to be an </a:t>
            </a:r>
            <a:r>
              <a:rPr lang="en">
                <a:solidFill>
                  <a:srgbClr val="FFFF00"/>
                </a:solidFill>
              </a:rPr>
              <a:t>interpreter</a:t>
            </a:r>
            <a:r>
              <a:rPr lang="en">
                <a:solidFill>
                  <a:srgbClr val="FFFFFF"/>
                </a:solidFill>
              </a:rPr>
              <a:t> or going to have </a:t>
            </a:r>
            <a:r>
              <a:rPr lang="en">
                <a:solidFill>
                  <a:srgbClr val="FFFF00"/>
                </a:solidFill>
              </a:rPr>
              <a:t>compilation</a:t>
            </a:r>
            <a:r>
              <a:rPr lang="en">
                <a:solidFill>
                  <a:srgbClr val="FFFFFF"/>
                </a:solidFill>
              </a:rPr>
              <a:t> involved in there such as a JIT (Just In Time)compiler such as google </a:t>
            </a:r>
            <a:r>
              <a:rPr lang="en">
                <a:solidFill>
                  <a:srgbClr val="FFFF00"/>
                </a:solidFill>
              </a:rPr>
              <a:t>C</a:t>
            </a:r>
            <a:r>
              <a:rPr lang="en">
                <a:solidFill>
                  <a:srgbClr val="FFFF00"/>
                </a:solidFill>
              </a:rPr>
              <a:t>hrome</a:t>
            </a:r>
            <a:r>
              <a:rPr lang="en">
                <a:solidFill>
                  <a:srgbClr val="FFFF00"/>
                </a:solidFill>
              </a:rPr>
              <a:t> V8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</a:t>
            </a:r>
            <a:r>
              <a:rPr lang="en"/>
              <a:t> Javascript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725" y="2689900"/>
            <a:ext cx="1269825" cy="10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1024000" y="1200550"/>
            <a:ext cx="20715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Nouns, Adjectives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376650" y="2230875"/>
            <a:ext cx="2718900" cy="26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Apple has </a:t>
            </a: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Nouns such as 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4437275" y="1200550"/>
            <a:ext cx="16002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Verbs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1364638" y="4008400"/>
            <a:ext cx="29661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Noun is Color , but string red is an adjective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4345000" y="2023725"/>
            <a:ext cx="4487400" cy="26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eat: function(){"Eat the apple.";},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throw: function() {"Throw the apple away.";},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6096850" y="1147600"/>
            <a:ext cx="29661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Verbs performing an action which is a function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2686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When a function is within an object it's still a function , but we give it </a:t>
            </a:r>
            <a:r>
              <a:rPr lang="en">
                <a:solidFill>
                  <a:srgbClr val="FFFFFF"/>
                </a:solidFill>
              </a:rPr>
              <a:t>another</a:t>
            </a:r>
            <a:r>
              <a:rPr lang="en">
                <a:solidFill>
                  <a:srgbClr val="FFFFFF"/>
                </a:solidFill>
              </a:rPr>
              <a:t> name called a method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Method it simply means a function that is contained within an object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950" y="2227825"/>
            <a:ext cx="13049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8425" y="2381375"/>
            <a:ext cx="8286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7975" y="2381363"/>
            <a:ext cx="1482325" cy="14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376650" y="3131750"/>
            <a:ext cx="22128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800650" y="3331500"/>
            <a:ext cx="22128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5645450" y="3262600"/>
            <a:ext cx="22128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